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2"/>
  </p:notesMasterIdLst>
  <p:sldIdLst>
    <p:sldId id="2147376224" r:id="rId5"/>
    <p:sldId id="2147376225" r:id="rId6"/>
    <p:sldId id="2147376219" r:id="rId7"/>
    <p:sldId id="2147376220" r:id="rId8"/>
    <p:sldId id="2147376221" r:id="rId9"/>
    <p:sldId id="2147376222" r:id="rId10"/>
    <p:sldId id="2147376223" r:id="rId11"/>
    <p:sldId id="2147376246" r:id="rId12"/>
    <p:sldId id="650" r:id="rId13"/>
    <p:sldId id="654" r:id="rId14"/>
    <p:sldId id="256" r:id="rId15"/>
    <p:sldId id="2147376228" r:id="rId16"/>
    <p:sldId id="2147376234" r:id="rId17"/>
    <p:sldId id="2147376235" r:id="rId18"/>
    <p:sldId id="2147376236" r:id="rId19"/>
    <p:sldId id="2147376237" r:id="rId20"/>
    <p:sldId id="2147376238" r:id="rId21"/>
    <p:sldId id="2147376239" r:id="rId22"/>
    <p:sldId id="2147376240" r:id="rId23"/>
    <p:sldId id="258" r:id="rId24"/>
    <p:sldId id="259" r:id="rId25"/>
    <p:sldId id="257" r:id="rId26"/>
    <p:sldId id="352" r:id="rId27"/>
    <p:sldId id="358" r:id="rId28"/>
    <p:sldId id="365" r:id="rId29"/>
    <p:sldId id="366" r:id="rId30"/>
    <p:sldId id="359" r:id="rId31"/>
    <p:sldId id="360" r:id="rId32"/>
    <p:sldId id="361" r:id="rId33"/>
    <p:sldId id="368" r:id="rId34"/>
    <p:sldId id="403" r:id="rId35"/>
    <p:sldId id="392" r:id="rId36"/>
    <p:sldId id="393" r:id="rId37"/>
    <p:sldId id="2147376242" r:id="rId38"/>
    <p:sldId id="395" r:id="rId39"/>
    <p:sldId id="396" r:id="rId40"/>
    <p:sldId id="398" r:id="rId41"/>
    <p:sldId id="399" r:id="rId42"/>
    <p:sldId id="401" r:id="rId43"/>
    <p:sldId id="402" r:id="rId44"/>
    <p:sldId id="400" r:id="rId45"/>
    <p:sldId id="351" r:id="rId46"/>
    <p:sldId id="362" r:id="rId47"/>
    <p:sldId id="302" r:id="rId48"/>
    <p:sldId id="2147376243" r:id="rId49"/>
    <p:sldId id="1195" r:id="rId50"/>
    <p:sldId id="263" r:id="rId51"/>
    <p:sldId id="1198" r:id="rId52"/>
    <p:sldId id="1199" r:id="rId53"/>
    <p:sldId id="1196" r:id="rId54"/>
    <p:sldId id="1197" r:id="rId55"/>
    <p:sldId id="2147376244" r:id="rId56"/>
    <p:sldId id="1732" r:id="rId57"/>
    <p:sldId id="1706" r:id="rId58"/>
    <p:sldId id="1718" r:id="rId59"/>
    <p:sldId id="1719" r:id="rId60"/>
    <p:sldId id="1728" r:id="rId61"/>
    <p:sldId id="1722" r:id="rId62"/>
    <p:sldId id="1720" r:id="rId63"/>
    <p:sldId id="1733" r:id="rId64"/>
    <p:sldId id="1729" r:id="rId65"/>
    <p:sldId id="1704" r:id="rId66"/>
    <p:sldId id="2147376245" r:id="rId67"/>
    <p:sldId id="994" r:id="rId68"/>
    <p:sldId id="1079" r:id="rId69"/>
    <p:sldId id="2147376232" r:id="rId70"/>
    <p:sldId id="1094" r:id="rId71"/>
    <p:sldId id="2568" r:id="rId72"/>
    <p:sldId id="683" r:id="rId73"/>
    <p:sldId id="687" r:id="rId74"/>
    <p:sldId id="691" r:id="rId75"/>
    <p:sldId id="699" r:id="rId76"/>
    <p:sldId id="696" r:id="rId77"/>
    <p:sldId id="701" r:id="rId78"/>
    <p:sldId id="260" r:id="rId79"/>
    <p:sldId id="694" r:id="rId80"/>
    <p:sldId id="693"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31FA84-AC95-B697-3BEF-349DD2C9FC84}" v="271" dt="2026-02-11T09:49:54.4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presProps" Target="presProps.xml"/><Relationship Id="rId88"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microsoft.com/office/2016/11/relationships/changesInfo" Target="changesInfos/changesInfo1.xml"/><Relationship Id="rId61" Type="http://schemas.openxmlformats.org/officeDocument/2006/relationships/slide" Target="slides/slide57.xml"/><Relationship Id="rId8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Hodgson" userId="c29b7067-2a7d-417e-9912-e3aadb2012dd" providerId="ADAL" clId="{D71F79D5-7570-4CDF-9D46-0C861F204D34}"/>
    <pc:docChg chg="custSel delSld modSld">
      <pc:chgData name="Helen Hodgson" userId="c29b7067-2a7d-417e-9912-e3aadb2012dd" providerId="ADAL" clId="{D71F79D5-7570-4CDF-9D46-0C861F204D34}" dt="2026-02-10T14:45:57.633" v="2" actId="2696"/>
      <pc:docMkLst>
        <pc:docMk/>
      </pc:docMkLst>
      <pc:sldChg chg="delSp modSp del mod">
        <pc:chgData name="Helen Hodgson" userId="c29b7067-2a7d-417e-9912-e3aadb2012dd" providerId="ADAL" clId="{D71F79D5-7570-4CDF-9D46-0C861F204D34}" dt="2026-02-10T14:45:57.633" v="2" actId="2696"/>
        <pc:sldMkLst>
          <pc:docMk/>
          <pc:sldMk cId="1973614286" sldId="2147376233"/>
        </pc:sldMkLst>
        <pc:spChg chg="del">
          <ac:chgData name="Helen Hodgson" userId="c29b7067-2a7d-417e-9912-e3aadb2012dd" providerId="ADAL" clId="{D71F79D5-7570-4CDF-9D46-0C861F204D34}" dt="2026-02-10T14:45:46.695" v="0" actId="21"/>
          <ac:spMkLst>
            <pc:docMk/>
            <pc:sldMk cId="1973614286" sldId="2147376233"/>
            <ac:spMk id="2" creationId="{914E193F-1A5C-17F4-91E3-6E25E70EE42A}"/>
          </ac:spMkLst>
        </pc:spChg>
        <pc:spChg chg="mod">
          <ac:chgData name="Helen Hodgson" userId="c29b7067-2a7d-417e-9912-e3aadb2012dd" providerId="ADAL" clId="{D71F79D5-7570-4CDF-9D46-0C861F204D34}" dt="2026-02-10T14:45:49.732" v="1" actId="14100"/>
          <ac:spMkLst>
            <pc:docMk/>
            <pc:sldMk cId="1973614286" sldId="2147376233"/>
            <ac:spMk id="3" creationId="{DA5CA64F-BD42-C89A-F05B-95AA4C166139}"/>
          </ac:spMkLst>
        </pc:spChg>
      </pc:sldChg>
    </pc:docChg>
  </pc:docChgLst>
  <pc:docChgLst>
    <pc:chgData name="Carol-Ann Howe" userId="S::carol-ann.howe@northyorks.gov.uk::e7d4bfc2-ca9d-4ac4-89da-da85477c9a57" providerId="AD" clId="Web-{1031FA84-AC95-B697-3BEF-349DD2C9FC84}"/>
    <pc:docChg chg="addSld delSld modSld">
      <pc:chgData name="Carol-Ann Howe" userId="S::carol-ann.howe@northyorks.gov.uk::e7d4bfc2-ca9d-4ac4-89da-da85477c9a57" providerId="AD" clId="Web-{1031FA84-AC95-B697-3BEF-349DD2C9FC84}" dt="2026-02-11T09:49:54.403" v="264"/>
      <pc:docMkLst>
        <pc:docMk/>
      </pc:docMkLst>
      <pc:sldChg chg="modSp">
        <pc:chgData name="Carol-Ann Howe" userId="S::carol-ann.howe@northyorks.gov.uk::e7d4bfc2-ca9d-4ac4-89da-da85477c9a57" providerId="AD" clId="Web-{1031FA84-AC95-B697-3BEF-349DD2C9FC84}" dt="2026-02-11T09:31:10.766" v="78" actId="20577"/>
        <pc:sldMkLst>
          <pc:docMk/>
          <pc:sldMk cId="2355191822" sldId="2147376219"/>
        </pc:sldMkLst>
        <pc:spChg chg="mod">
          <ac:chgData name="Carol-Ann Howe" userId="S::carol-ann.howe@northyorks.gov.uk::e7d4bfc2-ca9d-4ac4-89da-da85477c9a57" providerId="AD" clId="Web-{1031FA84-AC95-B697-3BEF-349DD2C9FC84}" dt="2026-02-11T09:30:37.483" v="56" actId="20577"/>
          <ac:spMkLst>
            <pc:docMk/>
            <pc:sldMk cId="2355191822" sldId="2147376219"/>
            <ac:spMk id="2" creationId="{930161BD-59C9-0130-6F6A-C519FC07DEE0}"/>
          </ac:spMkLst>
        </pc:spChg>
        <pc:spChg chg="mod">
          <ac:chgData name="Carol-Ann Howe" userId="S::carol-ann.howe@northyorks.gov.uk::e7d4bfc2-ca9d-4ac4-89da-da85477c9a57" providerId="AD" clId="Web-{1031FA84-AC95-B697-3BEF-349DD2C9FC84}" dt="2026-02-11T09:31:10.766" v="78" actId="20577"/>
          <ac:spMkLst>
            <pc:docMk/>
            <pc:sldMk cId="2355191822" sldId="2147376219"/>
            <ac:spMk id="3" creationId="{C01504D2-DBE3-00DE-EB79-5DC5032AE969}"/>
          </ac:spMkLst>
        </pc:spChg>
      </pc:sldChg>
      <pc:sldChg chg="modSp">
        <pc:chgData name="Carol-Ann Howe" userId="S::carol-ann.howe@northyorks.gov.uk::e7d4bfc2-ca9d-4ac4-89da-da85477c9a57" providerId="AD" clId="Web-{1031FA84-AC95-B697-3BEF-349DD2C9FC84}" dt="2026-02-11T09:47:39.615" v="258" actId="20577"/>
        <pc:sldMkLst>
          <pc:docMk/>
          <pc:sldMk cId="3422786186" sldId="2147376220"/>
        </pc:sldMkLst>
        <pc:spChg chg="mod">
          <ac:chgData name="Carol-Ann Howe" userId="S::carol-ann.howe@northyorks.gov.uk::e7d4bfc2-ca9d-4ac4-89da-da85477c9a57" providerId="AD" clId="Web-{1031FA84-AC95-B697-3BEF-349DD2C9FC84}" dt="2026-02-11T09:46:18.453" v="236" actId="1076"/>
          <ac:spMkLst>
            <pc:docMk/>
            <pc:sldMk cId="3422786186" sldId="2147376220"/>
            <ac:spMk id="2" creationId="{E9C640EA-2304-32C3-FCE2-78F638BDC518}"/>
          </ac:spMkLst>
        </pc:spChg>
        <pc:spChg chg="mod">
          <ac:chgData name="Carol-Ann Howe" userId="S::carol-ann.howe@northyorks.gov.uk::e7d4bfc2-ca9d-4ac4-89da-da85477c9a57" providerId="AD" clId="Web-{1031FA84-AC95-B697-3BEF-349DD2C9FC84}" dt="2026-02-11T09:47:39.615" v="258" actId="20577"/>
          <ac:spMkLst>
            <pc:docMk/>
            <pc:sldMk cId="3422786186" sldId="2147376220"/>
            <ac:spMk id="3" creationId="{C81913A1-CCBE-3CFC-A7E1-89F37670FB39}"/>
          </ac:spMkLst>
        </pc:spChg>
      </pc:sldChg>
      <pc:sldChg chg="modSp">
        <pc:chgData name="Carol-Ann Howe" userId="S::carol-ann.howe@northyorks.gov.uk::e7d4bfc2-ca9d-4ac4-89da-da85477c9a57" providerId="AD" clId="Web-{1031FA84-AC95-B697-3BEF-349DD2C9FC84}" dt="2026-02-11T09:44:44.960" v="208" actId="20577"/>
        <pc:sldMkLst>
          <pc:docMk/>
          <pc:sldMk cId="3215524078" sldId="2147376221"/>
        </pc:sldMkLst>
        <pc:spChg chg="mod">
          <ac:chgData name="Carol-Ann Howe" userId="S::carol-ann.howe@northyorks.gov.uk::e7d4bfc2-ca9d-4ac4-89da-da85477c9a57" providerId="AD" clId="Web-{1031FA84-AC95-B697-3BEF-349DD2C9FC84}" dt="2026-02-11T09:44:44.960" v="208" actId="20577"/>
          <ac:spMkLst>
            <pc:docMk/>
            <pc:sldMk cId="3215524078" sldId="2147376221"/>
            <ac:spMk id="3" creationId="{DE81DBC2-5DD0-4502-EC0B-946182D6471D}"/>
          </ac:spMkLst>
        </pc:spChg>
      </pc:sldChg>
      <pc:sldChg chg="modSp">
        <pc:chgData name="Carol-Ann Howe" userId="S::carol-ann.howe@northyorks.gov.uk::e7d4bfc2-ca9d-4ac4-89da-da85477c9a57" providerId="AD" clId="Web-{1031FA84-AC95-B697-3BEF-349DD2C9FC84}" dt="2026-02-11T09:45:50.279" v="222" actId="20577"/>
        <pc:sldMkLst>
          <pc:docMk/>
          <pc:sldMk cId="532741278" sldId="2147376222"/>
        </pc:sldMkLst>
        <pc:spChg chg="mod">
          <ac:chgData name="Carol-Ann Howe" userId="S::carol-ann.howe@northyorks.gov.uk::e7d4bfc2-ca9d-4ac4-89da-da85477c9a57" providerId="AD" clId="Web-{1031FA84-AC95-B697-3BEF-349DD2C9FC84}" dt="2026-02-11T09:33:34.898" v="142" actId="1076"/>
          <ac:spMkLst>
            <pc:docMk/>
            <pc:sldMk cId="532741278" sldId="2147376222"/>
            <ac:spMk id="2" creationId="{FDD23E49-F935-D0EC-AD8C-1324CFFC2543}"/>
          </ac:spMkLst>
        </pc:spChg>
        <pc:spChg chg="mod">
          <ac:chgData name="Carol-Ann Howe" userId="S::carol-ann.howe@northyorks.gov.uk::e7d4bfc2-ca9d-4ac4-89da-da85477c9a57" providerId="AD" clId="Web-{1031FA84-AC95-B697-3BEF-349DD2C9FC84}" dt="2026-02-11T09:45:50.279" v="222" actId="20577"/>
          <ac:spMkLst>
            <pc:docMk/>
            <pc:sldMk cId="532741278" sldId="2147376222"/>
            <ac:spMk id="3" creationId="{707B6D58-D7D9-B8FC-AD86-507D1EA6108B}"/>
          </ac:spMkLst>
        </pc:spChg>
        <pc:picChg chg="mod">
          <ac:chgData name="Carol-Ann Howe" userId="S::carol-ann.howe@northyorks.gov.uk::e7d4bfc2-ca9d-4ac4-89da-da85477c9a57" providerId="AD" clId="Web-{1031FA84-AC95-B697-3BEF-349DD2C9FC84}" dt="2026-02-11T09:33:23.804" v="141" actId="14100"/>
          <ac:picMkLst>
            <pc:docMk/>
            <pc:sldMk cId="532741278" sldId="2147376222"/>
            <ac:picMk id="5" creationId="{A650424F-040C-910D-A19D-A4586768518A}"/>
          </ac:picMkLst>
        </pc:picChg>
      </pc:sldChg>
      <pc:sldChg chg="modSp">
        <pc:chgData name="Carol-Ann Howe" userId="S::carol-ann.howe@northyorks.gov.uk::e7d4bfc2-ca9d-4ac4-89da-da85477c9a57" providerId="AD" clId="Web-{1031FA84-AC95-B697-3BEF-349DD2C9FC84}" dt="2026-02-11T09:47:10.129" v="247" actId="20577"/>
        <pc:sldMkLst>
          <pc:docMk/>
          <pc:sldMk cId="595576404" sldId="2147376223"/>
        </pc:sldMkLst>
        <pc:spChg chg="mod">
          <ac:chgData name="Carol-Ann Howe" userId="S::carol-ann.howe@northyorks.gov.uk::e7d4bfc2-ca9d-4ac4-89da-da85477c9a57" providerId="AD" clId="Web-{1031FA84-AC95-B697-3BEF-349DD2C9FC84}" dt="2026-02-11T09:46:57.722" v="238" actId="1076"/>
          <ac:spMkLst>
            <pc:docMk/>
            <pc:sldMk cId="595576404" sldId="2147376223"/>
            <ac:spMk id="2" creationId="{C358B656-E600-D33B-936D-46B964B7DC27}"/>
          </ac:spMkLst>
        </pc:spChg>
        <pc:spChg chg="mod">
          <ac:chgData name="Carol-Ann Howe" userId="S::carol-ann.howe@northyorks.gov.uk::e7d4bfc2-ca9d-4ac4-89da-da85477c9a57" providerId="AD" clId="Web-{1031FA84-AC95-B697-3BEF-349DD2C9FC84}" dt="2026-02-11T09:47:10.129" v="247" actId="20577"/>
          <ac:spMkLst>
            <pc:docMk/>
            <pc:sldMk cId="595576404" sldId="2147376223"/>
            <ac:spMk id="3" creationId="{7B451E2C-7707-D9A4-B43D-B37B8DC6F0EE}"/>
          </ac:spMkLst>
        </pc:spChg>
      </pc:sldChg>
      <pc:sldChg chg="addSp delSp modSp new">
        <pc:chgData name="Carol-Ann Howe" userId="S::carol-ann.howe@northyorks.gov.uk::e7d4bfc2-ca9d-4ac4-89da-da85477c9a57" providerId="AD" clId="Web-{1031FA84-AC95-B697-3BEF-349DD2C9FC84}" dt="2026-02-11T09:48:58.323" v="259"/>
        <pc:sldMkLst>
          <pc:docMk/>
          <pc:sldMk cId="2506500867" sldId="2147376246"/>
        </pc:sldMkLst>
        <pc:spChg chg="mod">
          <ac:chgData name="Carol-Ann Howe" userId="S::carol-ann.howe@northyorks.gov.uk::e7d4bfc2-ca9d-4ac4-89da-da85477c9a57" providerId="AD" clId="Web-{1031FA84-AC95-B697-3BEF-349DD2C9FC84}" dt="2026-02-11T09:47:21.286" v="249" actId="1076"/>
          <ac:spMkLst>
            <pc:docMk/>
            <pc:sldMk cId="2506500867" sldId="2147376246"/>
            <ac:spMk id="2" creationId="{3412E712-FD2E-A8D4-8F36-05DA6C6420AB}"/>
          </ac:spMkLst>
        </pc:spChg>
        <pc:spChg chg="del mod">
          <ac:chgData name="Carol-Ann Howe" userId="S::carol-ann.howe@northyorks.gov.uk::e7d4bfc2-ca9d-4ac4-89da-da85477c9a57" providerId="AD" clId="Web-{1031FA84-AC95-B697-3BEF-349DD2C9FC84}" dt="2026-02-11T09:48:58.323" v="259"/>
          <ac:spMkLst>
            <pc:docMk/>
            <pc:sldMk cId="2506500867" sldId="2147376246"/>
            <ac:spMk id="3" creationId="{C9BDEA0C-D610-3686-59A0-45FDEF69D8DF}"/>
          </ac:spMkLst>
        </pc:spChg>
        <pc:picChg chg="add mod ord">
          <ac:chgData name="Carol-Ann Howe" userId="S::carol-ann.howe@northyorks.gov.uk::e7d4bfc2-ca9d-4ac4-89da-da85477c9a57" providerId="AD" clId="Web-{1031FA84-AC95-B697-3BEF-349DD2C9FC84}" dt="2026-02-11T09:48:58.323" v="259"/>
          <ac:picMkLst>
            <pc:docMk/>
            <pc:sldMk cId="2506500867" sldId="2147376246"/>
            <ac:picMk id="4" creationId="{A1CC1714-7519-154E-9917-01CA48F2323C}"/>
          </ac:picMkLst>
        </pc:picChg>
      </pc:sldChg>
      <pc:sldChg chg="modSp new del">
        <pc:chgData name="Carol-Ann Howe" userId="S::carol-ann.howe@northyorks.gov.uk::e7d4bfc2-ca9d-4ac4-89da-da85477c9a57" providerId="AD" clId="Web-{1031FA84-AC95-B697-3BEF-349DD2C9FC84}" dt="2026-02-11T09:49:54.403" v="264"/>
        <pc:sldMkLst>
          <pc:docMk/>
          <pc:sldMk cId="3016019319" sldId="2147376247"/>
        </pc:sldMkLst>
        <pc:spChg chg="mod">
          <ac:chgData name="Carol-Ann Howe" userId="S::carol-ann.howe@northyorks.gov.uk::e7d4bfc2-ca9d-4ac4-89da-da85477c9a57" providerId="AD" clId="Web-{1031FA84-AC95-B697-3BEF-349DD2C9FC84}" dt="2026-02-11T09:49:21.230" v="261" actId="1076"/>
          <ac:spMkLst>
            <pc:docMk/>
            <pc:sldMk cId="3016019319" sldId="2147376247"/>
            <ac:spMk id="2" creationId="{1B66B4ED-3D64-2201-9D74-70218FC0624D}"/>
          </ac:spMkLst>
        </pc:spChg>
        <pc:spChg chg="mod">
          <ac:chgData name="Carol-Ann Howe" userId="S::carol-ann.howe@northyorks.gov.uk::e7d4bfc2-ca9d-4ac4-89da-da85477c9a57" providerId="AD" clId="Web-{1031FA84-AC95-B697-3BEF-349DD2C9FC84}" dt="2026-02-11T09:49:25.449" v="263" actId="14100"/>
          <ac:spMkLst>
            <pc:docMk/>
            <pc:sldMk cId="3016019319" sldId="2147376247"/>
            <ac:spMk id="3" creationId="{02E45F94-B131-A56E-6073-A18FE6AF5BF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10B31-61E8-409B-8FD1-36997964EE82}" type="doc">
      <dgm:prSet loTypeId="urn:microsoft.com/office/officeart/2005/8/layout/lProcess2" loCatId="list" qsTypeId="urn:microsoft.com/office/officeart/2005/8/quickstyle/simple2" qsCatId="simple" csTypeId="urn:microsoft.com/office/officeart/2005/8/colors/accent4_2" csCatId="accent4" phldr="1"/>
      <dgm:spPr/>
      <dgm:t>
        <a:bodyPr/>
        <a:lstStyle/>
        <a:p>
          <a:endParaRPr lang="en-GB"/>
        </a:p>
      </dgm:t>
    </dgm:pt>
    <dgm:pt modelId="{B544758E-CEA7-44C0-BB46-1AD1FDC8716D}">
      <dgm:prSet phldrT="[Text]" custT="1"/>
      <dgm:spPr/>
      <dgm:t>
        <a:bodyPr/>
        <a:lstStyle/>
        <a:p>
          <a:r>
            <a:rPr lang="en-GB" sz="2000" b="1"/>
            <a:t>County</a:t>
          </a:r>
          <a:r>
            <a:rPr lang="en-GB" sz="2000" b="1" baseline="0"/>
            <a:t> Hall Campus</a:t>
          </a:r>
          <a:endParaRPr lang="en-GB" sz="2000" b="1"/>
        </a:p>
      </dgm:t>
    </dgm:pt>
    <dgm:pt modelId="{DF009246-B2EF-4E90-B386-708B3DE764D5}" type="parTrans" cxnId="{E0EF7E1F-43C0-41A8-80A6-4D9EBDEA49E1}">
      <dgm:prSet/>
      <dgm:spPr/>
      <dgm:t>
        <a:bodyPr/>
        <a:lstStyle/>
        <a:p>
          <a:endParaRPr lang="en-GB"/>
        </a:p>
      </dgm:t>
    </dgm:pt>
    <dgm:pt modelId="{41EA8FD3-8FB3-40F9-B36F-51C349D4DD3B}" type="sibTrans" cxnId="{E0EF7E1F-43C0-41A8-80A6-4D9EBDEA49E1}">
      <dgm:prSet/>
      <dgm:spPr/>
      <dgm:t>
        <a:bodyPr/>
        <a:lstStyle/>
        <a:p>
          <a:endParaRPr lang="en-GB"/>
        </a:p>
      </dgm:t>
    </dgm:pt>
    <dgm:pt modelId="{E3928A1C-5484-4039-8EDF-05A504BAFB9C}">
      <dgm:prSet phldrT="[Text]" custT="1"/>
      <dgm:spPr/>
      <dgm:t>
        <a:bodyPr/>
        <a:lstStyle/>
        <a:p>
          <a:r>
            <a:rPr lang="en-GB" sz="1800" b="1" i="0"/>
            <a:t>Scarborough/</a:t>
          </a:r>
        </a:p>
        <a:p>
          <a:r>
            <a:rPr lang="en-GB" sz="1800" b="1" i="0"/>
            <a:t>Whitby/</a:t>
          </a:r>
        </a:p>
        <a:p>
          <a:r>
            <a:rPr lang="en-GB" sz="1800" b="1" i="0"/>
            <a:t>Ryedale</a:t>
          </a:r>
          <a:r>
            <a:rPr lang="en-GB" sz="1800" b="0" i="0"/>
            <a:t> </a:t>
          </a:r>
        </a:p>
        <a:p>
          <a:endParaRPr lang="en-GB" sz="1900" b="1" i="0"/>
        </a:p>
      </dgm:t>
    </dgm:pt>
    <dgm:pt modelId="{CC2FB6A2-E3D3-45EB-9F26-4BEC8DB57CC4}" type="parTrans" cxnId="{3240C4CE-0958-43EF-B517-86581DFC6F77}">
      <dgm:prSet/>
      <dgm:spPr/>
      <dgm:t>
        <a:bodyPr/>
        <a:lstStyle/>
        <a:p>
          <a:endParaRPr lang="en-GB"/>
        </a:p>
      </dgm:t>
    </dgm:pt>
    <dgm:pt modelId="{033D0D4A-2E23-440C-8C2F-65F0EF5AB1D9}" type="sibTrans" cxnId="{3240C4CE-0958-43EF-B517-86581DFC6F77}">
      <dgm:prSet/>
      <dgm:spPr/>
      <dgm:t>
        <a:bodyPr/>
        <a:lstStyle/>
        <a:p>
          <a:endParaRPr lang="en-GB"/>
        </a:p>
      </dgm:t>
    </dgm:pt>
    <dgm:pt modelId="{F278B619-1591-4AE5-981D-42B5274FB020}">
      <dgm:prSet phldrT="[Text]" custT="1"/>
      <dgm:spPr/>
      <dgm:t>
        <a:bodyPr/>
        <a:lstStyle/>
        <a:p>
          <a:r>
            <a:rPr lang="en-GB" sz="1800" b="1" i="0"/>
            <a:t>Hambleton/</a:t>
          </a:r>
        </a:p>
        <a:p>
          <a:r>
            <a:rPr lang="en-GB" sz="1800" b="1" i="0"/>
            <a:t>Richmond</a:t>
          </a:r>
        </a:p>
        <a:p>
          <a:endParaRPr lang="en-GB" sz="1800" b="1"/>
        </a:p>
      </dgm:t>
    </dgm:pt>
    <dgm:pt modelId="{0BE1C9B2-13BE-4476-AC2D-54127425D689}" type="parTrans" cxnId="{E5181DF7-8428-4BFC-B581-641E5F7D394A}">
      <dgm:prSet/>
      <dgm:spPr/>
      <dgm:t>
        <a:bodyPr/>
        <a:lstStyle/>
        <a:p>
          <a:endParaRPr lang="en-GB"/>
        </a:p>
      </dgm:t>
    </dgm:pt>
    <dgm:pt modelId="{B3965337-2AAC-466F-B366-C69B8F85F206}" type="sibTrans" cxnId="{E5181DF7-8428-4BFC-B581-641E5F7D394A}">
      <dgm:prSet/>
      <dgm:spPr/>
      <dgm:t>
        <a:bodyPr/>
        <a:lstStyle/>
        <a:p>
          <a:endParaRPr lang="en-GB"/>
        </a:p>
      </dgm:t>
    </dgm:pt>
    <dgm:pt modelId="{F9BE4E4F-1AE3-4A0E-96AB-9B8C1FDBC476}">
      <dgm:prSet phldrT="[Text]" custT="1"/>
      <dgm:spPr/>
      <dgm:t>
        <a:bodyPr/>
        <a:lstStyle/>
        <a:p>
          <a:r>
            <a:rPr lang="en-GB" sz="1600" b="1" i="0"/>
            <a:t>Harrogate/</a:t>
          </a:r>
        </a:p>
        <a:p>
          <a:r>
            <a:rPr lang="en-GB" sz="1600" b="1" i="0"/>
            <a:t>Knaresborough/</a:t>
          </a:r>
        </a:p>
        <a:p>
          <a:r>
            <a:rPr lang="en-GB" sz="1600" b="1" i="0"/>
            <a:t>Ripon/Craven</a:t>
          </a:r>
        </a:p>
        <a:p>
          <a:r>
            <a:rPr lang="en-GB" sz="1600" b="0" i="0"/>
            <a:t> </a:t>
          </a:r>
          <a:endParaRPr lang="en-GB" sz="1600"/>
        </a:p>
      </dgm:t>
    </dgm:pt>
    <dgm:pt modelId="{2CB2E580-EB0B-4DAF-AFD9-2378F70FF2F6}" type="parTrans" cxnId="{114FA56F-1CF6-4028-93F8-1D948CD9C749}">
      <dgm:prSet/>
      <dgm:spPr/>
      <dgm:t>
        <a:bodyPr/>
        <a:lstStyle/>
        <a:p>
          <a:endParaRPr lang="en-GB"/>
        </a:p>
      </dgm:t>
    </dgm:pt>
    <dgm:pt modelId="{5E6A76C2-B19E-47C1-8541-774CBC186AB6}" type="sibTrans" cxnId="{114FA56F-1CF6-4028-93F8-1D948CD9C749}">
      <dgm:prSet/>
      <dgm:spPr/>
      <dgm:t>
        <a:bodyPr/>
        <a:lstStyle/>
        <a:p>
          <a:endParaRPr lang="en-GB"/>
        </a:p>
      </dgm:t>
    </dgm:pt>
    <dgm:pt modelId="{0D61695F-2659-41AE-9D27-4031171B2CA7}">
      <dgm:prSet phldrT="[Text]" custT="1"/>
      <dgm:spPr/>
      <dgm:t>
        <a:bodyPr/>
        <a:lstStyle/>
        <a:p>
          <a:r>
            <a:rPr lang="en-GB" sz="2000" b="1"/>
            <a:t>Selby</a:t>
          </a:r>
        </a:p>
        <a:p>
          <a:endParaRPr lang="en-GB" sz="2200"/>
        </a:p>
      </dgm:t>
    </dgm:pt>
    <dgm:pt modelId="{2CD077F4-6735-4ECE-BFF0-DC397D093A37}" type="parTrans" cxnId="{202F7C0C-83AA-4024-905F-4928F82254C2}">
      <dgm:prSet/>
      <dgm:spPr/>
      <dgm:t>
        <a:bodyPr/>
        <a:lstStyle/>
        <a:p>
          <a:endParaRPr lang="en-GB"/>
        </a:p>
      </dgm:t>
    </dgm:pt>
    <dgm:pt modelId="{7AAAE0E8-DAC9-45C9-AE2F-8494EF9A539B}" type="sibTrans" cxnId="{202F7C0C-83AA-4024-905F-4928F82254C2}">
      <dgm:prSet/>
      <dgm:spPr/>
      <dgm:t>
        <a:bodyPr/>
        <a:lstStyle/>
        <a:p>
          <a:endParaRPr lang="en-GB"/>
        </a:p>
      </dgm:t>
    </dgm:pt>
    <dgm:pt modelId="{3282A484-2EB9-4FBD-A7C0-DE6AB4981FA9}" type="pres">
      <dgm:prSet presAssocID="{28110B31-61E8-409B-8FD1-36997964EE82}" presName="theList" presStyleCnt="0">
        <dgm:presLayoutVars>
          <dgm:dir/>
          <dgm:animLvl val="lvl"/>
          <dgm:resizeHandles val="exact"/>
        </dgm:presLayoutVars>
      </dgm:prSet>
      <dgm:spPr/>
    </dgm:pt>
    <dgm:pt modelId="{5C2ECD1A-370E-46A2-9725-390F2AACD894}" type="pres">
      <dgm:prSet presAssocID="{B544758E-CEA7-44C0-BB46-1AD1FDC8716D}" presName="compNode" presStyleCnt="0"/>
      <dgm:spPr/>
    </dgm:pt>
    <dgm:pt modelId="{48E747D6-E3A5-4AD2-8919-CC3550E6F565}" type="pres">
      <dgm:prSet presAssocID="{B544758E-CEA7-44C0-BB46-1AD1FDC8716D}" presName="aNode" presStyleLbl="bgShp" presStyleIdx="0" presStyleCnt="5" custScaleX="99596" custLinFactNeighborX="-253" custLinFactNeighborY="-1653"/>
      <dgm:spPr/>
    </dgm:pt>
    <dgm:pt modelId="{F3B6186B-5678-493A-A113-357826E3A171}" type="pres">
      <dgm:prSet presAssocID="{B544758E-CEA7-44C0-BB46-1AD1FDC8716D}" presName="textNode" presStyleLbl="bgShp" presStyleIdx="0" presStyleCnt="5"/>
      <dgm:spPr/>
    </dgm:pt>
    <dgm:pt modelId="{4AAF40B8-68C0-4EF2-A866-173927146F45}" type="pres">
      <dgm:prSet presAssocID="{B544758E-CEA7-44C0-BB46-1AD1FDC8716D}" presName="compChildNode" presStyleCnt="0"/>
      <dgm:spPr/>
    </dgm:pt>
    <dgm:pt modelId="{FA5C35A3-2C49-4828-B1CE-B5500F9C8F78}" type="pres">
      <dgm:prSet presAssocID="{B544758E-CEA7-44C0-BB46-1AD1FDC8716D}" presName="theInnerList" presStyleCnt="0"/>
      <dgm:spPr/>
    </dgm:pt>
    <dgm:pt modelId="{1EEA655F-6C8C-4474-A759-D3B619F8123A}" type="pres">
      <dgm:prSet presAssocID="{B544758E-CEA7-44C0-BB46-1AD1FDC8716D}" presName="aSpace" presStyleCnt="0"/>
      <dgm:spPr/>
    </dgm:pt>
    <dgm:pt modelId="{4CBCACC0-376C-4D3B-8832-8EE6BEBDB93E}" type="pres">
      <dgm:prSet presAssocID="{E3928A1C-5484-4039-8EDF-05A504BAFB9C}" presName="compNode" presStyleCnt="0"/>
      <dgm:spPr/>
    </dgm:pt>
    <dgm:pt modelId="{2B178E1F-471B-433D-9102-154FF04A09FA}" type="pres">
      <dgm:prSet presAssocID="{E3928A1C-5484-4039-8EDF-05A504BAFB9C}" presName="aNode" presStyleLbl="bgShp" presStyleIdx="1" presStyleCnt="5" custLinFactNeighborX="-1894" custLinFactNeighborY="-1608"/>
      <dgm:spPr/>
    </dgm:pt>
    <dgm:pt modelId="{D627B083-BC57-4F54-A630-AD9E42723D86}" type="pres">
      <dgm:prSet presAssocID="{E3928A1C-5484-4039-8EDF-05A504BAFB9C}" presName="textNode" presStyleLbl="bgShp" presStyleIdx="1" presStyleCnt="5"/>
      <dgm:spPr/>
    </dgm:pt>
    <dgm:pt modelId="{A76859B7-D9C4-42D3-8F6D-AD70F403A14D}" type="pres">
      <dgm:prSet presAssocID="{E3928A1C-5484-4039-8EDF-05A504BAFB9C}" presName="compChildNode" presStyleCnt="0"/>
      <dgm:spPr/>
    </dgm:pt>
    <dgm:pt modelId="{07FF51E6-9D03-44C8-A04D-F2457664D16A}" type="pres">
      <dgm:prSet presAssocID="{E3928A1C-5484-4039-8EDF-05A504BAFB9C}" presName="theInnerList" presStyleCnt="0"/>
      <dgm:spPr/>
    </dgm:pt>
    <dgm:pt modelId="{3B8FAB91-FF78-4DC4-B705-2FE7272BDF97}" type="pres">
      <dgm:prSet presAssocID="{E3928A1C-5484-4039-8EDF-05A504BAFB9C}" presName="aSpace" presStyleCnt="0"/>
      <dgm:spPr/>
    </dgm:pt>
    <dgm:pt modelId="{6EDE9296-A0E0-46FA-AA46-397D5D9E0C2F}" type="pres">
      <dgm:prSet presAssocID="{F278B619-1591-4AE5-981D-42B5274FB020}" presName="compNode" presStyleCnt="0"/>
      <dgm:spPr/>
    </dgm:pt>
    <dgm:pt modelId="{DA5ACD23-5069-4721-BC75-288E0EA32921}" type="pres">
      <dgm:prSet presAssocID="{F278B619-1591-4AE5-981D-42B5274FB020}" presName="aNode" presStyleLbl="bgShp" presStyleIdx="2" presStyleCnt="5" custLinFactNeighborX="608" custLinFactNeighborY="262"/>
      <dgm:spPr/>
    </dgm:pt>
    <dgm:pt modelId="{2AB0B3BA-14F9-4692-BE2B-44186066EEB7}" type="pres">
      <dgm:prSet presAssocID="{F278B619-1591-4AE5-981D-42B5274FB020}" presName="textNode" presStyleLbl="bgShp" presStyleIdx="2" presStyleCnt="5"/>
      <dgm:spPr/>
    </dgm:pt>
    <dgm:pt modelId="{612E52A0-9AB5-4F1C-8994-689230EACCC8}" type="pres">
      <dgm:prSet presAssocID="{F278B619-1591-4AE5-981D-42B5274FB020}" presName="compChildNode" presStyleCnt="0"/>
      <dgm:spPr/>
    </dgm:pt>
    <dgm:pt modelId="{5D4B42B4-B897-432D-A6A6-C84A30584FEF}" type="pres">
      <dgm:prSet presAssocID="{F278B619-1591-4AE5-981D-42B5274FB020}" presName="theInnerList" presStyleCnt="0"/>
      <dgm:spPr/>
    </dgm:pt>
    <dgm:pt modelId="{C88A020C-F1C8-499D-8F95-4B4EA3B95BDD}" type="pres">
      <dgm:prSet presAssocID="{F278B619-1591-4AE5-981D-42B5274FB020}" presName="aSpace" presStyleCnt="0"/>
      <dgm:spPr/>
    </dgm:pt>
    <dgm:pt modelId="{819F1449-F0DF-4EEF-91D6-94EF9267CCC4}" type="pres">
      <dgm:prSet presAssocID="{0D61695F-2659-41AE-9D27-4031171B2CA7}" presName="compNode" presStyleCnt="0"/>
      <dgm:spPr/>
    </dgm:pt>
    <dgm:pt modelId="{DE00A74B-1B98-4971-9B1D-A8E82AB15390}" type="pres">
      <dgm:prSet presAssocID="{0D61695F-2659-41AE-9D27-4031171B2CA7}" presName="aNode" presStyleLbl="bgShp" presStyleIdx="3" presStyleCnt="5"/>
      <dgm:spPr/>
    </dgm:pt>
    <dgm:pt modelId="{1B041451-84EC-4DFB-ABDB-E3221CB5E5E5}" type="pres">
      <dgm:prSet presAssocID="{0D61695F-2659-41AE-9D27-4031171B2CA7}" presName="textNode" presStyleLbl="bgShp" presStyleIdx="3" presStyleCnt="5"/>
      <dgm:spPr/>
    </dgm:pt>
    <dgm:pt modelId="{313A3A62-1C28-4FDE-A2C9-C7B52723723F}" type="pres">
      <dgm:prSet presAssocID="{0D61695F-2659-41AE-9D27-4031171B2CA7}" presName="compChildNode" presStyleCnt="0"/>
      <dgm:spPr/>
    </dgm:pt>
    <dgm:pt modelId="{2394D26C-B7BA-4344-A7E4-DF19256ACF4A}" type="pres">
      <dgm:prSet presAssocID="{0D61695F-2659-41AE-9D27-4031171B2CA7}" presName="theInnerList" presStyleCnt="0"/>
      <dgm:spPr/>
    </dgm:pt>
    <dgm:pt modelId="{75CDF432-C5B3-4A9D-A903-28C7DCBD63D4}" type="pres">
      <dgm:prSet presAssocID="{0D61695F-2659-41AE-9D27-4031171B2CA7}" presName="aSpace" presStyleCnt="0"/>
      <dgm:spPr/>
    </dgm:pt>
    <dgm:pt modelId="{50D73FA2-2D03-4BE3-BA6A-DA069054A17E}" type="pres">
      <dgm:prSet presAssocID="{F9BE4E4F-1AE3-4A0E-96AB-9B8C1FDBC476}" presName="compNode" presStyleCnt="0"/>
      <dgm:spPr/>
    </dgm:pt>
    <dgm:pt modelId="{582E53A0-975D-4DD4-ACB9-5B409DD4EA1E}" type="pres">
      <dgm:prSet presAssocID="{F9BE4E4F-1AE3-4A0E-96AB-9B8C1FDBC476}" presName="aNode" presStyleLbl="bgShp" presStyleIdx="4" presStyleCnt="5"/>
      <dgm:spPr/>
    </dgm:pt>
    <dgm:pt modelId="{6A7BF7E8-E300-4037-9515-C18D9719ECF6}" type="pres">
      <dgm:prSet presAssocID="{F9BE4E4F-1AE3-4A0E-96AB-9B8C1FDBC476}" presName="textNode" presStyleLbl="bgShp" presStyleIdx="4" presStyleCnt="5"/>
      <dgm:spPr/>
    </dgm:pt>
    <dgm:pt modelId="{66C529B7-7944-4D2E-A1F7-2DF918D769DE}" type="pres">
      <dgm:prSet presAssocID="{F9BE4E4F-1AE3-4A0E-96AB-9B8C1FDBC476}" presName="compChildNode" presStyleCnt="0"/>
      <dgm:spPr/>
    </dgm:pt>
    <dgm:pt modelId="{66E5ECD7-AF8D-4DD9-87A8-D55F80BE6114}" type="pres">
      <dgm:prSet presAssocID="{F9BE4E4F-1AE3-4A0E-96AB-9B8C1FDBC476}" presName="theInnerList" presStyleCnt="0"/>
      <dgm:spPr/>
    </dgm:pt>
  </dgm:ptLst>
  <dgm:cxnLst>
    <dgm:cxn modelId="{202F7C0C-83AA-4024-905F-4928F82254C2}" srcId="{28110B31-61E8-409B-8FD1-36997964EE82}" destId="{0D61695F-2659-41AE-9D27-4031171B2CA7}" srcOrd="3" destOrd="0" parTransId="{2CD077F4-6735-4ECE-BFF0-DC397D093A37}" sibTransId="{7AAAE0E8-DAC9-45C9-AE2F-8494EF9A539B}"/>
    <dgm:cxn modelId="{3F89A714-F8BE-4FE1-8A5B-B607F9E9BDE4}" type="presOf" srcId="{0D61695F-2659-41AE-9D27-4031171B2CA7}" destId="{1B041451-84EC-4DFB-ABDB-E3221CB5E5E5}" srcOrd="1" destOrd="0" presId="urn:microsoft.com/office/officeart/2005/8/layout/lProcess2"/>
    <dgm:cxn modelId="{E0EF7E1F-43C0-41A8-80A6-4D9EBDEA49E1}" srcId="{28110B31-61E8-409B-8FD1-36997964EE82}" destId="{B544758E-CEA7-44C0-BB46-1AD1FDC8716D}" srcOrd="0" destOrd="0" parTransId="{DF009246-B2EF-4E90-B386-708B3DE764D5}" sibTransId="{41EA8FD3-8FB3-40F9-B36F-51C349D4DD3B}"/>
    <dgm:cxn modelId="{087E6528-DFC0-4F0A-A711-791D722CFE07}" type="presOf" srcId="{F278B619-1591-4AE5-981D-42B5274FB020}" destId="{2AB0B3BA-14F9-4692-BE2B-44186066EEB7}" srcOrd="1" destOrd="0" presId="urn:microsoft.com/office/officeart/2005/8/layout/lProcess2"/>
    <dgm:cxn modelId="{E02BF133-50E2-4959-ABF9-8CC6660B7296}" type="presOf" srcId="{0D61695F-2659-41AE-9D27-4031171B2CA7}" destId="{DE00A74B-1B98-4971-9B1D-A8E82AB15390}" srcOrd="0" destOrd="0" presId="urn:microsoft.com/office/officeart/2005/8/layout/lProcess2"/>
    <dgm:cxn modelId="{4A17893E-D935-437F-975A-A7973863A287}" type="presOf" srcId="{B544758E-CEA7-44C0-BB46-1AD1FDC8716D}" destId="{F3B6186B-5678-493A-A113-357826E3A171}" srcOrd="1" destOrd="0" presId="urn:microsoft.com/office/officeart/2005/8/layout/lProcess2"/>
    <dgm:cxn modelId="{114FA56F-1CF6-4028-93F8-1D948CD9C749}" srcId="{28110B31-61E8-409B-8FD1-36997964EE82}" destId="{F9BE4E4F-1AE3-4A0E-96AB-9B8C1FDBC476}" srcOrd="4" destOrd="0" parTransId="{2CB2E580-EB0B-4DAF-AFD9-2378F70FF2F6}" sibTransId="{5E6A76C2-B19E-47C1-8541-774CBC186AB6}"/>
    <dgm:cxn modelId="{BCFCCD51-3A53-4E1D-AF0B-EDDE8A528F2F}" type="presOf" srcId="{F9BE4E4F-1AE3-4A0E-96AB-9B8C1FDBC476}" destId="{6A7BF7E8-E300-4037-9515-C18D9719ECF6}" srcOrd="1" destOrd="0" presId="urn:microsoft.com/office/officeart/2005/8/layout/lProcess2"/>
    <dgm:cxn modelId="{8BA0F05A-8930-4CE9-8EA2-FBAEF9F7A0BA}" type="presOf" srcId="{F9BE4E4F-1AE3-4A0E-96AB-9B8C1FDBC476}" destId="{582E53A0-975D-4DD4-ACB9-5B409DD4EA1E}" srcOrd="0" destOrd="0" presId="urn:microsoft.com/office/officeart/2005/8/layout/lProcess2"/>
    <dgm:cxn modelId="{FE923BA9-AA18-4E4A-81A2-4421A982231B}" type="presOf" srcId="{B544758E-CEA7-44C0-BB46-1AD1FDC8716D}" destId="{48E747D6-E3A5-4AD2-8919-CC3550E6F565}" srcOrd="0" destOrd="0" presId="urn:microsoft.com/office/officeart/2005/8/layout/lProcess2"/>
    <dgm:cxn modelId="{76F296BD-C4DA-4327-992C-8290436D98CB}" type="presOf" srcId="{E3928A1C-5484-4039-8EDF-05A504BAFB9C}" destId="{2B178E1F-471B-433D-9102-154FF04A09FA}" srcOrd="0" destOrd="0" presId="urn:microsoft.com/office/officeart/2005/8/layout/lProcess2"/>
    <dgm:cxn modelId="{3240C4CE-0958-43EF-B517-86581DFC6F77}" srcId="{28110B31-61E8-409B-8FD1-36997964EE82}" destId="{E3928A1C-5484-4039-8EDF-05A504BAFB9C}" srcOrd="1" destOrd="0" parTransId="{CC2FB6A2-E3D3-45EB-9F26-4BEC8DB57CC4}" sibTransId="{033D0D4A-2E23-440C-8C2F-65F0EF5AB1D9}"/>
    <dgm:cxn modelId="{CC8F09D6-14BF-4DD4-959E-AC89085FE4AA}" type="presOf" srcId="{28110B31-61E8-409B-8FD1-36997964EE82}" destId="{3282A484-2EB9-4FBD-A7C0-DE6AB4981FA9}" srcOrd="0" destOrd="0" presId="urn:microsoft.com/office/officeart/2005/8/layout/lProcess2"/>
    <dgm:cxn modelId="{68BF6CE1-74B6-46CF-B6E6-1B7BC0C815DC}" type="presOf" srcId="{F278B619-1591-4AE5-981D-42B5274FB020}" destId="{DA5ACD23-5069-4721-BC75-288E0EA32921}" srcOrd="0" destOrd="0" presId="urn:microsoft.com/office/officeart/2005/8/layout/lProcess2"/>
    <dgm:cxn modelId="{E5181DF7-8428-4BFC-B581-641E5F7D394A}" srcId="{28110B31-61E8-409B-8FD1-36997964EE82}" destId="{F278B619-1591-4AE5-981D-42B5274FB020}" srcOrd="2" destOrd="0" parTransId="{0BE1C9B2-13BE-4476-AC2D-54127425D689}" sibTransId="{B3965337-2AAC-466F-B366-C69B8F85F206}"/>
    <dgm:cxn modelId="{0BE062FB-3D9D-4E01-8BF3-9E0C3E1F8CBC}" type="presOf" srcId="{E3928A1C-5484-4039-8EDF-05A504BAFB9C}" destId="{D627B083-BC57-4F54-A630-AD9E42723D86}" srcOrd="1" destOrd="0" presId="urn:microsoft.com/office/officeart/2005/8/layout/lProcess2"/>
    <dgm:cxn modelId="{594DC0CF-910F-490F-A346-875251F6EB9D}" type="presParOf" srcId="{3282A484-2EB9-4FBD-A7C0-DE6AB4981FA9}" destId="{5C2ECD1A-370E-46A2-9725-390F2AACD894}" srcOrd="0" destOrd="0" presId="urn:microsoft.com/office/officeart/2005/8/layout/lProcess2"/>
    <dgm:cxn modelId="{7D16425D-C00C-43E6-9918-1DFFCE8BE0F9}" type="presParOf" srcId="{5C2ECD1A-370E-46A2-9725-390F2AACD894}" destId="{48E747D6-E3A5-4AD2-8919-CC3550E6F565}" srcOrd="0" destOrd="0" presId="urn:microsoft.com/office/officeart/2005/8/layout/lProcess2"/>
    <dgm:cxn modelId="{B2639647-443F-4C30-B3BD-F2DD919360DC}" type="presParOf" srcId="{5C2ECD1A-370E-46A2-9725-390F2AACD894}" destId="{F3B6186B-5678-493A-A113-357826E3A171}" srcOrd="1" destOrd="0" presId="urn:microsoft.com/office/officeart/2005/8/layout/lProcess2"/>
    <dgm:cxn modelId="{DE88B6D7-67C8-4383-BE1B-F70D360FFD3A}" type="presParOf" srcId="{5C2ECD1A-370E-46A2-9725-390F2AACD894}" destId="{4AAF40B8-68C0-4EF2-A866-173927146F45}" srcOrd="2" destOrd="0" presId="urn:microsoft.com/office/officeart/2005/8/layout/lProcess2"/>
    <dgm:cxn modelId="{DC160484-528D-47E1-91A7-F79B5E41B8E2}" type="presParOf" srcId="{4AAF40B8-68C0-4EF2-A866-173927146F45}" destId="{FA5C35A3-2C49-4828-B1CE-B5500F9C8F78}" srcOrd="0" destOrd="0" presId="urn:microsoft.com/office/officeart/2005/8/layout/lProcess2"/>
    <dgm:cxn modelId="{A1CFBDF3-4A1B-4888-9C0D-0560C58D3A99}" type="presParOf" srcId="{3282A484-2EB9-4FBD-A7C0-DE6AB4981FA9}" destId="{1EEA655F-6C8C-4474-A759-D3B619F8123A}" srcOrd="1" destOrd="0" presId="urn:microsoft.com/office/officeart/2005/8/layout/lProcess2"/>
    <dgm:cxn modelId="{1EBA2524-A0B1-4BEA-8EF8-A53979CDB1A8}" type="presParOf" srcId="{3282A484-2EB9-4FBD-A7C0-DE6AB4981FA9}" destId="{4CBCACC0-376C-4D3B-8832-8EE6BEBDB93E}" srcOrd="2" destOrd="0" presId="urn:microsoft.com/office/officeart/2005/8/layout/lProcess2"/>
    <dgm:cxn modelId="{BF5CF54E-BA54-449B-9DEC-38D7DA326FDF}" type="presParOf" srcId="{4CBCACC0-376C-4D3B-8832-8EE6BEBDB93E}" destId="{2B178E1F-471B-433D-9102-154FF04A09FA}" srcOrd="0" destOrd="0" presId="urn:microsoft.com/office/officeart/2005/8/layout/lProcess2"/>
    <dgm:cxn modelId="{8FF3E0CC-8806-40F6-98E9-7A7D80AB20B6}" type="presParOf" srcId="{4CBCACC0-376C-4D3B-8832-8EE6BEBDB93E}" destId="{D627B083-BC57-4F54-A630-AD9E42723D86}" srcOrd="1" destOrd="0" presId="urn:microsoft.com/office/officeart/2005/8/layout/lProcess2"/>
    <dgm:cxn modelId="{8B7EFA71-9490-4B88-9D06-A0EDA72EFD44}" type="presParOf" srcId="{4CBCACC0-376C-4D3B-8832-8EE6BEBDB93E}" destId="{A76859B7-D9C4-42D3-8F6D-AD70F403A14D}" srcOrd="2" destOrd="0" presId="urn:microsoft.com/office/officeart/2005/8/layout/lProcess2"/>
    <dgm:cxn modelId="{FA75EF69-5BD1-49FA-A06D-175AB8639007}" type="presParOf" srcId="{A76859B7-D9C4-42D3-8F6D-AD70F403A14D}" destId="{07FF51E6-9D03-44C8-A04D-F2457664D16A}" srcOrd="0" destOrd="0" presId="urn:microsoft.com/office/officeart/2005/8/layout/lProcess2"/>
    <dgm:cxn modelId="{1EDE8DE2-7290-48C9-A41D-92C5BC3B859C}" type="presParOf" srcId="{3282A484-2EB9-4FBD-A7C0-DE6AB4981FA9}" destId="{3B8FAB91-FF78-4DC4-B705-2FE7272BDF97}" srcOrd="3" destOrd="0" presId="urn:microsoft.com/office/officeart/2005/8/layout/lProcess2"/>
    <dgm:cxn modelId="{A68D3946-8A7A-4F28-BB33-CA6320777258}" type="presParOf" srcId="{3282A484-2EB9-4FBD-A7C0-DE6AB4981FA9}" destId="{6EDE9296-A0E0-46FA-AA46-397D5D9E0C2F}" srcOrd="4" destOrd="0" presId="urn:microsoft.com/office/officeart/2005/8/layout/lProcess2"/>
    <dgm:cxn modelId="{0BEF62F9-3A74-4AAE-B298-FBE66C4AF7B1}" type="presParOf" srcId="{6EDE9296-A0E0-46FA-AA46-397D5D9E0C2F}" destId="{DA5ACD23-5069-4721-BC75-288E0EA32921}" srcOrd="0" destOrd="0" presId="urn:microsoft.com/office/officeart/2005/8/layout/lProcess2"/>
    <dgm:cxn modelId="{F36DFDE6-FCBA-4B80-A08B-BD41EA73C134}" type="presParOf" srcId="{6EDE9296-A0E0-46FA-AA46-397D5D9E0C2F}" destId="{2AB0B3BA-14F9-4692-BE2B-44186066EEB7}" srcOrd="1" destOrd="0" presId="urn:microsoft.com/office/officeart/2005/8/layout/lProcess2"/>
    <dgm:cxn modelId="{B8077243-6B56-469A-AF0D-BEF3F43F24C8}" type="presParOf" srcId="{6EDE9296-A0E0-46FA-AA46-397D5D9E0C2F}" destId="{612E52A0-9AB5-4F1C-8994-689230EACCC8}" srcOrd="2" destOrd="0" presId="urn:microsoft.com/office/officeart/2005/8/layout/lProcess2"/>
    <dgm:cxn modelId="{BF53B80E-A37E-45CF-9EB6-93FBEA088CF2}" type="presParOf" srcId="{612E52A0-9AB5-4F1C-8994-689230EACCC8}" destId="{5D4B42B4-B897-432D-A6A6-C84A30584FEF}" srcOrd="0" destOrd="0" presId="urn:microsoft.com/office/officeart/2005/8/layout/lProcess2"/>
    <dgm:cxn modelId="{AB864975-76F5-4A1E-BD79-E6A200A20538}" type="presParOf" srcId="{3282A484-2EB9-4FBD-A7C0-DE6AB4981FA9}" destId="{C88A020C-F1C8-499D-8F95-4B4EA3B95BDD}" srcOrd="5" destOrd="0" presId="urn:microsoft.com/office/officeart/2005/8/layout/lProcess2"/>
    <dgm:cxn modelId="{524BBB7D-6BAE-45C7-9F93-7BACA44FE199}" type="presParOf" srcId="{3282A484-2EB9-4FBD-A7C0-DE6AB4981FA9}" destId="{819F1449-F0DF-4EEF-91D6-94EF9267CCC4}" srcOrd="6" destOrd="0" presId="urn:microsoft.com/office/officeart/2005/8/layout/lProcess2"/>
    <dgm:cxn modelId="{D31D079C-7753-4386-853C-FE5442D8D357}" type="presParOf" srcId="{819F1449-F0DF-4EEF-91D6-94EF9267CCC4}" destId="{DE00A74B-1B98-4971-9B1D-A8E82AB15390}" srcOrd="0" destOrd="0" presId="urn:microsoft.com/office/officeart/2005/8/layout/lProcess2"/>
    <dgm:cxn modelId="{C0870E61-8D7F-43A7-BF3D-FFDCBF82778B}" type="presParOf" srcId="{819F1449-F0DF-4EEF-91D6-94EF9267CCC4}" destId="{1B041451-84EC-4DFB-ABDB-E3221CB5E5E5}" srcOrd="1" destOrd="0" presId="urn:microsoft.com/office/officeart/2005/8/layout/lProcess2"/>
    <dgm:cxn modelId="{C252386B-FCCB-40D7-B535-15D76109A0DF}" type="presParOf" srcId="{819F1449-F0DF-4EEF-91D6-94EF9267CCC4}" destId="{313A3A62-1C28-4FDE-A2C9-C7B52723723F}" srcOrd="2" destOrd="0" presId="urn:microsoft.com/office/officeart/2005/8/layout/lProcess2"/>
    <dgm:cxn modelId="{CA6B7394-F1F2-45E0-AF83-0C2CD93DC555}" type="presParOf" srcId="{313A3A62-1C28-4FDE-A2C9-C7B52723723F}" destId="{2394D26C-B7BA-4344-A7E4-DF19256ACF4A}" srcOrd="0" destOrd="0" presId="urn:microsoft.com/office/officeart/2005/8/layout/lProcess2"/>
    <dgm:cxn modelId="{38A15D9C-7434-42CB-877B-43C444D37C50}" type="presParOf" srcId="{3282A484-2EB9-4FBD-A7C0-DE6AB4981FA9}" destId="{75CDF432-C5B3-4A9D-A903-28C7DCBD63D4}" srcOrd="7" destOrd="0" presId="urn:microsoft.com/office/officeart/2005/8/layout/lProcess2"/>
    <dgm:cxn modelId="{5417CDB5-E5DC-49C1-A7DD-80892166364B}" type="presParOf" srcId="{3282A484-2EB9-4FBD-A7C0-DE6AB4981FA9}" destId="{50D73FA2-2D03-4BE3-BA6A-DA069054A17E}" srcOrd="8" destOrd="0" presId="urn:microsoft.com/office/officeart/2005/8/layout/lProcess2"/>
    <dgm:cxn modelId="{D9E6CDC5-0CC1-4204-8167-AADD725402F7}" type="presParOf" srcId="{50D73FA2-2D03-4BE3-BA6A-DA069054A17E}" destId="{582E53A0-975D-4DD4-ACB9-5B409DD4EA1E}" srcOrd="0" destOrd="0" presId="urn:microsoft.com/office/officeart/2005/8/layout/lProcess2"/>
    <dgm:cxn modelId="{EE20479F-B6C0-48A9-9F2C-1C162EDA42BA}" type="presParOf" srcId="{50D73FA2-2D03-4BE3-BA6A-DA069054A17E}" destId="{6A7BF7E8-E300-4037-9515-C18D9719ECF6}" srcOrd="1" destOrd="0" presId="urn:microsoft.com/office/officeart/2005/8/layout/lProcess2"/>
    <dgm:cxn modelId="{F8DFAC2E-30C7-40C4-A9F4-19F18DB63FC8}" type="presParOf" srcId="{50D73FA2-2D03-4BE3-BA6A-DA069054A17E}" destId="{66C529B7-7944-4D2E-A1F7-2DF918D769DE}" srcOrd="2" destOrd="0" presId="urn:microsoft.com/office/officeart/2005/8/layout/lProcess2"/>
    <dgm:cxn modelId="{0F51B5F5-D6D2-4235-A1A1-92ADDFC2BB43}" type="presParOf" srcId="{66C529B7-7944-4D2E-A1F7-2DF918D769DE}" destId="{66E5ECD7-AF8D-4DD9-87A8-D55F80BE6114}"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7686FB-ED30-49E3-9E9B-0D709E94FED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8919237C-ED19-4952-ACA4-643157533B79}">
      <dgm:prSet phldrT="[Text]"/>
      <dgm:spPr/>
      <dgm:t>
        <a:bodyPr/>
        <a:lstStyle/>
        <a:p>
          <a:r>
            <a:rPr lang="en-GB"/>
            <a:t>Internal suspensions</a:t>
          </a:r>
        </a:p>
      </dgm:t>
    </dgm:pt>
    <dgm:pt modelId="{B514B55A-C173-4112-A61F-74615931A747}" type="parTrans" cxnId="{19DBBD7C-F865-455D-9380-499B53EBF094}">
      <dgm:prSet/>
      <dgm:spPr/>
      <dgm:t>
        <a:bodyPr/>
        <a:lstStyle/>
        <a:p>
          <a:endParaRPr lang="en-GB"/>
        </a:p>
      </dgm:t>
    </dgm:pt>
    <dgm:pt modelId="{7F81C284-E2BD-4D6C-ABA3-971D5AF0E685}" type="sibTrans" cxnId="{19DBBD7C-F865-455D-9380-499B53EBF094}">
      <dgm:prSet/>
      <dgm:spPr/>
      <dgm:t>
        <a:bodyPr/>
        <a:lstStyle/>
        <a:p>
          <a:endParaRPr lang="en-GB"/>
        </a:p>
      </dgm:t>
    </dgm:pt>
    <dgm:pt modelId="{8D5DBD23-DF32-454C-9A15-B11D7C953AA7}">
      <dgm:prSet phldrT="[Text]"/>
      <dgm:spPr/>
      <dgm:t>
        <a:bodyPr/>
        <a:lstStyle/>
        <a:p>
          <a:r>
            <a:rPr lang="en-GB"/>
            <a:t>Suspensions as last resort</a:t>
          </a:r>
        </a:p>
      </dgm:t>
    </dgm:pt>
    <dgm:pt modelId="{9226046E-1AF9-4945-876F-B9808A6BC7CE}" type="parTrans" cxnId="{74B6AB0E-AE38-4884-A55C-CE27A550E7FC}">
      <dgm:prSet/>
      <dgm:spPr/>
      <dgm:t>
        <a:bodyPr/>
        <a:lstStyle/>
        <a:p>
          <a:endParaRPr lang="en-GB"/>
        </a:p>
      </dgm:t>
    </dgm:pt>
    <dgm:pt modelId="{200DB50D-716F-469A-97EB-D10B5E5F37D9}" type="sibTrans" cxnId="{74B6AB0E-AE38-4884-A55C-CE27A550E7FC}">
      <dgm:prSet/>
      <dgm:spPr/>
      <dgm:t>
        <a:bodyPr/>
        <a:lstStyle/>
        <a:p>
          <a:endParaRPr lang="en-GB"/>
        </a:p>
      </dgm:t>
    </dgm:pt>
    <dgm:pt modelId="{5D362C15-9EB3-49F2-A736-ED928F919E95}">
      <dgm:prSet phldrT="[Text]"/>
      <dgm:spPr/>
      <dgm:t>
        <a:bodyPr/>
        <a:lstStyle/>
        <a:p>
          <a:r>
            <a:rPr lang="en-GB"/>
            <a:t>Tracking Internal Exclusions</a:t>
          </a:r>
        </a:p>
      </dgm:t>
    </dgm:pt>
    <dgm:pt modelId="{9ABE9E4D-B1DE-4991-9499-30F233178625}" type="parTrans" cxnId="{8826B3E8-F91D-46AE-8AD8-693FE04BBAD3}">
      <dgm:prSet/>
      <dgm:spPr/>
      <dgm:t>
        <a:bodyPr/>
        <a:lstStyle/>
        <a:p>
          <a:endParaRPr lang="en-GB"/>
        </a:p>
      </dgm:t>
    </dgm:pt>
    <dgm:pt modelId="{0196A162-6FDF-4B88-94A9-C47CAF271751}" type="sibTrans" cxnId="{8826B3E8-F91D-46AE-8AD8-693FE04BBAD3}">
      <dgm:prSet/>
      <dgm:spPr/>
      <dgm:t>
        <a:bodyPr/>
        <a:lstStyle/>
        <a:p>
          <a:endParaRPr lang="en-GB"/>
        </a:p>
      </dgm:t>
    </dgm:pt>
    <dgm:pt modelId="{5714C920-AD0E-44A4-8668-7ADFE0C49839}">
      <dgm:prSet phldrT="[Text]"/>
      <dgm:spPr/>
      <dgm:t>
        <a:bodyPr/>
        <a:lstStyle/>
        <a:p>
          <a:r>
            <a:rPr lang="en-GB"/>
            <a:t>Guidance on “Off-Rolling”</a:t>
          </a:r>
        </a:p>
      </dgm:t>
    </dgm:pt>
    <dgm:pt modelId="{EBA7A8A6-C0A4-460C-8FDA-C3EBFE8FE27D}" type="parTrans" cxnId="{191D7F4C-FFEB-47DA-B5C7-0546A35A5153}">
      <dgm:prSet/>
      <dgm:spPr/>
      <dgm:t>
        <a:bodyPr/>
        <a:lstStyle/>
        <a:p>
          <a:endParaRPr lang="en-GB"/>
        </a:p>
      </dgm:t>
    </dgm:pt>
    <dgm:pt modelId="{599A144C-8D43-4826-B699-E5EC67C355BA}" type="sibTrans" cxnId="{191D7F4C-FFEB-47DA-B5C7-0546A35A5153}">
      <dgm:prSet/>
      <dgm:spPr/>
      <dgm:t>
        <a:bodyPr/>
        <a:lstStyle/>
        <a:p>
          <a:endParaRPr lang="en-GB"/>
        </a:p>
      </dgm:t>
    </dgm:pt>
    <dgm:pt modelId="{49C5CE95-CCF9-4287-AC02-F4FF7B71BB23}">
      <dgm:prSet phldrT="[Text]"/>
      <dgm:spPr/>
      <dgm:t>
        <a:bodyPr/>
        <a:lstStyle/>
        <a:p>
          <a:r>
            <a:rPr lang="en-GB"/>
            <a:t>Re-integration Requirements</a:t>
          </a:r>
        </a:p>
      </dgm:t>
    </dgm:pt>
    <dgm:pt modelId="{BD03004E-B5A2-458C-8871-A86040AE8F16}" type="parTrans" cxnId="{8E5ACC3B-7BD3-4210-AADA-5AB42ECBE0D8}">
      <dgm:prSet/>
      <dgm:spPr/>
      <dgm:t>
        <a:bodyPr/>
        <a:lstStyle/>
        <a:p>
          <a:endParaRPr lang="en-GB"/>
        </a:p>
      </dgm:t>
    </dgm:pt>
    <dgm:pt modelId="{936166BF-E99E-4E97-9DFF-D271266AFBB4}" type="sibTrans" cxnId="{8E5ACC3B-7BD3-4210-AADA-5AB42ECBE0D8}">
      <dgm:prSet/>
      <dgm:spPr/>
      <dgm:t>
        <a:bodyPr/>
        <a:lstStyle/>
        <a:p>
          <a:endParaRPr lang="en-GB"/>
        </a:p>
      </dgm:t>
    </dgm:pt>
    <dgm:pt modelId="{9A399388-869E-40E9-A45C-9732EB68C80D}" type="pres">
      <dgm:prSet presAssocID="{3C7686FB-ED30-49E3-9E9B-0D709E94FEDA}" presName="cycle" presStyleCnt="0">
        <dgm:presLayoutVars>
          <dgm:dir/>
          <dgm:resizeHandles val="exact"/>
        </dgm:presLayoutVars>
      </dgm:prSet>
      <dgm:spPr/>
    </dgm:pt>
    <dgm:pt modelId="{3FCDD474-9E33-489E-9A2E-92CBF0E823B3}" type="pres">
      <dgm:prSet presAssocID="{8919237C-ED19-4952-ACA4-643157533B79}" presName="node" presStyleLbl="node1" presStyleIdx="0" presStyleCnt="5">
        <dgm:presLayoutVars>
          <dgm:bulletEnabled val="1"/>
        </dgm:presLayoutVars>
      </dgm:prSet>
      <dgm:spPr/>
    </dgm:pt>
    <dgm:pt modelId="{6DBDBBE7-2539-4CA3-B507-7D42F865A20B}" type="pres">
      <dgm:prSet presAssocID="{8919237C-ED19-4952-ACA4-643157533B79}" presName="spNode" presStyleCnt="0"/>
      <dgm:spPr/>
    </dgm:pt>
    <dgm:pt modelId="{2C65EE13-DF95-4E7C-B41E-0C9B6EBB6166}" type="pres">
      <dgm:prSet presAssocID="{7F81C284-E2BD-4D6C-ABA3-971D5AF0E685}" presName="sibTrans" presStyleLbl="sibTrans1D1" presStyleIdx="0" presStyleCnt="5"/>
      <dgm:spPr/>
    </dgm:pt>
    <dgm:pt modelId="{614EE766-1BF5-4FBE-B9FD-463209B112F7}" type="pres">
      <dgm:prSet presAssocID="{8D5DBD23-DF32-454C-9A15-B11D7C953AA7}" presName="node" presStyleLbl="node1" presStyleIdx="1" presStyleCnt="5">
        <dgm:presLayoutVars>
          <dgm:bulletEnabled val="1"/>
        </dgm:presLayoutVars>
      </dgm:prSet>
      <dgm:spPr/>
    </dgm:pt>
    <dgm:pt modelId="{C8E733E3-17C6-4579-8C1A-A79FFF6879B4}" type="pres">
      <dgm:prSet presAssocID="{8D5DBD23-DF32-454C-9A15-B11D7C953AA7}" presName="spNode" presStyleCnt="0"/>
      <dgm:spPr/>
    </dgm:pt>
    <dgm:pt modelId="{A87A8363-EC24-44D4-B037-C46F36E61119}" type="pres">
      <dgm:prSet presAssocID="{200DB50D-716F-469A-97EB-D10B5E5F37D9}" presName="sibTrans" presStyleLbl="sibTrans1D1" presStyleIdx="1" presStyleCnt="5"/>
      <dgm:spPr/>
    </dgm:pt>
    <dgm:pt modelId="{C8AFCCF5-907A-4571-9031-ECF389A6A72A}" type="pres">
      <dgm:prSet presAssocID="{5D362C15-9EB3-49F2-A736-ED928F919E95}" presName="node" presStyleLbl="node1" presStyleIdx="2" presStyleCnt="5">
        <dgm:presLayoutVars>
          <dgm:bulletEnabled val="1"/>
        </dgm:presLayoutVars>
      </dgm:prSet>
      <dgm:spPr/>
    </dgm:pt>
    <dgm:pt modelId="{F940C8BE-6854-49C3-B6AC-E971CABF345B}" type="pres">
      <dgm:prSet presAssocID="{5D362C15-9EB3-49F2-A736-ED928F919E95}" presName="spNode" presStyleCnt="0"/>
      <dgm:spPr/>
    </dgm:pt>
    <dgm:pt modelId="{C9BC9BB8-4ACF-40CC-AF61-391972E0A226}" type="pres">
      <dgm:prSet presAssocID="{0196A162-6FDF-4B88-94A9-C47CAF271751}" presName="sibTrans" presStyleLbl="sibTrans1D1" presStyleIdx="2" presStyleCnt="5"/>
      <dgm:spPr/>
    </dgm:pt>
    <dgm:pt modelId="{EBAFEBE5-AD16-4578-90CE-4C67544DAA03}" type="pres">
      <dgm:prSet presAssocID="{5714C920-AD0E-44A4-8668-7ADFE0C49839}" presName="node" presStyleLbl="node1" presStyleIdx="3" presStyleCnt="5">
        <dgm:presLayoutVars>
          <dgm:bulletEnabled val="1"/>
        </dgm:presLayoutVars>
      </dgm:prSet>
      <dgm:spPr/>
    </dgm:pt>
    <dgm:pt modelId="{CE9369CA-9B8C-435A-AEF9-CED515B4904E}" type="pres">
      <dgm:prSet presAssocID="{5714C920-AD0E-44A4-8668-7ADFE0C49839}" presName="spNode" presStyleCnt="0"/>
      <dgm:spPr/>
    </dgm:pt>
    <dgm:pt modelId="{C4B29550-A49A-47DA-94B2-439D76B18303}" type="pres">
      <dgm:prSet presAssocID="{599A144C-8D43-4826-B699-E5EC67C355BA}" presName="sibTrans" presStyleLbl="sibTrans1D1" presStyleIdx="3" presStyleCnt="5"/>
      <dgm:spPr/>
    </dgm:pt>
    <dgm:pt modelId="{7E6E6814-8924-4A29-96FE-81A04CAE46D9}" type="pres">
      <dgm:prSet presAssocID="{49C5CE95-CCF9-4287-AC02-F4FF7B71BB23}" presName="node" presStyleLbl="node1" presStyleIdx="4" presStyleCnt="5">
        <dgm:presLayoutVars>
          <dgm:bulletEnabled val="1"/>
        </dgm:presLayoutVars>
      </dgm:prSet>
      <dgm:spPr/>
    </dgm:pt>
    <dgm:pt modelId="{EAD406D3-8C8F-41EE-8D41-4A9C5E273F78}" type="pres">
      <dgm:prSet presAssocID="{49C5CE95-CCF9-4287-AC02-F4FF7B71BB23}" presName="spNode" presStyleCnt="0"/>
      <dgm:spPr/>
    </dgm:pt>
    <dgm:pt modelId="{A4A92D0B-D5CE-40DD-A7E8-BCA3885CFE93}" type="pres">
      <dgm:prSet presAssocID="{936166BF-E99E-4E97-9DFF-D271266AFBB4}" presName="sibTrans" presStyleLbl="sibTrans1D1" presStyleIdx="4" presStyleCnt="5"/>
      <dgm:spPr/>
    </dgm:pt>
  </dgm:ptLst>
  <dgm:cxnLst>
    <dgm:cxn modelId="{9439AE07-4861-4B01-8298-CEA429B8973B}" type="presOf" srcId="{0196A162-6FDF-4B88-94A9-C47CAF271751}" destId="{C9BC9BB8-4ACF-40CC-AF61-391972E0A226}" srcOrd="0" destOrd="0" presId="urn:microsoft.com/office/officeart/2005/8/layout/cycle5"/>
    <dgm:cxn modelId="{74B6AB0E-AE38-4884-A55C-CE27A550E7FC}" srcId="{3C7686FB-ED30-49E3-9E9B-0D709E94FEDA}" destId="{8D5DBD23-DF32-454C-9A15-B11D7C953AA7}" srcOrd="1" destOrd="0" parTransId="{9226046E-1AF9-4945-876F-B9808A6BC7CE}" sibTransId="{200DB50D-716F-469A-97EB-D10B5E5F37D9}"/>
    <dgm:cxn modelId="{4C824F2F-5EBE-4B90-8525-0B83ACCAE38A}" type="presOf" srcId="{936166BF-E99E-4E97-9DFF-D271266AFBB4}" destId="{A4A92D0B-D5CE-40DD-A7E8-BCA3885CFE93}" srcOrd="0" destOrd="0" presId="urn:microsoft.com/office/officeart/2005/8/layout/cycle5"/>
    <dgm:cxn modelId="{11021637-FF32-46E7-BB57-6F4601819DC5}" type="presOf" srcId="{7F81C284-E2BD-4D6C-ABA3-971D5AF0E685}" destId="{2C65EE13-DF95-4E7C-B41E-0C9B6EBB6166}" srcOrd="0" destOrd="0" presId="urn:microsoft.com/office/officeart/2005/8/layout/cycle5"/>
    <dgm:cxn modelId="{8E5ACC3B-7BD3-4210-AADA-5AB42ECBE0D8}" srcId="{3C7686FB-ED30-49E3-9E9B-0D709E94FEDA}" destId="{49C5CE95-CCF9-4287-AC02-F4FF7B71BB23}" srcOrd="4" destOrd="0" parTransId="{BD03004E-B5A2-458C-8871-A86040AE8F16}" sibTransId="{936166BF-E99E-4E97-9DFF-D271266AFBB4}"/>
    <dgm:cxn modelId="{9C60EB6B-11F6-4BAE-B266-CE5E8F7717DC}" type="presOf" srcId="{8919237C-ED19-4952-ACA4-643157533B79}" destId="{3FCDD474-9E33-489E-9A2E-92CBF0E823B3}" srcOrd="0" destOrd="0" presId="urn:microsoft.com/office/officeart/2005/8/layout/cycle5"/>
    <dgm:cxn modelId="{191D7F4C-FFEB-47DA-B5C7-0546A35A5153}" srcId="{3C7686FB-ED30-49E3-9E9B-0D709E94FEDA}" destId="{5714C920-AD0E-44A4-8668-7ADFE0C49839}" srcOrd="3" destOrd="0" parTransId="{EBA7A8A6-C0A4-460C-8FDA-C3EBFE8FE27D}" sibTransId="{599A144C-8D43-4826-B699-E5EC67C355BA}"/>
    <dgm:cxn modelId="{91B11577-763F-4AB2-9C4C-4AF995919332}" type="presOf" srcId="{49C5CE95-CCF9-4287-AC02-F4FF7B71BB23}" destId="{7E6E6814-8924-4A29-96FE-81A04CAE46D9}" srcOrd="0" destOrd="0" presId="urn:microsoft.com/office/officeart/2005/8/layout/cycle5"/>
    <dgm:cxn modelId="{19DBBD7C-F865-455D-9380-499B53EBF094}" srcId="{3C7686FB-ED30-49E3-9E9B-0D709E94FEDA}" destId="{8919237C-ED19-4952-ACA4-643157533B79}" srcOrd="0" destOrd="0" parTransId="{B514B55A-C173-4112-A61F-74615931A747}" sibTransId="{7F81C284-E2BD-4D6C-ABA3-971D5AF0E685}"/>
    <dgm:cxn modelId="{0144527D-616B-44F2-A9AE-2A5EA9C71515}" type="presOf" srcId="{5D362C15-9EB3-49F2-A736-ED928F919E95}" destId="{C8AFCCF5-907A-4571-9031-ECF389A6A72A}" srcOrd="0" destOrd="0" presId="urn:microsoft.com/office/officeart/2005/8/layout/cycle5"/>
    <dgm:cxn modelId="{3ABB3FAF-DE5F-483F-823F-1EE46C5405F0}" type="presOf" srcId="{8D5DBD23-DF32-454C-9A15-B11D7C953AA7}" destId="{614EE766-1BF5-4FBE-B9FD-463209B112F7}" srcOrd="0" destOrd="0" presId="urn:microsoft.com/office/officeart/2005/8/layout/cycle5"/>
    <dgm:cxn modelId="{9E0BC1B5-9B3D-4192-9F8F-B5FAFF6F3A4F}" type="presOf" srcId="{3C7686FB-ED30-49E3-9E9B-0D709E94FEDA}" destId="{9A399388-869E-40E9-A45C-9732EB68C80D}" srcOrd="0" destOrd="0" presId="urn:microsoft.com/office/officeart/2005/8/layout/cycle5"/>
    <dgm:cxn modelId="{620A5FE4-F5DE-4C24-BDAE-90B92B8027A8}" type="presOf" srcId="{5714C920-AD0E-44A4-8668-7ADFE0C49839}" destId="{EBAFEBE5-AD16-4578-90CE-4C67544DAA03}" srcOrd="0" destOrd="0" presId="urn:microsoft.com/office/officeart/2005/8/layout/cycle5"/>
    <dgm:cxn modelId="{AD878BE4-8902-45BF-A3D8-28B33D955078}" type="presOf" srcId="{599A144C-8D43-4826-B699-E5EC67C355BA}" destId="{C4B29550-A49A-47DA-94B2-439D76B18303}" srcOrd="0" destOrd="0" presId="urn:microsoft.com/office/officeart/2005/8/layout/cycle5"/>
    <dgm:cxn modelId="{8826B3E8-F91D-46AE-8AD8-693FE04BBAD3}" srcId="{3C7686FB-ED30-49E3-9E9B-0D709E94FEDA}" destId="{5D362C15-9EB3-49F2-A736-ED928F919E95}" srcOrd="2" destOrd="0" parTransId="{9ABE9E4D-B1DE-4991-9499-30F233178625}" sibTransId="{0196A162-6FDF-4B88-94A9-C47CAF271751}"/>
    <dgm:cxn modelId="{1E4B96F0-F163-4206-929C-63902A8B7766}" type="presOf" srcId="{200DB50D-716F-469A-97EB-D10B5E5F37D9}" destId="{A87A8363-EC24-44D4-B037-C46F36E61119}" srcOrd="0" destOrd="0" presId="urn:microsoft.com/office/officeart/2005/8/layout/cycle5"/>
    <dgm:cxn modelId="{18E4BE39-88B6-48C8-AB9B-A04AE1510DE4}" type="presParOf" srcId="{9A399388-869E-40E9-A45C-9732EB68C80D}" destId="{3FCDD474-9E33-489E-9A2E-92CBF0E823B3}" srcOrd="0" destOrd="0" presId="urn:microsoft.com/office/officeart/2005/8/layout/cycle5"/>
    <dgm:cxn modelId="{7E9635A6-EDD3-475E-AABB-5C5EF0D066A5}" type="presParOf" srcId="{9A399388-869E-40E9-A45C-9732EB68C80D}" destId="{6DBDBBE7-2539-4CA3-B507-7D42F865A20B}" srcOrd="1" destOrd="0" presId="urn:microsoft.com/office/officeart/2005/8/layout/cycle5"/>
    <dgm:cxn modelId="{34E11F24-C32A-4EE7-9E84-5C7FD1F492D0}" type="presParOf" srcId="{9A399388-869E-40E9-A45C-9732EB68C80D}" destId="{2C65EE13-DF95-4E7C-B41E-0C9B6EBB6166}" srcOrd="2" destOrd="0" presId="urn:microsoft.com/office/officeart/2005/8/layout/cycle5"/>
    <dgm:cxn modelId="{86790096-E356-4E10-B1AE-7DB2BB81A42C}" type="presParOf" srcId="{9A399388-869E-40E9-A45C-9732EB68C80D}" destId="{614EE766-1BF5-4FBE-B9FD-463209B112F7}" srcOrd="3" destOrd="0" presId="urn:microsoft.com/office/officeart/2005/8/layout/cycle5"/>
    <dgm:cxn modelId="{5D730C03-A4E9-4BA1-817A-08EE2FA0E723}" type="presParOf" srcId="{9A399388-869E-40E9-A45C-9732EB68C80D}" destId="{C8E733E3-17C6-4579-8C1A-A79FFF6879B4}" srcOrd="4" destOrd="0" presId="urn:microsoft.com/office/officeart/2005/8/layout/cycle5"/>
    <dgm:cxn modelId="{0083B65A-C98C-474F-B792-32294FF92EC8}" type="presParOf" srcId="{9A399388-869E-40E9-A45C-9732EB68C80D}" destId="{A87A8363-EC24-44D4-B037-C46F36E61119}" srcOrd="5" destOrd="0" presId="urn:microsoft.com/office/officeart/2005/8/layout/cycle5"/>
    <dgm:cxn modelId="{2B224CAD-8568-4748-A00C-3B1332EB8FDC}" type="presParOf" srcId="{9A399388-869E-40E9-A45C-9732EB68C80D}" destId="{C8AFCCF5-907A-4571-9031-ECF389A6A72A}" srcOrd="6" destOrd="0" presId="urn:microsoft.com/office/officeart/2005/8/layout/cycle5"/>
    <dgm:cxn modelId="{64A6625B-60A0-4BD1-8A49-A0DB26DD588D}" type="presParOf" srcId="{9A399388-869E-40E9-A45C-9732EB68C80D}" destId="{F940C8BE-6854-49C3-B6AC-E971CABF345B}" srcOrd="7" destOrd="0" presId="urn:microsoft.com/office/officeart/2005/8/layout/cycle5"/>
    <dgm:cxn modelId="{AC33ACEE-989F-4532-AC48-64E332736DE6}" type="presParOf" srcId="{9A399388-869E-40E9-A45C-9732EB68C80D}" destId="{C9BC9BB8-4ACF-40CC-AF61-391972E0A226}" srcOrd="8" destOrd="0" presId="urn:microsoft.com/office/officeart/2005/8/layout/cycle5"/>
    <dgm:cxn modelId="{935E7BF5-9C1C-4ECF-B756-C90C7909171A}" type="presParOf" srcId="{9A399388-869E-40E9-A45C-9732EB68C80D}" destId="{EBAFEBE5-AD16-4578-90CE-4C67544DAA03}" srcOrd="9" destOrd="0" presId="urn:microsoft.com/office/officeart/2005/8/layout/cycle5"/>
    <dgm:cxn modelId="{D9DE6845-75E0-4D97-9345-306D4701F2EE}" type="presParOf" srcId="{9A399388-869E-40E9-A45C-9732EB68C80D}" destId="{CE9369CA-9B8C-435A-AEF9-CED515B4904E}" srcOrd="10" destOrd="0" presId="urn:microsoft.com/office/officeart/2005/8/layout/cycle5"/>
    <dgm:cxn modelId="{5512A061-5486-47A1-BFB8-21A79B103F62}" type="presParOf" srcId="{9A399388-869E-40E9-A45C-9732EB68C80D}" destId="{C4B29550-A49A-47DA-94B2-439D76B18303}" srcOrd="11" destOrd="0" presId="urn:microsoft.com/office/officeart/2005/8/layout/cycle5"/>
    <dgm:cxn modelId="{B9475662-38A2-4B57-897B-8DE8A6C8F31E}" type="presParOf" srcId="{9A399388-869E-40E9-A45C-9732EB68C80D}" destId="{7E6E6814-8924-4A29-96FE-81A04CAE46D9}" srcOrd="12" destOrd="0" presId="urn:microsoft.com/office/officeart/2005/8/layout/cycle5"/>
    <dgm:cxn modelId="{F71416F4-6DE0-4E8E-BE85-CD731E9D23CC}" type="presParOf" srcId="{9A399388-869E-40E9-A45C-9732EB68C80D}" destId="{EAD406D3-8C8F-41EE-8D41-4A9C5E273F78}" srcOrd="13" destOrd="0" presId="urn:microsoft.com/office/officeart/2005/8/layout/cycle5"/>
    <dgm:cxn modelId="{F971EAA6-C75D-4864-A10C-8B09B70A53AC}" type="presParOf" srcId="{9A399388-869E-40E9-A45C-9732EB68C80D}" destId="{A4A92D0B-D5CE-40DD-A7E8-BCA3885CFE93}"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DFC023-C43A-49E6-8B85-4800839C7A6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A4EE0CA2-BFAF-40A5-8793-A68B33BE70F9}">
      <dgm:prSet phldrT="[Text]" custT="1"/>
      <dgm:spPr/>
      <dgm:t>
        <a:bodyPr/>
        <a:lstStyle/>
        <a:p>
          <a:r>
            <a:rPr lang="en-GB" sz="6000"/>
            <a:t>What?</a:t>
          </a:r>
        </a:p>
      </dgm:t>
    </dgm:pt>
    <dgm:pt modelId="{80E45719-CC2D-4734-8991-10DC0D82A72F}" type="parTrans" cxnId="{D1769A3D-5499-4017-932D-C3152F53CAF0}">
      <dgm:prSet/>
      <dgm:spPr/>
      <dgm:t>
        <a:bodyPr/>
        <a:lstStyle/>
        <a:p>
          <a:endParaRPr lang="en-GB"/>
        </a:p>
      </dgm:t>
    </dgm:pt>
    <dgm:pt modelId="{15915FA8-D444-4014-9D30-7D9BEBA2DD72}" type="sibTrans" cxnId="{D1769A3D-5499-4017-932D-C3152F53CAF0}">
      <dgm:prSet/>
      <dgm:spPr/>
      <dgm:t>
        <a:bodyPr/>
        <a:lstStyle/>
        <a:p>
          <a:endParaRPr lang="en-GB"/>
        </a:p>
      </dgm:t>
    </dgm:pt>
    <dgm:pt modelId="{F314F657-5D2A-414B-9408-11CDCB98F79F}">
      <dgm:prSet phldrT="[Text]" custT="1"/>
      <dgm:spPr/>
      <dgm:t>
        <a:bodyPr/>
        <a:lstStyle/>
        <a:p>
          <a:pPr>
            <a:buFont typeface="Arial" panose="020B0604020202020204" pitchFamily="34" charset="0"/>
            <a:buChar char="•"/>
          </a:pPr>
          <a:r>
            <a:rPr lang="en-GB" sz="2000"/>
            <a:t>The purpose of the project is to implement a </a:t>
          </a:r>
          <a:r>
            <a:rPr lang="en-GB" sz="2000" b="1"/>
            <a:t>new system </a:t>
          </a:r>
          <a:r>
            <a:rPr lang="en-GB" sz="2000"/>
            <a:t>to manage the end-to-end statutory processes for Education, Health &amp; Care Plans (EHCPs).</a:t>
          </a:r>
        </a:p>
      </dgm:t>
    </dgm:pt>
    <dgm:pt modelId="{5F8F5CB9-14D7-4C01-9BC8-DE992E0F5331}" type="parTrans" cxnId="{D389AEF5-7E9A-47CC-A094-A38FCF4AA41B}">
      <dgm:prSet/>
      <dgm:spPr/>
      <dgm:t>
        <a:bodyPr/>
        <a:lstStyle/>
        <a:p>
          <a:endParaRPr lang="en-GB"/>
        </a:p>
      </dgm:t>
    </dgm:pt>
    <dgm:pt modelId="{2B6199B9-50DC-40AA-B9A1-46E7DED7BA8E}" type="sibTrans" cxnId="{D389AEF5-7E9A-47CC-A094-A38FCF4AA41B}">
      <dgm:prSet/>
      <dgm:spPr/>
      <dgm:t>
        <a:bodyPr/>
        <a:lstStyle/>
        <a:p>
          <a:endParaRPr lang="en-GB"/>
        </a:p>
      </dgm:t>
    </dgm:pt>
    <dgm:pt modelId="{48E6DF82-FAC8-46CE-8A40-B39ACDAC064F}">
      <dgm:prSet phldrT="[Text]" custT="1"/>
      <dgm:spPr/>
      <dgm:t>
        <a:bodyPr/>
        <a:lstStyle/>
        <a:p>
          <a:r>
            <a:rPr lang="en-GB" sz="6000"/>
            <a:t>Why?</a:t>
          </a:r>
        </a:p>
      </dgm:t>
    </dgm:pt>
    <dgm:pt modelId="{A28F1C74-19AF-4ADF-AA15-2D238E32C58D}" type="parTrans" cxnId="{F7A22492-729B-4E61-9C6D-8AA4584C40FB}">
      <dgm:prSet/>
      <dgm:spPr/>
      <dgm:t>
        <a:bodyPr/>
        <a:lstStyle/>
        <a:p>
          <a:endParaRPr lang="en-GB"/>
        </a:p>
      </dgm:t>
    </dgm:pt>
    <dgm:pt modelId="{557C9135-55A3-43F0-A4F7-473A202140EF}" type="sibTrans" cxnId="{F7A22492-729B-4E61-9C6D-8AA4584C40FB}">
      <dgm:prSet/>
      <dgm:spPr/>
      <dgm:t>
        <a:bodyPr/>
        <a:lstStyle/>
        <a:p>
          <a:endParaRPr lang="en-GB"/>
        </a:p>
      </dgm:t>
    </dgm:pt>
    <dgm:pt modelId="{A3ACCD60-50BF-41EF-A19A-0A9886E444A2}">
      <dgm:prSet phldrT="[Text]" custT="1"/>
      <dgm:spPr/>
      <dgm:t>
        <a:bodyPr/>
        <a:lstStyle/>
        <a:p>
          <a:pPr>
            <a:spcAft>
              <a:spcPts val="600"/>
            </a:spcAft>
          </a:pPr>
          <a:r>
            <a:rPr lang="en-GB" sz="1800" b="0" i="0"/>
            <a:t>We want children and young people to get the right support as soon as they need it, helping to improve their outcomes.</a:t>
          </a:r>
          <a:endParaRPr lang="en-GB" sz="1800"/>
        </a:p>
      </dgm:t>
    </dgm:pt>
    <dgm:pt modelId="{B4E461FA-AA75-41CE-92D7-F3E5A5FEA941}" type="parTrans" cxnId="{7EA087FF-F5A0-4FDD-A874-B8664C27B33A}">
      <dgm:prSet/>
      <dgm:spPr/>
      <dgm:t>
        <a:bodyPr/>
        <a:lstStyle/>
        <a:p>
          <a:endParaRPr lang="en-GB"/>
        </a:p>
      </dgm:t>
    </dgm:pt>
    <dgm:pt modelId="{326D40BB-44F1-48A0-9E42-9808174529D3}" type="sibTrans" cxnId="{7EA087FF-F5A0-4FDD-A874-B8664C27B33A}">
      <dgm:prSet/>
      <dgm:spPr/>
      <dgm:t>
        <a:bodyPr/>
        <a:lstStyle/>
        <a:p>
          <a:endParaRPr lang="en-GB"/>
        </a:p>
      </dgm:t>
    </dgm:pt>
    <dgm:pt modelId="{8C8BCFE3-9318-4C21-9107-16D016AB1A00}">
      <dgm:prSet phldrT="[Text]" custT="1"/>
      <dgm:spPr/>
      <dgm:t>
        <a:bodyPr/>
        <a:lstStyle/>
        <a:p>
          <a:r>
            <a:rPr lang="en-GB" sz="6000"/>
            <a:t>When?</a:t>
          </a:r>
        </a:p>
      </dgm:t>
    </dgm:pt>
    <dgm:pt modelId="{4F5644FD-27B8-43FF-9D06-8D4B5B16464D}" type="parTrans" cxnId="{A45C2CDF-A5D3-4312-96AD-129346B41128}">
      <dgm:prSet/>
      <dgm:spPr/>
      <dgm:t>
        <a:bodyPr/>
        <a:lstStyle/>
        <a:p>
          <a:endParaRPr lang="en-GB"/>
        </a:p>
      </dgm:t>
    </dgm:pt>
    <dgm:pt modelId="{DBBDF34D-B4D8-43A1-8525-B9754E00CD40}" type="sibTrans" cxnId="{A45C2CDF-A5D3-4312-96AD-129346B41128}">
      <dgm:prSet/>
      <dgm:spPr/>
      <dgm:t>
        <a:bodyPr/>
        <a:lstStyle/>
        <a:p>
          <a:endParaRPr lang="en-GB"/>
        </a:p>
      </dgm:t>
    </dgm:pt>
    <dgm:pt modelId="{BF2D40F2-2337-466E-9824-48C7331E31C5}">
      <dgm:prSet phldrT="[Text]" custT="1"/>
      <dgm:spPr/>
      <dgm:t>
        <a:bodyPr/>
        <a:lstStyle/>
        <a:p>
          <a:pPr>
            <a:buFont typeface="Arial" panose="020B0604020202020204" pitchFamily="34" charset="0"/>
            <a:buChar char="•"/>
          </a:pPr>
          <a:r>
            <a:rPr lang="en-GB" sz="2000" b="1"/>
            <a:t>June 2026 </a:t>
          </a:r>
          <a:r>
            <a:rPr lang="en-GB" sz="2000"/>
            <a:t>– go live with assessment requests</a:t>
          </a:r>
        </a:p>
      </dgm:t>
    </dgm:pt>
    <dgm:pt modelId="{45A6E579-BE73-463C-AC9F-B88063A9F7B9}" type="parTrans" cxnId="{2546BB40-879E-4EDF-8529-DCD9BCC0CBDF}">
      <dgm:prSet/>
      <dgm:spPr/>
      <dgm:t>
        <a:bodyPr/>
        <a:lstStyle/>
        <a:p>
          <a:endParaRPr lang="en-GB"/>
        </a:p>
      </dgm:t>
    </dgm:pt>
    <dgm:pt modelId="{E2443FCF-C05C-4646-8210-DF5CB5244073}" type="sibTrans" cxnId="{2546BB40-879E-4EDF-8529-DCD9BCC0CBDF}">
      <dgm:prSet/>
      <dgm:spPr/>
      <dgm:t>
        <a:bodyPr/>
        <a:lstStyle/>
        <a:p>
          <a:endParaRPr lang="en-GB"/>
        </a:p>
      </dgm:t>
    </dgm:pt>
    <dgm:pt modelId="{81E6B084-E733-4CD4-9592-4826C9E843C9}">
      <dgm:prSet phldrT="[Text]" custT="1"/>
      <dgm:spPr/>
      <dgm:t>
        <a:bodyPr/>
        <a:lstStyle/>
        <a:p>
          <a:pPr>
            <a:spcAft>
              <a:spcPts val="600"/>
            </a:spcAft>
            <a:buFont typeface="Arial" panose="020B0604020202020204" pitchFamily="34" charset="0"/>
            <a:buChar char="•"/>
          </a:pPr>
          <a:r>
            <a:rPr lang="en-GB" sz="1800"/>
            <a:t>The existing processes are complex, relying on several systems and methods that reduce efficiency and make multi-agency collaboration challenging.</a:t>
          </a:r>
        </a:p>
      </dgm:t>
    </dgm:pt>
    <dgm:pt modelId="{BB86D937-8CC1-499E-82BB-CE13B87C9185}" type="parTrans" cxnId="{02B9EAC9-932F-4E27-8FAB-D9C665DCB1AD}">
      <dgm:prSet/>
      <dgm:spPr/>
      <dgm:t>
        <a:bodyPr/>
        <a:lstStyle/>
        <a:p>
          <a:endParaRPr lang="en-GB"/>
        </a:p>
      </dgm:t>
    </dgm:pt>
    <dgm:pt modelId="{6C1A78E9-ECC9-486D-A3BF-4E62E08A3B72}" type="sibTrans" cxnId="{02B9EAC9-932F-4E27-8FAB-D9C665DCB1AD}">
      <dgm:prSet/>
      <dgm:spPr/>
      <dgm:t>
        <a:bodyPr/>
        <a:lstStyle/>
        <a:p>
          <a:endParaRPr lang="en-GB"/>
        </a:p>
      </dgm:t>
    </dgm:pt>
    <dgm:pt modelId="{DB6015E7-69BA-4DC9-9851-CEFA7604308D}">
      <dgm:prSet custT="1"/>
      <dgm:spPr/>
      <dgm:t>
        <a:bodyPr/>
        <a:lstStyle/>
        <a:p>
          <a:r>
            <a:rPr lang="en-GB" sz="2000" b="1"/>
            <a:t>September 2026</a:t>
          </a:r>
          <a:r>
            <a:rPr lang="en-GB" sz="2000"/>
            <a:t> – go live with annual reviews</a:t>
          </a:r>
        </a:p>
      </dgm:t>
    </dgm:pt>
    <dgm:pt modelId="{5367FCD3-67F1-45F0-BDB3-0C542DAF91F1}" type="parTrans" cxnId="{68EF7E44-B668-4C0B-A1AD-741049C06DAE}">
      <dgm:prSet/>
      <dgm:spPr/>
      <dgm:t>
        <a:bodyPr/>
        <a:lstStyle/>
        <a:p>
          <a:endParaRPr lang="en-GB"/>
        </a:p>
      </dgm:t>
    </dgm:pt>
    <dgm:pt modelId="{D92D8DB9-6E36-4965-A30D-74C376A1C86E}" type="sibTrans" cxnId="{68EF7E44-B668-4C0B-A1AD-741049C06DAE}">
      <dgm:prSet/>
      <dgm:spPr/>
      <dgm:t>
        <a:bodyPr/>
        <a:lstStyle/>
        <a:p>
          <a:endParaRPr lang="en-GB"/>
        </a:p>
      </dgm:t>
    </dgm:pt>
    <dgm:pt modelId="{CFB68D39-D206-4CB8-AA83-2E9FE78B1486}">
      <dgm:prSet phldrT="[Text]" custT="1"/>
      <dgm:spPr/>
      <dgm:t>
        <a:bodyPr/>
        <a:lstStyle/>
        <a:p>
          <a:pPr>
            <a:spcAft>
              <a:spcPts val="600"/>
            </a:spcAft>
          </a:pPr>
          <a:r>
            <a:rPr lang="en-GB" sz="1800"/>
            <a:t>Demand for EHCPs continues to increase.</a:t>
          </a:r>
        </a:p>
      </dgm:t>
    </dgm:pt>
    <dgm:pt modelId="{6B8CFEF6-F7A7-4FD0-B8B8-C75DFE3CFDA9}" type="parTrans" cxnId="{7AFE708D-B661-4B5A-9EE6-B1E1F9BD6663}">
      <dgm:prSet/>
      <dgm:spPr/>
      <dgm:t>
        <a:bodyPr/>
        <a:lstStyle/>
        <a:p>
          <a:endParaRPr lang="en-GB"/>
        </a:p>
      </dgm:t>
    </dgm:pt>
    <dgm:pt modelId="{41110FA8-308B-4FE9-BC4C-9B53271A0702}" type="sibTrans" cxnId="{7AFE708D-B661-4B5A-9EE6-B1E1F9BD6663}">
      <dgm:prSet/>
      <dgm:spPr/>
      <dgm:t>
        <a:bodyPr/>
        <a:lstStyle/>
        <a:p>
          <a:endParaRPr lang="en-GB"/>
        </a:p>
      </dgm:t>
    </dgm:pt>
    <dgm:pt modelId="{1FB17DD5-B9DB-4563-BED7-0349A7A1188F}">
      <dgm:prSet phldrT="[Text]" custT="1"/>
      <dgm:spPr/>
      <dgm:t>
        <a:bodyPr/>
        <a:lstStyle/>
        <a:p>
          <a:pPr>
            <a:spcAft>
              <a:spcPts val="600"/>
            </a:spcAft>
            <a:buFont typeface="Arial" panose="020B0604020202020204" pitchFamily="34" charset="0"/>
            <a:buChar char="•"/>
          </a:pPr>
          <a:r>
            <a:rPr lang="en-GB" sz="1800"/>
            <a:t>We want to improve transparency for families and partners.</a:t>
          </a:r>
        </a:p>
      </dgm:t>
    </dgm:pt>
    <dgm:pt modelId="{3BE7ABF6-2EE7-4EC3-B6C5-345355674797}" type="parTrans" cxnId="{AF1E5E2E-1A32-45F1-937F-03834135F931}">
      <dgm:prSet/>
      <dgm:spPr/>
      <dgm:t>
        <a:bodyPr/>
        <a:lstStyle/>
        <a:p>
          <a:endParaRPr lang="en-GB"/>
        </a:p>
      </dgm:t>
    </dgm:pt>
    <dgm:pt modelId="{33825A3E-4F99-4C74-8134-3319636B412D}" type="sibTrans" cxnId="{AF1E5E2E-1A32-45F1-937F-03834135F931}">
      <dgm:prSet/>
      <dgm:spPr/>
      <dgm:t>
        <a:bodyPr/>
        <a:lstStyle/>
        <a:p>
          <a:endParaRPr lang="en-GB"/>
        </a:p>
      </dgm:t>
    </dgm:pt>
    <dgm:pt modelId="{790A30FF-4844-4462-88D1-71916C38B9D2}">
      <dgm:prSet phldrT="[Text]" custT="1"/>
      <dgm:spPr/>
      <dgm:t>
        <a:bodyPr/>
        <a:lstStyle/>
        <a:p>
          <a:pPr>
            <a:spcAft>
              <a:spcPts val="600"/>
            </a:spcAft>
          </a:pPr>
          <a:r>
            <a:rPr lang="en-GB" sz="1800"/>
            <a:t>Statutory timescales are becoming increasingly challenging to meet.</a:t>
          </a:r>
        </a:p>
      </dgm:t>
    </dgm:pt>
    <dgm:pt modelId="{8A5ED159-B018-40B1-BA26-8F3CE7DC1696}" type="parTrans" cxnId="{0AD60FF1-07FB-42A5-AD97-CEFCB267750F}">
      <dgm:prSet/>
      <dgm:spPr/>
      <dgm:t>
        <a:bodyPr/>
        <a:lstStyle/>
        <a:p>
          <a:endParaRPr lang="en-GB"/>
        </a:p>
      </dgm:t>
    </dgm:pt>
    <dgm:pt modelId="{1B86D0E8-F61E-4395-B5EE-E43F572AEC41}" type="sibTrans" cxnId="{0AD60FF1-07FB-42A5-AD97-CEFCB267750F}">
      <dgm:prSet/>
      <dgm:spPr/>
      <dgm:t>
        <a:bodyPr/>
        <a:lstStyle/>
        <a:p>
          <a:endParaRPr lang="en-GB"/>
        </a:p>
      </dgm:t>
    </dgm:pt>
    <dgm:pt modelId="{104320D3-897F-44E2-8E45-DEF670F0671C}" type="pres">
      <dgm:prSet presAssocID="{71DFC023-C43A-49E6-8B85-4800839C7A62}" presName="Name0" presStyleCnt="0">
        <dgm:presLayoutVars>
          <dgm:dir/>
          <dgm:animLvl val="lvl"/>
          <dgm:resizeHandles val="exact"/>
        </dgm:presLayoutVars>
      </dgm:prSet>
      <dgm:spPr/>
    </dgm:pt>
    <dgm:pt modelId="{61B890E1-3B33-4764-8CA8-BDFA50ECC772}" type="pres">
      <dgm:prSet presAssocID="{A4EE0CA2-BFAF-40A5-8793-A68B33BE70F9}" presName="linNode" presStyleCnt="0"/>
      <dgm:spPr/>
    </dgm:pt>
    <dgm:pt modelId="{F0F20FDC-D723-4CA7-B92D-171F0AE38B26}" type="pres">
      <dgm:prSet presAssocID="{A4EE0CA2-BFAF-40A5-8793-A68B33BE70F9}" presName="parentText" presStyleLbl="node1" presStyleIdx="0" presStyleCnt="3" custScaleX="74672" custLinFactNeighborX="-396" custLinFactNeighborY="-1194">
        <dgm:presLayoutVars>
          <dgm:chMax val="1"/>
          <dgm:bulletEnabled val="1"/>
        </dgm:presLayoutVars>
      </dgm:prSet>
      <dgm:spPr/>
    </dgm:pt>
    <dgm:pt modelId="{436463D4-0E94-4E30-B008-A3C163967E46}" type="pres">
      <dgm:prSet presAssocID="{A4EE0CA2-BFAF-40A5-8793-A68B33BE70F9}" presName="descendantText" presStyleLbl="alignAccFollowNode1" presStyleIdx="0" presStyleCnt="3" custScaleX="110228">
        <dgm:presLayoutVars>
          <dgm:bulletEnabled val="1"/>
        </dgm:presLayoutVars>
      </dgm:prSet>
      <dgm:spPr/>
    </dgm:pt>
    <dgm:pt modelId="{F4D54A2A-0AA1-48B7-8984-4ADF641E4AEB}" type="pres">
      <dgm:prSet presAssocID="{15915FA8-D444-4014-9D30-7D9BEBA2DD72}" presName="sp" presStyleCnt="0"/>
      <dgm:spPr/>
    </dgm:pt>
    <dgm:pt modelId="{41532824-232E-410C-99DF-088FDDCA82EC}" type="pres">
      <dgm:prSet presAssocID="{48E6DF82-FAC8-46CE-8A40-B39ACDAC064F}" presName="linNode" presStyleCnt="0"/>
      <dgm:spPr/>
    </dgm:pt>
    <dgm:pt modelId="{561D0D98-3AE4-4814-86C7-69301F7E2B01}" type="pres">
      <dgm:prSet presAssocID="{48E6DF82-FAC8-46CE-8A40-B39ACDAC064F}" presName="parentText" presStyleLbl="node1" presStyleIdx="1" presStyleCnt="3" custScaleX="73822">
        <dgm:presLayoutVars>
          <dgm:chMax val="1"/>
          <dgm:bulletEnabled val="1"/>
        </dgm:presLayoutVars>
      </dgm:prSet>
      <dgm:spPr/>
    </dgm:pt>
    <dgm:pt modelId="{763BE5E1-4B2F-4831-ADF0-D3C2A33F4CDB}" type="pres">
      <dgm:prSet presAssocID="{48E6DF82-FAC8-46CE-8A40-B39ACDAC064F}" presName="descendantText" presStyleLbl="alignAccFollowNode1" presStyleIdx="1" presStyleCnt="3" custScaleX="111383" custScaleY="205429">
        <dgm:presLayoutVars>
          <dgm:bulletEnabled val="1"/>
        </dgm:presLayoutVars>
      </dgm:prSet>
      <dgm:spPr/>
    </dgm:pt>
    <dgm:pt modelId="{383E12AC-0A2B-4596-B85A-3B94424410BE}" type="pres">
      <dgm:prSet presAssocID="{557C9135-55A3-43F0-A4F7-473A202140EF}" presName="sp" presStyleCnt="0"/>
      <dgm:spPr/>
    </dgm:pt>
    <dgm:pt modelId="{8CF8A6C1-B3CA-4B33-B506-BFFA551978EC}" type="pres">
      <dgm:prSet presAssocID="{8C8BCFE3-9318-4C21-9107-16D016AB1A00}" presName="linNode" presStyleCnt="0"/>
      <dgm:spPr/>
    </dgm:pt>
    <dgm:pt modelId="{02BC938B-EA19-4D8D-B222-29EA4185C39E}" type="pres">
      <dgm:prSet presAssocID="{8C8BCFE3-9318-4C21-9107-16D016AB1A00}" presName="parentText" presStyleLbl="node1" presStyleIdx="2" presStyleCnt="3" custScaleX="73183">
        <dgm:presLayoutVars>
          <dgm:chMax val="1"/>
          <dgm:bulletEnabled val="1"/>
        </dgm:presLayoutVars>
      </dgm:prSet>
      <dgm:spPr/>
    </dgm:pt>
    <dgm:pt modelId="{904D91A5-ED70-4BED-B4AB-5B23F2A53F03}" type="pres">
      <dgm:prSet presAssocID="{8C8BCFE3-9318-4C21-9107-16D016AB1A00}" presName="descendantText" presStyleLbl="alignAccFollowNode1" presStyleIdx="2" presStyleCnt="3" custScaleX="112121">
        <dgm:presLayoutVars>
          <dgm:bulletEnabled val="1"/>
        </dgm:presLayoutVars>
      </dgm:prSet>
      <dgm:spPr/>
    </dgm:pt>
  </dgm:ptLst>
  <dgm:cxnLst>
    <dgm:cxn modelId="{AF1E5E2E-1A32-45F1-937F-03834135F931}" srcId="{48E6DF82-FAC8-46CE-8A40-B39ACDAC064F}" destId="{1FB17DD5-B9DB-4563-BED7-0349A7A1188F}" srcOrd="4" destOrd="0" parTransId="{3BE7ABF6-2EE7-4EC3-B6C5-345355674797}" sibTransId="{33825A3E-4F99-4C74-8134-3319636B412D}"/>
    <dgm:cxn modelId="{C2177030-E656-446D-8CDC-3C691CE59DA8}" type="presOf" srcId="{DB6015E7-69BA-4DC9-9851-CEFA7604308D}" destId="{904D91A5-ED70-4BED-B4AB-5B23F2A53F03}" srcOrd="0" destOrd="1" presId="urn:microsoft.com/office/officeart/2005/8/layout/vList5"/>
    <dgm:cxn modelId="{D1769A3D-5499-4017-932D-C3152F53CAF0}" srcId="{71DFC023-C43A-49E6-8B85-4800839C7A62}" destId="{A4EE0CA2-BFAF-40A5-8793-A68B33BE70F9}" srcOrd="0" destOrd="0" parTransId="{80E45719-CC2D-4734-8991-10DC0D82A72F}" sibTransId="{15915FA8-D444-4014-9D30-7D9BEBA2DD72}"/>
    <dgm:cxn modelId="{2546BB40-879E-4EDF-8529-DCD9BCC0CBDF}" srcId="{8C8BCFE3-9318-4C21-9107-16D016AB1A00}" destId="{BF2D40F2-2337-466E-9824-48C7331E31C5}" srcOrd="0" destOrd="0" parTransId="{45A6E579-BE73-463C-AC9F-B88063A9F7B9}" sibTransId="{E2443FCF-C05C-4646-8210-DF5CB5244073}"/>
    <dgm:cxn modelId="{CC50885D-909F-47E2-983D-FF685BE2384F}" type="presOf" srcId="{81E6B084-E733-4CD4-9592-4826C9E843C9}" destId="{763BE5E1-4B2F-4831-ADF0-D3C2A33F4CDB}" srcOrd="0" destOrd="3" presId="urn:microsoft.com/office/officeart/2005/8/layout/vList5"/>
    <dgm:cxn modelId="{CDDB885E-8E10-4B5C-A37F-CCD85357483D}" type="presOf" srcId="{48E6DF82-FAC8-46CE-8A40-B39ACDAC064F}" destId="{561D0D98-3AE4-4814-86C7-69301F7E2B01}" srcOrd="0" destOrd="0" presId="urn:microsoft.com/office/officeart/2005/8/layout/vList5"/>
    <dgm:cxn modelId="{68EF7E44-B668-4C0B-A1AD-741049C06DAE}" srcId="{8C8BCFE3-9318-4C21-9107-16D016AB1A00}" destId="{DB6015E7-69BA-4DC9-9851-CEFA7604308D}" srcOrd="1" destOrd="0" parTransId="{5367FCD3-67F1-45F0-BDB3-0C542DAF91F1}" sibTransId="{D92D8DB9-6E36-4965-A30D-74C376A1C86E}"/>
    <dgm:cxn modelId="{C4B48148-80CA-48DC-B8F1-F921AC8A67EB}" type="presOf" srcId="{790A30FF-4844-4462-88D1-71916C38B9D2}" destId="{763BE5E1-4B2F-4831-ADF0-D3C2A33F4CDB}" srcOrd="0" destOrd="2" presId="urn:microsoft.com/office/officeart/2005/8/layout/vList5"/>
    <dgm:cxn modelId="{3B2A5F6B-2A30-4313-AB25-7FA0EB11E2BE}" type="presOf" srcId="{A3ACCD60-50BF-41EF-A19A-0A9886E444A2}" destId="{763BE5E1-4B2F-4831-ADF0-D3C2A33F4CDB}" srcOrd="0" destOrd="0" presId="urn:microsoft.com/office/officeart/2005/8/layout/vList5"/>
    <dgm:cxn modelId="{7AFE708D-B661-4B5A-9EE6-B1E1F9BD6663}" srcId="{48E6DF82-FAC8-46CE-8A40-B39ACDAC064F}" destId="{CFB68D39-D206-4CB8-AA83-2E9FE78B1486}" srcOrd="1" destOrd="0" parTransId="{6B8CFEF6-F7A7-4FD0-B8B8-C75DFE3CFDA9}" sibTransId="{41110FA8-308B-4FE9-BC4C-9B53271A0702}"/>
    <dgm:cxn modelId="{F7A22492-729B-4E61-9C6D-8AA4584C40FB}" srcId="{71DFC023-C43A-49E6-8B85-4800839C7A62}" destId="{48E6DF82-FAC8-46CE-8A40-B39ACDAC064F}" srcOrd="1" destOrd="0" parTransId="{A28F1C74-19AF-4ADF-AA15-2D238E32C58D}" sibTransId="{557C9135-55A3-43F0-A4F7-473A202140EF}"/>
    <dgm:cxn modelId="{AC988B96-35C1-4917-9BCC-FE9698A65C40}" type="presOf" srcId="{8C8BCFE3-9318-4C21-9107-16D016AB1A00}" destId="{02BC938B-EA19-4D8D-B222-29EA4185C39E}" srcOrd="0" destOrd="0" presId="urn:microsoft.com/office/officeart/2005/8/layout/vList5"/>
    <dgm:cxn modelId="{AD7A50A4-B092-49D9-B660-67D7F763D577}" type="presOf" srcId="{BF2D40F2-2337-466E-9824-48C7331E31C5}" destId="{904D91A5-ED70-4BED-B4AB-5B23F2A53F03}" srcOrd="0" destOrd="0" presId="urn:microsoft.com/office/officeart/2005/8/layout/vList5"/>
    <dgm:cxn modelId="{A235A6C4-D926-42FE-86B9-C98691AAE471}" type="presOf" srcId="{1FB17DD5-B9DB-4563-BED7-0349A7A1188F}" destId="{763BE5E1-4B2F-4831-ADF0-D3C2A33F4CDB}" srcOrd="0" destOrd="4" presId="urn:microsoft.com/office/officeart/2005/8/layout/vList5"/>
    <dgm:cxn modelId="{02B9EAC9-932F-4E27-8FAB-D9C665DCB1AD}" srcId="{48E6DF82-FAC8-46CE-8A40-B39ACDAC064F}" destId="{81E6B084-E733-4CD4-9592-4826C9E843C9}" srcOrd="3" destOrd="0" parTransId="{BB86D937-8CC1-499E-82BB-CE13B87C9185}" sibTransId="{6C1A78E9-ECC9-486D-A3BF-4E62E08A3B72}"/>
    <dgm:cxn modelId="{330BBDD3-896D-40E4-AD11-0F44B7EBF54E}" type="presOf" srcId="{A4EE0CA2-BFAF-40A5-8793-A68B33BE70F9}" destId="{F0F20FDC-D723-4CA7-B92D-171F0AE38B26}" srcOrd="0" destOrd="0" presId="urn:microsoft.com/office/officeart/2005/8/layout/vList5"/>
    <dgm:cxn modelId="{ED8E8BD4-107F-4F0E-9D2B-D01AF4262D97}" type="presOf" srcId="{71DFC023-C43A-49E6-8B85-4800839C7A62}" destId="{104320D3-897F-44E2-8E45-DEF670F0671C}" srcOrd="0" destOrd="0" presId="urn:microsoft.com/office/officeart/2005/8/layout/vList5"/>
    <dgm:cxn modelId="{D6B16CD5-611A-4B49-8165-45AF7BD62FC4}" type="presOf" srcId="{F314F657-5D2A-414B-9408-11CDCB98F79F}" destId="{436463D4-0E94-4E30-B008-A3C163967E46}" srcOrd="0" destOrd="0" presId="urn:microsoft.com/office/officeart/2005/8/layout/vList5"/>
    <dgm:cxn modelId="{D8AB4BDA-0FA4-4C4C-B08F-0E02B4307CE1}" type="presOf" srcId="{CFB68D39-D206-4CB8-AA83-2E9FE78B1486}" destId="{763BE5E1-4B2F-4831-ADF0-D3C2A33F4CDB}" srcOrd="0" destOrd="1" presId="urn:microsoft.com/office/officeart/2005/8/layout/vList5"/>
    <dgm:cxn modelId="{A45C2CDF-A5D3-4312-96AD-129346B41128}" srcId="{71DFC023-C43A-49E6-8B85-4800839C7A62}" destId="{8C8BCFE3-9318-4C21-9107-16D016AB1A00}" srcOrd="2" destOrd="0" parTransId="{4F5644FD-27B8-43FF-9D06-8D4B5B16464D}" sibTransId="{DBBDF34D-B4D8-43A1-8525-B9754E00CD40}"/>
    <dgm:cxn modelId="{0AD60FF1-07FB-42A5-AD97-CEFCB267750F}" srcId="{48E6DF82-FAC8-46CE-8A40-B39ACDAC064F}" destId="{790A30FF-4844-4462-88D1-71916C38B9D2}" srcOrd="2" destOrd="0" parTransId="{8A5ED159-B018-40B1-BA26-8F3CE7DC1696}" sibTransId="{1B86D0E8-F61E-4395-B5EE-E43F572AEC41}"/>
    <dgm:cxn modelId="{D389AEF5-7E9A-47CC-A094-A38FCF4AA41B}" srcId="{A4EE0CA2-BFAF-40A5-8793-A68B33BE70F9}" destId="{F314F657-5D2A-414B-9408-11CDCB98F79F}" srcOrd="0" destOrd="0" parTransId="{5F8F5CB9-14D7-4C01-9BC8-DE992E0F5331}" sibTransId="{2B6199B9-50DC-40AA-B9A1-46E7DED7BA8E}"/>
    <dgm:cxn modelId="{7EA087FF-F5A0-4FDD-A874-B8664C27B33A}" srcId="{48E6DF82-FAC8-46CE-8A40-B39ACDAC064F}" destId="{A3ACCD60-50BF-41EF-A19A-0A9886E444A2}" srcOrd="0" destOrd="0" parTransId="{B4E461FA-AA75-41CE-92D7-F3E5A5FEA941}" sibTransId="{326D40BB-44F1-48A0-9E42-9808174529D3}"/>
    <dgm:cxn modelId="{41B47191-F86A-4D2F-A144-7D036E6B8833}" type="presParOf" srcId="{104320D3-897F-44E2-8E45-DEF670F0671C}" destId="{61B890E1-3B33-4764-8CA8-BDFA50ECC772}" srcOrd="0" destOrd="0" presId="urn:microsoft.com/office/officeart/2005/8/layout/vList5"/>
    <dgm:cxn modelId="{5D70391B-733A-4FD4-BF56-5C54DD7C9171}" type="presParOf" srcId="{61B890E1-3B33-4764-8CA8-BDFA50ECC772}" destId="{F0F20FDC-D723-4CA7-B92D-171F0AE38B26}" srcOrd="0" destOrd="0" presId="urn:microsoft.com/office/officeart/2005/8/layout/vList5"/>
    <dgm:cxn modelId="{2DD2900D-3594-421A-B953-0343CC0DAB75}" type="presParOf" srcId="{61B890E1-3B33-4764-8CA8-BDFA50ECC772}" destId="{436463D4-0E94-4E30-B008-A3C163967E46}" srcOrd="1" destOrd="0" presId="urn:microsoft.com/office/officeart/2005/8/layout/vList5"/>
    <dgm:cxn modelId="{38064A7A-BA41-4DB8-9FA3-643167349106}" type="presParOf" srcId="{104320D3-897F-44E2-8E45-DEF670F0671C}" destId="{F4D54A2A-0AA1-48B7-8984-4ADF641E4AEB}" srcOrd="1" destOrd="0" presId="urn:microsoft.com/office/officeart/2005/8/layout/vList5"/>
    <dgm:cxn modelId="{49205A3F-4B46-4AFD-9E3F-F12B8E377116}" type="presParOf" srcId="{104320D3-897F-44E2-8E45-DEF670F0671C}" destId="{41532824-232E-410C-99DF-088FDDCA82EC}" srcOrd="2" destOrd="0" presId="urn:microsoft.com/office/officeart/2005/8/layout/vList5"/>
    <dgm:cxn modelId="{38F042D2-F509-4269-A5B4-F499270862DE}" type="presParOf" srcId="{41532824-232E-410C-99DF-088FDDCA82EC}" destId="{561D0D98-3AE4-4814-86C7-69301F7E2B01}" srcOrd="0" destOrd="0" presId="urn:microsoft.com/office/officeart/2005/8/layout/vList5"/>
    <dgm:cxn modelId="{F3D5C483-D1A4-4A9C-9954-9AF0C6594310}" type="presParOf" srcId="{41532824-232E-410C-99DF-088FDDCA82EC}" destId="{763BE5E1-4B2F-4831-ADF0-D3C2A33F4CDB}" srcOrd="1" destOrd="0" presId="urn:microsoft.com/office/officeart/2005/8/layout/vList5"/>
    <dgm:cxn modelId="{5DBDB4C4-8928-48DC-ABA4-FFFD772B95E0}" type="presParOf" srcId="{104320D3-897F-44E2-8E45-DEF670F0671C}" destId="{383E12AC-0A2B-4596-B85A-3B94424410BE}" srcOrd="3" destOrd="0" presId="urn:microsoft.com/office/officeart/2005/8/layout/vList5"/>
    <dgm:cxn modelId="{EC4372E8-2080-4671-8FAD-1394A4B07387}" type="presParOf" srcId="{104320D3-897F-44E2-8E45-DEF670F0671C}" destId="{8CF8A6C1-B3CA-4B33-B506-BFFA551978EC}" srcOrd="4" destOrd="0" presId="urn:microsoft.com/office/officeart/2005/8/layout/vList5"/>
    <dgm:cxn modelId="{88B62445-C4A6-42D6-916C-EA363B6C4C93}" type="presParOf" srcId="{8CF8A6C1-B3CA-4B33-B506-BFFA551978EC}" destId="{02BC938B-EA19-4D8D-B222-29EA4185C39E}" srcOrd="0" destOrd="0" presId="urn:microsoft.com/office/officeart/2005/8/layout/vList5"/>
    <dgm:cxn modelId="{B3200690-0945-4F1E-B02E-7EF9EB3ED6AD}" type="presParOf" srcId="{8CF8A6C1-B3CA-4B33-B506-BFFA551978EC}" destId="{904D91A5-ED70-4BED-B4AB-5B23F2A53F0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D7168B-2573-4840-8D0C-7A0954E38E6B}" type="doc">
      <dgm:prSet loTypeId="urn:microsoft.com/office/officeart/2005/8/layout/hProcess4" loCatId="process" qsTypeId="urn:microsoft.com/office/officeart/2005/8/quickstyle/simple1" qsCatId="simple" csTypeId="urn:microsoft.com/office/officeart/2005/8/colors/accent2_1" csCatId="accent2" phldr="1"/>
      <dgm:spPr/>
      <dgm:t>
        <a:bodyPr/>
        <a:lstStyle/>
        <a:p>
          <a:endParaRPr lang="en-GB"/>
        </a:p>
      </dgm:t>
    </dgm:pt>
    <dgm:pt modelId="{F6AC6241-55F2-4C5D-A25D-6A85B8033B2E}">
      <dgm:prSet phldrT="[Text]" custT="1"/>
      <dgm:spPr/>
      <dgm:t>
        <a:bodyPr/>
        <a:lstStyle/>
        <a:p>
          <a:r>
            <a:rPr lang="en-GB" sz="1800" b="1"/>
            <a:t>JAN &amp; FEB 2025</a:t>
          </a:r>
        </a:p>
      </dgm:t>
    </dgm:pt>
    <dgm:pt modelId="{EE0AEAFC-9D98-4FE7-BF67-2727AE69F93D}" type="parTrans" cxnId="{C32F794B-5C03-4C71-984F-6381B1DE53B1}">
      <dgm:prSet/>
      <dgm:spPr/>
      <dgm:t>
        <a:bodyPr/>
        <a:lstStyle/>
        <a:p>
          <a:endParaRPr lang="en-GB"/>
        </a:p>
      </dgm:t>
    </dgm:pt>
    <dgm:pt modelId="{AFB35E49-732E-4FCD-8B9F-E4303343FEB7}" type="sibTrans" cxnId="{C32F794B-5C03-4C71-984F-6381B1DE53B1}">
      <dgm:prSet/>
      <dgm:spPr/>
      <dgm:t>
        <a:bodyPr/>
        <a:lstStyle/>
        <a:p>
          <a:endParaRPr lang="en-GB"/>
        </a:p>
      </dgm:t>
    </dgm:pt>
    <dgm:pt modelId="{139E0A8C-AF26-4880-B3B0-5144661A9AF5}">
      <dgm:prSet phldrT="[Text]" custT="1"/>
      <dgm:spPr/>
      <dgm:t>
        <a:bodyPr/>
        <a:lstStyle/>
        <a:p>
          <a:pPr marL="72000" indent="0">
            <a:spcAft>
              <a:spcPts val="0"/>
            </a:spcAft>
            <a:buNone/>
          </a:pPr>
          <a:r>
            <a:rPr lang="en-GB" sz="2000"/>
            <a:t>Completed </a:t>
          </a:r>
          <a:r>
            <a:rPr lang="en-GB" sz="2000" b="1"/>
            <a:t>options appraisal</a:t>
          </a:r>
        </a:p>
      </dgm:t>
    </dgm:pt>
    <dgm:pt modelId="{3493F432-696F-49C4-9513-CBF4357A062E}" type="parTrans" cxnId="{7B6036E3-017C-4404-8507-94862C63D98A}">
      <dgm:prSet/>
      <dgm:spPr/>
      <dgm:t>
        <a:bodyPr/>
        <a:lstStyle/>
        <a:p>
          <a:endParaRPr lang="en-GB"/>
        </a:p>
      </dgm:t>
    </dgm:pt>
    <dgm:pt modelId="{7BD2C08A-78A6-48E1-A52E-347F2581B3D0}" type="sibTrans" cxnId="{7B6036E3-017C-4404-8507-94862C63D98A}">
      <dgm:prSet/>
      <dgm:spPr/>
      <dgm:t>
        <a:bodyPr/>
        <a:lstStyle/>
        <a:p>
          <a:endParaRPr lang="en-GB"/>
        </a:p>
      </dgm:t>
    </dgm:pt>
    <dgm:pt modelId="{B67D28BD-9DE9-4CCF-AFD6-C9386F808303}">
      <dgm:prSet phldrT="[Text]" custT="1"/>
      <dgm:spPr/>
      <dgm:t>
        <a:bodyPr/>
        <a:lstStyle/>
        <a:p>
          <a:r>
            <a:rPr lang="en-GB" sz="1800" b="1"/>
            <a:t>MAR &amp; APR 2025</a:t>
          </a:r>
        </a:p>
      </dgm:t>
    </dgm:pt>
    <dgm:pt modelId="{677DBA7B-AE00-433B-8488-0CF91D219A9E}" type="parTrans" cxnId="{895FB658-B6C3-47BB-878C-BF8E31E24483}">
      <dgm:prSet/>
      <dgm:spPr/>
      <dgm:t>
        <a:bodyPr/>
        <a:lstStyle/>
        <a:p>
          <a:endParaRPr lang="en-GB"/>
        </a:p>
      </dgm:t>
    </dgm:pt>
    <dgm:pt modelId="{B5CF5D23-F500-4CE1-ADC8-80E94BE2D428}" type="sibTrans" cxnId="{895FB658-B6C3-47BB-878C-BF8E31E24483}">
      <dgm:prSet/>
      <dgm:spPr/>
      <dgm:t>
        <a:bodyPr/>
        <a:lstStyle/>
        <a:p>
          <a:endParaRPr lang="en-GB"/>
        </a:p>
      </dgm:t>
    </dgm:pt>
    <dgm:pt modelId="{BC45D829-56C7-4769-93B4-0BCACDD6E9B5}">
      <dgm:prSet phldrT="[Text]" custT="1"/>
      <dgm:spPr/>
      <dgm:t>
        <a:bodyPr/>
        <a:lstStyle/>
        <a:p>
          <a:pPr marL="72000" indent="0">
            <a:spcAft>
              <a:spcPts val="0"/>
            </a:spcAft>
            <a:buNone/>
          </a:pPr>
          <a:r>
            <a:rPr lang="en-GB" sz="2000"/>
            <a:t>Received </a:t>
          </a:r>
          <a:r>
            <a:rPr lang="en-GB" sz="2000" b="1"/>
            <a:t>approvals</a:t>
          </a:r>
          <a:r>
            <a:rPr lang="en-GB" sz="2000"/>
            <a:t> to procure a new system</a:t>
          </a:r>
        </a:p>
      </dgm:t>
    </dgm:pt>
    <dgm:pt modelId="{DF5D5DB2-1777-4C94-B404-46A05213E588}" type="parTrans" cxnId="{1D7C5A51-16A9-4693-A7DA-63961311BF59}">
      <dgm:prSet/>
      <dgm:spPr/>
      <dgm:t>
        <a:bodyPr/>
        <a:lstStyle/>
        <a:p>
          <a:endParaRPr lang="en-GB"/>
        </a:p>
      </dgm:t>
    </dgm:pt>
    <dgm:pt modelId="{0BC6E165-CD72-49FC-AF1A-8862FB9EF8CC}" type="sibTrans" cxnId="{1D7C5A51-16A9-4693-A7DA-63961311BF59}">
      <dgm:prSet/>
      <dgm:spPr/>
      <dgm:t>
        <a:bodyPr/>
        <a:lstStyle/>
        <a:p>
          <a:endParaRPr lang="en-GB"/>
        </a:p>
      </dgm:t>
    </dgm:pt>
    <dgm:pt modelId="{37CBD0F4-2130-40ED-ADFD-61CBFA4A6B98}">
      <dgm:prSet phldrT="[Text]" custT="1"/>
      <dgm:spPr/>
      <dgm:t>
        <a:bodyPr/>
        <a:lstStyle/>
        <a:p>
          <a:r>
            <a:rPr lang="en-GB" sz="1800" b="1"/>
            <a:t>MAY &amp; JUN 2025</a:t>
          </a:r>
        </a:p>
      </dgm:t>
    </dgm:pt>
    <dgm:pt modelId="{0D21D65B-95B4-4C72-A124-5CD17D6A5AEF}" type="parTrans" cxnId="{62D3BDB1-DE89-4086-8482-1E82222FAF60}">
      <dgm:prSet/>
      <dgm:spPr/>
      <dgm:t>
        <a:bodyPr/>
        <a:lstStyle/>
        <a:p>
          <a:endParaRPr lang="en-GB"/>
        </a:p>
      </dgm:t>
    </dgm:pt>
    <dgm:pt modelId="{21ABA866-A590-49D1-81BE-E48E77404525}" type="sibTrans" cxnId="{62D3BDB1-DE89-4086-8482-1E82222FAF60}">
      <dgm:prSet/>
      <dgm:spPr/>
      <dgm:t>
        <a:bodyPr/>
        <a:lstStyle/>
        <a:p>
          <a:endParaRPr lang="en-GB"/>
        </a:p>
      </dgm:t>
    </dgm:pt>
    <dgm:pt modelId="{371B848C-A4C7-4082-8DDA-2829CD8B6C3A}">
      <dgm:prSet phldrT="[Text]" custT="1"/>
      <dgm:spPr/>
      <dgm:t>
        <a:bodyPr/>
        <a:lstStyle/>
        <a:p>
          <a:r>
            <a:rPr lang="en-GB" sz="1800" b="1"/>
            <a:t>JUL &amp; AUG 2025</a:t>
          </a:r>
        </a:p>
      </dgm:t>
    </dgm:pt>
    <dgm:pt modelId="{157BA7FF-3721-4AA2-9F13-72440FE330CB}" type="parTrans" cxnId="{DD31A286-4BD3-45C8-8B1B-81FF37D24D65}">
      <dgm:prSet/>
      <dgm:spPr/>
      <dgm:t>
        <a:bodyPr/>
        <a:lstStyle/>
        <a:p>
          <a:endParaRPr lang="en-GB"/>
        </a:p>
      </dgm:t>
    </dgm:pt>
    <dgm:pt modelId="{6F7F3F2D-2A76-4346-BED3-0C1123E4EACE}" type="sibTrans" cxnId="{DD31A286-4BD3-45C8-8B1B-81FF37D24D65}">
      <dgm:prSet/>
      <dgm:spPr/>
      <dgm:t>
        <a:bodyPr/>
        <a:lstStyle/>
        <a:p>
          <a:endParaRPr lang="en-GB"/>
        </a:p>
      </dgm:t>
    </dgm:pt>
    <dgm:pt modelId="{E0ABFB8A-A8E9-4CB2-B5F1-973B4123D24D}">
      <dgm:prSet phldrT="[Text]" custT="1"/>
      <dgm:spPr/>
      <dgm:t>
        <a:bodyPr/>
        <a:lstStyle/>
        <a:p>
          <a:pPr marL="72000" indent="0">
            <a:spcAft>
              <a:spcPts val="0"/>
            </a:spcAft>
            <a:buNone/>
          </a:pPr>
          <a:r>
            <a:rPr lang="en-GB" sz="2000"/>
            <a:t>Agree </a:t>
          </a:r>
          <a:r>
            <a:rPr lang="en-GB" sz="2000" b="1"/>
            <a:t>route to market </a:t>
          </a:r>
          <a:r>
            <a:rPr lang="en-GB" sz="2000"/>
            <a:t>and agree </a:t>
          </a:r>
          <a:r>
            <a:rPr lang="en-GB" sz="2000" b="1"/>
            <a:t>tender specification</a:t>
          </a:r>
        </a:p>
      </dgm:t>
    </dgm:pt>
    <dgm:pt modelId="{A18DC6A6-D397-46E1-A2F1-E3064411D7D1}" type="parTrans" cxnId="{430F7E0C-36D1-4EEF-B4DB-A26A0749FACB}">
      <dgm:prSet/>
      <dgm:spPr/>
      <dgm:t>
        <a:bodyPr/>
        <a:lstStyle/>
        <a:p>
          <a:endParaRPr lang="en-GB"/>
        </a:p>
      </dgm:t>
    </dgm:pt>
    <dgm:pt modelId="{50497559-DEF1-4AD9-9167-10C1B8B0762B}" type="sibTrans" cxnId="{430F7E0C-36D1-4EEF-B4DB-A26A0749FACB}">
      <dgm:prSet/>
      <dgm:spPr/>
      <dgm:t>
        <a:bodyPr/>
        <a:lstStyle/>
        <a:p>
          <a:endParaRPr lang="en-GB"/>
        </a:p>
      </dgm:t>
    </dgm:pt>
    <dgm:pt modelId="{211964A1-D8AB-489C-8F07-C9032696D012}">
      <dgm:prSet phldrT="[Text]" custT="1"/>
      <dgm:spPr/>
      <dgm:t>
        <a:bodyPr/>
        <a:lstStyle/>
        <a:p>
          <a:pPr marL="72000" indent="0">
            <a:spcAft>
              <a:spcPts val="0"/>
            </a:spcAft>
            <a:buNone/>
          </a:pPr>
          <a:r>
            <a:rPr lang="en-GB" sz="2000" b="1"/>
            <a:t>Market engagement </a:t>
          </a:r>
          <a:r>
            <a:rPr lang="en-GB" sz="2000"/>
            <a:t>and discovery with supplier of potential systems</a:t>
          </a:r>
        </a:p>
      </dgm:t>
    </dgm:pt>
    <dgm:pt modelId="{165C0289-41DE-4C38-BCE7-94C0B4D6E4B1}" type="parTrans" cxnId="{721E8303-1DB1-49C4-8D4C-09EF1CBE057B}">
      <dgm:prSet/>
      <dgm:spPr/>
      <dgm:t>
        <a:bodyPr/>
        <a:lstStyle/>
        <a:p>
          <a:endParaRPr lang="en-GB"/>
        </a:p>
      </dgm:t>
    </dgm:pt>
    <dgm:pt modelId="{EAB14C35-F0BD-4CA2-80C5-5D76AB1B32E3}" type="sibTrans" cxnId="{721E8303-1DB1-49C4-8D4C-09EF1CBE057B}">
      <dgm:prSet/>
      <dgm:spPr/>
      <dgm:t>
        <a:bodyPr/>
        <a:lstStyle/>
        <a:p>
          <a:endParaRPr lang="en-GB"/>
        </a:p>
      </dgm:t>
    </dgm:pt>
    <dgm:pt modelId="{16FEAAE3-A583-4B4A-B636-EC620214B4F3}">
      <dgm:prSet phldrT="[Text]" custT="1"/>
      <dgm:spPr/>
      <dgm:t>
        <a:bodyPr/>
        <a:lstStyle/>
        <a:p>
          <a:r>
            <a:rPr lang="en-GB" sz="1800" b="1"/>
            <a:t>SEPT – DEC 2024</a:t>
          </a:r>
        </a:p>
      </dgm:t>
    </dgm:pt>
    <dgm:pt modelId="{623EA0DE-F398-494F-A77B-CF7EFC9D9671}" type="parTrans" cxnId="{0C8C363A-2CE0-43AF-8AB0-EDD6F54953FC}">
      <dgm:prSet/>
      <dgm:spPr/>
      <dgm:t>
        <a:bodyPr/>
        <a:lstStyle/>
        <a:p>
          <a:endParaRPr lang="en-GB"/>
        </a:p>
      </dgm:t>
    </dgm:pt>
    <dgm:pt modelId="{C600F13E-D206-477F-A3EC-87C0C785DF32}" type="sibTrans" cxnId="{0C8C363A-2CE0-43AF-8AB0-EDD6F54953FC}">
      <dgm:prSet/>
      <dgm:spPr/>
      <dgm:t>
        <a:bodyPr/>
        <a:lstStyle/>
        <a:p>
          <a:endParaRPr lang="en-GB"/>
        </a:p>
      </dgm:t>
    </dgm:pt>
    <dgm:pt modelId="{DDA95C11-768D-4920-A2E4-C767FFDCEC6A}">
      <dgm:prSet phldrT="[Text]" custT="1"/>
      <dgm:spPr/>
      <dgm:t>
        <a:bodyPr/>
        <a:lstStyle/>
        <a:p>
          <a:pPr marL="72000" indent="0">
            <a:spcAft>
              <a:spcPts val="0"/>
            </a:spcAft>
            <a:buNone/>
          </a:pPr>
          <a:r>
            <a:rPr lang="en-GB" sz="2000"/>
            <a:t>Reviewed </a:t>
          </a:r>
          <a:r>
            <a:rPr lang="en-GB" sz="2000" b="1"/>
            <a:t>processes</a:t>
          </a:r>
          <a:r>
            <a:rPr lang="en-GB" sz="2000" b="0"/>
            <a:t>,</a:t>
          </a:r>
          <a:r>
            <a:rPr lang="en-GB" sz="2000"/>
            <a:t> lessons learned and identified </a:t>
          </a:r>
          <a:r>
            <a:rPr lang="en-GB" sz="2000" b="1"/>
            <a:t>requirements</a:t>
          </a:r>
        </a:p>
      </dgm:t>
    </dgm:pt>
    <dgm:pt modelId="{3DCA7B00-3CE7-49B0-B9B3-D8A610969DD3}" type="parTrans" cxnId="{7FC8E33D-9FE7-4567-A2A3-C75BD2242F2C}">
      <dgm:prSet/>
      <dgm:spPr/>
      <dgm:t>
        <a:bodyPr/>
        <a:lstStyle/>
        <a:p>
          <a:endParaRPr lang="en-GB"/>
        </a:p>
      </dgm:t>
    </dgm:pt>
    <dgm:pt modelId="{98F0563E-1FB3-4FAC-836F-50D08D23F23E}" type="sibTrans" cxnId="{7FC8E33D-9FE7-4567-A2A3-C75BD2242F2C}">
      <dgm:prSet/>
      <dgm:spPr/>
      <dgm:t>
        <a:bodyPr/>
        <a:lstStyle/>
        <a:p>
          <a:endParaRPr lang="en-GB"/>
        </a:p>
      </dgm:t>
    </dgm:pt>
    <dgm:pt modelId="{DDF5D547-4BA6-47D6-9C3C-8796210C3ECD}">
      <dgm:prSet phldrT="[Text]" custT="1"/>
      <dgm:spPr/>
      <dgm:t>
        <a:bodyPr/>
        <a:lstStyle/>
        <a:p>
          <a:pPr marL="72000" indent="0">
            <a:spcAft>
              <a:spcPts val="0"/>
            </a:spcAft>
            <a:buNone/>
          </a:pPr>
          <a:endParaRPr lang="en-GB" sz="2000" b="1"/>
        </a:p>
      </dgm:t>
    </dgm:pt>
    <dgm:pt modelId="{B55C46BB-182B-46A7-AF15-D21D2B9A88EA}" type="parTrans" cxnId="{3EC85E98-78C4-4694-9E03-76920E654003}">
      <dgm:prSet/>
      <dgm:spPr/>
      <dgm:t>
        <a:bodyPr/>
        <a:lstStyle/>
        <a:p>
          <a:endParaRPr lang="en-GB"/>
        </a:p>
      </dgm:t>
    </dgm:pt>
    <dgm:pt modelId="{43F1ACF7-1B75-4B78-BC65-B148FAC9B11F}" type="sibTrans" cxnId="{3EC85E98-78C4-4694-9E03-76920E654003}">
      <dgm:prSet/>
      <dgm:spPr/>
      <dgm:t>
        <a:bodyPr/>
        <a:lstStyle/>
        <a:p>
          <a:endParaRPr lang="en-GB"/>
        </a:p>
      </dgm:t>
    </dgm:pt>
    <dgm:pt modelId="{DC7C8DBD-C378-4E2B-857E-CCC71A56A2A3}" type="pres">
      <dgm:prSet presAssocID="{0DD7168B-2573-4840-8D0C-7A0954E38E6B}" presName="Name0" presStyleCnt="0">
        <dgm:presLayoutVars>
          <dgm:dir/>
          <dgm:animLvl val="lvl"/>
          <dgm:resizeHandles val="exact"/>
        </dgm:presLayoutVars>
      </dgm:prSet>
      <dgm:spPr/>
    </dgm:pt>
    <dgm:pt modelId="{F912344B-118D-4C7E-82BF-73053B3D0294}" type="pres">
      <dgm:prSet presAssocID="{0DD7168B-2573-4840-8D0C-7A0954E38E6B}" presName="tSp" presStyleCnt="0"/>
      <dgm:spPr/>
    </dgm:pt>
    <dgm:pt modelId="{3C20FA46-1D0E-4FEA-B508-7C364DB6AEEF}" type="pres">
      <dgm:prSet presAssocID="{0DD7168B-2573-4840-8D0C-7A0954E38E6B}" presName="bSp" presStyleCnt="0"/>
      <dgm:spPr/>
    </dgm:pt>
    <dgm:pt modelId="{6BBD15A2-2654-4B2F-AEB1-1C80C5842AAC}" type="pres">
      <dgm:prSet presAssocID="{0DD7168B-2573-4840-8D0C-7A0954E38E6B}" presName="process" presStyleCnt="0"/>
      <dgm:spPr/>
    </dgm:pt>
    <dgm:pt modelId="{268BEBF3-AD4B-4B7C-883E-76002AA52308}" type="pres">
      <dgm:prSet presAssocID="{16FEAAE3-A583-4B4A-B636-EC620214B4F3}" presName="composite1" presStyleCnt="0"/>
      <dgm:spPr/>
    </dgm:pt>
    <dgm:pt modelId="{EE7AFA63-AB4F-4FED-997B-909E2044C4B0}" type="pres">
      <dgm:prSet presAssocID="{16FEAAE3-A583-4B4A-B636-EC620214B4F3}" presName="dummyNode1" presStyleLbl="node1" presStyleIdx="0" presStyleCnt="5"/>
      <dgm:spPr/>
    </dgm:pt>
    <dgm:pt modelId="{EF16DDE3-7A36-4D8A-893C-42422CCCB417}" type="pres">
      <dgm:prSet presAssocID="{16FEAAE3-A583-4B4A-B636-EC620214B4F3}" presName="childNode1" presStyleLbl="bgAcc1" presStyleIdx="0" presStyleCnt="5" custScaleX="111060" custScaleY="194307">
        <dgm:presLayoutVars>
          <dgm:bulletEnabled val="1"/>
        </dgm:presLayoutVars>
      </dgm:prSet>
      <dgm:spPr/>
    </dgm:pt>
    <dgm:pt modelId="{9EBE6798-2756-4364-9D33-3A4BC703266A}" type="pres">
      <dgm:prSet presAssocID="{16FEAAE3-A583-4B4A-B636-EC620214B4F3}" presName="childNode1tx" presStyleLbl="bgAcc1" presStyleIdx="0" presStyleCnt="5">
        <dgm:presLayoutVars>
          <dgm:bulletEnabled val="1"/>
        </dgm:presLayoutVars>
      </dgm:prSet>
      <dgm:spPr/>
    </dgm:pt>
    <dgm:pt modelId="{6C523DB8-8A99-497C-9A75-C6CA51AB84AC}" type="pres">
      <dgm:prSet presAssocID="{16FEAAE3-A583-4B4A-B636-EC620214B4F3}" presName="parentNode1" presStyleLbl="node1" presStyleIdx="0" presStyleCnt="5" custLinFactNeighborX="0" custLinFactNeighborY="42504">
        <dgm:presLayoutVars>
          <dgm:chMax val="1"/>
          <dgm:bulletEnabled val="1"/>
        </dgm:presLayoutVars>
      </dgm:prSet>
      <dgm:spPr/>
    </dgm:pt>
    <dgm:pt modelId="{55B70A4C-F803-494B-84DC-84A78DC83913}" type="pres">
      <dgm:prSet presAssocID="{16FEAAE3-A583-4B4A-B636-EC620214B4F3}" presName="connSite1" presStyleCnt="0"/>
      <dgm:spPr/>
    </dgm:pt>
    <dgm:pt modelId="{F6F429CF-009C-4C99-8A77-725A34DEDEC1}" type="pres">
      <dgm:prSet presAssocID="{C600F13E-D206-477F-A3EC-87C0C785DF32}" presName="Name9" presStyleLbl="sibTrans2D1" presStyleIdx="0" presStyleCnt="4"/>
      <dgm:spPr/>
    </dgm:pt>
    <dgm:pt modelId="{97A701C5-3AE7-42A9-AC0C-075FBCABB699}" type="pres">
      <dgm:prSet presAssocID="{F6AC6241-55F2-4C5D-A25D-6A85B8033B2E}" presName="composite2" presStyleCnt="0"/>
      <dgm:spPr/>
    </dgm:pt>
    <dgm:pt modelId="{E6A7F8E4-A4F1-49E8-9AD6-DECED8CEFED6}" type="pres">
      <dgm:prSet presAssocID="{F6AC6241-55F2-4C5D-A25D-6A85B8033B2E}" presName="dummyNode2" presStyleLbl="node1" presStyleIdx="0" presStyleCnt="5"/>
      <dgm:spPr/>
    </dgm:pt>
    <dgm:pt modelId="{E904F3A0-25E7-4F42-B738-F05579ECCBF1}" type="pres">
      <dgm:prSet presAssocID="{F6AC6241-55F2-4C5D-A25D-6A85B8033B2E}" presName="childNode2" presStyleLbl="bgAcc1" presStyleIdx="1" presStyleCnt="5" custScaleX="109392" custScaleY="194307">
        <dgm:presLayoutVars>
          <dgm:bulletEnabled val="1"/>
        </dgm:presLayoutVars>
      </dgm:prSet>
      <dgm:spPr/>
    </dgm:pt>
    <dgm:pt modelId="{04B3734E-98A8-4B02-B69D-C2F0D8B9E6BF}" type="pres">
      <dgm:prSet presAssocID="{F6AC6241-55F2-4C5D-A25D-6A85B8033B2E}" presName="childNode2tx" presStyleLbl="bgAcc1" presStyleIdx="1" presStyleCnt="5">
        <dgm:presLayoutVars>
          <dgm:bulletEnabled val="1"/>
        </dgm:presLayoutVars>
      </dgm:prSet>
      <dgm:spPr/>
    </dgm:pt>
    <dgm:pt modelId="{3BC68A3F-10CA-44B5-AE4A-72DD0A507D27}" type="pres">
      <dgm:prSet presAssocID="{F6AC6241-55F2-4C5D-A25D-6A85B8033B2E}" presName="parentNode2" presStyleLbl="node1" presStyleIdx="1" presStyleCnt="5" custScaleX="96129" custLinFactNeighborX="2817" custLinFactNeighborY="-48172">
        <dgm:presLayoutVars>
          <dgm:chMax val="0"/>
          <dgm:bulletEnabled val="1"/>
        </dgm:presLayoutVars>
      </dgm:prSet>
      <dgm:spPr/>
    </dgm:pt>
    <dgm:pt modelId="{04C29186-CA8A-4AC0-8B5D-F6960164F22E}" type="pres">
      <dgm:prSet presAssocID="{F6AC6241-55F2-4C5D-A25D-6A85B8033B2E}" presName="connSite2" presStyleCnt="0"/>
      <dgm:spPr/>
    </dgm:pt>
    <dgm:pt modelId="{51649501-C722-4105-A76F-371E16149684}" type="pres">
      <dgm:prSet presAssocID="{AFB35E49-732E-4FCD-8B9F-E4303343FEB7}" presName="Name18" presStyleLbl="sibTrans2D1" presStyleIdx="1" presStyleCnt="4"/>
      <dgm:spPr/>
    </dgm:pt>
    <dgm:pt modelId="{4760860F-2EDF-49D3-9577-7178C77E26F3}" type="pres">
      <dgm:prSet presAssocID="{B67D28BD-9DE9-4CCF-AFD6-C9386F808303}" presName="composite1" presStyleCnt="0"/>
      <dgm:spPr/>
    </dgm:pt>
    <dgm:pt modelId="{C7741B72-E10B-4245-80DA-8F8FBFB67FD7}" type="pres">
      <dgm:prSet presAssocID="{B67D28BD-9DE9-4CCF-AFD6-C9386F808303}" presName="dummyNode1" presStyleLbl="node1" presStyleIdx="1" presStyleCnt="5"/>
      <dgm:spPr/>
    </dgm:pt>
    <dgm:pt modelId="{9017224C-3601-4BEB-8CE2-E2690D4DE2EB}" type="pres">
      <dgm:prSet presAssocID="{B67D28BD-9DE9-4CCF-AFD6-C9386F808303}" presName="childNode1" presStyleLbl="bgAcc1" presStyleIdx="2" presStyleCnt="5" custScaleX="106937" custScaleY="194307">
        <dgm:presLayoutVars>
          <dgm:bulletEnabled val="1"/>
        </dgm:presLayoutVars>
      </dgm:prSet>
      <dgm:spPr/>
    </dgm:pt>
    <dgm:pt modelId="{DB1BBC57-7B44-4E33-8C5D-C72084E71F18}" type="pres">
      <dgm:prSet presAssocID="{B67D28BD-9DE9-4CCF-AFD6-C9386F808303}" presName="childNode1tx" presStyleLbl="bgAcc1" presStyleIdx="2" presStyleCnt="5">
        <dgm:presLayoutVars>
          <dgm:bulletEnabled val="1"/>
        </dgm:presLayoutVars>
      </dgm:prSet>
      <dgm:spPr/>
    </dgm:pt>
    <dgm:pt modelId="{ED8C92C6-76D9-498B-B24A-D2BF930E55BC}" type="pres">
      <dgm:prSet presAssocID="{B67D28BD-9DE9-4CCF-AFD6-C9386F808303}" presName="parentNode1" presStyleLbl="node1" presStyleIdx="2" presStyleCnt="5" custLinFactNeighborX="0" custLinFactNeighborY="42504">
        <dgm:presLayoutVars>
          <dgm:chMax val="1"/>
          <dgm:bulletEnabled val="1"/>
        </dgm:presLayoutVars>
      </dgm:prSet>
      <dgm:spPr/>
    </dgm:pt>
    <dgm:pt modelId="{AAB9BDB3-9E0B-4C90-974A-F5D1A0247DC7}" type="pres">
      <dgm:prSet presAssocID="{B67D28BD-9DE9-4CCF-AFD6-C9386F808303}" presName="connSite1" presStyleCnt="0"/>
      <dgm:spPr/>
    </dgm:pt>
    <dgm:pt modelId="{03CEA77B-45C1-4342-8AA7-9D26B21CE086}" type="pres">
      <dgm:prSet presAssocID="{B5CF5D23-F500-4CE1-ADC8-80E94BE2D428}" presName="Name9" presStyleLbl="sibTrans2D1" presStyleIdx="2" presStyleCnt="4"/>
      <dgm:spPr/>
    </dgm:pt>
    <dgm:pt modelId="{E60DA34A-C46F-42FD-9071-1D986346DCD5}" type="pres">
      <dgm:prSet presAssocID="{37CBD0F4-2130-40ED-ADFD-61CBFA4A6B98}" presName="composite2" presStyleCnt="0"/>
      <dgm:spPr/>
    </dgm:pt>
    <dgm:pt modelId="{BDB90002-28F5-48A8-8F6E-F46057B1C090}" type="pres">
      <dgm:prSet presAssocID="{37CBD0F4-2130-40ED-ADFD-61CBFA4A6B98}" presName="dummyNode2" presStyleLbl="node1" presStyleIdx="2" presStyleCnt="5"/>
      <dgm:spPr/>
    </dgm:pt>
    <dgm:pt modelId="{EF5A54DE-A314-4C3A-8A60-BB2ADAA27ABB}" type="pres">
      <dgm:prSet presAssocID="{37CBD0F4-2130-40ED-ADFD-61CBFA4A6B98}" presName="childNode2" presStyleLbl="bgAcc1" presStyleIdx="3" presStyleCnt="5" custScaleX="108969" custScaleY="194307">
        <dgm:presLayoutVars>
          <dgm:bulletEnabled val="1"/>
        </dgm:presLayoutVars>
      </dgm:prSet>
      <dgm:spPr/>
    </dgm:pt>
    <dgm:pt modelId="{00C9C73D-407C-4FE4-ADC1-84C493E0301A}" type="pres">
      <dgm:prSet presAssocID="{37CBD0F4-2130-40ED-ADFD-61CBFA4A6B98}" presName="childNode2tx" presStyleLbl="bgAcc1" presStyleIdx="3" presStyleCnt="5">
        <dgm:presLayoutVars>
          <dgm:bulletEnabled val="1"/>
        </dgm:presLayoutVars>
      </dgm:prSet>
      <dgm:spPr/>
    </dgm:pt>
    <dgm:pt modelId="{1DA0F0D1-E7D1-448C-AE42-89A595B8D22C}" type="pres">
      <dgm:prSet presAssocID="{37CBD0F4-2130-40ED-ADFD-61CBFA4A6B98}" presName="parentNode2" presStyleLbl="node1" presStyleIdx="3" presStyleCnt="5" custLinFactNeighborX="2817" custLinFactNeighborY="-48172">
        <dgm:presLayoutVars>
          <dgm:chMax val="0"/>
          <dgm:bulletEnabled val="1"/>
        </dgm:presLayoutVars>
      </dgm:prSet>
      <dgm:spPr/>
    </dgm:pt>
    <dgm:pt modelId="{FDE1F593-98DD-4910-9AD3-4E94B71D73AD}" type="pres">
      <dgm:prSet presAssocID="{37CBD0F4-2130-40ED-ADFD-61CBFA4A6B98}" presName="connSite2" presStyleCnt="0"/>
      <dgm:spPr/>
    </dgm:pt>
    <dgm:pt modelId="{5576CADC-B0CF-4EF0-9E61-75F278C24113}" type="pres">
      <dgm:prSet presAssocID="{21ABA866-A590-49D1-81BE-E48E77404525}" presName="Name18" presStyleLbl="sibTrans2D1" presStyleIdx="3" presStyleCnt="4"/>
      <dgm:spPr/>
    </dgm:pt>
    <dgm:pt modelId="{A887A338-414F-4447-9742-B69751E00EA6}" type="pres">
      <dgm:prSet presAssocID="{371B848C-A4C7-4082-8DDA-2829CD8B6C3A}" presName="composite1" presStyleCnt="0"/>
      <dgm:spPr/>
    </dgm:pt>
    <dgm:pt modelId="{9308BDC7-FFC2-4B23-838B-5C09697F2079}" type="pres">
      <dgm:prSet presAssocID="{371B848C-A4C7-4082-8DDA-2829CD8B6C3A}" presName="dummyNode1" presStyleLbl="node1" presStyleIdx="3" presStyleCnt="5"/>
      <dgm:spPr/>
    </dgm:pt>
    <dgm:pt modelId="{2F8AB645-95DB-4AC5-8BF6-8FDE6248031B}" type="pres">
      <dgm:prSet presAssocID="{371B848C-A4C7-4082-8DDA-2829CD8B6C3A}" presName="childNode1" presStyleLbl="bgAcc1" presStyleIdx="4" presStyleCnt="5" custScaleX="106530" custScaleY="194307">
        <dgm:presLayoutVars>
          <dgm:bulletEnabled val="1"/>
        </dgm:presLayoutVars>
      </dgm:prSet>
      <dgm:spPr/>
    </dgm:pt>
    <dgm:pt modelId="{B1D40FE9-8384-4908-9811-4386DB52CE71}" type="pres">
      <dgm:prSet presAssocID="{371B848C-A4C7-4082-8DDA-2829CD8B6C3A}" presName="childNode1tx" presStyleLbl="bgAcc1" presStyleIdx="4" presStyleCnt="5">
        <dgm:presLayoutVars>
          <dgm:bulletEnabled val="1"/>
        </dgm:presLayoutVars>
      </dgm:prSet>
      <dgm:spPr/>
    </dgm:pt>
    <dgm:pt modelId="{53A0886A-BC80-4224-9D74-19DFE58663D3}" type="pres">
      <dgm:prSet presAssocID="{371B848C-A4C7-4082-8DDA-2829CD8B6C3A}" presName="parentNode1" presStyleLbl="node1" presStyleIdx="4" presStyleCnt="5" custLinFactNeighborX="0" custLinFactNeighborY="42504">
        <dgm:presLayoutVars>
          <dgm:chMax val="1"/>
          <dgm:bulletEnabled val="1"/>
        </dgm:presLayoutVars>
      </dgm:prSet>
      <dgm:spPr/>
    </dgm:pt>
    <dgm:pt modelId="{39CA1F96-481D-428E-A0BF-2258F32AF8FA}" type="pres">
      <dgm:prSet presAssocID="{371B848C-A4C7-4082-8DDA-2829CD8B6C3A}" presName="connSite1" presStyleCnt="0"/>
      <dgm:spPr/>
    </dgm:pt>
  </dgm:ptLst>
  <dgm:cxnLst>
    <dgm:cxn modelId="{3803E302-B5DA-4D15-8BE6-4B5E0F07F11B}" type="presOf" srcId="{E0ABFB8A-A8E9-4CB2-B5F1-973B4123D24D}" destId="{2F8AB645-95DB-4AC5-8BF6-8FDE6248031B}" srcOrd="0" destOrd="0" presId="urn:microsoft.com/office/officeart/2005/8/layout/hProcess4"/>
    <dgm:cxn modelId="{721E8303-1DB1-49C4-8D4C-09EF1CBE057B}" srcId="{37CBD0F4-2130-40ED-ADFD-61CBFA4A6B98}" destId="{211964A1-D8AB-489C-8F07-C9032696D012}" srcOrd="0" destOrd="0" parTransId="{165C0289-41DE-4C38-BCE7-94C0B4D6E4B1}" sibTransId="{EAB14C35-F0BD-4CA2-80C5-5D76AB1B32E3}"/>
    <dgm:cxn modelId="{430F7E0C-36D1-4EEF-B4DB-A26A0749FACB}" srcId="{371B848C-A4C7-4082-8DDA-2829CD8B6C3A}" destId="{E0ABFB8A-A8E9-4CB2-B5F1-973B4123D24D}" srcOrd="0" destOrd="0" parTransId="{A18DC6A6-D397-46E1-A2F1-E3064411D7D1}" sibTransId="{50497559-DEF1-4AD9-9167-10C1B8B0762B}"/>
    <dgm:cxn modelId="{95A8510E-FBCC-4CE1-8979-254A31B97945}" type="presOf" srcId="{DDF5D547-4BA6-47D6-9C3C-8796210C3ECD}" destId="{2F8AB645-95DB-4AC5-8BF6-8FDE6248031B}" srcOrd="0" destOrd="1" presId="urn:microsoft.com/office/officeart/2005/8/layout/hProcess4"/>
    <dgm:cxn modelId="{5FD95B0F-46EC-4EC0-8694-6DBB6852CE3F}" type="presOf" srcId="{139E0A8C-AF26-4880-B3B0-5144661A9AF5}" destId="{E904F3A0-25E7-4F42-B738-F05579ECCBF1}" srcOrd="0" destOrd="0" presId="urn:microsoft.com/office/officeart/2005/8/layout/hProcess4"/>
    <dgm:cxn modelId="{F39EB913-233A-48D8-B1C3-360F8FAA345E}" type="presOf" srcId="{DDF5D547-4BA6-47D6-9C3C-8796210C3ECD}" destId="{B1D40FE9-8384-4908-9811-4386DB52CE71}" srcOrd="1" destOrd="1" presId="urn:microsoft.com/office/officeart/2005/8/layout/hProcess4"/>
    <dgm:cxn modelId="{4BD10B15-AC23-4E29-A3E0-8532A6BCB078}" type="presOf" srcId="{E0ABFB8A-A8E9-4CB2-B5F1-973B4123D24D}" destId="{B1D40FE9-8384-4908-9811-4386DB52CE71}" srcOrd="1" destOrd="0" presId="urn:microsoft.com/office/officeart/2005/8/layout/hProcess4"/>
    <dgm:cxn modelId="{0AA57716-18CB-4E5B-AFC1-713AC548FFB8}" type="presOf" srcId="{139E0A8C-AF26-4880-B3B0-5144661A9AF5}" destId="{04B3734E-98A8-4B02-B69D-C2F0D8B9E6BF}" srcOrd="1" destOrd="0" presId="urn:microsoft.com/office/officeart/2005/8/layout/hProcess4"/>
    <dgm:cxn modelId="{9267C630-291B-470C-919C-D329D707FC05}" type="presOf" srcId="{C600F13E-D206-477F-A3EC-87C0C785DF32}" destId="{F6F429CF-009C-4C99-8A77-725A34DEDEC1}" srcOrd="0" destOrd="0" presId="urn:microsoft.com/office/officeart/2005/8/layout/hProcess4"/>
    <dgm:cxn modelId="{0C8C363A-2CE0-43AF-8AB0-EDD6F54953FC}" srcId="{0DD7168B-2573-4840-8D0C-7A0954E38E6B}" destId="{16FEAAE3-A583-4B4A-B636-EC620214B4F3}" srcOrd="0" destOrd="0" parTransId="{623EA0DE-F398-494F-A77B-CF7EFC9D9671}" sibTransId="{C600F13E-D206-477F-A3EC-87C0C785DF32}"/>
    <dgm:cxn modelId="{7FC8E33D-9FE7-4567-A2A3-C75BD2242F2C}" srcId="{16FEAAE3-A583-4B4A-B636-EC620214B4F3}" destId="{DDA95C11-768D-4920-A2E4-C767FFDCEC6A}" srcOrd="0" destOrd="0" parTransId="{3DCA7B00-3CE7-49B0-B9B3-D8A610969DD3}" sibTransId="{98F0563E-1FB3-4FAC-836F-50D08D23F23E}"/>
    <dgm:cxn modelId="{317C4160-7D9B-4F05-8A73-A3245FCBB833}" type="presOf" srcId="{21ABA866-A590-49D1-81BE-E48E77404525}" destId="{5576CADC-B0CF-4EF0-9E61-75F278C24113}" srcOrd="0" destOrd="0" presId="urn:microsoft.com/office/officeart/2005/8/layout/hProcess4"/>
    <dgm:cxn modelId="{E19A9544-F1FD-4FE5-B638-CEB4D23ECADF}" type="presOf" srcId="{37CBD0F4-2130-40ED-ADFD-61CBFA4A6B98}" destId="{1DA0F0D1-E7D1-448C-AE42-89A595B8D22C}" srcOrd="0" destOrd="0" presId="urn:microsoft.com/office/officeart/2005/8/layout/hProcess4"/>
    <dgm:cxn modelId="{EC40C846-3526-491B-BB96-72DD5C1B9A9D}" type="presOf" srcId="{0DD7168B-2573-4840-8D0C-7A0954E38E6B}" destId="{DC7C8DBD-C378-4E2B-857E-CCC71A56A2A3}" srcOrd="0" destOrd="0" presId="urn:microsoft.com/office/officeart/2005/8/layout/hProcess4"/>
    <dgm:cxn modelId="{C32F794B-5C03-4C71-984F-6381B1DE53B1}" srcId="{0DD7168B-2573-4840-8D0C-7A0954E38E6B}" destId="{F6AC6241-55F2-4C5D-A25D-6A85B8033B2E}" srcOrd="1" destOrd="0" parTransId="{EE0AEAFC-9D98-4FE7-BF67-2727AE69F93D}" sibTransId="{AFB35E49-732E-4FCD-8B9F-E4303343FEB7}"/>
    <dgm:cxn modelId="{C3495B6D-2D0F-438A-82F9-12B3853C36CA}" type="presOf" srcId="{211964A1-D8AB-489C-8F07-C9032696D012}" destId="{EF5A54DE-A314-4C3A-8A60-BB2ADAA27ABB}" srcOrd="0" destOrd="0" presId="urn:microsoft.com/office/officeart/2005/8/layout/hProcess4"/>
    <dgm:cxn modelId="{B148434F-8808-483C-B351-674E91AE94D0}" type="presOf" srcId="{DDA95C11-768D-4920-A2E4-C767FFDCEC6A}" destId="{EF16DDE3-7A36-4D8A-893C-42422CCCB417}" srcOrd="0" destOrd="0" presId="urn:microsoft.com/office/officeart/2005/8/layout/hProcess4"/>
    <dgm:cxn modelId="{1D7C5A51-16A9-4693-A7DA-63961311BF59}" srcId="{B67D28BD-9DE9-4CCF-AFD6-C9386F808303}" destId="{BC45D829-56C7-4769-93B4-0BCACDD6E9B5}" srcOrd="0" destOrd="0" parTransId="{DF5D5DB2-1777-4C94-B404-46A05213E588}" sibTransId="{0BC6E165-CD72-49FC-AF1A-8862FB9EF8CC}"/>
    <dgm:cxn modelId="{9952E174-28A9-441E-974C-2F39027B06F8}" type="presOf" srcId="{DDA95C11-768D-4920-A2E4-C767FFDCEC6A}" destId="{9EBE6798-2756-4364-9D33-3A4BC703266A}" srcOrd="1" destOrd="0" presId="urn:microsoft.com/office/officeart/2005/8/layout/hProcess4"/>
    <dgm:cxn modelId="{0859D176-8115-47E2-AB4B-B972D61D8CFB}" type="presOf" srcId="{F6AC6241-55F2-4C5D-A25D-6A85B8033B2E}" destId="{3BC68A3F-10CA-44B5-AE4A-72DD0A507D27}" srcOrd="0" destOrd="0" presId="urn:microsoft.com/office/officeart/2005/8/layout/hProcess4"/>
    <dgm:cxn modelId="{895FB658-B6C3-47BB-878C-BF8E31E24483}" srcId="{0DD7168B-2573-4840-8D0C-7A0954E38E6B}" destId="{B67D28BD-9DE9-4CCF-AFD6-C9386F808303}" srcOrd="2" destOrd="0" parTransId="{677DBA7B-AE00-433B-8488-0CF91D219A9E}" sibTransId="{B5CF5D23-F500-4CE1-ADC8-80E94BE2D428}"/>
    <dgm:cxn modelId="{88AAE27E-6285-4085-AF5D-FE3FC735D24F}" type="presOf" srcId="{BC45D829-56C7-4769-93B4-0BCACDD6E9B5}" destId="{DB1BBC57-7B44-4E33-8C5D-C72084E71F18}" srcOrd="1" destOrd="0" presId="urn:microsoft.com/office/officeart/2005/8/layout/hProcess4"/>
    <dgm:cxn modelId="{2625C27F-3E05-4BF9-8D4C-C351214DFBE2}" type="presOf" srcId="{B5CF5D23-F500-4CE1-ADC8-80E94BE2D428}" destId="{03CEA77B-45C1-4342-8AA7-9D26B21CE086}" srcOrd="0" destOrd="0" presId="urn:microsoft.com/office/officeart/2005/8/layout/hProcess4"/>
    <dgm:cxn modelId="{DD31A286-4BD3-45C8-8B1B-81FF37D24D65}" srcId="{0DD7168B-2573-4840-8D0C-7A0954E38E6B}" destId="{371B848C-A4C7-4082-8DDA-2829CD8B6C3A}" srcOrd="4" destOrd="0" parTransId="{157BA7FF-3721-4AA2-9F13-72440FE330CB}" sibTransId="{6F7F3F2D-2A76-4346-BED3-0C1123E4EACE}"/>
    <dgm:cxn modelId="{4436E58D-F28D-4E61-908A-91B073099702}" type="presOf" srcId="{211964A1-D8AB-489C-8F07-C9032696D012}" destId="{00C9C73D-407C-4FE4-ADC1-84C493E0301A}" srcOrd="1" destOrd="0" presId="urn:microsoft.com/office/officeart/2005/8/layout/hProcess4"/>
    <dgm:cxn modelId="{3EC85E98-78C4-4694-9E03-76920E654003}" srcId="{371B848C-A4C7-4082-8DDA-2829CD8B6C3A}" destId="{DDF5D547-4BA6-47D6-9C3C-8796210C3ECD}" srcOrd="1" destOrd="0" parTransId="{B55C46BB-182B-46A7-AF15-D21D2B9A88EA}" sibTransId="{43F1ACF7-1B75-4B78-BC65-B148FAC9B11F}"/>
    <dgm:cxn modelId="{9672B89A-A8F6-4562-AF8D-FD4092901263}" type="presOf" srcId="{371B848C-A4C7-4082-8DDA-2829CD8B6C3A}" destId="{53A0886A-BC80-4224-9D74-19DFE58663D3}" srcOrd="0" destOrd="0" presId="urn:microsoft.com/office/officeart/2005/8/layout/hProcess4"/>
    <dgm:cxn modelId="{F74183A3-AB32-4C8B-884D-E6310DB2DB98}" type="presOf" srcId="{B67D28BD-9DE9-4CCF-AFD6-C9386F808303}" destId="{ED8C92C6-76D9-498B-B24A-D2BF930E55BC}" srcOrd="0" destOrd="0" presId="urn:microsoft.com/office/officeart/2005/8/layout/hProcess4"/>
    <dgm:cxn modelId="{62D3BDB1-DE89-4086-8482-1E82222FAF60}" srcId="{0DD7168B-2573-4840-8D0C-7A0954E38E6B}" destId="{37CBD0F4-2130-40ED-ADFD-61CBFA4A6B98}" srcOrd="3" destOrd="0" parTransId="{0D21D65B-95B4-4C72-A124-5CD17D6A5AEF}" sibTransId="{21ABA866-A590-49D1-81BE-E48E77404525}"/>
    <dgm:cxn modelId="{CA0B1DC9-E676-427A-8D14-A93DFF71F31B}" type="presOf" srcId="{BC45D829-56C7-4769-93B4-0BCACDD6E9B5}" destId="{9017224C-3601-4BEB-8CE2-E2690D4DE2EB}" srcOrd="0" destOrd="0" presId="urn:microsoft.com/office/officeart/2005/8/layout/hProcess4"/>
    <dgm:cxn modelId="{4347A5CF-FF43-457A-AA99-C82E0037C939}" type="presOf" srcId="{AFB35E49-732E-4FCD-8B9F-E4303343FEB7}" destId="{51649501-C722-4105-A76F-371E16149684}" srcOrd="0" destOrd="0" presId="urn:microsoft.com/office/officeart/2005/8/layout/hProcess4"/>
    <dgm:cxn modelId="{7B6036E3-017C-4404-8507-94862C63D98A}" srcId="{F6AC6241-55F2-4C5D-A25D-6A85B8033B2E}" destId="{139E0A8C-AF26-4880-B3B0-5144661A9AF5}" srcOrd="0" destOrd="0" parTransId="{3493F432-696F-49C4-9513-CBF4357A062E}" sibTransId="{7BD2C08A-78A6-48E1-A52E-347F2581B3D0}"/>
    <dgm:cxn modelId="{496CE0FF-6ABB-480D-B7C4-548C8BD2B9BE}" type="presOf" srcId="{16FEAAE3-A583-4B4A-B636-EC620214B4F3}" destId="{6C523DB8-8A99-497C-9A75-C6CA51AB84AC}" srcOrd="0" destOrd="0" presId="urn:microsoft.com/office/officeart/2005/8/layout/hProcess4"/>
    <dgm:cxn modelId="{47DCE799-E279-4852-8AD1-0D615F21BC96}" type="presParOf" srcId="{DC7C8DBD-C378-4E2B-857E-CCC71A56A2A3}" destId="{F912344B-118D-4C7E-82BF-73053B3D0294}" srcOrd="0" destOrd="0" presId="urn:microsoft.com/office/officeart/2005/8/layout/hProcess4"/>
    <dgm:cxn modelId="{CEA45ED5-4982-429F-9DA8-9841C9CB8BF7}" type="presParOf" srcId="{DC7C8DBD-C378-4E2B-857E-CCC71A56A2A3}" destId="{3C20FA46-1D0E-4FEA-B508-7C364DB6AEEF}" srcOrd="1" destOrd="0" presId="urn:microsoft.com/office/officeart/2005/8/layout/hProcess4"/>
    <dgm:cxn modelId="{5478D67D-7DFE-42E5-91F1-14F5AC0FA75F}" type="presParOf" srcId="{DC7C8DBD-C378-4E2B-857E-CCC71A56A2A3}" destId="{6BBD15A2-2654-4B2F-AEB1-1C80C5842AAC}" srcOrd="2" destOrd="0" presId="urn:microsoft.com/office/officeart/2005/8/layout/hProcess4"/>
    <dgm:cxn modelId="{70336186-B9FC-4BFE-8B34-BEC43B653EC1}" type="presParOf" srcId="{6BBD15A2-2654-4B2F-AEB1-1C80C5842AAC}" destId="{268BEBF3-AD4B-4B7C-883E-76002AA52308}" srcOrd="0" destOrd="0" presId="urn:microsoft.com/office/officeart/2005/8/layout/hProcess4"/>
    <dgm:cxn modelId="{2CEC3A7F-1CF5-45DE-A781-445C254770C5}" type="presParOf" srcId="{268BEBF3-AD4B-4B7C-883E-76002AA52308}" destId="{EE7AFA63-AB4F-4FED-997B-909E2044C4B0}" srcOrd="0" destOrd="0" presId="urn:microsoft.com/office/officeart/2005/8/layout/hProcess4"/>
    <dgm:cxn modelId="{4B0B3F79-E094-453B-A4BA-80863EC2D732}" type="presParOf" srcId="{268BEBF3-AD4B-4B7C-883E-76002AA52308}" destId="{EF16DDE3-7A36-4D8A-893C-42422CCCB417}" srcOrd="1" destOrd="0" presId="urn:microsoft.com/office/officeart/2005/8/layout/hProcess4"/>
    <dgm:cxn modelId="{3FFDB79B-918C-4E44-97F6-C559E4412609}" type="presParOf" srcId="{268BEBF3-AD4B-4B7C-883E-76002AA52308}" destId="{9EBE6798-2756-4364-9D33-3A4BC703266A}" srcOrd="2" destOrd="0" presId="urn:microsoft.com/office/officeart/2005/8/layout/hProcess4"/>
    <dgm:cxn modelId="{0336D1AE-2DAC-4F83-B82F-AC194F4B4C9E}" type="presParOf" srcId="{268BEBF3-AD4B-4B7C-883E-76002AA52308}" destId="{6C523DB8-8A99-497C-9A75-C6CA51AB84AC}" srcOrd="3" destOrd="0" presId="urn:microsoft.com/office/officeart/2005/8/layout/hProcess4"/>
    <dgm:cxn modelId="{3C2C7CFF-DD1A-41E3-9458-2C52D753E107}" type="presParOf" srcId="{268BEBF3-AD4B-4B7C-883E-76002AA52308}" destId="{55B70A4C-F803-494B-84DC-84A78DC83913}" srcOrd="4" destOrd="0" presId="urn:microsoft.com/office/officeart/2005/8/layout/hProcess4"/>
    <dgm:cxn modelId="{310CCE34-5EEF-44E7-A317-468691E16885}" type="presParOf" srcId="{6BBD15A2-2654-4B2F-AEB1-1C80C5842AAC}" destId="{F6F429CF-009C-4C99-8A77-725A34DEDEC1}" srcOrd="1" destOrd="0" presId="urn:microsoft.com/office/officeart/2005/8/layout/hProcess4"/>
    <dgm:cxn modelId="{317BBD64-EF15-4A9D-B12B-F948BE988147}" type="presParOf" srcId="{6BBD15A2-2654-4B2F-AEB1-1C80C5842AAC}" destId="{97A701C5-3AE7-42A9-AC0C-075FBCABB699}" srcOrd="2" destOrd="0" presId="urn:microsoft.com/office/officeart/2005/8/layout/hProcess4"/>
    <dgm:cxn modelId="{E7A9C263-A409-42F2-867B-CB9B4563E8F2}" type="presParOf" srcId="{97A701C5-3AE7-42A9-AC0C-075FBCABB699}" destId="{E6A7F8E4-A4F1-49E8-9AD6-DECED8CEFED6}" srcOrd="0" destOrd="0" presId="urn:microsoft.com/office/officeart/2005/8/layout/hProcess4"/>
    <dgm:cxn modelId="{C48411E4-F762-4670-BC28-67F2ADE348D0}" type="presParOf" srcId="{97A701C5-3AE7-42A9-AC0C-075FBCABB699}" destId="{E904F3A0-25E7-4F42-B738-F05579ECCBF1}" srcOrd="1" destOrd="0" presId="urn:microsoft.com/office/officeart/2005/8/layout/hProcess4"/>
    <dgm:cxn modelId="{C282B04C-ED3F-4BED-B230-D1F815B45A38}" type="presParOf" srcId="{97A701C5-3AE7-42A9-AC0C-075FBCABB699}" destId="{04B3734E-98A8-4B02-B69D-C2F0D8B9E6BF}" srcOrd="2" destOrd="0" presId="urn:microsoft.com/office/officeart/2005/8/layout/hProcess4"/>
    <dgm:cxn modelId="{CD36E41A-9D9D-4F32-885E-2B056F210A56}" type="presParOf" srcId="{97A701C5-3AE7-42A9-AC0C-075FBCABB699}" destId="{3BC68A3F-10CA-44B5-AE4A-72DD0A507D27}" srcOrd="3" destOrd="0" presId="urn:microsoft.com/office/officeart/2005/8/layout/hProcess4"/>
    <dgm:cxn modelId="{7E41EFF3-9909-4B25-A334-CC8BBC0FA0EC}" type="presParOf" srcId="{97A701C5-3AE7-42A9-AC0C-075FBCABB699}" destId="{04C29186-CA8A-4AC0-8B5D-F6960164F22E}" srcOrd="4" destOrd="0" presId="urn:microsoft.com/office/officeart/2005/8/layout/hProcess4"/>
    <dgm:cxn modelId="{D68FD904-8EA8-4E92-A44B-C4076FED709D}" type="presParOf" srcId="{6BBD15A2-2654-4B2F-AEB1-1C80C5842AAC}" destId="{51649501-C722-4105-A76F-371E16149684}" srcOrd="3" destOrd="0" presId="urn:microsoft.com/office/officeart/2005/8/layout/hProcess4"/>
    <dgm:cxn modelId="{759223A0-3286-4673-904B-CD96EF0B44E1}" type="presParOf" srcId="{6BBD15A2-2654-4B2F-AEB1-1C80C5842AAC}" destId="{4760860F-2EDF-49D3-9577-7178C77E26F3}" srcOrd="4" destOrd="0" presId="urn:microsoft.com/office/officeart/2005/8/layout/hProcess4"/>
    <dgm:cxn modelId="{39BBB9CE-2A81-4A72-A73A-234F522250B9}" type="presParOf" srcId="{4760860F-2EDF-49D3-9577-7178C77E26F3}" destId="{C7741B72-E10B-4245-80DA-8F8FBFB67FD7}" srcOrd="0" destOrd="0" presId="urn:microsoft.com/office/officeart/2005/8/layout/hProcess4"/>
    <dgm:cxn modelId="{514FD8AF-9F8B-4B63-BE56-D06578E2517A}" type="presParOf" srcId="{4760860F-2EDF-49D3-9577-7178C77E26F3}" destId="{9017224C-3601-4BEB-8CE2-E2690D4DE2EB}" srcOrd="1" destOrd="0" presId="urn:microsoft.com/office/officeart/2005/8/layout/hProcess4"/>
    <dgm:cxn modelId="{EBC4D6A3-B813-4C2E-9709-CFD50BB124FA}" type="presParOf" srcId="{4760860F-2EDF-49D3-9577-7178C77E26F3}" destId="{DB1BBC57-7B44-4E33-8C5D-C72084E71F18}" srcOrd="2" destOrd="0" presId="urn:microsoft.com/office/officeart/2005/8/layout/hProcess4"/>
    <dgm:cxn modelId="{9C29F2EC-BB8E-4328-B297-CE1A11B59078}" type="presParOf" srcId="{4760860F-2EDF-49D3-9577-7178C77E26F3}" destId="{ED8C92C6-76D9-498B-B24A-D2BF930E55BC}" srcOrd="3" destOrd="0" presId="urn:microsoft.com/office/officeart/2005/8/layout/hProcess4"/>
    <dgm:cxn modelId="{6A558E19-1115-4984-A28A-A5BF56D39558}" type="presParOf" srcId="{4760860F-2EDF-49D3-9577-7178C77E26F3}" destId="{AAB9BDB3-9E0B-4C90-974A-F5D1A0247DC7}" srcOrd="4" destOrd="0" presId="urn:microsoft.com/office/officeart/2005/8/layout/hProcess4"/>
    <dgm:cxn modelId="{BD046644-C709-409F-A79C-DD50CFD2906D}" type="presParOf" srcId="{6BBD15A2-2654-4B2F-AEB1-1C80C5842AAC}" destId="{03CEA77B-45C1-4342-8AA7-9D26B21CE086}" srcOrd="5" destOrd="0" presId="urn:microsoft.com/office/officeart/2005/8/layout/hProcess4"/>
    <dgm:cxn modelId="{6C76227A-16FD-4618-B3A4-E6AF08EC3C33}" type="presParOf" srcId="{6BBD15A2-2654-4B2F-AEB1-1C80C5842AAC}" destId="{E60DA34A-C46F-42FD-9071-1D986346DCD5}" srcOrd="6" destOrd="0" presId="urn:microsoft.com/office/officeart/2005/8/layout/hProcess4"/>
    <dgm:cxn modelId="{CE15AE64-A197-4C69-9ED0-95FBFEC3139C}" type="presParOf" srcId="{E60DA34A-C46F-42FD-9071-1D986346DCD5}" destId="{BDB90002-28F5-48A8-8F6E-F46057B1C090}" srcOrd="0" destOrd="0" presId="urn:microsoft.com/office/officeart/2005/8/layout/hProcess4"/>
    <dgm:cxn modelId="{6C6A762A-61E9-476D-AA65-EF837F4C59D1}" type="presParOf" srcId="{E60DA34A-C46F-42FD-9071-1D986346DCD5}" destId="{EF5A54DE-A314-4C3A-8A60-BB2ADAA27ABB}" srcOrd="1" destOrd="0" presId="urn:microsoft.com/office/officeart/2005/8/layout/hProcess4"/>
    <dgm:cxn modelId="{D81287EC-4943-40DD-9A64-C078423E2CFE}" type="presParOf" srcId="{E60DA34A-C46F-42FD-9071-1D986346DCD5}" destId="{00C9C73D-407C-4FE4-ADC1-84C493E0301A}" srcOrd="2" destOrd="0" presId="urn:microsoft.com/office/officeart/2005/8/layout/hProcess4"/>
    <dgm:cxn modelId="{0A60D2BA-39FE-412B-8035-AC3A2DA72FA7}" type="presParOf" srcId="{E60DA34A-C46F-42FD-9071-1D986346DCD5}" destId="{1DA0F0D1-E7D1-448C-AE42-89A595B8D22C}" srcOrd="3" destOrd="0" presId="urn:microsoft.com/office/officeart/2005/8/layout/hProcess4"/>
    <dgm:cxn modelId="{D84A6345-0583-4D45-96CC-1E2C654AF0D3}" type="presParOf" srcId="{E60DA34A-C46F-42FD-9071-1D986346DCD5}" destId="{FDE1F593-98DD-4910-9AD3-4E94B71D73AD}" srcOrd="4" destOrd="0" presId="urn:microsoft.com/office/officeart/2005/8/layout/hProcess4"/>
    <dgm:cxn modelId="{1A201406-74ED-4A9A-BDD5-8BAD99532C82}" type="presParOf" srcId="{6BBD15A2-2654-4B2F-AEB1-1C80C5842AAC}" destId="{5576CADC-B0CF-4EF0-9E61-75F278C24113}" srcOrd="7" destOrd="0" presId="urn:microsoft.com/office/officeart/2005/8/layout/hProcess4"/>
    <dgm:cxn modelId="{0049998E-768A-43AE-9379-BAF7D470C163}" type="presParOf" srcId="{6BBD15A2-2654-4B2F-AEB1-1C80C5842AAC}" destId="{A887A338-414F-4447-9742-B69751E00EA6}" srcOrd="8" destOrd="0" presId="urn:microsoft.com/office/officeart/2005/8/layout/hProcess4"/>
    <dgm:cxn modelId="{77E1A280-BE1C-48B2-AA96-475D36518390}" type="presParOf" srcId="{A887A338-414F-4447-9742-B69751E00EA6}" destId="{9308BDC7-FFC2-4B23-838B-5C09697F2079}" srcOrd="0" destOrd="0" presId="urn:microsoft.com/office/officeart/2005/8/layout/hProcess4"/>
    <dgm:cxn modelId="{50FF612C-3FCE-474C-8630-92297BAA7705}" type="presParOf" srcId="{A887A338-414F-4447-9742-B69751E00EA6}" destId="{2F8AB645-95DB-4AC5-8BF6-8FDE6248031B}" srcOrd="1" destOrd="0" presId="urn:microsoft.com/office/officeart/2005/8/layout/hProcess4"/>
    <dgm:cxn modelId="{C71D5EC4-3C3A-4928-A407-742507605DE6}" type="presParOf" srcId="{A887A338-414F-4447-9742-B69751E00EA6}" destId="{B1D40FE9-8384-4908-9811-4386DB52CE71}" srcOrd="2" destOrd="0" presId="urn:microsoft.com/office/officeart/2005/8/layout/hProcess4"/>
    <dgm:cxn modelId="{039A98DD-C72C-4AA1-8493-D2F2F8BE40C8}" type="presParOf" srcId="{A887A338-414F-4447-9742-B69751E00EA6}" destId="{53A0886A-BC80-4224-9D74-19DFE58663D3}" srcOrd="3" destOrd="0" presId="urn:microsoft.com/office/officeart/2005/8/layout/hProcess4"/>
    <dgm:cxn modelId="{31817765-39B9-47D9-B4D5-5599B3CEF775}" type="presParOf" srcId="{A887A338-414F-4447-9742-B69751E00EA6}" destId="{39CA1F96-481D-428E-A0BF-2258F32AF8FA}"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E50702C-F7F6-4452-97F1-A107E2F76B55}" type="doc">
      <dgm:prSet loTypeId="urn:microsoft.com/office/officeart/2005/8/layout/hProcess9" loCatId="process" qsTypeId="urn:microsoft.com/office/officeart/2005/8/quickstyle/simple1" qsCatId="simple" csTypeId="urn:microsoft.com/office/officeart/2005/8/colors/accent1_3" csCatId="accent1" phldr="1"/>
      <dgm:spPr/>
      <dgm:t>
        <a:bodyPr/>
        <a:lstStyle/>
        <a:p>
          <a:endParaRPr lang="en-GB"/>
        </a:p>
      </dgm:t>
    </dgm:pt>
    <dgm:pt modelId="{1694B461-8F74-4A40-A9C2-A374BE1959B6}">
      <dgm:prSet phldrT="[Text]"/>
      <dgm:spPr/>
      <dgm:t>
        <a:bodyPr/>
        <a:lstStyle/>
        <a:p>
          <a:r>
            <a:rPr lang="en-GB"/>
            <a:t>September 2025</a:t>
          </a:r>
        </a:p>
      </dgm:t>
    </dgm:pt>
    <dgm:pt modelId="{F2F37FF8-2B0F-46FA-9008-0AF82F800EDA}" type="parTrans" cxnId="{D3F6AFB8-436F-4AF7-A984-CA1839044814}">
      <dgm:prSet/>
      <dgm:spPr/>
      <dgm:t>
        <a:bodyPr/>
        <a:lstStyle/>
        <a:p>
          <a:endParaRPr lang="en-GB"/>
        </a:p>
      </dgm:t>
    </dgm:pt>
    <dgm:pt modelId="{08FD6725-BB03-430F-B903-FE79FD31A29A}" type="sibTrans" cxnId="{D3F6AFB8-436F-4AF7-A984-CA1839044814}">
      <dgm:prSet/>
      <dgm:spPr/>
      <dgm:t>
        <a:bodyPr/>
        <a:lstStyle/>
        <a:p>
          <a:endParaRPr lang="en-GB"/>
        </a:p>
      </dgm:t>
    </dgm:pt>
    <dgm:pt modelId="{8CAD40CC-8639-4209-BD84-C242C1B26211}">
      <dgm:prSet phldrT="[Text]"/>
      <dgm:spPr/>
      <dgm:t>
        <a:bodyPr/>
        <a:lstStyle/>
        <a:p>
          <a:r>
            <a:rPr lang="en-GB" b="1"/>
            <a:t>Tender Specification published</a:t>
          </a:r>
          <a:r>
            <a:rPr lang="en-GB"/>
            <a:t> on a Crown Commercial framework.</a:t>
          </a:r>
        </a:p>
      </dgm:t>
    </dgm:pt>
    <dgm:pt modelId="{9605EC21-B41E-423D-B071-CD567EBBD45C}" type="parTrans" cxnId="{F002B9C4-897A-404F-A99D-F316CFA7D149}">
      <dgm:prSet/>
      <dgm:spPr/>
      <dgm:t>
        <a:bodyPr/>
        <a:lstStyle/>
        <a:p>
          <a:endParaRPr lang="en-GB"/>
        </a:p>
      </dgm:t>
    </dgm:pt>
    <dgm:pt modelId="{89AACFEF-E080-4F56-961A-AB23925C6AFD}" type="sibTrans" cxnId="{F002B9C4-897A-404F-A99D-F316CFA7D149}">
      <dgm:prSet/>
      <dgm:spPr/>
      <dgm:t>
        <a:bodyPr/>
        <a:lstStyle/>
        <a:p>
          <a:endParaRPr lang="en-GB"/>
        </a:p>
      </dgm:t>
    </dgm:pt>
    <dgm:pt modelId="{1659F594-EAAB-4F71-9970-1E1E05281BA6}">
      <dgm:prSet phldrT="[Text]"/>
      <dgm:spPr/>
      <dgm:t>
        <a:bodyPr/>
        <a:lstStyle/>
        <a:p>
          <a:r>
            <a:rPr lang="en-GB" b="1"/>
            <a:t>Suppliers review tender </a:t>
          </a:r>
          <a:r>
            <a:rPr lang="en-GB" b="0"/>
            <a:t>and submit their service offering.</a:t>
          </a:r>
        </a:p>
      </dgm:t>
    </dgm:pt>
    <dgm:pt modelId="{B7E1DFA8-0AB1-47F2-90AC-B19469EE4F8D}" type="parTrans" cxnId="{A5249550-FF3E-48F1-8832-4D38A2EEA456}">
      <dgm:prSet/>
      <dgm:spPr/>
      <dgm:t>
        <a:bodyPr/>
        <a:lstStyle/>
        <a:p>
          <a:endParaRPr lang="en-GB"/>
        </a:p>
      </dgm:t>
    </dgm:pt>
    <dgm:pt modelId="{CB0BC9FB-F384-4258-B62A-D8472EFDF718}" type="sibTrans" cxnId="{A5249550-FF3E-48F1-8832-4D38A2EEA456}">
      <dgm:prSet/>
      <dgm:spPr/>
      <dgm:t>
        <a:bodyPr/>
        <a:lstStyle/>
        <a:p>
          <a:endParaRPr lang="en-GB"/>
        </a:p>
      </dgm:t>
    </dgm:pt>
    <dgm:pt modelId="{81042900-4899-4F2B-8B10-6A1B174884ED}">
      <dgm:prSet phldrT="[Text]"/>
      <dgm:spPr/>
      <dgm:t>
        <a:bodyPr/>
        <a:lstStyle/>
        <a:p>
          <a:r>
            <a:rPr lang="en-GB"/>
            <a:t>October 2025</a:t>
          </a:r>
        </a:p>
      </dgm:t>
    </dgm:pt>
    <dgm:pt modelId="{A0306FAB-FC43-4584-919F-DE3FD04514DD}" type="parTrans" cxnId="{5C159625-6FDF-4B60-BFA5-8D6AB0554481}">
      <dgm:prSet/>
      <dgm:spPr/>
      <dgm:t>
        <a:bodyPr/>
        <a:lstStyle/>
        <a:p>
          <a:endParaRPr lang="en-GB"/>
        </a:p>
      </dgm:t>
    </dgm:pt>
    <dgm:pt modelId="{380C2E71-868B-4224-91C0-6B757CFDF072}" type="sibTrans" cxnId="{5C159625-6FDF-4B60-BFA5-8D6AB0554481}">
      <dgm:prSet/>
      <dgm:spPr/>
      <dgm:t>
        <a:bodyPr/>
        <a:lstStyle/>
        <a:p>
          <a:endParaRPr lang="en-GB"/>
        </a:p>
      </dgm:t>
    </dgm:pt>
    <dgm:pt modelId="{4DCD2BB0-E2CC-4FE8-9A31-9A0A180FAB09}">
      <dgm:prSet phldrT="[Text]"/>
      <dgm:spPr/>
      <dgm:t>
        <a:bodyPr/>
        <a:lstStyle/>
        <a:p>
          <a:r>
            <a:rPr lang="en-GB"/>
            <a:t>November 2025</a:t>
          </a:r>
        </a:p>
      </dgm:t>
    </dgm:pt>
    <dgm:pt modelId="{FD630229-F1CD-476C-AD69-F6D668BF4F2F}" type="parTrans" cxnId="{1DC398D9-5E1A-4FE7-A684-C5ACF9035E95}">
      <dgm:prSet/>
      <dgm:spPr/>
      <dgm:t>
        <a:bodyPr/>
        <a:lstStyle/>
        <a:p>
          <a:endParaRPr lang="en-GB"/>
        </a:p>
      </dgm:t>
    </dgm:pt>
    <dgm:pt modelId="{214D772D-9317-4BC1-A73B-D1B2619E0FA8}" type="sibTrans" cxnId="{1DC398D9-5E1A-4FE7-A684-C5ACF9035E95}">
      <dgm:prSet/>
      <dgm:spPr/>
      <dgm:t>
        <a:bodyPr/>
        <a:lstStyle/>
        <a:p>
          <a:endParaRPr lang="en-GB"/>
        </a:p>
      </dgm:t>
    </dgm:pt>
    <dgm:pt modelId="{B0CEFB2E-D919-43B0-B6C4-49644B9F0B9C}">
      <dgm:prSet phldrT="[Text]"/>
      <dgm:spPr/>
      <dgm:t>
        <a:bodyPr/>
        <a:lstStyle/>
        <a:p>
          <a:pPr>
            <a:buFont typeface="Arial" panose="020B0604020202020204" pitchFamily="34" charset="0"/>
            <a:buChar char="•"/>
          </a:pPr>
          <a:r>
            <a:rPr lang="en-GB" b="1"/>
            <a:t>Review the service offerings </a:t>
          </a:r>
          <a:r>
            <a:rPr lang="en-GB"/>
            <a:t>and evaluation against the specification. </a:t>
          </a:r>
        </a:p>
      </dgm:t>
    </dgm:pt>
    <dgm:pt modelId="{A42729BD-0992-4D17-BD89-5010518DA312}" type="parTrans" cxnId="{E3ED8579-6913-458F-AC0C-EDC1742D15D0}">
      <dgm:prSet/>
      <dgm:spPr/>
      <dgm:t>
        <a:bodyPr/>
        <a:lstStyle/>
        <a:p>
          <a:endParaRPr lang="en-GB"/>
        </a:p>
      </dgm:t>
    </dgm:pt>
    <dgm:pt modelId="{627A1DA1-BD08-4CFE-A3D3-65694801569A}" type="sibTrans" cxnId="{E3ED8579-6913-458F-AC0C-EDC1742D15D0}">
      <dgm:prSet/>
      <dgm:spPr/>
      <dgm:t>
        <a:bodyPr/>
        <a:lstStyle/>
        <a:p>
          <a:endParaRPr lang="en-GB"/>
        </a:p>
      </dgm:t>
    </dgm:pt>
    <dgm:pt modelId="{EBA4626D-D408-4C99-BEF3-258A49361164}">
      <dgm:prSet phldrT="[Text]"/>
      <dgm:spPr/>
      <dgm:t>
        <a:bodyPr/>
        <a:lstStyle/>
        <a:p>
          <a:pPr>
            <a:buFont typeface="Arial" panose="020B0604020202020204" pitchFamily="34" charset="0"/>
            <a:buChar char="•"/>
          </a:pPr>
          <a:r>
            <a:rPr lang="en-GB"/>
            <a:t>December 2025</a:t>
          </a:r>
        </a:p>
      </dgm:t>
    </dgm:pt>
    <dgm:pt modelId="{FD3EF242-C22F-408D-A656-F3FE8EB2BA52}" type="parTrans" cxnId="{8E76481C-A838-448E-B5A3-0E68274B7B34}">
      <dgm:prSet/>
      <dgm:spPr/>
      <dgm:t>
        <a:bodyPr/>
        <a:lstStyle/>
        <a:p>
          <a:endParaRPr lang="en-GB"/>
        </a:p>
      </dgm:t>
    </dgm:pt>
    <dgm:pt modelId="{6CBD47CB-0CD3-402E-8E9B-1FB96B2B8E09}" type="sibTrans" cxnId="{8E76481C-A838-448E-B5A3-0E68274B7B34}">
      <dgm:prSet/>
      <dgm:spPr/>
      <dgm:t>
        <a:bodyPr/>
        <a:lstStyle/>
        <a:p>
          <a:endParaRPr lang="en-GB"/>
        </a:p>
      </dgm:t>
    </dgm:pt>
    <dgm:pt modelId="{F76D509E-F6D7-45E6-BD7A-F7A0AB9290F7}">
      <dgm:prSet phldrT="[Text]"/>
      <dgm:spPr/>
      <dgm:t>
        <a:bodyPr/>
        <a:lstStyle/>
        <a:p>
          <a:pPr>
            <a:buFont typeface="Arial" panose="020B0604020202020204" pitchFamily="34" charset="0"/>
            <a:buChar char="•"/>
          </a:pPr>
          <a:r>
            <a:rPr lang="en-GB" b="1"/>
            <a:t>Approvals</a:t>
          </a:r>
          <a:r>
            <a:rPr lang="en-GB"/>
            <a:t> and finalising contract.</a:t>
          </a:r>
        </a:p>
      </dgm:t>
    </dgm:pt>
    <dgm:pt modelId="{29D2E5DF-4BE6-4C58-8D0B-EF3867007A00}" type="parTrans" cxnId="{044392E6-7C42-4C25-A263-BCEBF953E855}">
      <dgm:prSet/>
      <dgm:spPr/>
      <dgm:t>
        <a:bodyPr/>
        <a:lstStyle/>
        <a:p>
          <a:endParaRPr lang="en-GB"/>
        </a:p>
      </dgm:t>
    </dgm:pt>
    <dgm:pt modelId="{538B820B-0726-42CF-B8BE-6F21494F3E34}" type="sibTrans" cxnId="{044392E6-7C42-4C25-A263-BCEBF953E855}">
      <dgm:prSet/>
      <dgm:spPr/>
      <dgm:t>
        <a:bodyPr/>
        <a:lstStyle/>
        <a:p>
          <a:endParaRPr lang="en-GB"/>
        </a:p>
      </dgm:t>
    </dgm:pt>
    <dgm:pt modelId="{69818BA4-EF3E-49A2-9FB3-2E40EE3F6156}">
      <dgm:prSet phldrT="[Text]"/>
      <dgm:spPr/>
      <dgm:t>
        <a:bodyPr/>
        <a:lstStyle/>
        <a:p>
          <a:pPr>
            <a:buFont typeface="Arial" panose="020B0604020202020204" pitchFamily="34" charset="0"/>
            <a:buChar char="•"/>
          </a:pPr>
          <a:r>
            <a:rPr lang="en-GB"/>
            <a:t>January 2026</a:t>
          </a:r>
        </a:p>
      </dgm:t>
    </dgm:pt>
    <dgm:pt modelId="{6A647C40-B74C-4CBC-89C2-C02CFF187B7A}" type="parTrans" cxnId="{D08BA019-DE75-43AF-BE45-E96C9E61632D}">
      <dgm:prSet/>
      <dgm:spPr/>
      <dgm:t>
        <a:bodyPr/>
        <a:lstStyle/>
        <a:p>
          <a:endParaRPr lang="en-GB"/>
        </a:p>
      </dgm:t>
    </dgm:pt>
    <dgm:pt modelId="{75B0D4C2-C77C-487C-9ADC-1EC2497B66C2}" type="sibTrans" cxnId="{D08BA019-DE75-43AF-BE45-E96C9E61632D}">
      <dgm:prSet/>
      <dgm:spPr/>
      <dgm:t>
        <a:bodyPr/>
        <a:lstStyle/>
        <a:p>
          <a:endParaRPr lang="en-GB"/>
        </a:p>
      </dgm:t>
    </dgm:pt>
    <dgm:pt modelId="{36895A3E-2C5B-4CBB-B835-72F9434B0B52}">
      <dgm:prSet phldrT="[Text]"/>
      <dgm:spPr/>
      <dgm:t>
        <a:bodyPr/>
        <a:lstStyle/>
        <a:p>
          <a:pPr>
            <a:buFont typeface="Arial" panose="020B0604020202020204" pitchFamily="34" charset="0"/>
            <a:buChar char="•"/>
          </a:pPr>
          <a:r>
            <a:rPr lang="en-GB" b="1"/>
            <a:t>Contract Award</a:t>
          </a:r>
        </a:p>
      </dgm:t>
    </dgm:pt>
    <dgm:pt modelId="{B144A688-3A4A-418E-8215-D91591E0933E}" type="parTrans" cxnId="{4E434DBA-1779-4433-9BB5-90C3823DB0E6}">
      <dgm:prSet/>
      <dgm:spPr/>
      <dgm:t>
        <a:bodyPr/>
        <a:lstStyle/>
        <a:p>
          <a:endParaRPr lang="en-GB"/>
        </a:p>
      </dgm:t>
    </dgm:pt>
    <dgm:pt modelId="{DE265AE3-9A38-48A2-A10B-71F947522DA4}" type="sibTrans" cxnId="{4E434DBA-1779-4433-9BB5-90C3823DB0E6}">
      <dgm:prSet/>
      <dgm:spPr/>
      <dgm:t>
        <a:bodyPr/>
        <a:lstStyle/>
        <a:p>
          <a:endParaRPr lang="en-GB"/>
        </a:p>
      </dgm:t>
    </dgm:pt>
    <dgm:pt modelId="{8383D988-B32A-4350-943A-A77550CE708F}">
      <dgm:prSet phldrT="[Text]"/>
      <dgm:spPr/>
      <dgm:t>
        <a:bodyPr/>
        <a:lstStyle/>
        <a:p>
          <a:pPr>
            <a:buFont typeface="Arial" panose="020B0604020202020204" pitchFamily="34" charset="0"/>
            <a:buChar char="•"/>
          </a:pPr>
          <a:r>
            <a:rPr lang="en-GB"/>
            <a:t>Plan system implementation</a:t>
          </a:r>
        </a:p>
      </dgm:t>
    </dgm:pt>
    <dgm:pt modelId="{E6C4E67F-97A1-4D9B-9C5D-8E2C125A5186}" type="parTrans" cxnId="{AA4094F0-97C5-4702-988A-E04CBB5EF3C7}">
      <dgm:prSet/>
      <dgm:spPr/>
      <dgm:t>
        <a:bodyPr/>
        <a:lstStyle/>
        <a:p>
          <a:endParaRPr lang="en-GB"/>
        </a:p>
      </dgm:t>
    </dgm:pt>
    <dgm:pt modelId="{E071FE28-D9F5-475C-B046-125630A10543}" type="sibTrans" cxnId="{AA4094F0-97C5-4702-988A-E04CBB5EF3C7}">
      <dgm:prSet/>
      <dgm:spPr/>
      <dgm:t>
        <a:bodyPr/>
        <a:lstStyle/>
        <a:p>
          <a:endParaRPr lang="en-GB"/>
        </a:p>
      </dgm:t>
    </dgm:pt>
    <dgm:pt modelId="{F5E3EDF8-708E-47E1-8EB7-D3D18CE64A10}">
      <dgm:prSet phldrT="[Text]"/>
      <dgm:spPr/>
      <dgm:t>
        <a:bodyPr/>
        <a:lstStyle/>
        <a:p>
          <a:pPr>
            <a:buFont typeface="Arial" panose="020B0604020202020204" pitchFamily="34" charset="0"/>
            <a:buChar char="•"/>
          </a:pPr>
          <a:r>
            <a:rPr lang="en-GB"/>
            <a:t>Complete due diligence activity.</a:t>
          </a:r>
        </a:p>
      </dgm:t>
    </dgm:pt>
    <dgm:pt modelId="{3C49BD17-A1D2-4350-B810-CA693C8CACBA}" type="parTrans" cxnId="{4381F6B0-B8DB-49E7-9A53-90C6DEAA124F}">
      <dgm:prSet/>
      <dgm:spPr/>
      <dgm:t>
        <a:bodyPr/>
        <a:lstStyle/>
        <a:p>
          <a:endParaRPr lang="en-GB"/>
        </a:p>
      </dgm:t>
    </dgm:pt>
    <dgm:pt modelId="{5804223F-4F17-4728-8D21-2F6E52562F14}" type="sibTrans" cxnId="{4381F6B0-B8DB-49E7-9A53-90C6DEAA124F}">
      <dgm:prSet/>
      <dgm:spPr/>
      <dgm:t>
        <a:bodyPr/>
        <a:lstStyle/>
        <a:p>
          <a:endParaRPr lang="en-GB"/>
        </a:p>
      </dgm:t>
    </dgm:pt>
    <dgm:pt modelId="{EFF685CF-302C-4A05-B3C6-CC731F18273F}">
      <dgm:prSet phldrT="[Text]"/>
      <dgm:spPr/>
      <dgm:t>
        <a:bodyPr/>
        <a:lstStyle/>
        <a:p>
          <a:pPr>
            <a:buFont typeface="Arial" panose="020B0604020202020204" pitchFamily="34" charset="0"/>
            <a:buChar char="•"/>
          </a:pPr>
          <a:r>
            <a:rPr lang="en-GB"/>
            <a:t>Identified </a:t>
          </a:r>
          <a:r>
            <a:rPr lang="en-GB" b="1"/>
            <a:t>CACI</a:t>
          </a:r>
          <a:r>
            <a:rPr lang="en-GB"/>
            <a:t> as the preferred supplier.</a:t>
          </a:r>
        </a:p>
      </dgm:t>
    </dgm:pt>
    <dgm:pt modelId="{6EE4DEC3-7542-4324-8A09-649170732464}" type="parTrans" cxnId="{47B8C96C-C72D-4EC7-A2C6-3140CCF56885}">
      <dgm:prSet/>
      <dgm:spPr/>
      <dgm:t>
        <a:bodyPr/>
        <a:lstStyle/>
        <a:p>
          <a:endParaRPr lang="en-GB"/>
        </a:p>
      </dgm:t>
    </dgm:pt>
    <dgm:pt modelId="{68D97371-3627-4C13-A46D-58339350C2F3}" type="sibTrans" cxnId="{47B8C96C-C72D-4EC7-A2C6-3140CCF56885}">
      <dgm:prSet/>
      <dgm:spPr/>
      <dgm:t>
        <a:bodyPr/>
        <a:lstStyle/>
        <a:p>
          <a:endParaRPr lang="en-GB"/>
        </a:p>
      </dgm:t>
    </dgm:pt>
    <dgm:pt modelId="{AF653E60-6273-4FF3-846C-F311D8B0380A}" type="pres">
      <dgm:prSet presAssocID="{CE50702C-F7F6-4452-97F1-A107E2F76B55}" presName="CompostProcess" presStyleCnt="0">
        <dgm:presLayoutVars>
          <dgm:dir/>
          <dgm:resizeHandles val="exact"/>
        </dgm:presLayoutVars>
      </dgm:prSet>
      <dgm:spPr/>
    </dgm:pt>
    <dgm:pt modelId="{EF93C25A-205D-4E89-92B3-4DA907DA31AE}" type="pres">
      <dgm:prSet presAssocID="{CE50702C-F7F6-4452-97F1-A107E2F76B55}" presName="arrow" presStyleLbl="bgShp" presStyleIdx="0" presStyleCnt="1"/>
      <dgm:spPr/>
    </dgm:pt>
    <dgm:pt modelId="{DB40406D-DEF8-40E3-992A-EA2B1B035703}" type="pres">
      <dgm:prSet presAssocID="{CE50702C-F7F6-4452-97F1-A107E2F76B55}" presName="linearProcess" presStyleCnt="0"/>
      <dgm:spPr/>
    </dgm:pt>
    <dgm:pt modelId="{72AE3A61-770E-4C26-80D2-2C14EBDDEF37}" type="pres">
      <dgm:prSet presAssocID="{1694B461-8F74-4A40-A9C2-A374BE1959B6}" presName="textNode" presStyleLbl="node1" presStyleIdx="0" presStyleCnt="5">
        <dgm:presLayoutVars>
          <dgm:bulletEnabled val="1"/>
        </dgm:presLayoutVars>
      </dgm:prSet>
      <dgm:spPr/>
    </dgm:pt>
    <dgm:pt modelId="{4158A6CE-9B2C-41CF-AA03-9245DFBB7B3C}" type="pres">
      <dgm:prSet presAssocID="{08FD6725-BB03-430F-B903-FE79FD31A29A}" presName="sibTrans" presStyleCnt="0"/>
      <dgm:spPr/>
    </dgm:pt>
    <dgm:pt modelId="{A068FAE2-7ECF-42C0-9904-A01B62263A80}" type="pres">
      <dgm:prSet presAssocID="{81042900-4899-4F2B-8B10-6A1B174884ED}" presName="textNode" presStyleLbl="node1" presStyleIdx="1" presStyleCnt="5">
        <dgm:presLayoutVars>
          <dgm:bulletEnabled val="1"/>
        </dgm:presLayoutVars>
      </dgm:prSet>
      <dgm:spPr/>
    </dgm:pt>
    <dgm:pt modelId="{D3C9B07D-0ACB-4B44-80A2-829FEF8A2500}" type="pres">
      <dgm:prSet presAssocID="{380C2E71-868B-4224-91C0-6B757CFDF072}" presName="sibTrans" presStyleCnt="0"/>
      <dgm:spPr/>
    </dgm:pt>
    <dgm:pt modelId="{97995E3F-0EFE-467E-883F-B8FE49C3FB8F}" type="pres">
      <dgm:prSet presAssocID="{4DCD2BB0-E2CC-4FE8-9A31-9A0A180FAB09}" presName="textNode" presStyleLbl="node1" presStyleIdx="2" presStyleCnt="5">
        <dgm:presLayoutVars>
          <dgm:bulletEnabled val="1"/>
        </dgm:presLayoutVars>
      </dgm:prSet>
      <dgm:spPr/>
    </dgm:pt>
    <dgm:pt modelId="{11872AD0-B257-4914-AC7A-ECBD49A75372}" type="pres">
      <dgm:prSet presAssocID="{214D772D-9317-4BC1-A73B-D1B2619E0FA8}" presName="sibTrans" presStyleCnt="0"/>
      <dgm:spPr/>
    </dgm:pt>
    <dgm:pt modelId="{85B6570D-07F4-45E6-8A34-3445607D6235}" type="pres">
      <dgm:prSet presAssocID="{EBA4626D-D408-4C99-BEF3-258A49361164}" presName="textNode" presStyleLbl="node1" presStyleIdx="3" presStyleCnt="5">
        <dgm:presLayoutVars>
          <dgm:bulletEnabled val="1"/>
        </dgm:presLayoutVars>
      </dgm:prSet>
      <dgm:spPr/>
    </dgm:pt>
    <dgm:pt modelId="{2039B491-8F6C-4DC3-A93C-78023D4B61CE}" type="pres">
      <dgm:prSet presAssocID="{6CBD47CB-0CD3-402E-8E9B-1FB96B2B8E09}" presName="sibTrans" presStyleCnt="0"/>
      <dgm:spPr/>
    </dgm:pt>
    <dgm:pt modelId="{16AB2AA9-B1B5-43A7-AF21-D5BA28F9A1A4}" type="pres">
      <dgm:prSet presAssocID="{69818BA4-EF3E-49A2-9FB3-2E40EE3F6156}" presName="textNode" presStyleLbl="node1" presStyleIdx="4" presStyleCnt="5">
        <dgm:presLayoutVars>
          <dgm:bulletEnabled val="1"/>
        </dgm:presLayoutVars>
      </dgm:prSet>
      <dgm:spPr/>
    </dgm:pt>
  </dgm:ptLst>
  <dgm:cxnLst>
    <dgm:cxn modelId="{24603D08-8395-4D17-B32B-AEA0EA47CE94}" type="presOf" srcId="{CE50702C-F7F6-4452-97F1-A107E2F76B55}" destId="{AF653E60-6273-4FF3-846C-F311D8B0380A}" srcOrd="0" destOrd="0" presId="urn:microsoft.com/office/officeart/2005/8/layout/hProcess9"/>
    <dgm:cxn modelId="{88A4FA0C-2086-42C2-9F99-3C1CBAD0AD7A}" type="presOf" srcId="{EFF685CF-302C-4A05-B3C6-CC731F18273F}" destId="{85B6570D-07F4-45E6-8A34-3445607D6235}" srcOrd="0" destOrd="1" presId="urn:microsoft.com/office/officeart/2005/8/layout/hProcess9"/>
    <dgm:cxn modelId="{D08BA019-DE75-43AF-BE45-E96C9E61632D}" srcId="{CE50702C-F7F6-4452-97F1-A107E2F76B55}" destId="{69818BA4-EF3E-49A2-9FB3-2E40EE3F6156}" srcOrd="4" destOrd="0" parTransId="{6A647C40-B74C-4CBC-89C2-C02CFF187B7A}" sibTransId="{75B0D4C2-C77C-487C-9ADC-1EC2497B66C2}"/>
    <dgm:cxn modelId="{8E76481C-A838-448E-B5A3-0E68274B7B34}" srcId="{CE50702C-F7F6-4452-97F1-A107E2F76B55}" destId="{EBA4626D-D408-4C99-BEF3-258A49361164}" srcOrd="3" destOrd="0" parTransId="{FD3EF242-C22F-408D-A656-F3FE8EB2BA52}" sibTransId="{6CBD47CB-0CD3-402E-8E9B-1FB96B2B8E09}"/>
    <dgm:cxn modelId="{D9F08A25-C91C-4600-8A37-ED2B9C0BEF71}" type="presOf" srcId="{81042900-4899-4F2B-8B10-6A1B174884ED}" destId="{A068FAE2-7ECF-42C0-9904-A01B62263A80}" srcOrd="0" destOrd="0" presId="urn:microsoft.com/office/officeart/2005/8/layout/hProcess9"/>
    <dgm:cxn modelId="{5C159625-6FDF-4B60-BFA5-8D6AB0554481}" srcId="{CE50702C-F7F6-4452-97F1-A107E2F76B55}" destId="{81042900-4899-4F2B-8B10-6A1B174884ED}" srcOrd="1" destOrd="0" parTransId="{A0306FAB-FC43-4584-919F-DE3FD04514DD}" sibTransId="{380C2E71-868B-4224-91C0-6B757CFDF072}"/>
    <dgm:cxn modelId="{AAE3C22E-075B-469E-8642-64DDCF9082B8}" type="presOf" srcId="{4DCD2BB0-E2CC-4FE8-9A31-9A0A180FAB09}" destId="{97995E3F-0EFE-467E-883F-B8FE49C3FB8F}" srcOrd="0" destOrd="0" presId="urn:microsoft.com/office/officeart/2005/8/layout/hProcess9"/>
    <dgm:cxn modelId="{4A878232-CFE4-448E-ACD6-F62112906D41}" type="presOf" srcId="{36895A3E-2C5B-4CBB-B835-72F9434B0B52}" destId="{16AB2AA9-B1B5-43A7-AF21-D5BA28F9A1A4}" srcOrd="0" destOrd="1" presId="urn:microsoft.com/office/officeart/2005/8/layout/hProcess9"/>
    <dgm:cxn modelId="{47B8C96C-C72D-4EC7-A2C6-3140CCF56885}" srcId="{EBA4626D-D408-4C99-BEF3-258A49361164}" destId="{EFF685CF-302C-4A05-B3C6-CC731F18273F}" srcOrd="0" destOrd="0" parTransId="{6EE4DEC3-7542-4324-8A09-649170732464}" sibTransId="{68D97371-3627-4C13-A46D-58339350C2F3}"/>
    <dgm:cxn modelId="{2BB4694F-79A3-4C85-BD69-91658ED5C4B6}" type="presOf" srcId="{69818BA4-EF3E-49A2-9FB3-2E40EE3F6156}" destId="{16AB2AA9-B1B5-43A7-AF21-D5BA28F9A1A4}" srcOrd="0" destOrd="0" presId="urn:microsoft.com/office/officeart/2005/8/layout/hProcess9"/>
    <dgm:cxn modelId="{A5249550-FF3E-48F1-8832-4D38A2EEA456}" srcId="{81042900-4899-4F2B-8B10-6A1B174884ED}" destId="{1659F594-EAAB-4F71-9970-1E1E05281BA6}" srcOrd="0" destOrd="0" parTransId="{B7E1DFA8-0AB1-47F2-90AC-B19469EE4F8D}" sibTransId="{CB0BC9FB-F384-4258-B62A-D8472EFDF718}"/>
    <dgm:cxn modelId="{FB372D51-7DC7-4D0F-B6B2-8EAE791D037A}" type="presOf" srcId="{B0CEFB2E-D919-43B0-B6C4-49644B9F0B9C}" destId="{97995E3F-0EFE-467E-883F-B8FE49C3FB8F}" srcOrd="0" destOrd="1" presId="urn:microsoft.com/office/officeart/2005/8/layout/hProcess9"/>
    <dgm:cxn modelId="{F2EB8D76-8F45-4329-9B50-B5968E32B76F}" type="presOf" srcId="{1659F594-EAAB-4F71-9970-1E1E05281BA6}" destId="{A068FAE2-7ECF-42C0-9904-A01B62263A80}" srcOrd="0" destOrd="1" presId="urn:microsoft.com/office/officeart/2005/8/layout/hProcess9"/>
    <dgm:cxn modelId="{E3ED8579-6913-458F-AC0C-EDC1742D15D0}" srcId="{4DCD2BB0-E2CC-4FE8-9A31-9A0A180FAB09}" destId="{B0CEFB2E-D919-43B0-B6C4-49644B9F0B9C}" srcOrd="0" destOrd="0" parTransId="{A42729BD-0992-4D17-BD89-5010518DA312}" sibTransId="{627A1DA1-BD08-4CFE-A3D3-65694801569A}"/>
    <dgm:cxn modelId="{F2567E7C-D911-4D3A-A9FE-FB8670412E6B}" type="presOf" srcId="{F5E3EDF8-708E-47E1-8EB7-D3D18CE64A10}" destId="{97995E3F-0EFE-467E-883F-B8FE49C3FB8F}" srcOrd="0" destOrd="2" presId="urn:microsoft.com/office/officeart/2005/8/layout/hProcess9"/>
    <dgm:cxn modelId="{0C7A3484-DDAE-4140-9A50-F09FB447771A}" type="presOf" srcId="{F76D509E-F6D7-45E6-BD7A-F7A0AB9290F7}" destId="{85B6570D-07F4-45E6-8A34-3445607D6235}" srcOrd="0" destOrd="2" presId="urn:microsoft.com/office/officeart/2005/8/layout/hProcess9"/>
    <dgm:cxn modelId="{335B8B84-07DA-4328-887A-02CAE1566A7B}" type="presOf" srcId="{1694B461-8F74-4A40-A9C2-A374BE1959B6}" destId="{72AE3A61-770E-4C26-80D2-2C14EBDDEF37}" srcOrd="0" destOrd="0" presId="urn:microsoft.com/office/officeart/2005/8/layout/hProcess9"/>
    <dgm:cxn modelId="{D40C618D-DACA-408C-92A8-F2911E27B5F8}" type="presOf" srcId="{EBA4626D-D408-4C99-BEF3-258A49361164}" destId="{85B6570D-07F4-45E6-8A34-3445607D6235}" srcOrd="0" destOrd="0" presId="urn:microsoft.com/office/officeart/2005/8/layout/hProcess9"/>
    <dgm:cxn modelId="{4381F6B0-B8DB-49E7-9A53-90C6DEAA124F}" srcId="{4DCD2BB0-E2CC-4FE8-9A31-9A0A180FAB09}" destId="{F5E3EDF8-708E-47E1-8EB7-D3D18CE64A10}" srcOrd="1" destOrd="0" parTransId="{3C49BD17-A1D2-4350-B810-CA693C8CACBA}" sibTransId="{5804223F-4F17-4728-8D21-2F6E52562F14}"/>
    <dgm:cxn modelId="{D3F6AFB8-436F-4AF7-A984-CA1839044814}" srcId="{CE50702C-F7F6-4452-97F1-A107E2F76B55}" destId="{1694B461-8F74-4A40-A9C2-A374BE1959B6}" srcOrd="0" destOrd="0" parTransId="{F2F37FF8-2B0F-46FA-9008-0AF82F800EDA}" sibTransId="{08FD6725-BB03-430F-B903-FE79FD31A29A}"/>
    <dgm:cxn modelId="{4E434DBA-1779-4433-9BB5-90C3823DB0E6}" srcId="{69818BA4-EF3E-49A2-9FB3-2E40EE3F6156}" destId="{36895A3E-2C5B-4CBB-B835-72F9434B0B52}" srcOrd="0" destOrd="0" parTransId="{B144A688-3A4A-418E-8215-D91591E0933E}" sibTransId="{DE265AE3-9A38-48A2-A10B-71F947522DA4}"/>
    <dgm:cxn modelId="{F002B9C4-897A-404F-A99D-F316CFA7D149}" srcId="{1694B461-8F74-4A40-A9C2-A374BE1959B6}" destId="{8CAD40CC-8639-4209-BD84-C242C1B26211}" srcOrd="0" destOrd="0" parTransId="{9605EC21-B41E-423D-B071-CD567EBBD45C}" sibTransId="{89AACFEF-E080-4F56-961A-AB23925C6AFD}"/>
    <dgm:cxn modelId="{1DC398D9-5E1A-4FE7-A684-C5ACF9035E95}" srcId="{CE50702C-F7F6-4452-97F1-A107E2F76B55}" destId="{4DCD2BB0-E2CC-4FE8-9A31-9A0A180FAB09}" srcOrd="2" destOrd="0" parTransId="{FD630229-F1CD-476C-AD69-F6D668BF4F2F}" sibTransId="{214D772D-9317-4BC1-A73B-D1B2619E0FA8}"/>
    <dgm:cxn modelId="{044392E6-7C42-4C25-A263-BCEBF953E855}" srcId="{EBA4626D-D408-4C99-BEF3-258A49361164}" destId="{F76D509E-F6D7-45E6-BD7A-F7A0AB9290F7}" srcOrd="1" destOrd="0" parTransId="{29D2E5DF-4BE6-4C58-8D0B-EF3867007A00}" sibTransId="{538B820B-0726-42CF-B8BE-6F21494F3E34}"/>
    <dgm:cxn modelId="{E95164E7-12FC-423D-B115-BB7C09D8EE2D}" type="presOf" srcId="{8CAD40CC-8639-4209-BD84-C242C1B26211}" destId="{72AE3A61-770E-4C26-80D2-2C14EBDDEF37}" srcOrd="0" destOrd="1" presId="urn:microsoft.com/office/officeart/2005/8/layout/hProcess9"/>
    <dgm:cxn modelId="{AA4094F0-97C5-4702-988A-E04CBB5EF3C7}" srcId="{69818BA4-EF3E-49A2-9FB3-2E40EE3F6156}" destId="{8383D988-B32A-4350-943A-A77550CE708F}" srcOrd="1" destOrd="0" parTransId="{E6C4E67F-97A1-4D9B-9C5D-8E2C125A5186}" sibTransId="{E071FE28-D9F5-475C-B046-125630A10543}"/>
    <dgm:cxn modelId="{469A92FC-D330-48E5-85EE-5F0AF7EDD307}" type="presOf" srcId="{8383D988-B32A-4350-943A-A77550CE708F}" destId="{16AB2AA9-B1B5-43A7-AF21-D5BA28F9A1A4}" srcOrd="0" destOrd="2" presId="urn:microsoft.com/office/officeart/2005/8/layout/hProcess9"/>
    <dgm:cxn modelId="{005CF330-9697-433E-9110-4602342958A5}" type="presParOf" srcId="{AF653E60-6273-4FF3-846C-F311D8B0380A}" destId="{EF93C25A-205D-4E89-92B3-4DA907DA31AE}" srcOrd="0" destOrd="0" presId="urn:microsoft.com/office/officeart/2005/8/layout/hProcess9"/>
    <dgm:cxn modelId="{BE30E628-5921-4464-BCC5-EC5716469826}" type="presParOf" srcId="{AF653E60-6273-4FF3-846C-F311D8B0380A}" destId="{DB40406D-DEF8-40E3-992A-EA2B1B035703}" srcOrd="1" destOrd="0" presId="urn:microsoft.com/office/officeart/2005/8/layout/hProcess9"/>
    <dgm:cxn modelId="{336FAE32-65AD-45F7-AF40-11FF33AFA1ED}" type="presParOf" srcId="{DB40406D-DEF8-40E3-992A-EA2B1B035703}" destId="{72AE3A61-770E-4C26-80D2-2C14EBDDEF37}" srcOrd="0" destOrd="0" presId="urn:microsoft.com/office/officeart/2005/8/layout/hProcess9"/>
    <dgm:cxn modelId="{AC26DF44-EDBA-4745-893E-A21148C38327}" type="presParOf" srcId="{DB40406D-DEF8-40E3-992A-EA2B1B035703}" destId="{4158A6CE-9B2C-41CF-AA03-9245DFBB7B3C}" srcOrd="1" destOrd="0" presId="urn:microsoft.com/office/officeart/2005/8/layout/hProcess9"/>
    <dgm:cxn modelId="{C21B7E5D-9904-4ABE-A41F-2C40CF6407D1}" type="presParOf" srcId="{DB40406D-DEF8-40E3-992A-EA2B1B035703}" destId="{A068FAE2-7ECF-42C0-9904-A01B62263A80}" srcOrd="2" destOrd="0" presId="urn:microsoft.com/office/officeart/2005/8/layout/hProcess9"/>
    <dgm:cxn modelId="{754F9CB9-F208-4F05-ABB1-2C58D43D54C0}" type="presParOf" srcId="{DB40406D-DEF8-40E3-992A-EA2B1B035703}" destId="{D3C9B07D-0ACB-4B44-80A2-829FEF8A2500}" srcOrd="3" destOrd="0" presId="urn:microsoft.com/office/officeart/2005/8/layout/hProcess9"/>
    <dgm:cxn modelId="{CF6D68E9-94B3-46F4-B9BA-A08E23035C26}" type="presParOf" srcId="{DB40406D-DEF8-40E3-992A-EA2B1B035703}" destId="{97995E3F-0EFE-467E-883F-B8FE49C3FB8F}" srcOrd="4" destOrd="0" presId="urn:microsoft.com/office/officeart/2005/8/layout/hProcess9"/>
    <dgm:cxn modelId="{A98355DE-E6DF-46EE-B696-50C369C5BCFA}" type="presParOf" srcId="{DB40406D-DEF8-40E3-992A-EA2B1B035703}" destId="{11872AD0-B257-4914-AC7A-ECBD49A75372}" srcOrd="5" destOrd="0" presId="urn:microsoft.com/office/officeart/2005/8/layout/hProcess9"/>
    <dgm:cxn modelId="{91FD58E2-45E2-4F22-9D27-4AB933D6B445}" type="presParOf" srcId="{DB40406D-DEF8-40E3-992A-EA2B1B035703}" destId="{85B6570D-07F4-45E6-8A34-3445607D6235}" srcOrd="6" destOrd="0" presId="urn:microsoft.com/office/officeart/2005/8/layout/hProcess9"/>
    <dgm:cxn modelId="{D1E9A239-AE70-49BA-BA3F-9106F80679AB}" type="presParOf" srcId="{DB40406D-DEF8-40E3-992A-EA2B1B035703}" destId="{2039B491-8F6C-4DC3-A93C-78023D4B61CE}" srcOrd="7" destOrd="0" presId="urn:microsoft.com/office/officeart/2005/8/layout/hProcess9"/>
    <dgm:cxn modelId="{306C0782-D53A-4540-851E-3DB53D51C7D6}" type="presParOf" srcId="{DB40406D-DEF8-40E3-992A-EA2B1B035703}" destId="{16AB2AA9-B1B5-43A7-AF21-D5BA28F9A1A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4B2BBFA-246A-4416-BE07-FA6DB1E6A790}" type="doc">
      <dgm:prSet loTypeId="urn:microsoft.com/office/officeart/2008/layout/VerticalCurvedList" loCatId="list" qsTypeId="urn:microsoft.com/office/officeart/2005/8/quickstyle/simple1" qsCatId="simple" csTypeId="urn:microsoft.com/office/officeart/2005/8/colors/accent1_1" csCatId="accent1" phldr="1"/>
      <dgm:spPr/>
      <dgm:t>
        <a:bodyPr/>
        <a:lstStyle/>
        <a:p>
          <a:endParaRPr lang="en-GB"/>
        </a:p>
      </dgm:t>
    </dgm:pt>
    <dgm:pt modelId="{C287F985-D954-4DE3-ABDF-9D87529BDC58}">
      <dgm:prSet phldrT="[Text]" custT="1"/>
      <dgm:spPr>
        <a:solidFill>
          <a:srgbClr val="DDF0FF"/>
        </a:solidFill>
      </dgm:spPr>
      <dgm:t>
        <a:bodyPr/>
        <a:lstStyle/>
        <a:p>
          <a:r>
            <a:rPr lang="en-GB" sz="1800" b="1"/>
            <a:t>Improved transparency and tracking</a:t>
          </a:r>
          <a:endParaRPr lang="en-GB" sz="1800"/>
        </a:p>
      </dgm:t>
    </dgm:pt>
    <dgm:pt modelId="{1E1F39F7-92DB-45B1-9506-C1BEC953F467}" type="parTrans" cxnId="{E7B14AD7-586A-4903-9C5E-E8E1FAFC82D1}">
      <dgm:prSet/>
      <dgm:spPr/>
      <dgm:t>
        <a:bodyPr/>
        <a:lstStyle/>
        <a:p>
          <a:endParaRPr lang="en-GB"/>
        </a:p>
      </dgm:t>
    </dgm:pt>
    <dgm:pt modelId="{B627FAF0-13B1-49A4-BA02-61A44DE34396}" type="sibTrans" cxnId="{E7B14AD7-586A-4903-9C5E-E8E1FAFC82D1}">
      <dgm:prSet/>
      <dgm:spPr/>
      <dgm:t>
        <a:bodyPr/>
        <a:lstStyle/>
        <a:p>
          <a:endParaRPr lang="en-GB"/>
        </a:p>
      </dgm:t>
    </dgm:pt>
    <dgm:pt modelId="{1BD97EEA-D152-437F-ABCD-404AB765CD58}">
      <dgm:prSet phldrT="[Text]" custT="1"/>
      <dgm:spPr>
        <a:solidFill>
          <a:srgbClr val="DDF0FF"/>
        </a:solidFill>
      </dgm:spPr>
      <dgm:t>
        <a:bodyPr/>
        <a:lstStyle/>
        <a:p>
          <a:r>
            <a:rPr lang="en-GB" sz="1800" b="1"/>
            <a:t>Submit assessments requests online</a:t>
          </a:r>
          <a:endParaRPr lang="en-GB" sz="1600"/>
        </a:p>
      </dgm:t>
    </dgm:pt>
    <dgm:pt modelId="{1A736E9C-34A1-4F4B-9615-AE67786FEC7C}" type="parTrans" cxnId="{6171271B-635F-4986-8F16-551391B88401}">
      <dgm:prSet/>
      <dgm:spPr/>
      <dgm:t>
        <a:bodyPr/>
        <a:lstStyle/>
        <a:p>
          <a:endParaRPr lang="en-GB"/>
        </a:p>
      </dgm:t>
    </dgm:pt>
    <dgm:pt modelId="{1EABD632-9D9B-40A1-8F00-1AF798233229}" type="sibTrans" cxnId="{6171271B-635F-4986-8F16-551391B88401}">
      <dgm:prSet/>
      <dgm:spPr/>
      <dgm:t>
        <a:bodyPr/>
        <a:lstStyle/>
        <a:p>
          <a:endParaRPr lang="en-GB"/>
        </a:p>
      </dgm:t>
    </dgm:pt>
    <dgm:pt modelId="{CC4BE7FE-2057-4A4F-8C10-5EFD297D8E61}">
      <dgm:prSet phldrT="[Text]" custT="1"/>
      <dgm:spPr>
        <a:solidFill>
          <a:srgbClr val="DDF0FF"/>
        </a:solidFill>
      </dgm:spPr>
      <dgm:t>
        <a:bodyPr/>
        <a:lstStyle/>
        <a:p>
          <a:pPr>
            <a:buFont typeface="Arial" panose="020B0604020202020204" pitchFamily="34" charset="0"/>
            <a:buChar char="•"/>
          </a:pPr>
          <a:r>
            <a:rPr lang="en-GB" sz="1800" b="1"/>
            <a:t>Enhanced multi-agency collaboration</a:t>
          </a:r>
          <a:endParaRPr lang="en-GB" sz="1800"/>
        </a:p>
      </dgm:t>
    </dgm:pt>
    <dgm:pt modelId="{75E7B861-8E03-406A-A708-99534558FB0B}" type="parTrans" cxnId="{060F2E2A-F99D-4F2F-AF32-4E957AC878A3}">
      <dgm:prSet/>
      <dgm:spPr/>
      <dgm:t>
        <a:bodyPr/>
        <a:lstStyle/>
        <a:p>
          <a:endParaRPr lang="en-GB"/>
        </a:p>
      </dgm:t>
    </dgm:pt>
    <dgm:pt modelId="{05622EEC-9632-404A-AA8D-620F4AD4FFAB}" type="sibTrans" cxnId="{060F2E2A-F99D-4F2F-AF32-4E957AC878A3}">
      <dgm:prSet/>
      <dgm:spPr/>
      <dgm:t>
        <a:bodyPr/>
        <a:lstStyle/>
        <a:p>
          <a:endParaRPr lang="en-GB"/>
        </a:p>
      </dgm:t>
    </dgm:pt>
    <dgm:pt modelId="{9B8E4149-72AE-4A77-9B0C-4DCFE5CB5C0D}">
      <dgm:prSet phldrT="[Text]" custT="1"/>
      <dgm:spPr>
        <a:solidFill>
          <a:srgbClr val="DDF0FF"/>
        </a:solidFill>
      </dgm:spPr>
      <dgm:t>
        <a:bodyPr/>
        <a:lstStyle/>
        <a:p>
          <a:pPr>
            <a:buFont typeface="Arial" panose="020B0604020202020204" pitchFamily="34" charset="0"/>
            <a:buChar char="•"/>
          </a:pPr>
          <a:r>
            <a:rPr lang="en-GB" sz="1800" b="1"/>
            <a:t>Easy access to draft plans</a:t>
          </a:r>
          <a:endParaRPr lang="en-GB" sz="1800"/>
        </a:p>
      </dgm:t>
    </dgm:pt>
    <dgm:pt modelId="{55ACD3E8-820E-4C44-89C1-D7A429C4A8AB}" type="parTrans" cxnId="{202C669B-85BC-4AC0-A464-A6EECDBF72C4}">
      <dgm:prSet/>
      <dgm:spPr/>
      <dgm:t>
        <a:bodyPr/>
        <a:lstStyle/>
        <a:p>
          <a:endParaRPr lang="en-GB"/>
        </a:p>
      </dgm:t>
    </dgm:pt>
    <dgm:pt modelId="{BEA90F27-D199-4F03-9E3A-024129AA61A3}" type="sibTrans" cxnId="{202C669B-85BC-4AC0-A464-A6EECDBF72C4}">
      <dgm:prSet/>
      <dgm:spPr/>
      <dgm:t>
        <a:bodyPr/>
        <a:lstStyle/>
        <a:p>
          <a:endParaRPr lang="en-GB"/>
        </a:p>
      </dgm:t>
    </dgm:pt>
    <dgm:pt modelId="{24CE5237-40C9-435B-A4CB-D99B8946140B}">
      <dgm:prSet phldrT="[Text]" custT="1"/>
      <dgm:spPr>
        <a:solidFill>
          <a:srgbClr val="DDF0FF"/>
        </a:solidFill>
      </dgm:spPr>
      <dgm:t>
        <a:bodyPr/>
        <a:lstStyle/>
        <a:p>
          <a:pPr>
            <a:buFont typeface="Arial" panose="020B0604020202020204" pitchFamily="34" charset="0"/>
            <a:buChar char="•"/>
          </a:pPr>
          <a:r>
            <a:rPr lang="en-GB" sz="1800" b="1"/>
            <a:t>Automated reminders and notifications</a:t>
          </a:r>
          <a:endParaRPr lang="en-GB" sz="1800"/>
        </a:p>
      </dgm:t>
    </dgm:pt>
    <dgm:pt modelId="{A25704AB-0C89-4FFB-8B90-13E6F9763827}" type="parTrans" cxnId="{4D7E224E-3142-4550-AF35-CCAA36B04AFE}">
      <dgm:prSet/>
      <dgm:spPr/>
      <dgm:t>
        <a:bodyPr/>
        <a:lstStyle/>
        <a:p>
          <a:endParaRPr lang="en-GB"/>
        </a:p>
      </dgm:t>
    </dgm:pt>
    <dgm:pt modelId="{B42D4004-496C-45B2-9FA8-66A7C82B6B5E}" type="sibTrans" cxnId="{4D7E224E-3142-4550-AF35-CCAA36B04AFE}">
      <dgm:prSet/>
      <dgm:spPr/>
      <dgm:t>
        <a:bodyPr/>
        <a:lstStyle/>
        <a:p>
          <a:endParaRPr lang="en-GB"/>
        </a:p>
      </dgm:t>
    </dgm:pt>
    <dgm:pt modelId="{2A843564-5561-4609-907C-6916F76ED47A}">
      <dgm:prSet phldrT="[Text]" custT="1"/>
      <dgm:spPr>
        <a:solidFill>
          <a:srgbClr val="DDF0FF"/>
        </a:solidFill>
      </dgm:spPr>
      <dgm:t>
        <a:bodyPr/>
        <a:lstStyle/>
        <a:p>
          <a:pPr>
            <a:buFont typeface="Arial" panose="020B0604020202020204" pitchFamily="34" charset="0"/>
            <a:buChar char="•"/>
          </a:pPr>
          <a:r>
            <a:rPr lang="en-GB" sz="1800" b="1"/>
            <a:t>All information in one system</a:t>
          </a:r>
          <a:endParaRPr lang="en-GB" sz="1600"/>
        </a:p>
      </dgm:t>
    </dgm:pt>
    <dgm:pt modelId="{DE81CF08-98B3-4408-8479-B1EDD3CA2568}" type="sibTrans" cxnId="{06AB5130-9908-4135-B239-B72D73329FBA}">
      <dgm:prSet/>
      <dgm:spPr/>
      <dgm:t>
        <a:bodyPr/>
        <a:lstStyle/>
        <a:p>
          <a:endParaRPr lang="en-GB"/>
        </a:p>
      </dgm:t>
    </dgm:pt>
    <dgm:pt modelId="{12E7ED3E-58DA-4B7F-908B-1263CF20F88F}" type="parTrans" cxnId="{06AB5130-9908-4135-B239-B72D73329FBA}">
      <dgm:prSet/>
      <dgm:spPr/>
      <dgm:t>
        <a:bodyPr/>
        <a:lstStyle/>
        <a:p>
          <a:endParaRPr lang="en-GB"/>
        </a:p>
      </dgm:t>
    </dgm:pt>
    <dgm:pt modelId="{E44B3922-6931-47EE-9CB5-7984EB721108}">
      <dgm:prSet/>
      <dgm:spPr>
        <a:solidFill>
          <a:srgbClr val="DDF0FF"/>
        </a:solidFill>
      </dgm:spPr>
      <dgm:t>
        <a:bodyPr/>
        <a:lstStyle/>
        <a:p>
          <a:pPr>
            <a:buFont typeface="Arial" panose="020B0604020202020204" pitchFamily="34" charset="0"/>
            <a:buChar char="•"/>
          </a:pPr>
          <a:r>
            <a:rPr lang="en-GB" sz="1400" b="0"/>
            <a:t>One system used for </a:t>
          </a:r>
          <a:r>
            <a:rPr lang="en-GB" sz="1400"/>
            <a:t>all information related to a child's or young person's plan, making it easily accessible to families, professionals, and practitioners.</a:t>
          </a:r>
          <a:endParaRPr lang="en-GB" sz="1600"/>
        </a:p>
      </dgm:t>
    </dgm:pt>
    <dgm:pt modelId="{44435B4E-1356-4808-92D5-1FADCE7043A2}" type="parTrans" cxnId="{A2D196BF-5CD5-4491-B69E-7C29CBCE8161}">
      <dgm:prSet/>
      <dgm:spPr/>
      <dgm:t>
        <a:bodyPr/>
        <a:lstStyle/>
        <a:p>
          <a:endParaRPr lang="en-GB"/>
        </a:p>
      </dgm:t>
    </dgm:pt>
    <dgm:pt modelId="{9EA70530-C670-47AE-AE4B-CABC52D2CF45}" type="sibTrans" cxnId="{A2D196BF-5CD5-4491-B69E-7C29CBCE8161}">
      <dgm:prSet/>
      <dgm:spPr/>
      <dgm:t>
        <a:bodyPr/>
        <a:lstStyle/>
        <a:p>
          <a:endParaRPr lang="en-GB"/>
        </a:p>
      </dgm:t>
    </dgm:pt>
    <dgm:pt modelId="{54108E5A-E89F-4011-929C-592AA2035CC7}">
      <dgm:prSet/>
      <dgm:spPr>
        <a:solidFill>
          <a:srgbClr val="DDF0FF"/>
        </a:solidFill>
      </dgm:spPr>
      <dgm:t>
        <a:bodyPr/>
        <a:lstStyle/>
        <a:p>
          <a:pPr>
            <a:buFont typeface="Arial" panose="020B0604020202020204" pitchFamily="34" charset="0"/>
            <a:buChar char="•"/>
          </a:pPr>
          <a:r>
            <a:rPr lang="en-GB" sz="1400"/>
            <a:t>Partners, including education, health, and social care professionals will be able to collaborate, ensuring a holistic approach to the child’s needs.</a:t>
          </a:r>
          <a:endParaRPr lang="en-GB" sz="1600"/>
        </a:p>
      </dgm:t>
    </dgm:pt>
    <dgm:pt modelId="{D565BC78-0F20-4962-AADA-F77C889B412A}" type="parTrans" cxnId="{CBB9608C-4BAD-4602-A3FD-58E936441C59}">
      <dgm:prSet/>
      <dgm:spPr/>
      <dgm:t>
        <a:bodyPr/>
        <a:lstStyle/>
        <a:p>
          <a:endParaRPr lang="en-GB"/>
        </a:p>
      </dgm:t>
    </dgm:pt>
    <dgm:pt modelId="{21CBA19C-0F3D-4BCD-82B7-B2239A8EC901}" type="sibTrans" cxnId="{CBB9608C-4BAD-4602-A3FD-58E936441C59}">
      <dgm:prSet/>
      <dgm:spPr/>
      <dgm:t>
        <a:bodyPr/>
        <a:lstStyle/>
        <a:p>
          <a:endParaRPr lang="en-GB"/>
        </a:p>
      </dgm:t>
    </dgm:pt>
    <dgm:pt modelId="{BB60A08E-D10A-40D8-A643-C308E42E7D7D}">
      <dgm:prSet/>
      <dgm:spPr>
        <a:solidFill>
          <a:srgbClr val="DDF0FF"/>
        </a:solidFill>
      </dgm:spPr>
      <dgm:t>
        <a:bodyPr/>
        <a:lstStyle/>
        <a:p>
          <a:r>
            <a:rPr lang="en-GB" sz="1400"/>
            <a:t>Parents, carers, schools &amp; setting will be able to see what's happening with the plan, track progress, and know who is doing what, via the online portals.</a:t>
          </a:r>
          <a:endParaRPr lang="en-GB" sz="1600"/>
        </a:p>
      </dgm:t>
    </dgm:pt>
    <dgm:pt modelId="{98C7EB24-388D-47E4-92BE-AB77ED2A3DFC}" type="parTrans" cxnId="{8DDB08F7-C752-4053-BE6C-B83B451A5DDD}">
      <dgm:prSet/>
      <dgm:spPr/>
      <dgm:t>
        <a:bodyPr/>
        <a:lstStyle/>
        <a:p>
          <a:endParaRPr lang="en-GB"/>
        </a:p>
      </dgm:t>
    </dgm:pt>
    <dgm:pt modelId="{192A0A31-CF36-4B9F-B5D6-FBE7B19B3E89}" type="sibTrans" cxnId="{8DDB08F7-C752-4053-BE6C-B83B451A5DDD}">
      <dgm:prSet/>
      <dgm:spPr/>
      <dgm:t>
        <a:bodyPr/>
        <a:lstStyle/>
        <a:p>
          <a:endParaRPr lang="en-GB"/>
        </a:p>
      </dgm:t>
    </dgm:pt>
    <dgm:pt modelId="{361C35AF-3524-4525-914B-A1C5F06F5863}">
      <dgm:prSet/>
      <dgm:spPr>
        <a:solidFill>
          <a:srgbClr val="DDF0FF"/>
        </a:solidFill>
      </dgm:spPr>
      <dgm:t>
        <a:bodyPr/>
        <a:lstStyle/>
        <a:p>
          <a:pPr>
            <a:buFont typeface="Arial" panose="020B0604020202020204" pitchFamily="34" charset="0"/>
            <a:buChar char="•"/>
          </a:pPr>
          <a:r>
            <a:rPr lang="en-GB" sz="1400"/>
            <a:t>All partners will be able to review and provide input on draft plans before they are finalised, ensuring that the plan is comprehensive and meets the child's needs.</a:t>
          </a:r>
          <a:endParaRPr lang="en-GB" sz="1600"/>
        </a:p>
      </dgm:t>
    </dgm:pt>
    <dgm:pt modelId="{F426B020-4C17-4AA6-8EAD-8BFEC5042C64}" type="parTrans" cxnId="{777E496B-2F7E-4FAD-9922-84BBE5652399}">
      <dgm:prSet/>
      <dgm:spPr/>
      <dgm:t>
        <a:bodyPr/>
        <a:lstStyle/>
        <a:p>
          <a:endParaRPr lang="en-GB"/>
        </a:p>
      </dgm:t>
    </dgm:pt>
    <dgm:pt modelId="{90985F1A-7A15-4DCC-934D-0E56C354E017}" type="sibTrans" cxnId="{777E496B-2F7E-4FAD-9922-84BBE5652399}">
      <dgm:prSet/>
      <dgm:spPr/>
      <dgm:t>
        <a:bodyPr/>
        <a:lstStyle/>
        <a:p>
          <a:endParaRPr lang="en-GB"/>
        </a:p>
      </dgm:t>
    </dgm:pt>
    <dgm:pt modelId="{A11F90D1-F6A2-4F52-B197-FA192FA143D5}">
      <dgm:prSet/>
      <dgm:spPr>
        <a:solidFill>
          <a:srgbClr val="DDF0FF"/>
        </a:solidFill>
      </dgm:spPr>
      <dgm:t>
        <a:bodyPr/>
        <a:lstStyle/>
        <a:p>
          <a:pPr>
            <a:buFont typeface="Arial" panose="020B0604020202020204" pitchFamily="34" charset="0"/>
            <a:buChar char="•"/>
          </a:pPr>
          <a:r>
            <a:rPr lang="en-GB" sz="1400"/>
            <a:t>Automated reminders for important deadlines, such as annual reviews, ensuring that all key people are prepared and can contribute effectively, with a reduced admin burden.</a:t>
          </a:r>
          <a:endParaRPr lang="en-GB" sz="1600"/>
        </a:p>
      </dgm:t>
    </dgm:pt>
    <dgm:pt modelId="{47A55CEC-18BA-47BC-A3C0-150893875706}" type="parTrans" cxnId="{3F35C9CD-D922-4E69-A5CC-A49693D8ADDC}">
      <dgm:prSet/>
      <dgm:spPr/>
      <dgm:t>
        <a:bodyPr/>
        <a:lstStyle/>
        <a:p>
          <a:endParaRPr lang="en-GB"/>
        </a:p>
      </dgm:t>
    </dgm:pt>
    <dgm:pt modelId="{F547C2C1-70BB-48FB-96EF-3A8C76768E9B}" type="sibTrans" cxnId="{3F35C9CD-D922-4E69-A5CC-A49693D8ADDC}">
      <dgm:prSet/>
      <dgm:spPr/>
      <dgm:t>
        <a:bodyPr/>
        <a:lstStyle/>
        <a:p>
          <a:endParaRPr lang="en-GB"/>
        </a:p>
      </dgm:t>
    </dgm:pt>
    <dgm:pt modelId="{4303C62C-CCB2-4A49-8C6D-E23D76FF4EBA}">
      <dgm:prSet/>
      <dgm:spPr>
        <a:solidFill>
          <a:srgbClr val="DDF0FF"/>
        </a:solidFill>
      </dgm:spPr>
      <dgm:t>
        <a:bodyPr/>
        <a:lstStyle/>
        <a:p>
          <a:r>
            <a:rPr lang="en-GB" sz="1400"/>
            <a:t>Parents, carers, schools &amp; settings will be able to submit EHCP assessment requests through an online portal, making the process quick and convenient.</a:t>
          </a:r>
          <a:endParaRPr lang="en-GB" sz="1600"/>
        </a:p>
      </dgm:t>
    </dgm:pt>
    <dgm:pt modelId="{D3263E4E-DC2C-4896-8125-4CF77CE20EFC}" type="parTrans" cxnId="{B51C68BF-BFD6-43BD-AC03-8D01F8B3AF50}">
      <dgm:prSet/>
      <dgm:spPr/>
      <dgm:t>
        <a:bodyPr/>
        <a:lstStyle/>
        <a:p>
          <a:endParaRPr lang="en-GB"/>
        </a:p>
      </dgm:t>
    </dgm:pt>
    <dgm:pt modelId="{5DEF68A8-5D93-4B1F-878F-9D791578795D}" type="sibTrans" cxnId="{B51C68BF-BFD6-43BD-AC03-8D01F8B3AF50}">
      <dgm:prSet/>
      <dgm:spPr/>
      <dgm:t>
        <a:bodyPr/>
        <a:lstStyle/>
        <a:p>
          <a:endParaRPr lang="en-GB"/>
        </a:p>
      </dgm:t>
    </dgm:pt>
    <dgm:pt modelId="{87D2ACC3-0F93-4337-8EB3-2D115D32AADE}" type="pres">
      <dgm:prSet presAssocID="{34B2BBFA-246A-4416-BE07-FA6DB1E6A790}" presName="Name0" presStyleCnt="0">
        <dgm:presLayoutVars>
          <dgm:chMax val="7"/>
          <dgm:chPref val="7"/>
          <dgm:dir/>
        </dgm:presLayoutVars>
      </dgm:prSet>
      <dgm:spPr/>
    </dgm:pt>
    <dgm:pt modelId="{C9CF002D-92F0-4DF4-B0A8-D9B3673D1780}" type="pres">
      <dgm:prSet presAssocID="{34B2BBFA-246A-4416-BE07-FA6DB1E6A790}" presName="Name1" presStyleCnt="0"/>
      <dgm:spPr/>
    </dgm:pt>
    <dgm:pt modelId="{34BB516C-CFA3-43D6-9410-23B5FD45CCD7}" type="pres">
      <dgm:prSet presAssocID="{34B2BBFA-246A-4416-BE07-FA6DB1E6A790}" presName="cycle" presStyleCnt="0"/>
      <dgm:spPr/>
    </dgm:pt>
    <dgm:pt modelId="{70FA1849-4EDD-477F-B31E-BA5BDFE98D05}" type="pres">
      <dgm:prSet presAssocID="{34B2BBFA-246A-4416-BE07-FA6DB1E6A790}" presName="srcNode" presStyleLbl="node1" presStyleIdx="0" presStyleCnt="6"/>
      <dgm:spPr/>
    </dgm:pt>
    <dgm:pt modelId="{AFA1087F-41EB-4CB2-9D03-BB5881E35462}" type="pres">
      <dgm:prSet presAssocID="{34B2BBFA-246A-4416-BE07-FA6DB1E6A790}" presName="conn" presStyleLbl="parChTrans1D2" presStyleIdx="0" presStyleCnt="1"/>
      <dgm:spPr/>
    </dgm:pt>
    <dgm:pt modelId="{DD8C1150-5353-469F-A25C-9B5216317703}" type="pres">
      <dgm:prSet presAssocID="{34B2BBFA-246A-4416-BE07-FA6DB1E6A790}" presName="extraNode" presStyleLbl="node1" presStyleIdx="0" presStyleCnt="6"/>
      <dgm:spPr/>
    </dgm:pt>
    <dgm:pt modelId="{7D6947A7-1B40-41E9-8A92-7C552FDEA59D}" type="pres">
      <dgm:prSet presAssocID="{34B2BBFA-246A-4416-BE07-FA6DB1E6A790}" presName="dstNode" presStyleLbl="node1" presStyleIdx="0" presStyleCnt="6"/>
      <dgm:spPr/>
    </dgm:pt>
    <dgm:pt modelId="{99D34FA7-7D7F-4354-9805-3516A53A2D60}" type="pres">
      <dgm:prSet presAssocID="{1BD97EEA-D152-437F-ABCD-404AB765CD58}" presName="text_1" presStyleLbl="node1" presStyleIdx="0" presStyleCnt="6" custScaleY="142399">
        <dgm:presLayoutVars>
          <dgm:bulletEnabled val="1"/>
        </dgm:presLayoutVars>
      </dgm:prSet>
      <dgm:spPr/>
    </dgm:pt>
    <dgm:pt modelId="{6DD83C05-5E21-4705-AF5C-8FC0FBDBCCB6}" type="pres">
      <dgm:prSet presAssocID="{1BD97EEA-D152-437F-ABCD-404AB765CD58}" presName="accent_1" presStyleCnt="0"/>
      <dgm:spPr/>
    </dgm:pt>
    <dgm:pt modelId="{108E5B3D-4FFC-47D3-9D12-BF6A008E7660}" type="pres">
      <dgm:prSet presAssocID="{1BD97EEA-D152-437F-ABCD-404AB765CD58}" presName="accentRepeatNode" presStyleLbl="solidFgAcc1" presStyleIdx="0" presStyleCnt="6"/>
      <dgm:spPr/>
    </dgm:pt>
    <dgm:pt modelId="{1256405B-0FC6-4160-8F19-DBF911152A70}" type="pres">
      <dgm:prSet presAssocID="{2A843564-5561-4609-907C-6916F76ED47A}" presName="text_2" presStyleLbl="node1" presStyleIdx="1" presStyleCnt="6" custScaleY="142399">
        <dgm:presLayoutVars>
          <dgm:bulletEnabled val="1"/>
        </dgm:presLayoutVars>
      </dgm:prSet>
      <dgm:spPr/>
    </dgm:pt>
    <dgm:pt modelId="{DAC8CBC4-D24E-4FE6-9434-9B8C065D982A}" type="pres">
      <dgm:prSet presAssocID="{2A843564-5561-4609-907C-6916F76ED47A}" presName="accent_2" presStyleCnt="0"/>
      <dgm:spPr/>
    </dgm:pt>
    <dgm:pt modelId="{8C690BB1-22D8-4650-BB56-3DA9B0B3F824}" type="pres">
      <dgm:prSet presAssocID="{2A843564-5561-4609-907C-6916F76ED47A}" presName="accentRepeatNode" presStyleLbl="solidFgAcc1" presStyleIdx="1" presStyleCnt="6"/>
      <dgm:spPr/>
    </dgm:pt>
    <dgm:pt modelId="{D6335C4B-6D89-4A65-B61E-08258ACF773A}" type="pres">
      <dgm:prSet presAssocID="{CC4BE7FE-2057-4A4F-8C10-5EFD297D8E61}" presName="text_3" presStyleLbl="node1" presStyleIdx="2" presStyleCnt="6" custScaleY="142399">
        <dgm:presLayoutVars>
          <dgm:bulletEnabled val="1"/>
        </dgm:presLayoutVars>
      </dgm:prSet>
      <dgm:spPr/>
    </dgm:pt>
    <dgm:pt modelId="{F9C8C965-A2B7-48EC-A76E-15A40986A1DD}" type="pres">
      <dgm:prSet presAssocID="{CC4BE7FE-2057-4A4F-8C10-5EFD297D8E61}" presName="accent_3" presStyleCnt="0"/>
      <dgm:spPr/>
    </dgm:pt>
    <dgm:pt modelId="{19755E01-0E25-43AA-9B31-83CC26FF313E}" type="pres">
      <dgm:prSet presAssocID="{CC4BE7FE-2057-4A4F-8C10-5EFD297D8E61}" presName="accentRepeatNode" presStyleLbl="solidFgAcc1" presStyleIdx="2" presStyleCnt="6"/>
      <dgm:spPr/>
    </dgm:pt>
    <dgm:pt modelId="{3A3FD8FF-8FA5-4905-8354-E57B4447FB80}" type="pres">
      <dgm:prSet presAssocID="{C287F985-D954-4DE3-ABDF-9D87529BDC58}" presName="text_4" presStyleLbl="node1" presStyleIdx="3" presStyleCnt="6" custScaleY="142399">
        <dgm:presLayoutVars>
          <dgm:bulletEnabled val="1"/>
        </dgm:presLayoutVars>
      </dgm:prSet>
      <dgm:spPr/>
    </dgm:pt>
    <dgm:pt modelId="{1D16BE21-BF02-4587-9371-0E122765820E}" type="pres">
      <dgm:prSet presAssocID="{C287F985-D954-4DE3-ABDF-9D87529BDC58}" presName="accent_4" presStyleCnt="0"/>
      <dgm:spPr/>
    </dgm:pt>
    <dgm:pt modelId="{0DE0237D-11BF-4BCC-988E-6618C5D3AF25}" type="pres">
      <dgm:prSet presAssocID="{C287F985-D954-4DE3-ABDF-9D87529BDC58}" presName="accentRepeatNode" presStyleLbl="solidFgAcc1" presStyleIdx="3" presStyleCnt="6"/>
      <dgm:spPr/>
    </dgm:pt>
    <dgm:pt modelId="{152EB33A-6232-46E4-8758-0C873400BA1D}" type="pres">
      <dgm:prSet presAssocID="{9B8E4149-72AE-4A77-9B0C-4DCFE5CB5C0D}" presName="text_5" presStyleLbl="node1" presStyleIdx="4" presStyleCnt="6" custScaleY="142399">
        <dgm:presLayoutVars>
          <dgm:bulletEnabled val="1"/>
        </dgm:presLayoutVars>
      </dgm:prSet>
      <dgm:spPr/>
    </dgm:pt>
    <dgm:pt modelId="{EA13A7B4-8DB4-4575-A7CD-6D172131DCF5}" type="pres">
      <dgm:prSet presAssocID="{9B8E4149-72AE-4A77-9B0C-4DCFE5CB5C0D}" presName="accent_5" presStyleCnt="0"/>
      <dgm:spPr/>
    </dgm:pt>
    <dgm:pt modelId="{9EED68C9-B0E9-46BA-846E-DD70ADA88CB8}" type="pres">
      <dgm:prSet presAssocID="{9B8E4149-72AE-4A77-9B0C-4DCFE5CB5C0D}" presName="accentRepeatNode" presStyleLbl="solidFgAcc1" presStyleIdx="4" presStyleCnt="6"/>
      <dgm:spPr/>
    </dgm:pt>
    <dgm:pt modelId="{E7EE0086-C965-45FC-8990-CC4AC2C799AF}" type="pres">
      <dgm:prSet presAssocID="{24CE5237-40C9-435B-A4CB-D99B8946140B}" presName="text_6" presStyleLbl="node1" presStyleIdx="5" presStyleCnt="6" custScaleY="142399">
        <dgm:presLayoutVars>
          <dgm:bulletEnabled val="1"/>
        </dgm:presLayoutVars>
      </dgm:prSet>
      <dgm:spPr/>
    </dgm:pt>
    <dgm:pt modelId="{9FECF240-288C-4425-AAB2-471BF5BBD54D}" type="pres">
      <dgm:prSet presAssocID="{24CE5237-40C9-435B-A4CB-D99B8946140B}" presName="accent_6" presStyleCnt="0"/>
      <dgm:spPr/>
    </dgm:pt>
    <dgm:pt modelId="{FD0749FB-6555-424B-B4A1-7C04CC622F9C}" type="pres">
      <dgm:prSet presAssocID="{24CE5237-40C9-435B-A4CB-D99B8946140B}" presName="accentRepeatNode" presStyleLbl="solidFgAcc1" presStyleIdx="5" presStyleCnt="6"/>
      <dgm:spPr/>
    </dgm:pt>
  </dgm:ptLst>
  <dgm:cxnLst>
    <dgm:cxn modelId="{6171271B-635F-4986-8F16-551391B88401}" srcId="{34B2BBFA-246A-4416-BE07-FA6DB1E6A790}" destId="{1BD97EEA-D152-437F-ABCD-404AB765CD58}" srcOrd="0" destOrd="0" parTransId="{1A736E9C-34A1-4F4B-9615-AE67786FEC7C}" sibTransId="{1EABD632-9D9B-40A1-8F00-1AF798233229}"/>
    <dgm:cxn modelId="{B01C5827-6EFE-44CF-A138-7F178C23328D}" type="presOf" srcId="{A11F90D1-F6A2-4F52-B197-FA192FA143D5}" destId="{E7EE0086-C965-45FC-8990-CC4AC2C799AF}" srcOrd="0" destOrd="1" presId="urn:microsoft.com/office/officeart/2008/layout/VerticalCurvedList"/>
    <dgm:cxn modelId="{060F2E2A-F99D-4F2F-AF32-4E957AC878A3}" srcId="{34B2BBFA-246A-4416-BE07-FA6DB1E6A790}" destId="{CC4BE7FE-2057-4A4F-8C10-5EFD297D8E61}" srcOrd="2" destOrd="0" parTransId="{75E7B861-8E03-406A-A708-99534558FB0B}" sibTransId="{05622EEC-9632-404A-AA8D-620F4AD4FFAB}"/>
    <dgm:cxn modelId="{06AB5130-9908-4135-B239-B72D73329FBA}" srcId="{34B2BBFA-246A-4416-BE07-FA6DB1E6A790}" destId="{2A843564-5561-4609-907C-6916F76ED47A}" srcOrd="1" destOrd="0" parTransId="{12E7ED3E-58DA-4B7F-908B-1263CF20F88F}" sibTransId="{DE81CF08-98B3-4408-8479-B1EDD3CA2568}"/>
    <dgm:cxn modelId="{71043368-6E1D-484B-8E6B-37E31C3E2DB6}" type="presOf" srcId="{361C35AF-3524-4525-914B-A1C5F06F5863}" destId="{152EB33A-6232-46E4-8758-0C873400BA1D}" srcOrd="0" destOrd="1" presId="urn:microsoft.com/office/officeart/2008/layout/VerticalCurvedList"/>
    <dgm:cxn modelId="{777E496B-2F7E-4FAD-9922-84BBE5652399}" srcId="{9B8E4149-72AE-4A77-9B0C-4DCFE5CB5C0D}" destId="{361C35AF-3524-4525-914B-A1C5F06F5863}" srcOrd="0" destOrd="0" parTransId="{F426B020-4C17-4AA6-8EAD-8BFEC5042C64}" sibTransId="{90985F1A-7A15-4DCC-934D-0E56C354E017}"/>
    <dgm:cxn modelId="{4D7E224E-3142-4550-AF35-CCAA36B04AFE}" srcId="{34B2BBFA-246A-4416-BE07-FA6DB1E6A790}" destId="{24CE5237-40C9-435B-A4CB-D99B8946140B}" srcOrd="5" destOrd="0" parTransId="{A25704AB-0C89-4FFB-8B90-13E6F9763827}" sibTransId="{B42D4004-496C-45B2-9FA8-66A7C82B6B5E}"/>
    <dgm:cxn modelId="{74E3294F-7BA0-4C29-9E63-88FBB5A49F56}" type="presOf" srcId="{E44B3922-6931-47EE-9CB5-7984EB721108}" destId="{1256405B-0FC6-4160-8F19-DBF911152A70}" srcOrd="0" destOrd="1" presId="urn:microsoft.com/office/officeart/2008/layout/VerticalCurvedList"/>
    <dgm:cxn modelId="{0E2AD451-3DC2-4F5B-A2AD-EF39F2EF2B44}" type="presOf" srcId="{24CE5237-40C9-435B-A4CB-D99B8946140B}" destId="{E7EE0086-C965-45FC-8990-CC4AC2C799AF}" srcOrd="0" destOrd="0" presId="urn:microsoft.com/office/officeart/2008/layout/VerticalCurvedList"/>
    <dgm:cxn modelId="{86735478-281B-4A7A-B79B-A89EF2564B4F}" type="presOf" srcId="{54108E5A-E89F-4011-929C-592AA2035CC7}" destId="{D6335C4B-6D89-4A65-B61E-08258ACF773A}" srcOrd="0" destOrd="1" presId="urn:microsoft.com/office/officeart/2008/layout/VerticalCurvedList"/>
    <dgm:cxn modelId="{E0423788-6C17-4C18-A4DF-0175D00D96B4}" type="presOf" srcId="{BB60A08E-D10A-40D8-A643-C308E42E7D7D}" destId="{3A3FD8FF-8FA5-4905-8354-E57B4447FB80}" srcOrd="0" destOrd="1" presId="urn:microsoft.com/office/officeart/2008/layout/VerticalCurvedList"/>
    <dgm:cxn modelId="{CBB9608C-4BAD-4602-A3FD-58E936441C59}" srcId="{CC4BE7FE-2057-4A4F-8C10-5EFD297D8E61}" destId="{54108E5A-E89F-4011-929C-592AA2035CC7}" srcOrd="0" destOrd="0" parTransId="{D565BC78-0F20-4962-AADA-F77C889B412A}" sibTransId="{21CBA19C-0F3D-4BCD-82B7-B2239A8EC901}"/>
    <dgm:cxn modelId="{FEE8E591-2751-4F94-9BD9-30EDF0CAD000}" type="presOf" srcId="{2A843564-5561-4609-907C-6916F76ED47A}" destId="{1256405B-0FC6-4160-8F19-DBF911152A70}" srcOrd="0" destOrd="0" presId="urn:microsoft.com/office/officeart/2008/layout/VerticalCurvedList"/>
    <dgm:cxn modelId="{F43D5293-332F-4121-8D1B-BC4CA62454C6}" type="presOf" srcId="{1BD97EEA-D152-437F-ABCD-404AB765CD58}" destId="{99D34FA7-7D7F-4354-9805-3516A53A2D60}" srcOrd="0" destOrd="0" presId="urn:microsoft.com/office/officeart/2008/layout/VerticalCurvedList"/>
    <dgm:cxn modelId="{202C669B-85BC-4AC0-A464-A6EECDBF72C4}" srcId="{34B2BBFA-246A-4416-BE07-FA6DB1E6A790}" destId="{9B8E4149-72AE-4A77-9B0C-4DCFE5CB5C0D}" srcOrd="4" destOrd="0" parTransId="{55ACD3E8-820E-4C44-89C1-D7A429C4A8AB}" sibTransId="{BEA90F27-D199-4F03-9E3A-024129AA61A3}"/>
    <dgm:cxn modelId="{6A684C9B-A830-4777-8540-D66DCF270846}" type="presOf" srcId="{C287F985-D954-4DE3-ABDF-9D87529BDC58}" destId="{3A3FD8FF-8FA5-4905-8354-E57B4447FB80}" srcOrd="0" destOrd="0" presId="urn:microsoft.com/office/officeart/2008/layout/VerticalCurvedList"/>
    <dgm:cxn modelId="{D94709A4-E861-4809-90DB-14E2A9CE641B}" type="presOf" srcId="{5DEF68A8-5D93-4B1F-878F-9D791578795D}" destId="{AFA1087F-41EB-4CB2-9D03-BB5881E35462}" srcOrd="0" destOrd="0" presId="urn:microsoft.com/office/officeart/2008/layout/VerticalCurvedList"/>
    <dgm:cxn modelId="{ED1C14A9-AEB8-41F4-BF39-087357E2D268}" type="presOf" srcId="{CC4BE7FE-2057-4A4F-8C10-5EFD297D8E61}" destId="{D6335C4B-6D89-4A65-B61E-08258ACF773A}" srcOrd="0" destOrd="0" presId="urn:microsoft.com/office/officeart/2008/layout/VerticalCurvedList"/>
    <dgm:cxn modelId="{CC5CA8B4-994E-4B6E-96E3-2D726B2A8C66}" type="presOf" srcId="{9B8E4149-72AE-4A77-9B0C-4DCFE5CB5C0D}" destId="{152EB33A-6232-46E4-8758-0C873400BA1D}" srcOrd="0" destOrd="0" presId="urn:microsoft.com/office/officeart/2008/layout/VerticalCurvedList"/>
    <dgm:cxn modelId="{B51C68BF-BFD6-43BD-AC03-8D01F8B3AF50}" srcId="{1BD97EEA-D152-437F-ABCD-404AB765CD58}" destId="{4303C62C-CCB2-4A49-8C6D-E23D76FF4EBA}" srcOrd="0" destOrd="0" parTransId="{D3263E4E-DC2C-4896-8125-4CF77CE20EFC}" sibTransId="{5DEF68A8-5D93-4B1F-878F-9D791578795D}"/>
    <dgm:cxn modelId="{A2D196BF-5CD5-4491-B69E-7C29CBCE8161}" srcId="{2A843564-5561-4609-907C-6916F76ED47A}" destId="{E44B3922-6931-47EE-9CB5-7984EB721108}" srcOrd="0" destOrd="0" parTransId="{44435B4E-1356-4808-92D5-1FADCE7043A2}" sibTransId="{9EA70530-C670-47AE-AE4B-CABC52D2CF45}"/>
    <dgm:cxn modelId="{3F35C9CD-D922-4E69-A5CC-A49693D8ADDC}" srcId="{24CE5237-40C9-435B-A4CB-D99B8946140B}" destId="{A11F90D1-F6A2-4F52-B197-FA192FA143D5}" srcOrd="0" destOrd="0" parTransId="{47A55CEC-18BA-47BC-A3C0-150893875706}" sibTransId="{F547C2C1-70BB-48FB-96EF-3A8C76768E9B}"/>
    <dgm:cxn modelId="{E7B14AD7-586A-4903-9C5E-E8E1FAFC82D1}" srcId="{34B2BBFA-246A-4416-BE07-FA6DB1E6A790}" destId="{C287F985-D954-4DE3-ABDF-9D87529BDC58}" srcOrd="3" destOrd="0" parTransId="{1E1F39F7-92DB-45B1-9506-C1BEC953F467}" sibTransId="{B627FAF0-13B1-49A4-BA02-61A44DE34396}"/>
    <dgm:cxn modelId="{057E44D9-C5F6-42E2-A7AC-FA4D5556C1AF}" type="presOf" srcId="{4303C62C-CCB2-4A49-8C6D-E23D76FF4EBA}" destId="{99D34FA7-7D7F-4354-9805-3516A53A2D60}" srcOrd="0" destOrd="1" presId="urn:microsoft.com/office/officeart/2008/layout/VerticalCurvedList"/>
    <dgm:cxn modelId="{8AA31FED-0A81-45A9-9030-E575F618DA59}" type="presOf" srcId="{34B2BBFA-246A-4416-BE07-FA6DB1E6A790}" destId="{87D2ACC3-0F93-4337-8EB3-2D115D32AADE}" srcOrd="0" destOrd="0" presId="urn:microsoft.com/office/officeart/2008/layout/VerticalCurvedList"/>
    <dgm:cxn modelId="{8DDB08F7-C752-4053-BE6C-B83B451A5DDD}" srcId="{C287F985-D954-4DE3-ABDF-9D87529BDC58}" destId="{BB60A08E-D10A-40D8-A643-C308E42E7D7D}" srcOrd="0" destOrd="0" parTransId="{98C7EB24-388D-47E4-92BE-AB77ED2A3DFC}" sibTransId="{192A0A31-CF36-4B9F-B5D6-FBE7B19B3E89}"/>
    <dgm:cxn modelId="{00CBD8E2-2E39-4900-B892-EFA175FA7F7C}" type="presParOf" srcId="{87D2ACC3-0F93-4337-8EB3-2D115D32AADE}" destId="{C9CF002D-92F0-4DF4-B0A8-D9B3673D1780}" srcOrd="0" destOrd="0" presId="urn:microsoft.com/office/officeart/2008/layout/VerticalCurvedList"/>
    <dgm:cxn modelId="{E80D3092-A43C-4251-B9B9-8FE749DB53E7}" type="presParOf" srcId="{C9CF002D-92F0-4DF4-B0A8-D9B3673D1780}" destId="{34BB516C-CFA3-43D6-9410-23B5FD45CCD7}" srcOrd="0" destOrd="0" presId="urn:microsoft.com/office/officeart/2008/layout/VerticalCurvedList"/>
    <dgm:cxn modelId="{95D747DE-5875-4F99-A2D7-9A5B7878939E}" type="presParOf" srcId="{34BB516C-CFA3-43D6-9410-23B5FD45CCD7}" destId="{70FA1849-4EDD-477F-B31E-BA5BDFE98D05}" srcOrd="0" destOrd="0" presId="urn:microsoft.com/office/officeart/2008/layout/VerticalCurvedList"/>
    <dgm:cxn modelId="{F4646570-5209-43D7-B6C1-B0E47318A57C}" type="presParOf" srcId="{34BB516C-CFA3-43D6-9410-23B5FD45CCD7}" destId="{AFA1087F-41EB-4CB2-9D03-BB5881E35462}" srcOrd="1" destOrd="0" presId="urn:microsoft.com/office/officeart/2008/layout/VerticalCurvedList"/>
    <dgm:cxn modelId="{ACD907A5-25C2-48E7-8440-07CDBCD2F9B7}" type="presParOf" srcId="{34BB516C-CFA3-43D6-9410-23B5FD45CCD7}" destId="{DD8C1150-5353-469F-A25C-9B5216317703}" srcOrd="2" destOrd="0" presId="urn:microsoft.com/office/officeart/2008/layout/VerticalCurvedList"/>
    <dgm:cxn modelId="{33D3A640-D952-43E2-8D2F-FAA7FD5ACFB5}" type="presParOf" srcId="{34BB516C-CFA3-43D6-9410-23B5FD45CCD7}" destId="{7D6947A7-1B40-41E9-8A92-7C552FDEA59D}" srcOrd="3" destOrd="0" presId="urn:microsoft.com/office/officeart/2008/layout/VerticalCurvedList"/>
    <dgm:cxn modelId="{758E59AB-C24B-4105-BCB3-E0D5054EA5B5}" type="presParOf" srcId="{C9CF002D-92F0-4DF4-B0A8-D9B3673D1780}" destId="{99D34FA7-7D7F-4354-9805-3516A53A2D60}" srcOrd="1" destOrd="0" presId="urn:microsoft.com/office/officeart/2008/layout/VerticalCurvedList"/>
    <dgm:cxn modelId="{FBE7BD7A-17C6-43C3-A345-888699F7FEA7}" type="presParOf" srcId="{C9CF002D-92F0-4DF4-B0A8-D9B3673D1780}" destId="{6DD83C05-5E21-4705-AF5C-8FC0FBDBCCB6}" srcOrd="2" destOrd="0" presId="urn:microsoft.com/office/officeart/2008/layout/VerticalCurvedList"/>
    <dgm:cxn modelId="{449DB2B2-B734-45DA-AA4F-8DE5184D7D00}" type="presParOf" srcId="{6DD83C05-5E21-4705-AF5C-8FC0FBDBCCB6}" destId="{108E5B3D-4FFC-47D3-9D12-BF6A008E7660}" srcOrd="0" destOrd="0" presId="urn:microsoft.com/office/officeart/2008/layout/VerticalCurvedList"/>
    <dgm:cxn modelId="{AAAD4202-FA2F-468F-B392-1701C1B904E2}" type="presParOf" srcId="{C9CF002D-92F0-4DF4-B0A8-D9B3673D1780}" destId="{1256405B-0FC6-4160-8F19-DBF911152A70}" srcOrd="3" destOrd="0" presId="urn:microsoft.com/office/officeart/2008/layout/VerticalCurvedList"/>
    <dgm:cxn modelId="{CE2EA10A-B4EE-4BA6-8AC2-D83653106C90}" type="presParOf" srcId="{C9CF002D-92F0-4DF4-B0A8-D9B3673D1780}" destId="{DAC8CBC4-D24E-4FE6-9434-9B8C065D982A}" srcOrd="4" destOrd="0" presId="urn:microsoft.com/office/officeart/2008/layout/VerticalCurvedList"/>
    <dgm:cxn modelId="{B3BC7A31-D9D0-4B82-8F59-8C160292BD22}" type="presParOf" srcId="{DAC8CBC4-D24E-4FE6-9434-9B8C065D982A}" destId="{8C690BB1-22D8-4650-BB56-3DA9B0B3F824}" srcOrd="0" destOrd="0" presId="urn:microsoft.com/office/officeart/2008/layout/VerticalCurvedList"/>
    <dgm:cxn modelId="{C1356FB2-A12C-4784-9CF5-D3BBDF920FC2}" type="presParOf" srcId="{C9CF002D-92F0-4DF4-B0A8-D9B3673D1780}" destId="{D6335C4B-6D89-4A65-B61E-08258ACF773A}" srcOrd="5" destOrd="0" presId="urn:microsoft.com/office/officeart/2008/layout/VerticalCurvedList"/>
    <dgm:cxn modelId="{94536FFB-CA5F-4DCD-873B-8606E3EACC37}" type="presParOf" srcId="{C9CF002D-92F0-4DF4-B0A8-D9B3673D1780}" destId="{F9C8C965-A2B7-48EC-A76E-15A40986A1DD}" srcOrd="6" destOrd="0" presId="urn:microsoft.com/office/officeart/2008/layout/VerticalCurvedList"/>
    <dgm:cxn modelId="{679BA76A-9C51-42FD-9675-6922BB2D49DF}" type="presParOf" srcId="{F9C8C965-A2B7-48EC-A76E-15A40986A1DD}" destId="{19755E01-0E25-43AA-9B31-83CC26FF313E}" srcOrd="0" destOrd="0" presId="urn:microsoft.com/office/officeart/2008/layout/VerticalCurvedList"/>
    <dgm:cxn modelId="{3639CF32-98B2-4845-9E6D-B2231375A338}" type="presParOf" srcId="{C9CF002D-92F0-4DF4-B0A8-D9B3673D1780}" destId="{3A3FD8FF-8FA5-4905-8354-E57B4447FB80}" srcOrd="7" destOrd="0" presId="urn:microsoft.com/office/officeart/2008/layout/VerticalCurvedList"/>
    <dgm:cxn modelId="{2EB244F7-5B0F-4188-A644-2F1075F5740E}" type="presParOf" srcId="{C9CF002D-92F0-4DF4-B0A8-D9B3673D1780}" destId="{1D16BE21-BF02-4587-9371-0E122765820E}" srcOrd="8" destOrd="0" presId="urn:microsoft.com/office/officeart/2008/layout/VerticalCurvedList"/>
    <dgm:cxn modelId="{2DD257B3-DD8E-4230-83CA-370513D2A31A}" type="presParOf" srcId="{1D16BE21-BF02-4587-9371-0E122765820E}" destId="{0DE0237D-11BF-4BCC-988E-6618C5D3AF25}" srcOrd="0" destOrd="0" presId="urn:microsoft.com/office/officeart/2008/layout/VerticalCurvedList"/>
    <dgm:cxn modelId="{3DDBC556-5E77-4D77-A874-9B8B4BF5E927}" type="presParOf" srcId="{C9CF002D-92F0-4DF4-B0A8-D9B3673D1780}" destId="{152EB33A-6232-46E4-8758-0C873400BA1D}" srcOrd="9" destOrd="0" presId="urn:microsoft.com/office/officeart/2008/layout/VerticalCurvedList"/>
    <dgm:cxn modelId="{4CC27A55-08F5-4CE8-9F35-5EC51BFA8F21}" type="presParOf" srcId="{C9CF002D-92F0-4DF4-B0A8-D9B3673D1780}" destId="{EA13A7B4-8DB4-4575-A7CD-6D172131DCF5}" srcOrd="10" destOrd="0" presId="urn:microsoft.com/office/officeart/2008/layout/VerticalCurvedList"/>
    <dgm:cxn modelId="{2CDBCC3B-DB6B-476B-86C0-096903BAFE4F}" type="presParOf" srcId="{EA13A7B4-8DB4-4575-A7CD-6D172131DCF5}" destId="{9EED68C9-B0E9-46BA-846E-DD70ADA88CB8}" srcOrd="0" destOrd="0" presId="urn:microsoft.com/office/officeart/2008/layout/VerticalCurvedList"/>
    <dgm:cxn modelId="{C0830E0D-6CCC-48F0-93C1-8B6C74DBA847}" type="presParOf" srcId="{C9CF002D-92F0-4DF4-B0A8-D9B3673D1780}" destId="{E7EE0086-C965-45FC-8990-CC4AC2C799AF}" srcOrd="11" destOrd="0" presId="urn:microsoft.com/office/officeart/2008/layout/VerticalCurvedList"/>
    <dgm:cxn modelId="{2968BBC9-8F72-4A95-A8F7-4C3A556750A7}" type="presParOf" srcId="{C9CF002D-92F0-4DF4-B0A8-D9B3673D1780}" destId="{9FECF240-288C-4425-AAB2-471BF5BBD54D}" srcOrd="12" destOrd="0" presId="urn:microsoft.com/office/officeart/2008/layout/VerticalCurvedList"/>
    <dgm:cxn modelId="{38CBC22C-8878-4D88-914F-5EDA9AD29282}" type="presParOf" srcId="{9FECF240-288C-4425-AAB2-471BF5BBD54D}" destId="{FD0749FB-6555-424B-B4A1-7C04CC622F9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E8F4D69-21FB-4CBD-A1A7-B44BE9EEEDB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64BA66CF-DC4A-4125-A5E1-FFACDAAD9567}">
      <dgm:prSet phldrT="[Text]" custT="1"/>
      <dgm:spPr/>
      <dgm:t>
        <a:bodyPr/>
        <a:lstStyle/>
        <a:p>
          <a:r>
            <a:rPr lang="en-GB" sz="2000"/>
            <a:t>Change Champions</a:t>
          </a:r>
        </a:p>
      </dgm:t>
    </dgm:pt>
    <dgm:pt modelId="{FEB3030C-12AD-4962-A577-F82649301EDF}" type="parTrans" cxnId="{F3641FAE-92FD-4F58-AE03-8A37A42ED8D3}">
      <dgm:prSet/>
      <dgm:spPr/>
      <dgm:t>
        <a:bodyPr/>
        <a:lstStyle/>
        <a:p>
          <a:endParaRPr lang="en-GB"/>
        </a:p>
      </dgm:t>
    </dgm:pt>
    <dgm:pt modelId="{AC93AC94-3CDE-45EC-93F5-A0B29A860FCB}" type="sibTrans" cxnId="{F3641FAE-92FD-4F58-AE03-8A37A42ED8D3}">
      <dgm:prSet/>
      <dgm:spPr/>
      <dgm:t>
        <a:bodyPr/>
        <a:lstStyle/>
        <a:p>
          <a:endParaRPr lang="en-GB"/>
        </a:p>
      </dgm:t>
    </dgm:pt>
    <dgm:pt modelId="{A0FA0BF4-E4B6-4B75-BE5F-EC0334091C24}">
      <dgm:prSet phldrT="[Text]"/>
      <dgm:spPr/>
      <dgm:t>
        <a:bodyPr/>
        <a:lstStyle/>
        <a:p>
          <a:r>
            <a:rPr lang="en-GB"/>
            <a:t>Change Champions have been identified, for each user group, to drive, promote and support the change.</a:t>
          </a:r>
        </a:p>
      </dgm:t>
    </dgm:pt>
    <dgm:pt modelId="{DFA2C164-26B6-46E5-A5BC-EFD9AE3D12CC}" type="parTrans" cxnId="{4CD698B3-E509-4C43-B738-7A29C1AC2CE7}">
      <dgm:prSet/>
      <dgm:spPr/>
      <dgm:t>
        <a:bodyPr/>
        <a:lstStyle/>
        <a:p>
          <a:endParaRPr lang="en-GB"/>
        </a:p>
      </dgm:t>
    </dgm:pt>
    <dgm:pt modelId="{F74CAFE2-66F7-4A5D-8A3C-1830253A537B}" type="sibTrans" cxnId="{4CD698B3-E509-4C43-B738-7A29C1AC2CE7}">
      <dgm:prSet/>
      <dgm:spPr/>
      <dgm:t>
        <a:bodyPr/>
        <a:lstStyle/>
        <a:p>
          <a:endParaRPr lang="en-GB"/>
        </a:p>
      </dgm:t>
    </dgm:pt>
    <dgm:pt modelId="{C618F26A-4B7D-46F4-91D3-BBD2866734AD}">
      <dgm:prSet phldrT="[Text]" custT="1"/>
      <dgm:spPr/>
      <dgm:t>
        <a:bodyPr/>
        <a:lstStyle/>
        <a:p>
          <a:r>
            <a:rPr lang="en-GB" sz="2000"/>
            <a:t>Training</a:t>
          </a:r>
        </a:p>
      </dgm:t>
    </dgm:pt>
    <dgm:pt modelId="{D1CEDD36-8D31-46BD-B947-68914C767924}" type="parTrans" cxnId="{F24C7F73-C069-46EB-BECE-09446C7B9952}">
      <dgm:prSet/>
      <dgm:spPr/>
      <dgm:t>
        <a:bodyPr/>
        <a:lstStyle/>
        <a:p>
          <a:endParaRPr lang="en-GB"/>
        </a:p>
      </dgm:t>
    </dgm:pt>
    <dgm:pt modelId="{832CD57D-2A4A-4CD4-8C76-D29009A07DE6}" type="sibTrans" cxnId="{F24C7F73-C069-46EB-BECE-09446C7B9952}">
      <dgm:prSet/>
      <dgm:spPr/>
      <dgm:t>
        <a:bodyPr/>
        <a:lstStyle/>
        <a:p>
          <a:endParaRPr lang="en-GB"/>
        </a:p>
      </dgm:t>
    </dgm:pt>
    <dgm:pt modelId="{82C42C0B-D6E3-48DB-997B-5BE0BD753A30}">
      <dgm:prSet phldrT="[Text]"/>
      <dgm:spPr/>
      <dgm:t>
        <a:bodyPr/>
        <a:lstStyle/>
        <a:p>
          <a:r>
            <a:rPr lang="en-GB"/>
            <a:t>A comprehensive training programme will be designed, considering the needs of each user group.</a:t>
          </a:r>
        </a:p>
      </dgm:t>
    </dgm:pt>
    <dgm:pt modelId="{93DAC2F4-4BFE-4E39-AEC2-AA9122D1BECE}" type="parTrans" cxnId="{342520C1-14F4-4D90-AD9F-BF7AD88629C1}">
      <dgm:prSet/>
      <dgm:spPr/>
      <dgm:t>
        <a:bodyPr/>
        <a:lstStyle/>
        <a:p>
          <a:endParaRPr lang="en-GB"/>
        </a:p>
      </dgm:t>
    </dgm:pt>
    <dgm:pt modelId="{EC6B3E2E-DBFD-43D5-9AC4-8CFAC82E6C81}" type="sibTrans" cxnId="{342520C1-14F4-4D90-AD9F-BF7AD88629C1}">
      <dgm:prSet/>
      <dgm:spPr/>
      <dgm:t>
        <a:bodyPr/>
        <a:lstStyle/>
        <a:p>
          <a:endParaRPr lang="en-GB"/>
        </a:p>
      </dgm:t>
    </dgm:pt>
    <dgm:pt modelId="{5BA1608C-32FA-40EF-A702-659CCC339A06}">
      <dgm:prSet phldrT="[Text]" custT="1"/>
      <dgm:spPr/>
      <dgm:t>
        <a:bodyPr/>
        <a:lstStyle/>
        <a:p>
          <a:r>
            <a:rPr lang="en-GB" sz="2000"/>
            <a:t>Ongoing support &amp; guidance</a:t>
          </a:r>
        </a:p>
      </dgm:t>
    </dgm:pt>
    <dgm:pt modelId="{2F23AFA5-2403-4700-84E1-463DCDF9B54A}" type="parTrans" cxnId="{F471CB6A-1677-43DD-8BA7-CC70A28470C5}">
      <dgm:prSet/>
      <dgm:spPr/>
      <dgm:t>
        <a:bodyPr/>
        <a:lstStyle/>
        <a:p>
          <a:endParaRPr lang="en-GB"/>
        </a:p>
      </dgm:t>
    </dgm:pt>
    <dgm:pt modelId="{2B9DBF34-5339-420B-8922-29CF7C08F507}" type="sibTrans" cxnId="{F471CB6A-1677-43DD-8BA7-CC70A28470C5}">
      <dgm:prSet/>
      <dgm:spPr/>
      <dgm:t>
        <a:bodyPr/>
        <a:lstStyle/>
        <a:p>
          <a:endParaRPr lang="en-GB"/>
        </a:p>
      </dgm:t>
    </dgm:pt>
    <dgm:pt modelId="{E1FC2EE0-2F4D-4CA2-A27F-18600485F86C}">
      <dgm:prSet phldrT="[Text]"/>
      <dgm:spPr/>
      <dgm:t>
        <a:bodyPr/>
        <a:lstStyle/>
        <a:p>
          <a:endParaRPr lang="en-GB"/>
        </a:p>
      </dgm:t>
    </dgm:pt>
    <dgm:pt modelId="{6A173179-4FFC-4F46-97EF-1CE555C72ACB}" type="parTrans" cxnId="{8A31C26D-3331-4D53-840E-733C66D8BDD4}">
      <dgm:prSet/>
      <dgm:spPr/>
      <dgm:t>
        <a:bodyPr/>
        <a:lstStyle/>
        <a:p>
          <a:endParaRPr lang="en-GB"/>
        </a:p>
      </dgm:t>
    </dgm:pt>
    <dgm:pt modelId="{FFC5A6AC-3FA5-4E9E-8A09-11B41430CAD8}" type="sibTrans" cxnId="{8A31C26D-3331-4D53-840E-733C66D8BDD4}">
      <dgm:prSet/>
      <dgm:spPr/>
      <dgm:t>
        <a:bodyPr/>
        <a:lstStyle/>
        <a:p>
          <a:endParaRPr lang="en-GB"/>
        </a:p>
      </dgm:t>
    </dgm:pt>
    <dgm:pt modelId="{664D0B61-2D60-47EE-BAC4-A8C3269F8B6D}">
      <dgm:prSet phldrT="[Text]"/>
      <dgm:spPr/>
      <dgm:t>
        <a:bodyPr/>
        <a:lstStyle/>
        <a:p>
          <a:r>
            <a:rPr lang="en-GB"/>
            <a:t>Guidance resources will be available, including short videos.</a:t>
          </a:r>
        </a:p>
      </dgm:t>
    </dgm:pt>
    <dgm:pt modelId="{6F84CD4A-B708-4962-8F07-FDD1CB7D4327}" type="parTrans" cxnId="{598D1965-3EE0-40DE-8487-9C0A6E30C88C}">
      <dgm:prSet/>
      <dgm:spPr/>
      <dgm:t>
        <a:bodyPr/>
        <a:lstStyle/>
        <a:p>
          <a:endParaRPr lang="en-GB"/>
        </a:p>
      </dgm:t>
    </dgm:pt>
    <dgm:pt modelId="{9C8D2E20-5A5E-46D9-B159-D0E5D705BC4A}" type="sibTrans" cxnId="{598D1965-3EE0-40DE-8487-9C0A6E30C88C}">
      <dgm:prSet/>
      <dgm:spPr/>
      <dgm:t>
        <a:bodyPr/>
        <a:lstStyle/>
        <a:p>
          <a:endParaRPr lang="en-GB"/>
        </a:p>
      </dgm:t>
    </dgm:pt>
    <dgm:pt modelId="{2C346827-EBA6-46A1-9540-B4967F648869}">
      <dgm:prSet phldrT="[Text]"/>
      <dgm:spPr/>
      <dgm:t>
        <a:bodyPr/>
        <a:lstStyle/>
        <a:p>
          <a:r>
            <a:rPr lang="en-GB"/>
            <a:t>A period of hyper care following go live.</a:t>
          </a:r>
        </a:p>
      </dgm:t>
    </dgm:pt>
    <dgm:pt modelId="{1A9C12AC-0C73-490D-A6FD-B3C50F483E09}" type="parTrans" cxnId="{F8B47A15-2FB7-476B-8457-8F57BDF32650}">
      <dgm:prSet/>
      <dgm:spPr/>
      <dgm:t>
        <a:bodyPr/>
        <a:lstStyle/>
        <a:p>
          <a:endParaRPr lang="en-GB"/>
        </a:p>
      </dgm:t>
    </dgm:pt>
    <dgm:pt modelId="{74E0DAF6-9A61-4AE0-992D-05AD8AD75CE8}" type="sibTrans" cxnId="{F8B47A15-2FB7-476B-8457-8F57BDF32650}">
      <dgm:prSet/>
      <dgm:spPr/>
      <dgm:t>
        <a:bodyPr/>
        <a:lstStyle/>
        <a:p>
          <a:endParaRPr lang="en-GB"/>
        </a:p>
      </dgm:t>
    </dgm:pt>
    <dgm:pt modelId="{A15E2E4E-0904-47FC-90AA-98015E23CA41}">
      <dgm:prSet phldrT="[Text]" custT="1"/>
      <dgm:spPr/>
      <dgm:t>
        <a:bodyPr/>
        <a:lstStyle/>
        <a:p>
          <a:r>
            <a:rPr lang="en-GB" sz="2000"/>
            <a:t>Support during    go live</a:t>
          </a:r>
        </a:p>
      </dgm:t>
    </dgm:pt>
    <dgm:pt modelId="{F6D8B3C4-4294-45ED-805D-8FC1CCFFF413}" type="parTrans" cxnId="{A426C35A-FD55-49C8-8B3A-1DCC28BACE49}">
      <dgm:prSet/>
      <dgm:spPr/>
      <dgm:t>
        <a:bodyPr/>
        <a:lstStyle/>
        <a:p>
          <a:endParaRPr lang="en-GB"/>
        </a:p>
      </dgm:t>
    </dgm:pt>
    <dgm:pt modelId="{22D19D68-44D5-49FA-AB78-A7D85A6B63E8}" type="sibTrans" cxnId="{A426C35A-FD55-49C8-8B3A-1DCC28BACE49}">
      <dgm:prSet/>
      <dgm:spPr/>
      <dgm:t>
        <a:bodyPr/>
        <a:lstStyle/>
        <a:p>
          <a:endParaRPr lang="en-GB"/>
        </a:p>
      </dgm:t>
    </dgm:pt>
    <dgm:pt modelId="{C4B84D91-33B5-4651-B711-1EFBA41E22DA}">
      <dgm:prSet phldrT="[Text]"/>
      <dgm:spPr/>
      <dgm:t>
        <a:bodyPr/>
        <a:lstStyle/>
        <a:p>
          <a:r>
            <a:rPr lang="en-GB"/>
            <a:t>Accessible support will be available during go live.</a:t>
          </a:r>
        </a:p>
      </dgm:t>
    </dgm:pt>
    <dgm:pt modelId="{7FE8125D-F211-4F53-A95D-A493EE6DEE43}" type="parTrans" cxnId="{7EB98276-D3B9-4521-A359-E0657BB15137}">
      <dgm:prSet/>
      <dgm:spPr/>
      <dgm:t>
        <a:bodyPr/>
        <a:lstStyle/>
        <a:p>
          <a:endParaRPr lang="en-GB"/>
        </a:p>
      </dgm:t>
    </dgm:pt>
    <dgm:pt modelId="{BEBBF61F-C22E-4023-A266-53A7CEC000F4}" type="sibTrans" cxnId="{7EB98276-D3B9-4521-A359-E0657BB15137}">
      <dgm:prSet/>
      <dgm:spPr/>
      <dgm:t>
        <a:bodyPr/>
        <a:lstStyle/>
        <a:p>
          <a:endParaRPr lang="en-GB"/>
        </a:p>
      </dgm:t>
    </dgm:pt>
    <dgm:pt modelId="{A18214D0-CB3C-4062-B816-0DBD1C3C3F5B}">
      <dgm:prSet phldrT="[Text]" custT="1"/>
      <dgm:spPr/>
      <dgm:t>
        <a:bodyPr/>
        <a:lstStyle/>
        <a:p>
          <a:r>
            <a:rPr lang="en-GB" sz="2000"/>
            <a:t>Continued engagement</a:t>
          </a:r>
        </a:p>
      </dgm:t>
    </dgm:pt>
    <dgm:pt modelId="{75D728B2-FC50-4D06-853F-9C2373889855}" type="parTrans" cxnId="{B7121717-4AEA-4F21-9344-13548E5FB158}">
      <dgm:prSet/>
      <dgm:spPr/>
      <dgm:t>
        <a:bodyPr/>
        <a:lstStyle/>
        <a:p>
          <a:endParaRPr lang="en-GB"/>
        </a:p>
      </dgm:t>
    </dgm:pt>
    <dgm:pt modelId="{67995DAD-9DB9-47C1-9035-E18CDB98558E}" type="sibTrans" cxnId="{B7121717-4AEA-4F21-9344-13548E5FB158}">
      <dgm:prSet/>
      <dgm:spPr/>
      <dgm:t>
        <a:bodyPr/>
        <a:lstStyle/>
        <a:p>
          <a:endParaRPr lang="en-GB"/>
        </a:p>
      </dgm:t>
    </dgm:pt>
    <dgm:pt modelId="{1E7F1523-4885-4461-9418-87790C1C2751}">
      <dgm:prSet phldrT="[Text]"/>
      <dgm:spPr/>
      <dgm:t>
        <a:bodyPr/>
        <a:lstStyle/>
        <a:p>
          <a:r>
            <a:rPr lang="en-GB" b="0" i="0"/>
            <a:t>We’ll keep you informed and encourage your feedback to help guide us in the right direction.</a:t>
          </a:r>
          <a:endParaRPr lang="en-GB"/>
        </a:p>
      </dgm:t>
    </dgm:pt>
    <dgm:pt modelId="{C5F96DD9-ACB9-4AB1-9B76-B52C2E890427}" type="parTrans" cxnId="{6046E4FB-4089-4906-98F1-5E6C1D685C19}">
      <dgm:prSet/>
      <dgm:spPr/>
      <dgm:t>
        <a:bodyPr/>
        <a:lstStyle/>
        <a:p>
          <a:endParaRPr lang="en-GB"/>
        </a:p>
      </dgm:t>
    </dgm:pt>
    <dgm:pt modelId="{F895BAF0-F6D6-497F-96AC-535A29D0F741}" type="sibTrans" cxnId="{6046E4FB-4089-4906-98F1-5E6C1D685C19}">
      <dgm:prSet/>
      <dgm:spPr/>
      <dgm:t>
        <a:bodyPr/>
        <a:lstStyle/>
        <a:p>
          <a:endParaRPr lang="en-GB"/>
        </a:p>
      </dgm:t>
    </dgm:pt>
    <dgm:pt modelId="{F00F616A-9D12-4065-B551-58F5A5BF73FB}" type="pres">
      <dgm:prSet presAssocID="{1E8F4D69-21FB-4CBD-A1A7-B44BE9EEEDB4}" presName="Name0" presStyleCnt="0">
        <dgm:presLayoutVars>
          <dgm:dir/>
          <dgm:animLvl val="lvl"/>
          <dgm:resizeHandles val="exact"/>
        </dgm:presLayoutVars>
      </dgm:prSet>
      <dgm:spPr/>
    </dgm:pt>
    <dgm:pt modelId="{3E44BD11-5F90-4ED8-978F-A01F8E3A8EB7}" type="pres">
      <dgm:prSet presAssocID="{A18214D0-CB3C-4062-B816-0DBD1C3C3F5B}" presName="composite" presStyleCnt="0"/>
      <dgm:spPr/>
    </dgm:pt>
    <dgm:pt modelId="{5D29FBF4-6F00-4964-BE05-8B69615FDEED}" type="pres">
      <dgm:prSet presAssocID="{A18214D0-CB3C-4062-B816-0DBD1C3C3F5B}" presName="parTx" presStyleLbl="alignNode1" presStyleIdx="0" presStyleCnt="5" custScaleX="110519">
        <dgm:presLayoutVars>
          <dgm:chMax val="0"/>
          <dgm:chPref val="0"/>
          <dgm:bulletEnabled val="1"/>
        </dgm:presLayoutVars>
      </dgm:prSet>
      <dgm:spPr/>
    </dgm:pt>
    <dgm:pt modelId="{CBDEDEA8-2FE5-4A88-A057-BF4160257858}" type="pres">
      <dgm:prSet presAssocID="{A18214D0-CB3C-4062-B816-0DBD1C3C3F5B}" presName="desTx" presStyleLbl="alignAccFollowNode1" presStyleIdx="0" presStyleCnt="5" custScaleX="110519">
        <dgm:presLayoutVars>
          <dgm:bulletEnabled val="1"/>
        </dgm:presLayoutVars>
      </dgm:prSet>
      <dgm:spPr/>
    </dgm:pt>
    <dgm:pt modelId="{EFBF011E-4775-43FE-8BE2-DE90CF8B8458}" type="pres">
      <dgm:prSet presAssocID="{67995DAD-9DB9-47C1-9035-E18CDB98558E}" presName="space" presStyleCnt="0"/>
      <dgm:spPr/>
    </dgm:pt>
    <dgm:pt modelId="{5409CFC5-AE71-4F37-BA32-73E1E4B36517}" type="pres">
      <dgm:prSet presAssocID="{64BA66CF-DC4A-4125-A5E1-FFACDAAD9567}" presName="composite" presStyleCnt="0"/>
      <dgm:spPr/>
    </dgm:pt>
    <dgm:pt modelId="{375AE2B9-736A-47CA-B8A3-EF185440B700}" type="pres">
      <dgm:prSet presAssocID="{64BA66CF-DC4A-4125-A5E1-FFACDAAD9567}" presName="parTx" presStyleLbl="alignNode1" presStyleIdx="1" presStyleCnt="5" custScaleX="110519">
        <dgm:presLayoutVars>
          <dgm:chMax val="0"/>
          <dgm:chPref val="0"/>
          <dgm:bulletEnabled val="1"/>
        </dgm:presLayoutVars>
      </dgm:prSet>
      <dgm:spPr/>
    </dgm:pt>
    <dgm:pt modelId="{FC4BE1B4-90C2-4B4B-BC89-2849FFC02574}" type="pres">
      <dgm:prSet presAssocID="{64BA66CF-DC4A-4125-A5E1-FFACDAAD9567}" presName="desTx" presStyleLbl="alignAccFollowNode1" presStyleIdx="1" presStyleCnt="5" custScaleX="110519">
        <dgm:presLayoutVars>
          <dgm:bulletEnabled val="1"/>
        </dgm:presLayoutVars>
      </dgm:prSet>
      <dgm:spPr/>
    </dgm:pt>
    <dgm:pt modelId="{1BB3FFDB-2F92-4D56-8206-13EBBC4EB652}" type="pres">
      <dgm:prSet presAssocID="{AC93AC94-3CDE-45EC-93F5-A0B29A860FCB}" presName="space" presStyleCnt="0"/>
      <dgm:spPr/>
    </dgm:pt>
    <dgm:pt modelId="{393CFA71-5430-4887-A8C3-54590884A678}" type="pres">
      <dgm:prSet presAssocID="{C618F26A-4B7D-46F4-91D3-BBD2866734AD}" presName="composite" presStyleCnt="0"/>
      <dgm:spPr/>
    </dgm:pt>
    <dgm:pt modelId="{CCE208D3-BA1F-4F34-BDA4-162F2A743DEA}" type="pres">
      <dgm:prSet presAssocID="{C618F26A-4B7D-46F4-91D3-BBD2866734AD}" presName="parTx" presStyleLbl="alignNode1" presStyleIdx="2" presStyleCnt="5" custScaleX="110519">
        <dgm:presLayoutVars>
          <dgm:chMax val="0"/>
          <dgm:chPref val="0"/>
          <dgm:bulletEnabled val="1"/>
        </dgm:presLayoutVars>
      </dgm:prSet>
      <dgm:spPr/>
    </dgm:pt>
    <dgm:pt modelId="{E69B35CF-AD6C-4482-9B23-E9B0BB319A39}" type="pres">
      <dgm:prSet presAssocID="{C618F26A-4B7D-46F4-91D3-BBD2866734AD}" presName="desTx" presStyleLbl="alignAccFollowNode1" presStyleIdx="2" presStyleCnt="5" custScaleX="110519">
        <dgm:presLayoutVars>
          <dgm:bulletEnabled val="1"/>
        </dgm:presLayoutVars>
      </dgm:prSet>
      <dgm:spPr/>
    </dgm:pt>
    <dgm:pt modelId="{FF01D588-E0CD-4E30-BBBE-EE8DAEC8F8F6}" type="pres">
      <dgm:prSet presAssocID="{832CD57D-2A4A-4CD4-8C76-D29009A07DE6}" presName="space" presStyleCnt="0"/>
      <dgm:spPr/>
    </dgm:pt>
    <dgm:pt modelId="{EE24F066-46BC-40C9-B3F7-B8F8E3BD5EAC}" type="pres">
      <dgm:prSet presAssocID="{A15E2E4E-0904-47FC-90AA-98015E23CA41}" presName="composite" presStyleCnt="0"/>
      <dgm:spPr/>
    </dgm:pt>
    <dgm:pt modelId="{973ED17C-B0D4-4675-A3B9-3AC96AA75F0E}" type="pres">
      <dgm:prSet presAssocID="{A15E2E4E-0904-47FC-90AA-98015E23CA41}" presName="parTx" presStyleLbl="alignNode1" presStyleIdx="3" presStyleCnt="5" custScaleX="110519">
        <dgm:presLayoutVars>
          <dgm:chMax val="0"/>
          <dgm:chPref val="0"/>
          <dgm:bulletEnabled val="1"/>
        </dgm:presLayoutVars>
      </dgm:prSet>
      <dgm:spPr/>
    </dgm:pt>
    <dgm:pt modelId="{07B90D50-F692-4819-82EB-12FAEE7C862B}" type="pres">
      <dgm:prSet presAssocID="{A15E2E4E-0904-47FC-90AA-98015E23CA41}" presName="desTx" presStyleLbl="alignAccFollowNode1" presStyleIdx="3" presStyleCnt="5" custScaleX="110519">
        <dgm:presLayoutVars>
          <dgm:bulletEnabled val="1"/>
        </dgm:presLayoutVars>
      </dgm:prSet>
      <dgm:spPr/>
    </dgm:pt>
    <dgm:pt modelId="{DDC82CED-E4C2-43B9-A88E-96FF73351ABE}" type="pres">
      <dgm:prSet presAssocID="{22D19D68-44D5-49FA-AB78-A7D85A6B63E8}" presName="space" presStyleCnt="0"/>
      <dgm:spPr/>
    </dgm:pt>
    <dgm:pt modelId="{B4D4A541-D80A-47AB-9987-59107D9271EC}" type="pres">
      <dgm:prSet presAssocID="{5BA1608C-32FA-40EF-A702-659CCC339A06}" presName="composite" presStyleCnt="0"/>
      <dgm:spPr/>
    </dgm:pt>
    <dgm:pt modelId="{D620EC67-BD4A-41E2-A576-8212CE51BFC5}" type="pres">
      <dgm:prSet presAssocID="{5BA1608C-32FA-40EF-A702-659CCC339A06}" presName="parTx" presStyleLbl="alignNode1" presStyleIdx="4" presStyleCnt="5" custScaleX="110519">
        <dgm:presLayoutVars>
          <dgm:chMax val="0"/>
          <dgm:chPref val="0"/>
          <dgm:bulletEnabled val="1"/>
        </dgm:presLayoutVars>
      </dgm:prSet>
      <dgm:spPr/>
    </dgm:pt>
    <dgm:pt modelId="{C51FDD6C-4827-4791-B185-1CE6C0999EE2}" type="pres">
      <dgm:prSet presAssocID="{5BA1608C-32FA-40EF-A702-659CCC339A06}" presName="desTx" presStyleLbl="alignAccFollowNode1" presStyleIdx="4" presStyleCnt="5" custScaleX="110519">
        <dgm:presLayoutVars>
          <dgm:bulletEnabled val="1"/>
        </dgm:presLayoutVars>
      </dgm:prSet>
      <dgm:spPr/>
    </dgm:pt>
  </dgm:ptLst>
  <dgm:cxnLst>
    <dgm:cxn modelId="{C0A92C00-A29B-4FBA-ACBC-E849D31C55CD}" type="presOf" srcId="{664D0B61-2D60-47EE-BAC4-A8C3269F8B6D}" destId="{C51FDD6C-4827-4791-B185-1CE6C0999EE2}" srcOrd="0" destOrd="1" presId="urn:microsoft.com/office/officeart/2005/8/layout/hList1"/>
    <dgm:cxn modelId="{F8B47A15-2FB7-476B-8457-8F57BDF32650}" srcId="{5BA1608C-32FA-40EF-A702-659CCC339A06}" destId="{2C346827-EBA6-46A1-9540-B4967F648869}" srcOrd="0" destOrd="0" parTransId="{1A9C12AC-0C73-490D-A6FD-B3C50F483E09}" sibTransId="{74E0DAF6-9A61-4AE0-992D-05AD8AD75CE8}"/>
    <dgm:cxn modelId="{B7121717-4AEA-4F21-9344-13548E5FB158}" srcId="{1E8F4D69-21FB-4CBD-A1A7-B44BE9EEEDB4}" destId="{A18214D0-CB3C-4062-B816-0DBD1C3C3F5B}" srcOrd="0" destOrd="0" parTransId="{75D728B2-FC50-4D06-853F-9C2373889855}" sibTransId="{67995DAD-9DB9-47C1-9035-E18CDB98558E}"/>
    <dgm:cxn modelId="{A75DD218-A326-43AB-B4A4-B87FFCCE7767}" type="presOf" srcId="{A18214D0-CB3C-4062-B816-0DBD1C3C3F5B}" destId="{5D29FBF4-6F00-4964-BE05-8B69615FDEED}" srcOrd="0" destOrd="0" presId="urn:microsoft.com/office/officeart/2005/8/layout/hList1"/>
    <dgm:cxn modelId="{55D3681C-1163-4161-8A1C-34BDEC1E55DB}" type="presOf" srcId="{1E8F4D69-21FB-4CBD-A1A7-B44BE9EEEDB4}" destId="{F00F616A-9D12-4065-B551-58F5A5BF73FB}" srcOrd="0" destOrd="0" presId="urn:microsoft.com/office/officeart/2005/8/layout/hList1"/>
    <dgm:cxn modelId="{EFE78941-9A7D-49E2-A23E-0358F3359BF4}" type="presOf" srcId="{A0FA0BF4-E4B6-4B75-BE5F-EC0334091C24}" destId="{FC4BE1B4-90C2-4B4B-BC89-2849FFC02574}" srcOrd="0" destOrd="0" presId="urn:microsoft.com/office/officeart/2005/8/layout/hList1"/>
    <dgm:cxn modelId="{598D1965-3EE0-40DE-8487-9C0A6E30C88C}" srcId="{5BA1608C-32FA-40EF-A702-659CCC339A06}" destId="{664D0B61-2D60-47EE-BAC4-A8C3269F8B6D}" srcOrd="1" destOrd="0" parTransId="{6F84CD4A-B708-4962-8F07-FDD1CB7D4327}" sibTransId="{9C8D2E20-5A5E-46D9-B159-D0E5D705BC4A}"/>
    <dgm:cxn modelId="{F471CB6A-1677-43DD-8BA7-CC70A28470C5}" srcId="{1E8F4D69-21FB-4CBD-A1A7-B44BE9EEEDB4}" destId="{5BA1608C-32FA-40EF-A702-659CCC339A06}" srcOrd="4" destOrd="0" parTransId="{2F23AFA5-2403-4700-84E1-463DCDF9B54A}" sibTransId="{2B9DBF34-5339-420B-8922-29CF7C08F507}"/>
    <dgm:cxn modelId="{4239384D-FB69-4670-84E6-6EA692CE5B85}" type="presOf" srcId="{5BA1608C-32FA-40EF-A702-659CCC339A06}" destId="{D620EC67-BD4A-41E2-A576-8212CE51BFC5}" srcOrd="0" destOrd="0" presId="urn:microsoft.com/office/officeart/2005/8/layout/hList1"/>
    <dgm:cxn modelId="{8A31C26D-3331-4D53-840E-733C66D8BDD4}" srcId="{5BA1608C-32FA-40EF-A702-659CCC339A06}" destId="{E1FC2EE0-2F4D-4CA2-A27F-18600485F86C}" srcOrd="2" destOrd="0" parTransId="{6A173179-4FFC-4F46-97EF-1CE555C72ACB}" sibTransId="{FFC5A6AC-3FA5-4E9E-8A09-11B41430CAD8}"/>
    <dgm:cxn modelId="{F24C7F73-C069-46EB-BECE-09446C7B9952}" srcId="{1E8F4D69-21FB-4CBD-A1A7-B44BE9EEEDB4}" destId="{C618F26A-4B7D-46F4-91D3-BBD2866734AD}" srcOrd="2" destOrd="0" parTransId="{D1CEDD36-8D31-46BD-B947-68914C767924}" sibTransId="{832CD57D-2A4A-4CD4-8C76-D29009A07DE6}"/>
    <dgm:cxn modelId="{7EB98276-D3B9-4521-A359-E0657BB15137}" srcId="{A15E2E4E-0904-47FC-90AA-98015E23CA41}" destId="{C4B84D91-33B5-4651-B711-1EFBA41E22DA}" srcOrd="0" destOrd="0" parTransId="{7FE8125D-F211-4F53-A95D-A493EE6DEE43}" sibTransId="{BEBBF61F-C22E-4023-A266-53A7CEC000F4}"/>
    <dgm:cxn modelId="{A426C35A-FD55-49C8-8B3A-1DCC28BACE49}" srcId="{1E8F4D69-21FB-4CBD-A1A7-B44BE9EEEDB4}" destId="{A15E2E4E-0904-47FC-90AA-98015E23CA41}" srcOrd="3" destOrd="0" parTransId="{F6D8B3C4-4294-45ED-805D-8FC1CCFFF413}" sibTransId="{22D19D68-44D5-49FA-AB78-A7D85A6B63E8}"/>
    <dgm:cxn modelId="{9678BC81-FFE8-4A2B-84FC-7A06963990FA}" type="presOf" srcId="{64BA66CF-DC4A-4125-A5E1-FFACDAAD9567}" destId="{375AE2B9-736A-47CA-B8A3-EF185440B700}" srcOrd="0" destOrd="0" presId="urn:microsoft.com/office/officeart/2005/8/layout/hList1"/>
    <dgm:cxn modelId="{47CF4688-2EDC-4450-9C28-06EEFA15F365}" type="presOf" srcId="{2C346827-EBA6-46A1-9540-B4967F648869}" destId="{C51FDD6C-4827-4791-B185-1CE6C0999EE2}" srcOrd="0" destOrd="0" presId="urn:microsoft.com/office/officeart/2005/8/layout/hList1"/>
    <dgm:cxn modelId="{44759B9E-65CD-46B1-8482-A2379921F5C5}" type="presOf" srcId="{1E7F1523-4885-4461-9418-87790C1C2751}" destId="{CBDEDEA8-2FE5-4A88-A057-BF4160257858}" srcOrd="0" destOrd="0" presId="urn:microsoft.com/office/officeart/2005/8/layout/hList1"/>
    <dgm:cxn modelId="{66DE71A6-150E-4B22-97BE-ACA50B072793}" type="presOf" srcId="{C618F26A-4B7D-46F4-91D3-BBD2866734AD}" destId="{CCE208D3-BA1F-4F34-BDA4-162F2A743DEA}" srcOrd="0" destOrd="0" presId="urn:microsoft.com/office/officeart/2005/8/layout/hList1"/>
    <dgm:cxn modelId="{F3641FAE-92FD-4F58-AE03-8A37A42ED8D3}" srcId="{1E8F4D69-21FB-4CBD-A1A7-B44BE9EEEDB4}" destId="{64BA66CF-DC4A-4125-A5E1-FFACDAAD9567}" srcOrd="1" destOrd="0" parTransId="{FEB3030C-12AD-4962-A577-F82649301EDF}" sibTransId="{AC93AC94-3CDE-45EC-93F5-A0B29A860FCB}"/>
    <dgm:cxn modelId="{4CD698B3-E509-4C43-B738-7A29C1AC2CE7}" srcId="{64BA66CF-DC4A-4125-A5E1-FFACDAAD9567}" destId="{A0FA0BF4-E4B6-4B75-BE5F-EC0334091C24}" srcOrd="0" destOrd="0" parTransId="{DFA2C164-26B6-46E5-A5BC-EFD9AE3D12CC}" sibTransId="{F74CAFE2-66F7-4A5D-8A3C-1830253A537B}"/>
    <dgm:cxn modelId="{F41A55BE-E4B5-4167-A86C-FDC0238754E4}" type="presOf" srcId="{82C42C0B-D6E3-48DB-997B-5BE0BD753A30}" destId="{E69B35CF-AD6C-4482-9B23-E9B0BB319A39}" srcOrd="0" destOrd="0" presId="urn:microsoft.com/office/officeart/2005/8/layout/hList1"/>
    <dgm:cxn modelId="{B840ACC0-F848-4965-A239-279ED947C5CC}" type="presOf" srcId="{A15E2E4E-0904-47FC-90AA-98015E23CA41}" destId="{973ED17C-B0D4-4675-A3B9-3AC96AA75F0E}" srcOrd="0" destOrd="0" presId="urn:microsoft.com/office/officeart/2005/8/layout/hList1"/>
    <dgm:cxn modelId="{342520C1-14F4-4D90-AD9F-BF7AD88629C1}" srcId="{C618F26A-4B7D-46F4-91D3-BBD2866734AD}" destId="{82C42C0B-D6E3-48DB-997B-5BE0BD753A30}" srcOrd="0" destOrd="0" parTransId="{93DAC2F4-4BFE-4E39-AEC2-AA9122D1BECE}" sibTransId="{EC6B3E2E-DBFD-43D5-9AC4-8CFAC82E6C81}"/>
    <dgm:cxn modelId="{30C1A5F0-8A97-4F29-8C6A-55BC65AAF2C7}" type="presOf" srcId="{E1FC2EE0-2F4D-4CA2-A27F-18600485F86C}" destId="{C51FDD6C-4827-4791-B185-1CE6C0999EE2}" srcOrd="0" destOrd="2" presId="urn:microsoft.com/office/officeart/2005/8/layout/hList1"/>
    <dgm:cxn modelId="{590E10F6-9855-429A-9CD6-8E730AD94DF7}" type="presOf" srcId="{C4B84D91-33B5-4651-B711-1EFBA41E22DA}" destId="{07B90D50-F692-4819-82EB-12FAEE7C862B}" srcOrd="0" destOrd="0" presId="urn:microsoft.com/office/officeart/2005/8/layout/hList1"/>
    <dgm:cxn modelId="{6046E4FB-4089-4906-98F1-5E6C1D685C19}" srcId="{A18214D0-CB3C-4062-B816-0DBD1C3C3F5B}" destId="{1E7F1523-4885-4461-9418-87790C1C2751}" srcOrd="0" destOrd="0" parTransId="{C5F96DD9-ACB9-4AB1-9B76-B52C2E890427}" sibTransId="{F895BAF0-F6D6-497F-96AC-535A29D0F741}"/>
    <dgm:cxn modelId="{E2E7D324-9A8B-48BA-83BF-540BF75A5011}" type="presParOf" srcId="{F00F616A-9D12-4065-B551-58F5A5BF73FB}" destId="{3E44BD11-5F90-4ED8-978F-A01F8E3A8EB7}" srcOrd="0" destOrd="0" presId="urn:microsoft.com/office/officeart/2005/8/layout/hList1"/>
    <dgm:cxn modelId="{9756C91A-1D68-46F5-B0DE-A23184D01539}" type="presParOf" srcId="{3E44BD11-5F90-4ED8-978F-A01F8E3A8EB7}" destId="{5D29FBF4-6F00-4964-BE05-8B69615FDEED}" srcOrd="0" destOrd="0" presId="urn:microsoft.com/office/officeart/2005/8/layout/hList1"/>
    <dgm:cxn modelId="{F7BD024E-5273-47E5-B745-F275783669EE}" type="presParOf" srcId="{3E44BD11-5F90-4ED8-978F-A01F8E3A8EB7}" destId="{CBDEDEA8-2FE5-4A88-A057-BF4160257858}" srcOrd="1" destOrd="0" presId="urn:microsoft.com/office/officeart/2005/8/layout/hList1"/>
    <dgm:cxn modelId="{89A5882F-34E8-4466-8818-97778069F90C}" type="presParOf" srcId="{F00F616A-9D12-4065-B551-58F5A5BF73FB}" destId="{EFBF011E-4775-43FE-8BE2-DE90CF8B8458}" srcOrd="1" destOrd="0" presId="urn:microsoft.com/office/officeart/2005/8/layout/hList1"/>
    <dgm:cxn modelId="{54971A1F-C48C-4C1B-AE89-42BA38346BE0}" type="presParOf" srcId="{F00F616A-9D12-4065-B551-58F5A5BF73FB}" destId="{5409CFC5-AE71-4F37-BA32-73E1E4B36517}" srcOrd="2" destOrd="0" presId="urn:microsoft.com/office/officeart/2005/8/layout/hList1"/>
    <dgm:cxn modelId="{0E1ECD31-0B76-4666-BE81-3B1165DE839B}" type="presParOf" srcId="{5409CFC5-AE71-4F37-BA32-73E1E4B36517}" destId="{375AE2B9-736A-47CA-B8A3-EF185440B700}" srcOrd="0" destOrd="0" presId="urn:microsoft.com/office/officeart/2005/8/layout/hList1"/>
    <dgm:cxn modelId="{94138E3A-3507-4E55-8B33-E0F3D24F622C}" type="presParOf" srcId="{5409CFC5-AE71-4F37-BA32-73E1E4B36517}" destId="{FC4BE1B4-90C2-4B4B-BC89-2849FFC02574}" srcOrd="1" destOrd="0" presId="urn:microsoft.com/office/officeart/2005/8/layout/hList1"/>
    <dgm:cxn modelId="{A6428BD1-E2F7-4367-885C-3EB7124625F6}" type="presParOf" srcId="{F00F616A-9D12-4065-B551-58F5A5BF73FB}" destId="{1BB3FFDB-2F92-4D56-8206-13EBBC4EB652}" srcOrd="3" destOrd="0" presId="urn:microsoft.com/office/officeart/2005/8/layout/hList1"/>
    <dgm:cxn modelId="{3E7896AE-DE16-4E2B-A64E-92C40F658CBB}" type="presParOf" srcId="{F00F616A-9D12-4065-B551-58F5A5BF73FB}" destId="{393CFA71-5430-4887-A8C3-54590884A678}" srcOrd="4" destOrd="0" presId="urn:microsoft.com/office/officeart/2005/8/layout/hList1"/>
    <dgm:cxn modelId="{3AA76DAE-9EF2-43E3-B253-6EF8E17D5460}" type="presParOf" srcId="{393CFA71-5430-4887-A8C3-54590884A678}" destId="{CCE208D3-BA1F-4F34-BDA4-162F2A743DEA}" srcOrd="0" destOrd="0" presId="urn:microsoft.com/office/officeart/2005/8/layout/hList1"/>
    <dgm:cxn modelId="{90521C86-52EA-42B5-86FC-6F1CB16677E8}" type="presParOf" srcId="{393CFA71-5430-4887-A8C3-54590884A678}" destId="{E69B35CF-AD6C-4482-9B23-E9B0BB319A39}" srcOrd="1" destOrd="0" presId="urn:microsoft.com/office/officeart/2005/8/layout/hList1"/>
    <dgm:cxn modelId="{91AAF530-8769-4B83-AB18-0BCF099FCEEA}" type="presParOf" srcId="{F00F616A-9D12-4065-B551-58F5A5BF73FB}" destId="{FF01D588-E0CD-4E30-BBBE-EE8DAEC8F8F6}" srcOrd="5" destOrd="0" presId="urn:microsoft.com/office/officeart/2005/8/layout/hList1"/>
    <dgm:cxn modelId="{7CDFE955-586A-46FD-BBAA-E658C2FDF8BF}" type="presParOf" srcId="{F00F616A-9D12-4065-B551-58F5A5BF73FB}" destId="{EE24F066-46BC-40C9-B3F7-B8F8E3BD5EAC}" srcOrd="6" destOrd="0" presId="urn:microsoft.com/office/officeart/2005/8/layout/hList1"/>
    <dgm:cxn modelId="{8FE8753C-7004-4666-AC9C-1E77C07FC86F}" type="presParOf" srcId="{EE24F066-46BC-40C9-B3F7-B8F8E3BD5EAC}" destId="{973ED17C-B0D4-4675-A3B9-3AC96AA75F0E}" srcOrd="0" destOrd="0" presId="urn:microsoft.com/office/officeart/2005/8/layout/hList1"/>
    <dgm:cxn modelId="{6A982FAE-1418-4029-AD81-CE8A0802A354}" type="presParOf" srcId="{EE24F066-46BC-40C9-B3F7-B8F8E3BD5EAC}" destId="{07B90D50-F692-4819-82EB-12FAEE7C862B}" srcOrd="1" destOrd="0" presId="urn:microsoft.com/office/officeart/2005/8/layout/hList1"/>
    <dgm:cxn modelId="{E44896D3-D6AB-4AF8-954B-571E072F766C}" type="presParOf" srcId="{F00F616A-9D12-4065-B551-58F5A5BF73FB}" destId="{DDC82CED-E4C2-43B9-A88E-96FF73351ABE}" srcOrd="7" destOrd="0" presId="urn:microsoft.com/office/officeart/2005/8/layout/hList1"/>
    <dgm:cxn modelId="{355EC588-7816-41E0-BE26-563E60003660}" type="presParOf" srcId="{F00F616A-9D12-4065-B551-58F5A5BF73FB}" destId="{B4D4A541-D80A-47AB-9987-59107D9271EC}" srcOrd="8" destOrd="0" presId="urn:microsoft.com/office/officeart/2005/8/layout/hList1"/>
    <dgm:cxn modelId="{D9C08C0B-4CF9-4DD7-9F94-7B4BE41F7F0F}" type="presParOf" srcId="{B4D4A541-D80A-47AB-9987-59107D9271EC}" destId="{D620EC67-BD4A-41E2-A576-8212CE51BFC5}" srcOrd="0" destOrd="0" presId="urn:microsoft.com/office/officeart/2005/8/layout/hList1"/>
    <dgm:cxn modelId="{F7684AAF-28F1-425D-A83C-B9A7B854A389}" type="presParOf" srcId="{B4D4A541-D80A-47AB-9987-59107D9271EC}" destId="{C51FDD6C-4827-4791-B185-1CE6C0999EE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E747D6-E3A5-4AD2-8919-CC3550E6F565}">
      <dsp:nvSpPr>
        <dsp:cNvPr id="0" name=""/>
        <dsp:cNvSpPr/>
      </dsp:nvSpPr>
      <dsp:spPr>
        <a:xfrm>
          <a:off x="0" y="0"/>
          <a:ext cx="1733887" cy="5180322"/>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t>County</a:t>
          </a:r>
          <a:r>
            <a:rPr lang="en-GB" sz="2000" b="1" kern="1200" baseline="0"/>
            <a:t> Hall Campus</a:t>
          </a:r>
          <a:endParaRPr lang="en-GB" sz="2000" b="1" kern="1200"/>
        </a:p>
      </dsp:txBody>
      <dsp:txXfrm>
        <a:off x="0" y="0"/>
        <a:ext cx="1733887" cy="1554096"/>
      </dsp:txXfrm>
    </dsp:sp>
    <dsp:sp modelId="{2B178E1F-471B-433D-9102-154FF04A09FA}">
      <dsp:nvSpPr>
        <dsp:cNvPr id="0" name=""/>
        <dsp:cNvSpPr/>
      </dsp:nvSpPr>
      <dsp:spPr>
        <a:xfrm>
          <a:off x="1833986" y="0"/>
          <a:ext cx="1740920" cy="5180322"/>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i="0" kern="1200"/>
            <a:t>Scarborough/</a:t>
          </a:r>
        </a:p>
        <a:p>
          <a:pPr marL="0" lvl="0" indent="0" algn="ctr" defTabSz="800100">
            <a:lnSpc>
              <a:spcPct val="90000"/>
            </a:lnSpc>
            <a:spcBef>
              <a:spcPct val="0"/>
            </a:spcBef>
            <a:spcAft>
              <a:spcPct val="35000"/>
            </a:spcAft>
            <a:buNone/>
          </a:pPr>
          <a:r>
            <a:rPr lang="en-GB" sz="1800" b="1" i="0" kern="1200"/>
            <a:t>Whitby/</a:t>
          </a:r>
        </a:p>
        <a:p>
          <a:pPr marL="0" lvl="0" indent="0" algn="ctr" defTabSz="800100">
            <a:lnSpc>
              <a:spcPct val="90000"/>
            </a:lnSpc>
            <a:spcBef>
              <a:spcPct val="0"/>
            </a:spcBef>
            <a:spcAft>
              <a:spcPct val="35000"/>
            </a:spcAft>
            <a:buNone/>
          </a:pPr>
          <a:r>
            <a:rPr lang="en-GB" sz="1800" b="1" i="0" kern="1200"/>
            <a:t>Ryedale</a:t>
          </a:r>
          <a:r>
            <a:rPr lang="en-GB" sz="1800" b="0" i="0" kern="1200"/>
            <a:t> </a:t>
          </a:r>
        </a:p>
        <a:p>
          <a:pPr marL="0" lvl="0" indent="0" algn="ctr" defTabSz="800100">
            <a:lnSpc>
              <a:spcPct val="90000"/>
            </a:lnSpc>
            <a:spcBef>
              <a:spcPct val="0"/>
            </a:spcBef>
            <a:spcAft>
              <a:spcPct val="35000"/>
            </a:spcAft>
            <a:buNone/>
          </a:pPr>
          <a:endParaRPr lang="en-GB" sz="1900" b="1" i="0" kern="1200"/>
        </a:p>
      </dsp:txBody>
      <dsp:txXfrm>
        <a:off x="1833986" y="0"/>
        <a:ext cx="1740920" cy="1554096"/>
      </dsp:txXfrm>
    </dsp:sp>
    <dsp:sp modelId="{DA5ACD23-5069-4721-BC75-288E0EA32921}">
      <dsp:nvSpPr>
        <dsp:cNvPr id="0" name=""/>
        <dsp:cNvSpPr/>
      </dsp:nvSpPr>
      <dsp:spPr>
        <a:xfrm>
          <a:off x="3749033" y="0"/>
          <a:ext cx="1740920" cy="5180322"/>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i="0" kern="1200"/>
            <a:t>Hambleton/</a:t>
          </a:r>
        </a:p>
        <a:p>
          <a:pPr marL="0" lvl="0" indent="0" algn="ctr" defTabSz="800100">
            <a:lnSpc>
              <a:spcPct val="90000"/>
            </a:lnSpc>
            <a:spcBef>
              <a:spcPct val="0"/>
            </a:spcBef>
            <a:spcAft>
              <a:spcPct val="35000"/>
            </a:spcAft>
            <a:buNone/>
          </a:pPr>
          <a:r>
            <a:rPr lang="en-GB" sz="1800" b="1" i="0" kern="1200"/>
            <a:t>Richmond</a:t>
          </a:r>
        </a:p>
        <a:p>
          <a:pPr marL="0" lvl="0" indent="0" algn="ctr" defTabSz="800100">
            <a:lnSpc>
              <a:spcPct val="90000"/>
            </a:lnSpc>
            <a:spcBef>
              <a:spcPct val="0"/>
            </a:spcBef>
            <a:spcAft>
              <a:spcPct val="35000"/>
            </a:spcAft>
            <a:buNone/>
          </a:pPr>
          <a:endParaRPr lang="en-GB" sz="1800" b="1" kern="1200"/>
        </a:p>
      </dsp:txBody>
      <dsp:txXfrm>
        <a:off x="3749033" y="0"/>
        <a:ext cx="1740920" cy="1554096"/>
      </dsp:txXfrm>
    </dsp:sp>
    <dsp:sp modelId="{DE00A74B-1B98-4971-9B1D-A8E82AB15390}">
      <dsp:nvSpPr>
        <dsp:cNvPr id="0" name=""/>
        <dsp:cNvSpPr/>
      </dsp:nvSpPr>
      <dsp:spPr>
        <a:xfrm>
          <a:off x="5609938" y="0"/>
          <a:ext cx="1740920" cy="5180322"/>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t>Selby</a:t>
          </a:r>
        </a:p>
        <a:p>
          <a:pPr marL="0" lvl="0" indent="0" algn="ctr" defTabSz="889000">
            <a:lnSpc>
              <a:spcPct val="90000"/>
            </a:lnSpc>
            <a:spcBef>
              <a:spcPct val="0"/>
            </a:spcBef>
            <a:spcAft>
              <a:spcPct val="35000"/>
            </a:spcAft>
            <a:buNone/>
          </a:pPr>
          <a:endParaRPr lang="en-GB" sz="2200" kern="1200"/>
        </a:p>
      </dsp:txBody>
      <dsp:txXfrm>
        <a:off x="5609938" y="0"/>
        <a:ext cx="1740920" cy="1554096"/>
      </dsp:txXfrm>
    </dsp:sp>
    <dsp:sp modelId="{582E53A0-975D-4DD4-ACB9-5B409DD4EA1E}">
      <dsp:nvSpPr>
        <dsp:cNvPr id="0" name=""/>
        <dsp:cNvSpPr/>
      </dsp:nvSpPr>
      <dsp:spPr>
        <a:xfrm>
          <a:off x="7481428" y="0"/>
          <a:ext cx="1740920" cy="5180322"/>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i="0" kern="1200"/>
            <a:t>Harrogate/</a:t>
          </a:r>
        </a:p>
        <a:p>
          <a:pPr marL="0" lvl="0" indent="0" algn="ctr" defTabSz="711200">
            <a:lnSpc>
              <a:spcPct val="90000"/>
            </a:lnSpc>
            <a:spcBef>
              <a:spcPct val="0"/>
            </a:spcBef>
            <a:spcAft>
              <a:spcPct val="35000"/>
            </a:spcAft>
            <a:buNone/>
          </a:pPr>
          <a:r>
            <a:rPr lang="en-GB" sz="1600" b="1" i="0" kern="1200"/>
            <a:t>Knaresborough/</a:t>
          </a:r>
        </a:p>
        <a:p>
          <a:pPr marL="0" lvl="0" indent="0" algn="ctr" defTabSz="711200">
            <a:lnSpc>
              <a:spcPct val="90000"/>
            </a:lnSpc>
            <a:spcBef>
              <a:spcPct val="0"/>
            </a:spcBef>
            <a:spcAft>
              <a:spcPct val="35000"/>
            </a:spcAft>
            <a:buNone/>
          </a:pPr>
          <a:r>
            <a:rPr lang="en-GB" sz="1600" b="1" i="0" kern="1200"/>
            <a:t>Ripon/Craven</a:t>
          </a:r>
        </a:p>
        <a:p>
          <a:pPr marL="0" lvl="0" indent="0" algn="ctr" defTabSz="711200">
            <a:lnSpc>
              <a:spcPct val="90000"/>
            </a:lnSpc>
            <a:spcBef>
              <a:spcPct val="0"/>
            </a:spcBef>
            <a:spcAft>
              <a:spcPct val="35000"/>
            </a:spcAft>
            <a:buNone/>
          </a:pPr>
          <a:r>
            <a:rPr lang="en-GB" sz="1600" b="0" i="0" kern="1200"/>
            <a:t> </a:t>
          </a:r>
          <a:endParaRPr lang="en-GB" sz="1600" kern="1200"/>
        </a:p>
      </dsp:txBody>
      <dsp:txXfrm>
        <a:off x="7481428" y="0"/>
        <a:ext cx="1740920" cy="15540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CDD474-9E33-489E-9A2E-92CBF0E823B3}">
      <dsp:nvSpPr>
        <dsp:cNvPr id="0" name=""/>
        <dsp:cNvSpPr/>
      </dsp:nvSpPr>
      <dsp:spPr>
        <a:xfrm>
          <a:off x="4632666" y="2620"/>
          <a:ext cx="1250267" cy="8126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Internal suspensions</a:t>
          </a:r>
        </a:p>
      </dsp:txBody>
      <dsp:txXfrm>
        <a:off x="4672337" y="42291"/>
        <a:ext cx="1170925" cy="733332"/>
      </dsp:txXfrm>
    </dsp:sp>
    <dsp:sp modelId="{2C65EE13-DF95-4E7C-B41E-0C9B6EBB6166}">
      <dsp:nvSpPr>
        <dsp:cNvPr id="0" name=""/>
        <dsp:cNvSpPr/>
      </dsp:nvSpPr>
      <dsp:spPr>
        <a:xfrm>
          <a:off x="3635192" y="408957"/>
          <a:ext cx="3245214" cy="3245214"/>
        </a:xfrm>
        <a:custGeom>
          <a:avLst/>
          <a:gdLst/>
          <a:ahLst/>
          <a:cxnLst/>
          <a:rect l="0" t="0" r="0" b="0"/>
          <a:pathLst>
            <a:path>
              <a:moveTo>
                <a:pt x="2414983" y="206629"/>
              </a:moveTo>
              <a:arcTo wR="1622607" hR="1622607" stAng="17953873" swAng="121084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614EE766-1BF5-4FBE-B9FD-463209B112F7}">
      <dsp:nvSpPr>
        <dsp:cNvPr id="0" name=""/>
        <dsp:cNvSpPr/>
      </dsp:nvSpPr>
      <dsp:spPr>
        <a:xfrm>
          <a:off x="6175857" y="1123814"/>
          <a:ext cx="1250267" cy="8126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Suspensions as last resort</a:t>
          </a:r>
        </a:p>
      </dsp:txBody>
      <dsp:txXfrm>
        <a:off x="6215528" y="1163485"/>
        <a:ext cx="1170925" cy="733332"/>
      </dsp:txXfrm>
    </dsp:sp>
    <dsp:sp modelId="{A87A8363-EC24-44D4-B037-C46F36E61119}">
      <dsp:nvSpPr>
        <dsp:cNvPr id="0" name=""/>
        <dsp:cNvSpPr/>
      </dsp:nvSpPr>
      <dsp:spPr>
        <a:xfrm>
          <a:off x="3635192" y="408957"/>
          <a:ext cx="3245214" cy="3245214"/>
        </a:xfrm>
        <a:custGeom>
          <a:avLst/>
          <a:gdLst/>
          <a:ahLst/>
          <a:cxnLst/>
          <a:rect l="0" t="0" r="0" b="0"/>
          <a:pathLst>
            <a:path>
              <a:moveTo>
                <a:pt x="3241314" y="1735036"/>
              </a:moveTo>
              <a:arcTo wR="1622607" hR="1622607" stAng="21838391" swAng="135918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8AFCCF5-907A-4571-9031-ECF389A6A72A}">
      <dsp:nvSpPr>
        <dsp:cNvPr id="0" name=""/>
        <dsp:cNvSpPr/>
      </dsp:nvSpPr>
      <dsp:spPr>
        <a:xfrm>
          <a:off x="5586410" y="2937944"/>
          <a:ext cx="1250267" cy="8126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Tracking Internal Exclusions</a:t>
          </a:r>
        </a:p>
      </dsp:txBody>
      <dsp:txXfrm>
        <a:off x="5626081" y="2977615"/>
        <a:ext cx="1170925" cy="733332"/>
      </dsp:txXfrm>
    </dsp:sp>
    <dsp:sp modelId="{C9BC9BB8-4ACF-40CC-AF61-391972E0A226}">
      <dsp:nvSpPr>
        <dsp:cNvPr id="0" name=""/>
        <dsp:cNvSpPr/>
      </dsp:nvSpPr>
      <dsp:spPr>
        <a:xfrm>
          <a:off x="3635192" y="408957"/>
          <a:ext cx="3245214" cy="3245214"/>
        </a:xfrm>
        <a:custGeom>
          <a:avLst/>
          <a:gdLst/>
          <a:ahLst/>
          <a:cxnLst/>
          <a:rect l="0" t="0" r="0" b="0"/>
          <a:pathLst>
            <a:path>
              <a:moveTo>
                <a:pt x="1821560" y="3232970"/>
              </a:moveTo>
              <a:arcTo wR="1622607" hR="1622607" stAng="4977423" swAng="845154"/>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BAFEBE5-AD16-4578-90CE-4C67544DAA03}">
      <dsp:nvSpPr>
        <dsp:cNvPr id="0" name=""/>
        <dsp:cNvSpPr/>
      </dsp:nvSpPr>
      <dsp:spPr>
        <a:xfrm>
          <a:off x="3678921" y="2937944"/>
          <a:ext cx="1250267" cy="8126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Guidance on “Off-Rolling”</a:t>
          </a:r>
        </a:p>
      </dsp:txBody>
      <dsp:txXfrm>
        <a:off x="3718592" y="2977615"/>
        <a:ext cx="1170925" cy="733332"/>
      </dsp:txXfrm>
    </dsp:sp>
    <dsp:sp modelId="{C4B29550-A49A-47DA-94B2-439D76B18303}">
      <dsp:nvSpPr>
        <dsp:cNvPr id="0" name=""/>
        <dsp:cNvSpPr/>
      </dsp:nvSpPr>
      <dsp:spPr>
        <a:xfrm>
          <a:off x="3635192" y="408957"/>
          <a:ext cx="3245214" cy="3245214"/>
        </a:xfrm>
        <a:custGeom>
          <a:avLst/>
          <a:gdLst/>
          <a:ahLst/>
          <a:cxnLst/>
          <a:rect l="0" t="0" r="0" b="0"/>
          <a:pathLst>
            <a:path>
              <a:moveTo>
                <a:pt x="172080" y="2349810"/>
              </a:moveTo>
              <a:arcTo wR="1622607" hR="1622607" stAng="9202420" swAng="135918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7E6E6814-8924-4A29-96FE-81A04CAE46D9}">
      <dsp:nvSpPr>
        <dsp:cNvPr id="0" name=""/>
        <dsp:cNvSpPr/>
      </dsp:nvSpPr>
      <dsp:spPr>
        <a:xfrm>
          <a:off x="3089475" y="1123814"/>
          <a:ext cx="1250267" cy="8126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Re-integration Requirements</a:t>
          </a:r>
        </a:p>
      </dsp:txBody>
      <dsp:txXfrm>
        <a:off x="3129146" y="1163485"/>
        <a:ext cx="1170925" cy="733332"/>
      </dsp:txXfrm>
    </dsp:sp>
    <dsp:sp modelId="{A4A92D0B-D5CE-40DD-A7E8-BCA3885CFE93}">
      <dsp:nvSpPr>
        <dsp:cNvPr id="0" name=""/>
        <dsp:cNvSpPr/>
      </dsp:nvSpPr>
      <dsp:spPr>
        <a:xfrm>
          <a:off x="3635192" y="408957"/>
          <a:ext cx="3245214" cy="3245214"/>
        </a:xfrm>
        <a:custGeom>
          <a:avLst/>
          <a:gdLst/>
          <a:ahLst/>
          <a:cxnLst/>
          <a:rect l="0" t="0" r="0" b="0"/>
          <a:pathLst>
            <a:path>
              <a:moveTo>
                <a:pt x="390387" y="566913"/>
              </a:moveTo>
              <a:arcTo wR="1622607" hR="1622607" stAng="13235283" swAng="121084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6463D4-0E94-4E30-B008-A3C163967E46}">
      <dsp:nvSpPr>
        <dsp:cNvPr id="0" name=""/>
        <dsp:cNvSpPr/>
      </dsp:nvSpPr>
      <dsp:spPr>
        <a:xfrm rot="5400000">
          <a:off x="6487941" y="-3189783"/>
          <a:ext cx="1262764" cy="7959011"/>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 typeface="Arial" panose="020B0604020202020204" pitchFamily="34" charset="0"/>
            <a:buChar char="•"/>
          </a:pPr>
          <a:r>
            <a:rPr lang="en-GB" sz="2000" kern="1200"/>
            <a:t>The purpose of the project is to implement a </a:t>
          </a:r>
          <a:r>
            <a:rPr lang="en-GB" sz="2000" b="1" kern="1200"/>
            <a:t>new system </a:t>
          </a:r>
          <a:r>
            <a:rPr lang="en-GB" sz="2000" kern="1200"/>
            <a:t>to manage the end-to-end statutory processes for Education, Health &amp; Care Plans (EHCPs).</a:t>
          </a:r>
        </a:p>
      </dsp:txBody>
      <dsp:txXfrm rot="-5400000">
        <a:off x="3139818" y="219983"/>
        <a:ext cx="7897368" cy="1139478"/>
      </dsp:txXfrm>
    </dsp:sp>
    <dsp:sp modelId="{F0F20FDC-D723-4CA7-B92D-171F0AE38B26}">
      <dsp:nvSpPr>
        <dsp:cNvPr id="0" name=""/>
        <dsp:cNvSpPr/>
      </dsp:nvSpPr>
      <dsp:spPr>
        <a:xfrm>
          <a:off x="78398" y="0"/>
          <a:ext cx="3032826" cy="15784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114300" rIns="228600" bIns="114300" numCol="1" spcCol="1270" anchor="ctr" anchorCtr="0">
          <a:noAutofit/>
        </a:bodyPr>
        <a:lstStyle/>
        <a:p>
          <a:pPr marL="0" lvl="0" indent="0" algn="ctr" defTabSz="2667000">
            <a:lnSpc>
              <a:spcPct val="90000"/>
            </a:lnSpc>
            <a:spcBef>
              <a:spcPct val="0"/>
            </a:spcBef>
            <a:spcAft>
              <a:spcPct val="35000"/>
            </a:spcAft>
            <a:buNone/>
          </a:pPr>
          <a:r>
            <a:rPr lang="en-GB" sz="6000" kern="1200"/>
            <a:t>What?</a:t>
          </a:r>
        </a:p>
      </dsp:txBody>
      <dsp:txXfrm>
        <a:off x="155452" y="77054"/>
        <a:ext cx="2878718" cy="1424347"/>
      </dsp:txXfrm>
    </dsp:sp>
    <dsp:sp modelId="{763BE5E1-4B2F-4831-ADF0-D3C2A33F4CDB}">
      <dsp:nvSpPr>
        <dsp:cNvPr id="0" name=""/>
        <dsp:cNvSpPr/>
      </dsp:nvSpPr>
      <dsp:spPr>
        <a:xfrm rot="5400000">
          <a:off x="5822602" y="-1062361"/>
          <a:ext cx="2594084" cy="803455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ts val="600"/>
            </a:spcAft>
            <a:buChar char="•"/>
          </a:pPr>
          <a:r>
            <a:rPr lang="en-GB" sz="1800" b="0" i="0" kern="1200"/>
            <a:t>We want children and young people to get the right support as soon as they need it, helping to improve their outcomes.</a:t>
          </a:r>
          <a:endParaRPr lang="en-GB" sz="1800" kern="1200"/>
        </a:p>
        <a:p>
          <a:pPr marL="171450" lvl="1" indent="-171450" algn="l" defTabSz="800100">
            <a:lnSpc>
              <a:spcPct val="90000"/>
            </a:lnSpc>
            <a:spcBef>
              <a:spcPct val="0"/>
            </a:spcBef>
            <a:spcAft>
              <a:spcPts val="600"/>
            </a:spcAft>
            <a:buChar char="•"/>
          </a:pPr>
          <a:r>
            <a:rPr lang="en-GB" sz="1800" kern="1200"/>
            <a:t>Demand for EHCPs continues to increase.</a:t>
          </a:r>
        </a:p>
        <a:p>
          <a:pPr marL="171450" lvl="1" indent="-171450" algn="l" defTabSz="800100">
            <a:lnSpc>
              <a:spcPct val="90000"/>
            </a:lnSpc>
            <a:spcBef>
              <a:spcPct val="0"/>
            </a:spcBef>
            <a:spcAft>
              <a:spcPts val="600"/>
            </a:spcAft>
            <a:buChar char="•"/>
          </a:pPr>
          <a:r>
            <a:rPr lang="en-GB" sz="1800" kern="1200"/>
            <a:t>Statutory timescales are becoming increasingly challenging to meet.</a:t>
          </a:r>
        </a:p>
        <a:p>
          <a:pPr marL="171450" lvl="1" indent="-171450" algn="l" defTabSz="800100">
            <a:lnSpc>
              <a:spcPct val="90000"/>
            </a:lnSpc>
            <a:spcBef>
              <a:spcPct val="0"/>
            </a:spcBef>
            <a:spcAft>
              <a:spcPts val="600"/>
            </a:spcAft>
            <a:buFont typeface="Arial" panose="020B0604020202020204" pitchFamily="34" charset="0"/>
            <a:buChar char="•"/>
          </a:pPr>
          <a:r>
            <a:rPr lang="en-GB" sz="1800" kern="1200"/>
            <a:t>The existing processes are complex, relying on several systems and methods that reduce efficiency and make multi-agency collaboration challenging.</a:t>
          </a:r>
        </a:p>
        <a:p>
          <a:pPr marL="171450" lvl="1" indent="-171450" algn="l" defTabSz="800100">
            <a:lnSpc>
              <a:spcPct val="90000"/>
            </a:lnSpc>
            <a:spcBef>
              <a:spcPct val="0"/>
            </a:spcBef>
            <a:spcAft>
              <a:spcPts val="600"/>
            </a:spcAft>
            <a:buFont typeface="Arial" panose="020B0604020202020204" pitchFamily="34" charset="0"/>
            <a:buChar char="•"/>
          </a:pPr>
          <a:r>
            <a:rPr lang="en-GB" sz="1800" kern="1200"/>
            <a:t>We want to improve transparency for families and partners.</a:t>
          </a:r>
        </a:p>
      </dsp:txBody>
      <dsp:txXfrm rot="-5400000">
        <a:off x="3102368" y="1784506"/>
        <a:ext cx="7907921" cy="2340818"/>
      </dsp:txXfrm>
    </dsp:sp>
    <dsp:sp modelId="{561D0D98-3AE4-4814-86C7-69301F7E2B01}">
      <dsp:nvSpPr>
        <dsp:cNvPr id="0" name=""/>
        <dsp:cNvSpPr/>
      </dsp:nvSpPr>
      <dsp:spPr>
        <a:xfrm>
          <a:off x="106992" y="2165687"/>
          <a:ext cx="2995375" cy="15784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114300" rIns="228600" bIns="114300" numCol="1" spcCol="1270" anchor="ctr" anchorCtr="0">
          <a:noAutofit/>
        </a:bodyPr>
        <a:lstStyle/>
        <a:p>
          <a:pPr marL="0" lvl="0" indent="0" algn="ctr" defTabSz="2667000">
            <a:lnSpc>
              <a:spcPct val="90000"/>
            </a:lnSpc>
            <a:spcBef>
              <a:spcPct val="0"/>
            </a:spcBef>
            <a:spcAft>
              <a:spcPct val="35000"/>
            </a:spcAft>
            <a:buNone/>
          </a:pPr>
          <a:r>
            <a:rPr lang="en-GB" sz="6000" kern="1200"/>
            <a:t>Why?</a:t>
          </a:r>
        </a:p>
      </dsp:txBody>
      <dsp:txXfrm>
        <a:off x="184046" y="2242741"/>
        <a:ext cx="2841267" cy="1424347"/>
      </dsp:txXfrm>
    </dsp:sp>
    <dsp:sp modelId="{904D91A5-ED70-4BED-B4AB-5B23F2A53F03}">
      <dsp:nvSpPr>
        <dsp:cNvPr id="0" name=""/>
        <dsp:cNvSpPr/>
      </dsp:nvSpPr>
      <dsp:spPr>
        <a:xfrm rot="5400000">
          <a:off x="6495807" y="1072260"/>
          <a:ext cx="1262764" cy="809569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 typeface="Arial" panose="020B0604020202020204" pitchFamily="34" charset="0"/>
            <a:buChar char="•"/>
          </a:pPr>
          <a:r>
            <a:rPr lang="en-GB" sz="2000" b="1" kern="1200"/>
            <a:t>June 2026 </a:t>
          </a:r>
          <a:r>
            <a:rPr lang="en-GB" sz="2000" kern="1200"/>
            <a:t>– go live with assessment requests</a:t>
          </a:r>
        </a:p>
        <a:p>
          <a:pPr marL="228600" lvl="1" indent="-228600" algn="l" defTabSz="889000">
            <a:lnSpc>
              <a:spcPct val="90000"/>
            </a:lnSpc>
            <a:spcBef>
              <a:spcPct val="0"/>
            </a:spcBef>
            <a:spcAft>
              <a:spcPct val="15000"/>
            </a:spcAft>
            <a:buChar char="•"/>
          </a:pPr>
          <a:r>
            <a:rPr lang="en-GB" sz="2000" b="1" kern="1200"/>
            <a:t>September 2026</a:t>
          </a:r>
          <a:r>
            <a:rPr lang="en-GB" sz="2000" kern="1200"/>
            <a:t> – go live with annual reviews</a:t>
          </a:r>
        </a:p>
      </dsp:txBody>
      <dsp:txXfrm rot="-5400000">
        <a:off x="3079342" y="4550369"/>
        <a:ext cx="8034052" cy="1139478"/>
      </dsp:txXfrm>
    </dsp:sp>
    <dsp:sp modelId="{02BC938B-EA19-4D8D-B222-29EA4185C39E}">
      <dsp:nvSpPr>
        <dsp:cNvPr id="0" name=""/>
        <dsp:cNvSpPr/>
      </dsp:nvSpPr>
      <dsp:spPr>
        <a:xfrm>
          <a:off x="106992" y="4330880"/>
          <a:ext cx="2972350" cy="15784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114300" rIns="228600" bIns="114300" numCol="1" spcCol="1270" anchor="ctr" anchorCtr="0">
          <a:noAutofit/>
        </a:bodyPr>
        <a:lstStyle/>
        <a:p>
          <a:pPr marL="0" lvl="0" indent="0" algn="ctr" defTabSz="2667000">
            <a:lnSpc>
              <a:spcPct val="90000"/>
            </a:lnSpc>
            <a:spcBef>
              <a:spcPct val="0"/>
            </a:spcBef>
            <a:spcAft>
              <a:spcPct val="35000"/>
            </a:spcAft>
            <a:buNone/>
          </a:pPr>
          <a:r>
            <a:rPr lang="en-GB" sz="6000" kern="1200"/>
            <a:t>When?</a:t>
          </a:r>
        </a:p>
      </dsp:txBody>
      <dsp:txXfrm>
        <a:off x="184046" y="4407934"/>
        <a:ext cx="2818242" cy="14243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16DDE3-7A36-4D8A-893C-42422CCCB417}">
      <dsp:nvSpPr>
        <dsp:cNvPr id="0" name=""/>
        <dsp:cNvSpPr/>
      </dsp:nvSpPr>
      <dsp:spPr>
        <a:xfrm>
          <a:off x="6618" y="1128626"/>
          <a:ext cx="1958944" cy="2826810"/>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72000" lvl="1" indent="0" algn="l" defTabSz="889000">
            <a:lnSpc>
              <a:spcPct val="90000"/>
            </a:lnSpc>
            <a:spcBef>
              <a:spcPct val="0"/>
            </a:spcBef>
            <a:spcAft>
              <a:spcPts val="0"/>
            </a:spcAft>
            <a:buNone/>
          </a:pPr>
          <a:r>
            <a:rPr lang="en-GB" sz="2000" kern="1200"/>
            <a:t>Reviewed </a:t>
          </a:r>
          <a:r>
            <a:rPr lang="en-GB" sz="2000" b="1" kern="1200"/>
            <a:t>processes</a:t>
          </a:r>
          <a:r>
            <a:rPr lang="en-GB" sz="2000" b="0" kern="1200"/>
            <a:t>,</a:t>
          </a:r>
          <a:r>
            <a:rPr lang="en-GB" sz="2000" kern="1200"/>
            <a:t> lessons learned and identified </a:t>
          </a:r>
          <a:r>
            <a:rPr lang="en-GB" sz="2000" b="1" kern="1200"/>
            <a:t>requirements</a:t>
          </a:r>
        </a:p>
      </dsp:txBody>
      <dsp:txXfrm>
        <a:off x="63994" y="1186002"/>
        <a:ext cx="1844192" cy="2106313"/>
      </dsp:txXfrm>
    </dsp:sp>
    <dsp:sp modelId="{F6F429CF-009C-4C99-8A77-725A34DEDEC1}">
      <dsp:nvSpPr>
        <dsp:cNvPr id="0" name=""/>
        <dsp:cNvSpPr/>
      </dsp:nvSpPr>
      <dsp:spPr>
        <a:xfrm>
          <a:off x="992265" y="2167849"/>
          <a:ext cx="2134115" cy="2134115"/>
        </a:xfrm>
        <a:prstGeom prst="leftCircularArrow">
          <a:avLst>
            <a:gd name="adj1" fmla="val 3315"/>
            <a:gd name="adj2" fmla="val 409542"/>
            <a:gd name="adj3" fmla="val 1673812"/>
            <a:gd name="adj4" fmla="val 8513249"/>
            <a:gd name="adj5" fmla="val 386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C523DB8-8A99-497C-9A75-C6CA51AB84AC}">
      <dsp:nvSpPr>
        <dsp:cNvPr id="0" name=""/>
        <dsp:cNvSpPr/>
      </dsp:nvSpPr>
      <dsp:spPr>
        <a:xfrm>
          <a:off x="496129" y="3222703"/>
          <a:ext cx="1567876" cy="623492"/>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b="1" kern="1200"/>
            <a:t>SEPT – DEC 2024</a:t>
          </a:r>
        </a:p>
      </dsp:txBody>
      <dsp:txXfrm>
        <a:off x="514390" y="3240964"/>
        <a:ext cx="1531354" cy="586970"/>
      </dsp:txXfrm>
    </dsp:sp>
    <dsp:sp modelId="{E904F3A0-25E7-4F42-B738-F05579ECCBF1}">
      <dsp:nvSpPr>
        <dsp:cNvPr id="0" name=""/>
        <dsp:cNvSpPr/>
      </dsp:nvSpPr>
      <dsp:spPr>
        <a:xfrm>
          <a:off x="2400917" y="1128626"/>
          <a:ext cx="1929523" cy="2826810"/>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72000" lvl="1" indent="0" algn="l" defTabSz="889000">
            <a:lnSpc>
              <a:spcPct val="90000"/>
            </a:lnSpc>
            <a:spcBef>
              <a:spcPct val="0"/>
            </a:spcBef>
            <a:spcAft>
              <a:spcPts val="0"/>
            </a:spcAft>
            <a:buNone/>
          </a:pPr>
          <a:r>
            <a:rPr lang="en-GB" sz="2000" kern="1200"/>
            <a:t>Completed </a:t>
          </a:r>
          <a:r>
            <a:rPr lang="en-GB" sz="2000" b="1" kern="1200"/>
            <a:t>options appraisal</a:t>
          </a:r>
        </a:p>
      </dsp:txBody>
      <dsp:txXfrm>
        <a:off x="2457431" y="1790885"/>
        <a:ext cx="1816495" cy="2108037"/>
      </dsp:txXfrm>
    </dsp:sp>
    <dsp:sp modelId="{51649501-C722-4105-A76F-371E16149684}">
      <dsp:nvSpPr>
        <dsp:cNvPr id="0" name=""/>
        <dsp:cNvSpPr/>
      </dsp:nvSpPr>
      <dsp:spPr>
        <a:xfrm>
          <a:off x="3394000" y="724321"/>
          <a:ext cx="2288251" cy="2288251"/>
        </a:xfrm>
        <a:prstGeom prst="circularArrow">
          <a:avLst>
            <a:gd name="adj1" fmla="val 3092"/>
            <a:gd name="adj2" fmla="val 379943"/>
            <a:gd name="adj3" fmla="val 19984791"/>
            <a:gd name="adj4" fmla="val 13115756"/>
            <a:gd name="adj5" fmla="val 360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BC68A3F-10CA-44B5-AE4A-72DD0A507D27}">
      <dsp:nvSpPr>
        <dsp:cNvPr id="0" name=""/>
        <dsp:cNvSpPr/>
      </dsp:nvSpPr>
      <dsp:spPr>
        <a:xfrm>
          <a:off x="2950230" y="1202528"/>
          <a:ext cx="1507184" cy="623492"/>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b="1" kern="1200"/>
            <a:t>JAN &amp; FEB 2025</a:t>
          </a:r>
        </a:p>
      </dsp:txBody>
      <dsp:txXfrm>
        <a:off x="2968491" y="1220789"/>
        <a:ext cx="1470662" cy="586970"/>
      </dsp:txXfrm>
    </dsp:sp>
    <dsp:sp modelId="{9017224C-3601-4BEB-8CE2-E2690D4DE2EB}">
      <dsp:nvSpPr>
        <dsp:cNvPr id="0" name=""/>
        <dsp:cNvSpPr/>
      </dsp:nvSpPr>
      <dsp:spPr>
        <a:xfrm>
          <a:off x="4780505" y="1128626"/>
          <a:ext cx="1886220" cy="2826810"/>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72000" lvl="1" indent="0" algn="l" defTabSz="889000">
            <a:lnSpc>
              <a:spcPct val="90000"/>
            </a:lnSpc>
            <a:spcBef>
              <a:spcPct val="0"/>
            </a:spcBef>
            <a:spcAft>
              <a:spcPts val="0"/>
            </a:spcAft>
            <a:buNone/>
          </a:pPr>
          <a:r>
            <a:rPr lang="en-GB" sz="2000" kern="1200"/>
            <a:t>Received </a:t>
          </a:r>
          <a:r>
            <a:rPr lang="en-GB" sz="2000" b="1" kern="1200"/>
            <a:t>approvals</a:t>
          </a:r>
          <a:r>
            <a:rPr lang="en-GB" sz="2000" kern="1200"/>
            <a:t> to procure a new system</a:t>
          </a:r>
        </a:p>
      </dsp:txBody>
      <dsp:txXfrm>
        <a:off x="4835750" y="1183871"/>
        <a:ext cx="1775730" cy="2110575"/>
      </dsp:txXfrm>
    </dsp:sp>
    <dsp:sp modelId="{03CEA77B-45C1-4342-8AA7-9D26B21CE086}">
      <dsp:nvSpPr>
        <dsp:cNvPr id="0" name=""/>
        <dsp:cNvSpPr/>
      </dsp:nvSpPr>
      <dsp:spPr>
        <a:xfrm>
          <a:off x="5730045" y="2171030"/>
          <a:ext cx="2129872" cy="2129872"/>
        </a:xfrm>
        <a:prstGeom prst="leftCircularArrow">
          <a:avLst>
            <a:gd name="adj1" fmla="val 3322"/>
            <a:gd name="adj2" fmla="val 410422"/>
            <a:gd name="adj3" fmla="val 1673587"/>
            <a:gd name="adj4" fmla="val 8512143"/>
            <a:gd name="adj5" fmla="val 3875"/>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8C92C6-76D9-498B-B24A-D2BF930E55BC}">
      <dsp:nvSpPr>
        <dsp:cNvPr id="0" name=""/>
        <dsp:cNvSpPr/>
      </dsp:nvSpPr>
      <dsp:spPr>
        <a:xfrm>
          <a:off x="5233653" y="3222703"/>
          <a:ext cx="1567876" cy="623492"/>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b="1" kern="1200"/>
            <a:t>MAR &amp; APR 2025</a:t>
          </a:r>
        </a:p>
      </dsp:txBody>
      <dsp:txXfrm>
        <a:off x="5251914" y="3240964"/>
        <a:ext cx="1531354" cy="586970"/>
      </dsp:txXfrm>
    </dsp:sp>
    <dsp:sp modelId="{EF5A54DE-A314-4C3A-8A60-BB2ADAA27ABB}">
      <dsp:nvSpPr>
        <dsp:cNvPr id="0" name=""/>
        <dsp:cNvSpPr/>
      </dsp:nvSpPr>
      <dsp:spPr>
        <a:xfrm>
          <a:off x="7138441" y="1128626"/>
          <a:ext cx="1922062" cy="2826810"/>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72000" lvl="1" indent="0" algn="l" defTabSz="889000">
            <a:lnSpc>
              <a:spcPct val="90000"/>
            </a:lnSpc>
            <a:spcBef>
              <a:spcPct val="0"/>
            </a:spcBef>
            <a:spcAft>
              <a:spcPts val="0"/>
            </a:spcAft>
            <a:buNone/>
          </a:pPr>
          <a:r>
            <a:rPr lang="en-GB" sz="2000" b="1" kern="1200"/>
            <a:t>Market engagement </a:t>
          </a:r>
          <a:r>
            <a:rPr lang="en-GB" sz="2000" kern="1200"/>
            <a:t>and discovery with supplier of potential systems</a:t>
          </a:r>
        </a:p>
      </dsp:txBody>
      <dsp:txXfrm>
        <a:off x="7194736" y="1790666"/>
        <a:ext cx="1809472" cy="2108475"/>
      </dsp:txXfrm>
    </dsp:sp>
    <dsp:sp modelId="{5576CADC-B0CF-4EF0-9E61-75F278C24113}">
      <dsp:nvSpPr>
        <dsp:cNvPr id="0" name=""/>
        <dsp:cNvSpPr/>
      </dsp:nvSpPr>
      <dsp:spPr>
        <a:xfrm>
          <a:off x="8128038" y="725340"/>
          <a:ext cx="2284174" cy="2284174"/>
        </a:xfrm>
        <a:prstGeom prst="circularArrow">
          <a:avLst>
            <a:gd name="adj1" fmla="val 3097"/>
            <a:gd name="adj2" fmla="val 380671"/>
            <a:gd name="adj3" fmla="val 19985106"/>
            <a:gd name="adj4" fmla="val 13116798"/>
            <a:gd name="adj5" fmla="val 3614"/>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A0F0D1-E7D1-448C-AE42-89A595B8D22C}">
      <dsp:nvSpPr>
        <dsp:cNvPr id="0" name=""/>
        <dsp:cNvSpPr/>
      </dsp:nvSpPr>
      <dsp:spPr>
        <a:xfrm>
          <a:off x="7653678" y="1202528"/>
          <a:ext cx="1567876" cy="623492"/>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b="1" kern="1200"/>
            <a:t>MAY &amp; JUN 2025</a:t>
          </a:r>
        </a:p>
      </dsp:txBody>
      <dsp:txXfrm>
        <a:off x="7671939" y="1220789"/>
        <a:ext cx="1531354" cy="586970"/>
      </dsp:txXfrm>
    </dsp:sp>
    <dsp:sp modelId="{2F8AB645-95DB-4AC5-8BF6-8FDE6248031B}">
      <dsp:nvSpPr>
        <dsp:cNvPr id="0" name=""/>
        <dsp:cNvSpPr/>
      </dsp:nvSpPr>
      <dsp:spPr>
        <a:xfrm>
          <a:off x="9514299" y="1128626"/>
          <a:ext cx="1879041" cy="2826810"/>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72000" lvl="1" indent="0" algn="l" defTabSz="889000">
            <a:lnSpc>
              <a:spcPct val="90000"/>
            </a:lnSpc>
            <a:spcBef>
              <a:spcPct val="0"/>
            </a:spcBef>
            <a:spcAft>
              <a:spcPts val="0"/>
            </a:spcAft>
            <a:buNone/>
          </a:pPr>
          <a:r>
            <a:rPr lang="en-GB" sz="2000" kern="1200"/>
            <a:t>Agree </a:t>
          </a:r>
          <a:r>
            <a:rPr lang="en-GB" sz="2000" b="1" kern="1200"/>
            <a:t>route to market </a:t>
          </a:r>
          <a:r>
            <a:rPr lang="en-GB" sz="2000" kern="1200"/>
            <a:t>and agree </a:t>
          </a:r>
          <a:r>
            <a:rPr lang="en-GB" sz="2000" b="1" kern="1200"/>
            <a:t>tender specification</a:t>
          </a:r>
        </a:p>
        <a:p>
          <a:pPr marL="72000" lvl="1" indent="0" algn="l" defTabSz="889000">
            <a:lnSpc>
              <a:spcPct val="90000"/>
            </a:lnSpc>
            <a:spcBef>
              <a:spcPct val="0"/>
            </a:spcBef>
            <a:spcAft>
              <a:spcPts val="0"/>
            </a:spcAft>
            <a:buNone/>
          </a:pPr>
          <a:endParaRPr lang="en-GB" sz="2000" b="1" kern="1200"/>
        </a:p>
      </dsp:txBody>
      <dsp:txXfrm>
        <a:off x="9569334" y="1183661"/>
        <a:ext cx="1768971" cy="2110995"/>
      </dsp:txXfrm>
    </dsp:sp>
    <dsp:sp modelId="{53A0886A-BC80-4224-9D74-19DFE58663D3}">
      <dsp:nvSpPr>
        <dsp:cNvPr id="0" name=""/>
        <dsp:cNvSpPr/>
      </dsp:nvSpPr>
      <dsp:spPr>
        <a:xfrm>
          <a:off x="9963858" y="3222703"/>
          <a:ext cx="1567876" cy="623492"/>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b="1" kern="1200"/>
            <a:t>JUL &amp; AUG 2025</a:t>
          </a:r>
        </a:p>
      </dsp:txBody>
      <dsp:txXfrm>
        <a:off x="9982119" y="3240964"/>
        <a:ext cx="1531354" cy="5869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93C25A-205D-4E89-92B3-4DA907DA31AE}">
      <dsp:nvSpPr>
        <dsp:cNvPr id="0" name=""/>
        <dsp:cNvSpPr/>
      </dsp:nvSpPr>
      <dsp:spPr>
        <a:xfrm>
          <a:off x="865479" y="0"/>
          <a:ext cx="9808768" cy="572404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AE3A61-770E-4C26-80D2-2C14EBDDEF37}">
      <dsp:nvSpPr>
        <dsp:cNvPr id="0" name=""/>
        <dsp:cNvSpPr/>
      </dsp:nvSpPr>
      <dsp:spPr>
        <a:xfrm>
          <a:off x="5071" y="1717214"/>
          <a:ext cx="2217228" cy="2289619"/>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September 2025</a:t>
          </a:r>
        </a:p>
        <a:p>
          <a:pPr marL="171450" lvl="1" indent="-171450" algn="l" defTabSz="711200">
            <a:lnSpc>
              <a:spcPct val="90000"/>
            </a:lnSpc>
            <a:spcBef>
              <a:spcPct val="0"/>
            </a:spcBef>
            <a:spcAft>
              <a:spcPct val="15000"/>
            </a:spcAft>
            <a:buChar char="•"/>
          </a:pPr>
          <a:r>
            <a:rPr lang="en-GB" sz="1600" b="1" kern="1200"/>
            <a:t>Tender Specification published</a:t>
          </a:r>
          <a:r>
            <a:rPr lang="en-GB" sz="1600" kern="1200"/>
            <a:t> on a Crown Commercial framework.</a:t>
          </a:r>
        </a:p>
      </dsp:txBody>
      <dsp:txXfrm>
        <a:off x="113307" y="1825450"/>
        <a:ext cx="2000756" cy="2073147"/>
      </dsp:txXfrm>
    </dsp:sp>
    <dsp:sp modelId="{A068FAE2-7ECF-42C0-9904-A01B62263A80}">
      <dsp:nvSpPr>
        <dsp:cNvPr id="0" name=""/>
        <dsp:cNvSpPr/>
      </dsp:nvSpPr>
      <dsp:spPr>
        <a:xfrm>
          <a:off x="2333160" y="1717214"/>
          <a:ext cx="2217228" cy="2289619"/>
        </a:xfrm>
        <a:prstGeom prst="roundRect">
          <a:avLst/>
        </a:prstGeom>
        <a:solidFill>
          <a:schemeClr val="accent1">
            <a:shade val="80000"/>
            <a:hueOff val="200966"/>
            <a:satOff val="-20165"/>
            <a:lumOff val="102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October 2025</a:t>
          </a:r>
        </a:p>
        <a:p>
          <a:pPr marL="171450" lvl="1" indent="-171450" algn="l" defTabSz="711200">
            <a:lnSpc>
              <a:spcPct val="90000"/>
            </a:lnSpc>
            <a:spcBef>
              <a:spcPct val="0"/>
            </a:spcBef>
            <a:spcAft>
              <a:spcPct val="15000"/>
            </a:spcAft>
            <a:buChar char="•"/>
          </a:pPr>
          <a:r>
            <a:rPr lang="en-GB" sz="1600" b="1" kern="1200"/>
            <a:t>Suppliers review tender </a:t>
          </a:r>
          <a:r>
            <a:rPr lang="en-GB" sz="1600" b="0" kern="1200"/>
            <a:t>and submit their service offering.</a:t>
          </a:r>
        </a:p>
      </dsp:txBody>
      <dsp:txXfrm>
        <a:off x="2441396" y="1825450"/>
        <a:ext cx="2000756" cy="2073147"/>
      </dsp:txXfrm>
    </dsp:sp>
    <dsp:sp modelId="{97995E3F-0EFE-467E-883F-B8FE49C3FB8F}">
      <dsp:nvSpPr>
        <dsp:cNvPr id="0" name=""/>
        <dsp:cNvSpPr/>
      </dsp:nvSpPr>
      <dsp:spPr>
        <a:xfrm>
          <a:off x="4661249" y="1717214"/>
          <a:ext cx="2217228" cy="2289619"/>
        </a:xfrm>
        <a:prstGeom prst="roundRect">
          <a:avLst/>
        </a:prstGeom>
        <a:solidFill>
          <a:schemeClr val="accent1">
            <a:shade val="80000"/>
            <a:hueOff val="401933"/>
            <a:satOff val="-40330"/>
            <a:lumOff val="204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November 2025</a:t>
          </a:r>
        </a:p>
        <a:p>
          <a:pPr marL="171450" lvl="1" indent="-171450" algn="l" defTabSz="711200">
            <a:lnSpc>
              <a:spcPct val="90000"/>
            </a:lnSpc>
            <a:spcBef>
              <a:spcPct val="0"/>
            </a:spcBef>
            <a:spcAft>
              <a:spcPct val="15000"/>
            </a:spcAft>
            <a:buFont typeface="Arial" panose="020B0604020202020204" pitchFamily="34" charset="0"/>
            <a:buChar char="•"/>
          </a:pPr>
          <a:r>
            <a:rPr lang="en-GB" sz="1600" b="1" kern="1200"/>
            <a:t>Review the service offerings </a:t>
          </a:r>
          <a:r>
            <a:rPr lang="en-GB" sz="1600" kern="1200"/>
            <a:t>and evaluation against the specification. </a:t>
          </a:r>
        </a:p>
        <a:p>
          <a:pPr marL="171450" lvl="1" indent="-171450" algn="l" defTabSz="711200">
            <a:lnSpc>
              <a:spcPct val="90000"/>
            </a:lnSpc>
            <a:spcBef>
              <a:spcPct val="0"/>
            </a:spcBef>
            <a:spcAft>
              <a:spcPct val="15000"/>
            </a:spcAft>
            <a:buFont typeface="Arial" panose="020B0604020202020204" pitchFamily="34" charset="0"/>
            <a:buChar char="•"/>
          </a:pPr>
          <a:r>
            <a:rPr lang="en-GB" sz="1600" kern="1200"/>
            <a:t>Complete due diligence activity.</a:t>
          </a:r>
        </a:p>
      </dsp:txBody>
      <dsp:txXfrm>
        <a:off x="4769485" y="1825450"/>
        <a:ext cx="2000756" cy="2073147"/>
      </dsp:txXfrm>
    </dsp:sp>
    <dsp:sp modelId="{85B6570D-07F4-45E6-8A34-3445607D6235}">
      <dsp:nvSpPr>
        <dsp:cNvPr id="0" name=""/>
        <dsp:cNvSpPr/>
      </dsp:nvSpPr>
      <dsp:spPr>
        <a:xfrm>
          <a:off x="6989339" y="1717214"/>
          <a:ext cx="2217228" cy="2289619"/>
        </a:xfrm>
        <a:prstGeom prst="roundRect">
          <a:avLst/>
        </a:prstGeom>
        <a:solidFill>
          <a:schemeClr val="accent1">
            <a:shade val="80000"/>
            <a:hueOff val="602899"/>
            <a:satOff val="-60495"/>
            <a:lumOff val="306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Font typeface="Arial" panose="020B0604020202020204" pitchFamily="34" charset="0"/>
            <a:buNone/>
          </a:pPr>
          <a:r>
            <a:rPr lang="en-GB" sz="2100" kern="1200"/>
            <a:t>December 2025</a:t>
          </a:r>
        </a:p>
        <a:p>
          <a:pPr marL="171450" lvl="1" indent="-171450" algn="l" defTabSz="711200">
            <a:lnSpc>
              <a:spcPct val="90000"/>
            </a:lnSpc>
            <a:spcBef>
              <a:spcPct val="0"/>
            </a:spcBef>
            <a:spcAft>
              <a:spcPct val="15000"/>
            </a:spcAft>
            <a:buFont typeface="Arial" panose="020B0604020202020204" pitchFamily="34" charset="0"/>
            <a:buChar char="•"/>
          </a:pPr>
          <a:r>
            <a:rPr lang="en-GB" sz="1600" kern="1200"/>
            <a:t>Identified </a:t>
          </a:r>
          <a:r>
            <a:rPr lang="en-GB" sz="1600" b="1" kern="1200"/>
            <a:t>CACI</a:t>
          </a:r>
          <a:r>
            <a:rPr lang="en-GB" sz="1600" kern="1200"/>
            <a:t> as the preferred supplier.</a:t>
          </a:r>
        </a:p>
        <a:p>
          <a:pPr marL="171450" lvl="1" indent="-171450" algn="l" defTabSz="711200">
            <a:lnSpc>
              <a:spcPct val="90000"/>
            </a:lnSpc>
            <a:spcBef>
              <a:spcPct val="0"/>
            </a:spcBef>
            <a:spcAft>
              <a:spcPct val="15000"/>
            </a:spcAft>
            <a:buFont typeface="Arial" panose="020B0604020202020204" pitchFamily="34" charset="0"/>
            <a:buChar char="•"/>
          </a:pPr>
          <a:r>
            <a:rPr lang="en-GB" sz="1600" b="1" kern="1200"/>
            <a:t>Approvals</a:t>
          </a:r>
          <a:r>
            <a:rPr lang="en-GB" sz="1600" kern="1200"/>
            <a:t> and finalising contract.</a:t>
          </a:r>
        </a:p>
      </dsp:txBody>
      <dsp:txXfrm>
        <a:off x="7097575" y="1825450"/>
        <a:ext cx="2000756" cy="2073147"/>
      </dsp:txXfrm>
    </dsp:sp>
    <dsp:sp modelId="{16AB2AA9-B1B5-43A7-AF21-D5BA28F9A1A4}">
      <dsp:nvSpPr>
        <dsp:cNvPr id="0" name=""/>
        <dsp:cNvSpPr/>
      </dsp:nvSpPr>
      <dsp:spPr>
        <a:xfrm>
          <a:off x="9317428" y="1717214"/>
          <a:ext cx="2217228" cy="2289619"/>
        </a:xfrm>
        <a:prstGeom prst="roundRect">
          <a:avLst/>
        </a:prstGeom>
        <a:solidFill>
          <a:schemeClr val="accent1">
            <a:shade val="80000"/>
            <a:hueOff val="803865"/>
            <a:satOff val="-80660"/>
            <a:lumOff val="408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Font typeface="Arial" panose="020B0604020202020204" pitchFamily="34" charset="0"/>
            <a:buNone/>
          </a:pPr>
          <a:r>
            <a:rPr lang="en-GB" sz="2100" kern="1200"/>
            <a:t>January 2026</a:t>
          </a:r>
        </a:p>
        <a:p>
          <a:pPr marL="171450" lvl="1" indent="-171450" algn="l" defTabSz="711200">
            <a:lnSpc>
              <a:spcPct val="90000"/>
            </a:lnSpc>
            <a:spcBef>
              <a:spcPct val="0"/>
            </a:spcBef>
            <a:spcAft>
              <a:spcPct val="15000"/>
            </a:spcAft>
            <a:buFont typeface="Arial" panose="020B0604020202020204" pitchFamily="34" charset="0"/>
            <a:buChar char="•"/>
          </a:pPr>
          <a:r>
            <a:rPr lang="en-GB" sz="1600" b="1" kern="1200"/>
            <a:t>Contract Award</a:t>
          </a:r>
        </a:p>
        <a:p>
          <a:pPr marL="171450" lvl="1" indent="-171450" algn="l" defTabSz="711200">
            <a:lnSpc>
              <a:spcPct val="90000"/>
            </a:lnSpc>
            <a:spcBef>
              <a:spcPct val="0"/>
            </a:spcBef>
            <a:spcAft>
              <a:spcPct val="15000"/>
            </a:spcAft>
            <a:buFont typeface="Arial" panose="020B0604020202020204" pitchFamily="34" charset="0"/>
            <a:buChar char="•"/>
          </a:pPr>
          <a:r>
            <a:rPr lang="en-GB" sz="1600" kern="1200"/>
            <a:t>Plan system implementation</a:t>
          </a:r>
        </a:p>
      </dsp:txBody>
      <dsp:txXfrm>
        <a:off x="9425664" y="1825450"/>
        <a:ext cx="2000756" cy="20731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A1087F-41EB-4CB2-9D03-BB5881E35462}">
      <dsp:nvSpPr>
        <dsp:cNvPr id="0" name=""/>
        <dsp:cNvSpPr/>
      </dsp:nvSpPr>
      <dsp:spPr>
        <a:xfrm>
          <a:off x="-6920007" y="-1058039"/>
          <a:ext cx="8236080" cy="8236080"/>
        </a:xfrm>
        <a:prstGeom prst="blockArc">
          <a:avLst>
            <a:gd name="adj1" fmla="val 18900000"/>
            <a:gd name="adj2" fmla="val 2700000"/>
            <a:gd name="adj3" fmla="val 262"/>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D34FA7-7D7F-4354-9805-3516A53A2D60}">
      <dsp:nvSpPr>
        <dsp:cNvPr id="0" name=""/>
        <dsp:cNvSpPr/>
      </dsp:nvSpPr>
      <dsp:spPr>
        <a:xfrm>
          <a:off x="489906" y="185687"/>
          <a:ext cx="11302884" cy="917496"/>
        </a:xfrm>
        <a:prstGeom prst="rect">
          <a:avLst/>
        </a:prstGeom>
        <a:solidFill>
          <a:srgbClr val="DDF0FF"/>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424" tIns="45720" rIns="45720" bIns="45720" numCol="1" spcCol="1270" anchor="t" anchorCtr="0">
          <a:noAutofit/>
        </a:bodyPr>
        <a:lstStyle/>
        <a:p>
          <a:pPr marL="0" lvl="0" indent="0" algn="l" defTabSz="800100">
            <a:lnSpc>
              <a:spcPct val="90000"/>
            </a:lnSpc>
            <a:spcBef>
              <a:spcPct val="0"/>
            </a:spcBef>
            <a:spcAft>
              <a:spcPct val="35000"/>
            </a:spcAft>
            <a:buNone/>
          </a:pPr>
          <a:r>
            <a:rPr lang="en-GB" sz="1800" b="1" kern="1200"/>
            <a:t>Submit assessments requests online</a:t>
          </a:r>
          <a:endParaRPr lang="en-GB" sz="1600" kern="1200"/>
        </a:p>
        <a:p>
          <a:pPr marL="114300" lvl="1" indent="-114300" algn="l" defTabSz="622300">
            <a:lnSpc>
              <a:spcPct val="90000"/>
            </a:lnSpc>
            <a:spcBef>
              <a:spcPct val="0"/>
            </a:spcBef>
            <a:spcAft>
              <a:spcPct val="15000"/>
            </a:spcAft>
            <a:buChar char="•"/>
          </a:pPr>
          <a:r>
            <a:rPr lang="en-GB" sz="100" kern="1200"/>
            <a:t>Parents, carers, schools &amp; settings will be able to submit EHCP assessment requests through an online portal, making the process quick and convenient.</a:t>
          </a:r>
        </a:p>
      </dsp:txBody>
      <dsp:txXfrm>
        <a:off x="489906" y="185687"/>
        <a:ext cx="11302884" cy="917496"/>
      </dsp:txXfrm>
    </dsp:sp>
    <dsp:sp modelId="{108E5B3D-4FFC-47D3-9D12-BF6A008E7660}">
      <dsp:nvSpPr>
        <dsp:cNvPr id="0" name=""/>
        <dsp:cNvSpPr/>
      </dsp:nvSpPr>
      <dsp:spPr>
        <a:xfrm>
          <a:off x="87210" y="241740"/>
          <a:ext cx="805392" cy="80539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256405B-0FC6-4160-8F19-DBF911152A70}">
      <dsp:nvSpPr>
        <dsp:cNvPr id="0" name=""/>
        <dsp:cNvSpPr/>
      </dsp:nvSpPr>
      <dsp:spPr>
        <a:xfrm>
          <a:off x="1019898" y="1152035"/>
          <a:ext cx="10772892" cy="917496"/>
        </a:xfrm>
        <a:prstGeom prst="rect">
          <a:avLst/>
        </a:prstGeom>
        <a:solidFill>
          <a:srgbClr val="DDF0FF"/>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424" tIns="45720" rIns="45720" bIns="45720" numCol="1" spcCol="1270" anchor="t"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GB" sz="1800" b="1" kern="1200"/>
            <a:t>All information in one system</a:t>
          </a:r>
          <a:endParaRPr lang="en-GB" sz="1600" kern="1200"/>
        </a:p>
        <a:p>
          <a:pPr marL="114300" lvl="1" indent="-114300" algn="l" defTabSz="622300">
            <a:lnSpc>
              <a:spcPct val="90000"/>
            </a:lnSpc>
            <a:spcBef>
              <a:spcPct val="0"/>
            </a:spcBef>
            <a:spcAft>
              <a:spcPct val="15000"/>
            </a:spcAft>
            <a:buFont typeface="Arial" panose="020B0604020202020204" pitchFamily="34" charset="0"/>
            <a:buChar char="•"/>
          </a:pPr>
          <a:r>
            <a:rPr lang="en-GB" sz="100" b="0" kern="1200"/>
            <a:t>One system used for </a:t>
          </a:r>
          <a:r>
            <a:rPr lang="en-GB" sz="100" kern="1200"/>
            <a:t>all information related to a child's or young person's plan, making it easily accessible to families, professionals, and practitioners.</a:t>
          </a:r>
        </a:p>
      </dsp:txBody>
      <dsp:txXfrm>
        <a:off x="1019898" y="1152035"/>
        <a:ext cx="10772892" cy="917496"/>
      </dsp:txXfrm>
    </dsp:sp>
    <dsp:sp modelId="{8C690BB1-22D8-4650-BB56-3DA9B0B3F824}">
      <dsp:nvSpPr>
        <dsp:cNvPr id="0" name=""/>
        <dsp:cNvSpPr/>
      </dsp:nvSpPr>
      <dsp:spPr>
        <a:xfrm>
          <a:off x="617202" y="1208088"/>
          <a:ext cx="805392" cy="80539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335C4B-6D89-4A65-B61E-08258ACF773A}">
      <dsp:nvSpPr>
        <dsp:cNvPr id="0" name=""/>
        <dsp:cNvSpPr/>
      </dsp:nvSpPr>
      <dsp:spPr>
        <a:xfrm>
          <a:off x="1262250" y="2118383"/>
          <a:ext cx="10530540" cy="917496"/>
        </a:xfrm>
        <a:prstGeom prst="rect">
          <a:avLst/>
        </a:prstGeom>
        <a:solidFill>
          <a:srgbClr val="DDF0FF"/>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424" tIns="45720" rIns="45720" bIns="45720" numCol="1" spcCol="1270" anchor="t"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GB" sz="1800" b="1" kern="1200"/>
            <a:t>Enhanced multi-agency collaboration</a:t>
          </a:r>
          <a:endParaRPr lang="en-GB" sz="1800" kern="1200"/>
        </a:p>
        <a:p>
          <a:pPr marL="114300" lvl="1" indent="-114300" algn="l" defTabSz="622300">
            <a:lnSpc>
              <a:spcPct val="90000"/>
            </a:lnSpc>
            <a:spcBef>
              <a:spcPct val="0"/>
            </a:spcBef>
            <a:spcAft>
              <a:spcPct val="15000"/>
            </a:spcAft>
            <a:buFont typeface="Arial" panose="020B0604020202020204" pitchFamily="34" charset="0"/>
            <a:buChar char="•"/>
          </a:pPr>
          <a:r>
            <a:rPr lang="en-GB" sz="100" kern="1200"/>
            <a:t>Partners, including education, health, and social care professionals will be able to collaborate, ensuring a holistic approach to the child’s needs.</a:t>
          </a:r>
        </a:p>
      </dsp:txBody>
      <dsp:txXfrm>
        <a:off x="1262250" y="2118383"/>
        <a:ext cx="10530540" cy="917496"/>
      </dsp:txXfrm>
    </dsp:sp>
    <dsp:sp modelId="{19755E01-0E25-43AA-9B31-83CC26FF313E}">
      <dsp:nvSpPr>
        <dsp:cNvPr id="0" name=""/>
        <dsp:cNvSpPr/>
      </dsp:nvSpPr>
      <dsp:spPr>
        <a:xfrm>
          <a:off x="859554" y="2174436"/>
          <a:ext cx="805392" cy="80539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3FD8FF-8FA5-4905-8354-E57B4447FB80}">
      <dsp:nvSpPr>
        <dsp:cNvPr id="0" name=""/>
        <dsp:cNvSpPr/>
      </dsp:nvSpPr>
      <dsp:spPr>
        <a:xfrm>
          <a:off x="1262250" y="3084119"/>
          <a:ext cx="10530540" cy="917496"/>
        </a:xfrm>
        <a:prstGeom prst="rect">
          <a:avLst/>
        </a:prstGeom>
        <a:solidFill>
          <a:srgbClr val="DDF0FF"/>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424" tIns="45720" rIns="45720" bIns="45720" numCol="1" spcCol="1270" anchor="t" anchorCtr="0">
          <a:noAutofit/>
        </a:bodyPr>
        <a:lstStyle/>
        <a:p>
          <a:pPr marL="0" lvl="0" indent="0" algn="l" defTabSz="800100">
            <a:lnSpc>
              <a:spcPct val="90000"/>
            </a:lnSpc>
            <a:spcBef>
              <a:spcPct val="0"/>
            </a:spcBef>
            <a:spcAft>
              <a:spcPct val="35000"/>
            </a:spcAft>
            <a:buNone/>
          </a:pPr>
          <a:r>
            <a:rPr lang="en-GB" sz="1800" b="1" kern="1200"/>
            <a:t>Improved transparency and tracking</a:t>
          </a:r>
          <a:endParaRPr lang="en-GB" sz="1800" kern="1200"/>
        </a:p>
        <a:p>
          <a:pPr marL="114300" lvl="1" indent="-114300" algn="l" defTabSz="622300">
            <a:lnSpc>
              <a:spcPct val="90000"/>
            </a:lnSpc>
            <a:spcBef>
              <a:spcPct val="0"/>
            </a:spcBef>
            <a:spcAft>
              <a:spcPct val="15000"/>
            </a:spcAft>
            <a:buChar char="•"/>
          </a:pPr>
          <a:r>
            <a:rPr lang="en-GB" sz="100" kern="1200"/>
            <a:t>Parents, carers, schools &amp; setting will be able to see what's happening with the plan, track progress, and know who is doing what, via the online portals.</a:t>
          </a:r>
        </a:p>
      </dsp:txBody>
      <dsp:txXfrm>
        <a:off x="1262250" y="3084119"/>
        <a:ext cx="10530540" cy="917496"/>
      </dsp:txXfrm>
    </dsp:sp>
    <dsp:sp modelId="{0DE0237D-11BF-4BCC-988E-6618C5D3AF25}">
      <dsp:nvSpPr>
        <dsp:cNvPr id="0" name=""/>
        <dsp:cNvSpPr/>
      </dsp:nvSpPr>
      <dsp:spPr>
        <a:xfrm>
          <a:off x="859554" y="3140172"/>
          <a:ext cx="805392" cy="80539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52EB33A-6232-46E4-8758-0C873400BA1D}">
      <dsp:nvSpPr>
        <dsp:cNvPr id="0" name=""/>
        <dsp:cNvSpPr/>
      </dsp:nvSpPr>
      <dsp:spPr>
        <a:xfrm>
          <a:off x="1019898" y="4050467"/>
          <a:ext cx="10772892" cy="917496"/>
        </a:xfrm>
        <a:prstGeom prst="rect">
          <a:avLst/>
        </a:prstGeom>
        <a:solidFill>
          <a:srgbClr val="DDF0FF"/>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424" tIns="45720" rIns="45720" bIns="45720" numCol="1" spcCol="1270" anchor="t"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GB" sz="1800" b="1" kern="1200"/>
            <a:t>Easy access to draft plans</a:t>
          </a:r>
          <a:endParaRPr lang="en-GB" sz="1800" kern="1200"/>
        </a:p>
        <a:p>
          <a:pPr marL="114300" lvl="1" indent="-114300" algn="l" defTabSz="622300">
            <a:lnSpc>
              <a:spcPct val="90000"/>
            </a:lnSpc>
            <a:spcBef>
              <a:spcPct val="0"/>
            </a:spcBef>
            <a:spcAft>
              <a:spcPct val="15000"/>
            </a:spcAft>
            <a:buFont typeface="Arial" panose="020B0604020202020204" pitchFamily="34" charset="0"/>
            <a:buChar char="•"/>
          </a:pPr>
          <a:r>
            <a:rPr lang="en-GB" sz="100" kern="1200"/>
            <a:t>All partners will be able to review and provide input on draft plans before they are finalised, ensuring that the plan is comprehensive and meets the child's needs.</a:t>
          </a:r>
        </a:p>
      </dsp:txBody>
      <dsp:txXfrm>
        <a:off x="1019898" y="4050467"/>
        <a:ext cx="10772892" cy="917496"/>
      </dsp:txXfrm>
    </dsp:sp>
    <dsp:sp modelId="{9EED68C9-B0E9-46BA-846E-DD70ADA88CB8}">
      <dsp:nvSpPr>
        <dsp:cNvPr id="0" name=""/>
        <dsp:cNvSpPr/>
      </dsp:nvSpPr>
      <dsp:spPr>
        <a:xfrm>
          <a:off x="617202" y="4106520"/>
          <a:ext cx="805392" cy="80539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EE0086-C965-45FC-8990-CC4AC2C799AF}">
      <dsp:nvSpPr>
        <dsp:cNvPr id="0" name=""/>
        <dsp:cNvSpPr/>
      </dsp:nvSpPr>
      <dsp:spPr>
        <a:xfrm>
          <a:off x="489906" y="5016815"/>
          <a:ext cx="11302884" cy="917496"/>
        </a:xfrm>
        <a:prstGeom prst="rect">
          <a:avLst/>
        </a:prstGeom>
        <a:solidFill>
          <a:srgbClr val="DDF0FF"/>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424" tIns="45720" rIns="45720" bIns="45720" numCol="1" spcCol="1270" anchor="t"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GB" sz="1800" b="1" kern="1200"/>
            <a:t>Automated reminders and notifications</a:t>
          </a:r>
          <a:endParaRPr lang="en-GB" sz="1800" kern="1200"/>
        </a:p>
        <a:p>
          <a:pPr marL="114300" lvl="1" indent="-114300" algn="l" defTabSz="622300">
            <a:lnSpc>
              <a:spcPct val="90000"/>
            </a:lnSpc>
            <a:spcBef>
              <a:spcPct val="0"/>
            </a:spcBef>
            <a:spcAft>
              <a:spcPct val="15000"/>
            </a:spcAft>
            <a:buFont typeface="Arial" panose="020B0604020202020204" pitchFamily="34" charset="0"/>
            <a:buChar char="•"/>
          </a:pPr>
          <a:r>
            <a:rPr lang="en-GB" sz="100" kern="1200"/>
            <a:t>Automated reminders for important deadlines, such as annual reviews, ensuring that all key people are prepared and can contribute effectively, with a reduced admin burden.</a:t>
          </a:r>
        </a:p>
      </dsp:txBody>
      <dsp:txXfrm>
        <a:off x="489906" y="5016815"/>
        <a:ext cx="11302884" cy="917496"/>
      </dsp:txXfrm>
    </dsp:sp>
    <dsp:sp modelId="{FD0749FB-6555-424B-B4A1-7C04CC622F9C}">
      <dsp:nvSpPr>
        <dsp:cNvPr id="0" name=""/>
        <dsp:cNvSpPr/>
      </dsp:nvSpPr>
      <dsp:spPr>
        <a:xfrm>
          <a:off x="87210" y="5072868"/>
          <a:ext cx="805392" cy="80539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29FBF4-6F00-4964-BE05-8B69615FDEED}">
      <dsp:nvSpPr>
        <dsp:cNvPr id="0" name=""/>
        <dsp:cNvSpPr/>
      </dsp:nvSpPr>
      <dsp:spPr>
        <a:xfrm>
          <a:off x="215" y="1297007"/>
          <a:ext cx="2063464" cy="72541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kern="1200"/>
            <a:t>Continued engagement</a:t>
          </a:r>
        </a:p>
      </dsp:txBody>
      <dsp:txXfrm>
        <a:off x="215" y="1297007"/>
        <a:ext cx="2063464" cy="725412"/>
      </dsp:txXfrm>
    </dsp:sp>
    <dsp:sp modelId="{CBDEDEA8-2FE5-4A88-A057-BF4160257858}">
      <dsp:nvSpPr>
        <dsp:cNvPr id="0" name=""/>
        <dsp:cNvSpPr/>
      </dsp:nvSpPr>
      <dsp:spPr>
        <a:xfrm>
          <a:off x="215" y="2022420"/>
          <a:ext cx="2063464" cy="28802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b="0" i="0" kern="1200"/>
            <a:t>We’ll keep you informed and encourage your feedback to help guide us in the right direction.</a:t>
          </a:r>
          <a:endParaRPr lang="en-GB" sz="1800" kern="1200"/>
        </a:p>
      </dsp:txBody>
      <dsp:txXfrm>
        <a:off x="215" y="2022420"/>
        <a:ext cx="2063464" cy="2880204"/>
      </dsp:txXfrm>
    </dsp:sp>
    <dsp:sp modelId="{375AE2B9-736A-47CA-B8A3-EF185440B700}">
      <dsp:nvSpPr>
        <dsp:cNvPr id="0" name=""/>
        <dsp:cNvSpPr/>
      </dsp:nvSpPr>
      <dsp:spPr>
        <a:xfrm>
          <a:off x="2325070" y="1297007"/>
          <a:ext cx="2063464" cy="72541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kern="1200"/>
            <a:t>Change Champions</a:t>
          </a:r>
        </a:p>
      </dsp:txBody>
      <dsp:txXfrm>
        <a:off x="2325070" y="1297007"/>
        <a:ext cx="2063464" cy="725412"/>
      </dsp:txXfrm>
    </dsp:sp>
    <dsp:sp modelId="{FC4BE1B4-90C2-4B4B-BC89-2849FFC02574}">
      <dsp:nvSpPr>
        <dsp:cNvPr id="0" name=""/>
        <dsp:cNvSpPr/>
      </dsp:nvSpPr>
      <dsp:spPr>
        <a:xfrm>
          <a:off x="2325070" y="2022420"/>
          <a:ext cx="2063464" cy="28802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Change Champions have been identified, for each user group, to drive, promote and support the change.</a:t>
          </a:r>
        </a:p>
      </dsp:txBody>
      <dsp:txXfrm>
        <a:off x="2325070" y="2022420"/>
        <a:ext cx="2063464" cy="2880204"/>
      </dsp:txXfrm>
    </dsp:sp>
    <dsp:sp modelId="{CCE208D3-BA1F-4F34-BDA4-162F2A743DEA}">
      <dsp:nvSpPr>
        <dsp:cNvPr id="0" name=""/>
        <dsp:cNvSpPr/>
      </dsp:nvSpPr>
      <dsp:spPr>
        <a:xfrm>
          <a:off x="4649924" y="1297007"/>
          <a:ext cx="2063464" cy="72541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kern="1200"/>
            <a:t>Training</a:t>
          </a:r>
        </a:p>
      </dsp:txBody>
      <dsp:txXfrm>
        <a:off x="4649924" y="1297007"/>
        <a:ext cx="2063464" cy="725412"/>
      </dsp:txXfrm>
    </dsp:sp>
    <dsp:sp modelId="{E69B35CF-AD6C-4482-9B23-E9B0BB319A39}">
      <dsp:nvSpPr>
        <dsp:cNvPr id="0" name=""/>
        <dsp:cNvSpPr/>
      </dsp:nvSpPr>
      <dsp:spPr>
        <a:xfrm>
          <a:off x="4649924" y="2022420"/>
          <a:ext cx="2063464" cy="28802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A comprehensive training programme will be designed, considering the needs of each user group.</a:t>
          </a:r>
        </a:p>
      </dsp:txBody>
      <dsp:txXfrm>
        <a:off x="4649924" y="2022420"/>
        <a:ext cx="2063464" cy="2880204"/>
      </dsp:txXfrm>
    </dsp:sp>
    <dsp:sp modelId="{973ED17C-B0D4-4675-A3B9-3AC96AA75F0E}">
      <dsp:nvSpPr>
        <dsp:cNvPr id="0" name=""/>
        <dsp:cNvSpPr/>
      </dsp:nvSpPr>
      <dsp:spPr>
        <a:xfrm>
          <a:off x="6974778" y="1297007"/>
          <a:ext cx="2063464" cy="72541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kern="1200"/>
            <a:t>Support during    go live</a:t>
          </a:r>
        </a:p>
      </dsp:txBody>
      <dsp:txXfrm>
        <a:off x="6974778" y="1297007"/>
        <a:ext cx="2063464" cy="725412"/>
      </dsp:txXfrm>
    </dsp:sp>
    <dsp:sp modelId="{07B90D50-F692-4819-82EB-12FAEE7C862B}">
      <dsp:nvSpPr>
        <dsp:cNvPr id="0" name=""/>
        <dsp:cNvSpPr/>
      </dsp:nvSpPr>
      <dsp:spPr>
        <a:xfrm>
          <a:off x="6974778" y="2022420"/>
          <a:ext cx="2063464" cy="28802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Accessible support will be available during go live.</a:t>
          </a:r>
        </a:p>
      </dsp:txBody>
      <dsp:txXfrm>
        <a:off x="6974778" y="2022420"/>
        <a:ext cx="2063464" cy="2880204"/>
      </dsp:txXfrm>
    </dsp:sp>
    <dsp:sp modelId="{D620EC67-BD4A-41E2-A576-8212CE51BFC5}">
      <dsp:nvSpPr>
        <dsp:cNvPr id="0" name=""/>
        <dsp:cNvSpPr/>
      </dsp:nvSpPr>
      <dsp:spPr>
        <a:xfrm>
          <a:off x="9299632" y="1297007"/>
          <a:ext cx="2063464" cy="72541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GB" sz="2000" kern="1200"/>
            <a:t>Ongoing support &amp; guidance</a:t>
          </a:r>
        </a:p>
      </dsp:txBody>
      <dsp:txXfrm>
        <a:off x="9299632" y="1297007"/>
        <a:ext cx="2063464" cy="725412"/>
      </dsp:txXfrm>
    </dsp:sp>
    <dsp:sp modelId="{C51FDD6C-4827-4791-B185-1CE6C0999EE2}">
      <dsp:nvSpPr>
        <dsp:cNvPr id="0" name=""/>
        <dsp:cNvSpPr/>
      </dsp:nvSpPr>
      <dsp:spPr>
        <a:xfrm>
          <a:off x="9299632" y="2022420"/>
          <a:ext cx="2063464" cy="28802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A period of hyper care following go live.</a:t>
          </a:r>
        </a:p>
        <a:p>
          <a:pPr marL="171450" lvl="1" indent="-171450" algn="l" defTabSz="800100">
            <a:lnSpc>
              <a:spcPct val="90000"/>
            </a:lnSpc>
            <a:spcBef>
              <a:spcPct val="0"/>
            </a:spcBef>
            <a:spcAft>
              <a:spcPct val="15000"/>
            </a:spcAft>
            <a:buChar char="•"/>
          </a:pPr>
          <a:r>
            <a:rPr lang="en-GB" sz="1800" kern="1200"/>
            <a:t>Guidance resources will be available, including short videos.</a:t>
          </a:r>
        </a:p>
        <a:p>
          <a:pPr marL="171450" lvl="1" indent="-171450" algn="l" defTabSz="800100">
            <a:lnSpc>
              <a:spcPct val="90000"/>
            </a:lnSpc>
            <a:spcBef>
              <a:spcPct val="0"/>
            </a:spcBef>
            <a:spcAft>
              <a:spcPct val="15000"/>
            </a:spcAft>
            <a:buChar char="•"/>
          </a:pPr>
          <a:endParaRPr lang="en-GB" sz="1800" kern="1200"/>
        </a:p>
      </dsp:txBody>
      <dsp:txXfrm>
        <a:off x="9299632" y="2022420"/>
        <a:ext cx="2063464" cy="2880204"/>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DD1784-7CA8-4162-BBEF-C1E1B47309E2}" type="datetimeFigureOut">
              <a:rPr lang="en-GB" smtClean="0"/>
              <a:t>11/02/2026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2DFB75-1442-475C-9125-83EBED330FA1}" type="slidenum">
              <a:rPr lang="en-GB" smtClean="0"/>
              <a:t>‹#›</a:t>
            </a:fld>
            <a:endParaRPr lang="en-GB"/>
          </a:p>
        </p:txBody>
      </p:sp>
    </p:spTree>
    <p:extLst>
      <p:ext uri="{BB962C8B-B14F-4D97-AF65-F5344CB8AC3E}">
        <p14:creationId xmlns:p14="http://schemas.microsoft.com/office/powerpoint/2010/main" val="2814300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77B033-56EE-4AC4-B016-B070AD784058}"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58450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Spotlights – </a:t>
            </a:r>
            <a:r>
              <a:rPr lang="en-GB" sz="1200">
                <a:effectLst/>
                <a:latin typeface="Arial"/>
                <a:ea typeface="Times New Roman" panose="02020603050405020304" pitchFamily="18" charset="0"/>
                <a:cs typeface="Arial"/>
              </a:rPr>
              <a:t>Ten free Spotlight training sessions, </a:t>
            </a:r>
            <a:r>
              <a:rPr lang="en-GB" sz="1200">
                <a:latin typeface="Arial"/>
                <a:ea typeface="Times New Roman" panose="02020603050405020304" pitchFamily="18" charset="0"/>
                <a:cs typeface="Arial"/>
              </a:rPr>
              <a:t>delivered by</a:t>
            </a:r>
            <a:r>
              <a:rPr lang="en-GB" sz="1200">
                <a:effectLst/>
                <a:latin typeface="Arial"/>
                <a:ea typeface="Times New Roman" panose="02020603050405020304" pitchFamily="18" charset="0"/>
                <a:cs typeface="Arial"/>
              </a:rPr>
              <a:t> the EP team online, over the year.  The focus/priorities were identified at the SENCO networks e.g. PACE, Emotion Coaching, Loss and Bereavement, Working with Parents etc. </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Statutory offer – </a:t>
            </a:r>
            <a:r>
              <a:rPr lang="en-GB" sz="1200">
                <a:effectLst/>
                <a:latin typeface="Arial"/>
                <a:ea typeface="Times New Roman" panose="02020603050405020304" pitchFamily="18" charset="0"/>
                <a:cs typeface="Arial"/>
              </a:rPr>
              <a:t>Advice to the SEND team for EHC needs assessments and contribute to tribunals and complex cases. The </a:t>
            </a:r>
            <a:r>
              <a:rPr lang="en-GB" sz="1200">
                <a:latin typeface="Arial"/>
                <a:ea typeface="Times New Roman" panose="02020603050405020304" pitchFamily="18" charset="0"/>
                <a:cs typeface="Arial"/>
              </a:rPr>
              <a:t>NYC</a:t>
            </a:r>
            <a:r>
              <a:rPr lang="en-GB" sz="1200">
                <a:effectLst/>
                <a:latin typeface="Arial"/>
                <a:ea typeface="Times New Roman" panose="02020603050405020304" pitchFamily="18" charset="0"/>
                <a:cs typeface="Arial"/>
              </a:rPr>
              <a:t> EP team (and local Locum EPs) will prioritise EHC assessment work for the following year groups:  Nursery, </a:t>
            </a:r>
            <a:r>
              <a:rPr lang="en-GB" sz="1200">
                <a:latin typeface="Arial"/>
                <a:ea typeface="Times New Roman" panose="02020603050405020304" pitchFamily="18" charset="0"/>
                <a:cs typeface="Arial"/>
              </a:rPr>
              <a:t>R</a:t>
            </a:r>
            <a:r>
              <a:rPr lang="en-GB" sz="1200">
                <a:effectLst/>
                <a:latin typeface="Arial"/>
                <a:ea typeface="Times New Roman" panose="02020603050405020304" pitchFamily="18" charset="0"/>
                <a:cs typeface="Arial"/>
              </a:rPr>
              <a:t>eception, Y1, Y5 and Y7.</a:t>
            </a:r>
            <a:r>
              <a:rPr lang="en-GB" sz="1200">
                <a:latin typeface="Arial"/>
                <a:ea typeface="Times New Roman" panose="02020603050405020304" pitchFamily="18" charset="0"/>
                <a:cs typeface="Arial"/>
              </a:rPr>
              <a:t> </a:t>
            </a:r>
            <a:r>
              <a:rPr lang="en-GB" sz="1200">
                <a:effectLst/>
                <a:latin typeface="Arial"/>
                <a:ea typeface="Times New Roman" panose="02020603050405020304" pitchFamily="18" charset="0"/>
                <a:cs typeface="Arial"/>
              </a:rPr>
              <a:t>We continue to use locum EPs to support our statutory duties and have increased</a:t>
            </a:r>
            <a:r>
              <a:rPr lang="en-GB" sz="1200">
                <a:latin typeface="Arial"/>
                <a:ea typeface="Times New Roman" panose="02020603050405020304" pitchFamily="18" charset="0"/>
                <a:cs typeface="Arial"/>
              </a:rPr>
              <a:t> the number</a:t>
            </a:r>
            <a:r>
              <a:rPr lang="en-GB" sz="1200">
                <a:effectLst/>
                <a:latin typeface="Arial"/>
                <a:ea typeface="Times New Roman" panose="02020603050405020304" pitchFamily="18" charset="0"/>
                <a:cs typeface="Arial"/>
              </a:rPr>
              <a:t> of locum EPs able to undertake face to face assessments alongside remote assessments.</a:t>
            </a:r>
          </a:p>
          <a:p>
            <a:endParaRPr lang="en-GB"/>
          </a:p>
          <a:p>
            <a:pPr marL="0" indent="0">
              <a:lnSpc>
                <a:spcPct val="150000"/>
              </a:lnSpc>
              <a:buFont typeface="Arial"/>
              <a:buNone/>
            </a:pPr>
            <a:r>
              <a:rPr lang="en-GB"/>
              <a:t>Cluster work - </a:t>
            </a:r>
            <a:r>
              <a:rPr lang="en-GB" sz="1200">
                <a:latin typeface="Arial"/>
                <a:cs typeface="Arial"/>
              </a:rPr>
              <a:t>Consider ‘clusters’ of schools nominated EPs would have sessions over the year for those clusters</a:t>
            </a:r>
            <a:r>
              <a:rPr lang="en-US" sz="1200">
                <a:latin typeface="Arial"/>
                <a:cs typeface="Arial"/>
              </a:rPr>
              <a:t>​. EPT h</a:t>
            </a:r>
            <a:r>
              <a:rPr lang="en-GB" sz="1200" err="1">
                <a:latin typeface="Arial"/>
                <a:cs typeface="Arial"/>
              </a:rPr>
              <a:t>ave</a:t>
            </a:r>
            <a:r>
              <a:rPr lang="en-GB" sz="1200">
                <a:latin typeface="Arial"/>
                <a:cs typeface="Arial"/>
              </a:rPr>
              <a:t> had initial conversations now, about needs in area/consider data, then a flexible offer e.g. offering consultation drop-ins, training/workforce development, some type of ‘supervision’ offer</a:t>
            </a:r>
            <a:r>
              <a:rPr lang="en-US" sz="1200">
                <a:latin typeface="Arial"/>
                <a:cs typeface="Arial"/>
              </a:rPr>
              <a:t>​</a:t>
            </a:r>
          </a:p>
          <a:p>
            <a:endParaRPr lang="en-GB"/>
          </a:p>
          <a:p>
            <a:r>
              <a:rPr lang="en-GB"/>
              <a:t>Assistant EP support – Supporting a range of work (see slide).</a:t>
            </a:r>
          </a:p>
          <a:p>
            <a:endParaRPr lang="en-GB"/>
          </a:p>
          <a:p>
            <a:pPr algn="just">
              <a:lnSpc>
                <a:spcPct val="114999"/>
              </a:lnSpc>
              <a:spcBef>
                <a:spcPts val="750"/>
              </a:spcBef>
              <a:spcAft>
                <a:spcPts val="1000"/>
              </a:spcAft>
            </a:pPr>
            <a:r>
              <a:rPr lang="en-GB" sz="1200" b="0">
                <a:solidFill>
                  <a:schemeClr val="tx1"/>
                </a:solidFill>
                <a:latin typeface="Arial"/>
                <a:cs typeface="Arial"/>
              </a:rPr>
              <a:t>Secondary/specialist etc setting offer - Link EP will contact you to arrange an initial planning/support meeting. The EP will discuss our   consultation approach and how to make the most out of the EP time available. You will then prioritise and plan the work for the upcoming year. EP work might include:</a:t>
            </a:r>
          </a:p>
          <a:p>
            <a:pPr marL="342900" indent="-342900">
              <a:lnSpc>
                <a:spcPct val="114999"/>
              </a:lnSpc>
              <a:spcBef>
                <a:spcPts val="750"/>
              </a:spcBef>
              <a:spcAft>
                <a:spcPts val="1000"/>
              </a:spcAft>
              <a:buFont typeface="Symbol,Sans-Serif"/>
              <a:buChar char=""/>
            </a:pPr>
            <a:r>
              <a:rPr lang="en-GB" sz="1200" b="0">
                <a:solidFill>
                  <a:srgbClr val="000000"/>
                </a:solidFill>
                <a:latin typeface="Arial"/>
                <a:cs typeface="Arial"/>
              </a:rPr>
              <a:t>Consultations around individual children, or staff drop ins</a:t>
            </a:r>
          </a:p>
          <a:p>
            <a:pPr marL="342900" indent="-342900">
              <a:lnSpc>
                <a:spcPct val="114999"/>
              </a:lnSpc>
              <a:spcBef>
                <a:spcPts val="750"/>
              </a:spcBef>
              <a:spcAft>
                <a:spcPts val="1000"/>
              </a:spcAft>
              <a:buFont typeface="Symbol,Sans-Serif"/>
              <a:buChar char=""/>
            </a:pPr>
            <a:r>
              <a:rPr lang="en-GB" sz="1200" b="0">
                <a:solidFill>
                  <a:srgbClr val="000000"/>
                </a:solidFill>
                <a:latin typeface="Arial"/>
                <a:cs typeface="Arial"/>
              </a:rPr>
              <a:t>Work on targeted cohorts </a:t>
            </a:r>
          </a:p>
          <a:p>
            <a:pPr marL="342900" indent="-342900">
              <a:lnSpc>
                <a:spcPct val="114999"/>
              </a:lnSpc>
              <a:spcBef>
                <a:spcPts val="750"/>
              </a:spcBef>
              <a:spcAft>
                <a:spcPts val="1000"/>
              </a:spcAft>
              <a:buFont typeface="Symbol,Sans-Serif"/>
              <a:buChar char=""/>
            </a:pPr>
            <a:r>
              <a:rPr lang="en-GB" sz="1200" b="0">
                <a:solidFill>
                  <a:srgbClr val="000000"/>
                </a:solidFill>
                <a:latin typeface="Arial"/>
                <a:cs typeface="Arial"/>
              </a:rPr>
              <a:t>Whole school development/ support</a:t>
            </a:r>
          </a:p>
          <a:p>
            <a:pPr marL="342900" indent="-342900">
              <a:lnSpc>
                <a:spcPct val="114999"/>
              </a:lnSpc>
              <a:spcBef>
                <a:spcPts val="750"/>
              </a:spcBef>
              <a:spcAft>
                <a:spcPts val="1000"/>
              </a:spcAft>
              <a:buFont typeface="Symbol,Sans-Serif"/>
              <a:buChar char=""/>
            </a:pPr>
            <a:endParaRPr lang="en-GB" sz="1200" b="0">
              <a:solidFill>
                <a:srgbClr val="000000"/>
              </a:solidFill>
              <a:latin typeface="Arial"/>
              <a:cs typeface="Arial"/>
            </a:endParaRPr>
          </a:p>
          <a:p>
            <a:pPr>
              <a:lnSpc>
                <a:spcPct val="115000"/>
              </a:lnSpc>
              <a:spcAft>
                <a:spcPts val="1000"/>
              </a:spcAft>
            </a:pPr>
            <a:r>
              <a:rPr lang="en-GB" sz="1200">
                <a:effectLst/>
                <a:latin typeface="Arial"/>
                <a:ea typeface="Times New Roman" panose="02020603050405020304" pitchFamily="18" charset="0"/>
                <a:cs typeface="Arial"/>
              </a:rPr>
              <a:t>Targeted offers – </a:t>
            </a:r>
            <a:r>
              <a:rPr lang="en-GB" sz="1200" i="1">
                <a:effectLst/>
                <a:latin typeface="Arial"/>
                <a:ea typeface="Times New Roman" panose="02020603050405020304" pitchFamily="18" charset="0"/>
                <a:cs typeface="Arial"/>
              </a:rPr>
              <a:t>Transitions project:</a:t>
            </a:r>
            <a:r>
              <a:rPr lang="en-GB" sz="1200" i="1">
                <a:effectLst/>
                <a:latin typeface="Arial" panose="020B0604020202020204" pitchFamily="34" charset="0"/>
                <a:ea typeface="Times New Roman" panose="02020603050405020304" pitchFamily="18" charset="0"/>
                <a:cs typeface="Times New Roman" panose="02020603050405020304" pitchFamily="18" charset="0"/>
              </a:rPr>
              <a:t> </a:t>
            </a:r>
            <a:r>
              <a:rPr lang="en-GB" sz="1200">
                <a:effectLst/>
                <a:latin typeface="Arial" panose="020B0604020202020204" pitchFamily="34" charset="0"/>
                <a:ea typeface="Times New Roman" panose="02020603050405020304" pitchFamily="18" charset="0"/>
                <a:cs typeface="Times New Roman" panose="02020603050405020304" pitchFamily="18" charset="0"/>
              </a:rPr>
              <a:t>If your school is part of the transitions project you will receive additional EP time.  You do not need to do anything to access this support.  CYP have already been identified and consent gained from parents. And </a:t>
            </a:r>
            <a:r>
              <a:rPr lang="en-GB" sz="1200" i="1">
                <a:effectLst/>
                <a:latin typeface="Arial"/>
                <a:ea typeface="Times New Roman" panose="02020603050405020304" pitchFamily="18" charset="0"/>
                <a:cs typeface="Times New Roman"/>
              </a:rPr>
              <a:t>Virtual School: </a:t>
            </a:r>
            <a:r>
              <a:rPr lang="en-GB" sz="1200">
                <a:effectLst/>
                <a:latin typeface="Arial"/>
                <a:ea typeface="Times New Roman" panose="02020603050405020304" pitchFamily="18" charset="0"/>
                <a:cs typeface="Times New Roman"/>
              </a:rPr>
              <a:t>The EP team provide support to the Virtual School via a Specialist Senior EP.  The EP team will offer trauma informed training for schools who are supporting a child who is looked after.  This can be discussed with the Virtual school if required.</a:t>
            </a:r>
            <a:endParaRPr lang="en-GB" sz="1200">
              <a:latin typeface="Arial"/>
              <a:cs typeface="Times New Roman"/>
            </a:endParaRPr>
          </a:p>
          <a:p>
            <a:pPr marL="0" marR="0" lvl="0" indent="0" algn="l" defTabSz="914400" rtl="0" eaLnBrk="1" fontAlgn="auto" latinLnBrk="0" hangingPunct="1">
              <a:lnSpc>
                <a:spcPct val="114999"/>
              </a:lnSpc>
              <a:spcBef>
                <a:spcPts val="750"/>
              </a:spcBef>
              <a:spcAft>
                <a:spcPts val="1000"/>
              </a:spcAft>
              <a:buClrTx/>
              <a:buSzTx/>
              <a:buFont typeface="Symbol,Sans-Serif"/>
              <a:buNone/>
              <a:tabLst/>
              <a:defRPr/>
            </a:pPr>
            <a:endParaRPr lang="en-GB" sz="1200">
              <a:effectLst/>
              <a:latin typeface="Arial"/>
              <a:ea typeface="Times New Roman" panose="02020603050405020304" pitchFamily="18" charset="0"/>
              <a:cs typeface="Arial"/>
            </a:endParaRPr>
          </a:p>
          <a:p>
            <a:pPr marL="0" marR="0" lvl="0" indent="0" algn="l" defTabSz="914400" rtl="0" eaLnBrk="1" fontAlgn="auto" latinLnBrk="0" hangingPunct="1">
              <a:lnSpc>
                <a:spcPct val="114999"/>
              </a:lnSpc>
              <a:spcBef>
                <a:spcPts val="750"/>
              </a:spcBef>
              <a:spcAft>
                <a:spcPts val="1000"/>
              </a:spcAft>
              <a:buClrTx/>
              <a:buSzTx/>
              <a:buFont typeface="Symbol,Sans-Serif"/>
              <a:buNone/>
              <a:tabLst/>
              <a:defRPr/>
            </a:pPr>
            <a:r>
              <a:rPr lang="en-GB" sz="1200">
                <a:latin typeface="Arial"/>
                <a:ea typeface="Times New Roman" panose="02020603050405020304" pitchFamily="18" charset="0"/>
                <a:cs typeface="Arial"/>
              </a:rPr>
              <a:t>Traded offer – Mainly ELSA (including ELSA Supervision) this year.</a:t>
            </a:r>
            <a:endParaRPr lang="en-GB" sz="1200">
              <a:effectLst/>
              <a:latin typeface="Arial"/>
              <a:ea typeface="Times New Roman" panose="02020603050405020304" pitchFamily="18" charset="0"/>
              <a:cs typeface="Arial"/>
            </a:endParaRPr>
          </a:p>
          <a:p>
            <a:pPr marL="0" indent="0">
              <a:lnSpc>
                <a:spcPct val="114999"/>
              </a:lnSpc>
              <a:spcBef>
                <a:spcPts val="750"/>
              </a:spcBef>
              <a:spcAft>
                <a:spcPts val="1000"/>
              </a:spcAft>
              <a:buFont typeface="Symbol,Sans-Serif"/>
              <a:buNone/>
            </a:pPr>
            <a:endParaRPr lang="en-GB" sz="1200" b="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77B033-56EE-4AC4-B016-B070AD784058}"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8742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22DFB75-1442-475C-9125-83EBED330FA1}" type="slidenum">
              <a:rPr lang="en-GB" smtClean="0"/>
              <a:t>12</a:t>
            </a:fld>
            <a:endParaRPr lang="en-GB"/>
          </a:p>
        </p:txBody>
      </p:sp>
    </p:spTree>
    <p:extLst>
      <p:ext uri="{BB962C8B-B14F-4D97-AF65-F5344CB8AC3E}">
        <p14:creationId xmlns:p14="http://schemas.microsoft.com/office/powerpoint/2010/main" val="2394432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22DFB75-1442-475C-9125-83EBED330FA1}" type="slidenum">
              <a:rPr lang="en-GB" smtClean="0"/>
              <a:t>18</a:t>
            </a:fld>
            <a:endParaRPr lang="en-GB"/>
          </a:p>
        </p:txBody>
      </p:sp>
    </p:spTree>
    <p:extLst>
      <p:ext uri="{BB962C8B-B14F-4D97-AF65-F5344CB8AC3E}">
        <p14:creationId xmlns:p14="http://schemas.microsoft.com/office/powerpoint/2010/main" val="115607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543A812-3658-4F56-A39F-C374B729777C}" type="slidenum">
              <a:rPr lang="en-GB" smtClean="0"/>
              <a:t>43</a:t>
            </a:fld>
            <a:endParaRPr lang="en-GB"/>
          </a:p>
        </p:txBody>
      </p:sp>
    </p:spTree>
    <p:extLst>
      <p:ext uri="{BB962C8B-B14F-4D97-AF65-F5344CB8AC3E}">
        <p14:creationId xmlns:p14="http://schemas.microsoft.com/office/powerpoint/2010/main" val="1358079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Chris – acknowledge conflicts in room between national agenda and local agenda, schools and LA, parents and schools/services and even between teams in council</a:t>
            </a:r>
          </a:p>
          <a:p>
            <a:endParaRPr lang="en-GB"/>
          </a:p>
        </p:txBody>
      </p:sp>
      <p:sp>
        <p:nvSpPr>
          <p:cNvPr id="4" name="Slide Number Placeholder 3"/>
          <p:cNvSpPr>
            <a:spLocks noGrp="1"/>
          </p:cNvSpPr>
          <p:nvPr>
            <p:ph type="sldNum" sz="quarter" idx="5"/>
          </p:nvPr>
        </p:nvSpPr>
        <p:spPr/>
        <p:txBody>
          <a:bodyPr/>
          <a:lstStyle/>
          <a:p>
            <a:fld id="{B5F9CC98-85C2-4442-8A1B-19C6AF9C4D82}" type="slidenum">
              <a:rPr lang="en-GB" smtClean="0"/>
              <a:t>46</a:t>
            </a:fld>
            <a:endParaRPr lang="en-GB"/>
          </a:p>
        </p:txBody>
      </p:sp>
    </p:spTree>
    <p:extLst>
      <p:ext uri="{BB962C8B-B14F-4D97-AF65-F5344CB8AC3E}">
        <p14:creationId xmlns:p14="http://schemas.microsoft.com/office/powerpoint/2010/main" val="2613626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Lucy</a:t>
            </a:r>
          </a:p>
        </p:txBody>
      </p:sp>
      <p:sp>
        <p:nvSpPr>
          <p:cNvPr id="4" name="Slide Number Placeholder 3"/>
          <p:cNvSpPr>
            <a:spLocks noGrp="1"/>
          </p:cNvSpPr>
          <p:nvPr>
            <p:ph type="sldNum" sz="quarter" idx="5"/>
          </p:nvPr>
        </p:nvSpPr>
        <p:spPr/>
        <p:txBody>
          <a:bodyPr/>
          <a:lstStyle/>
          <a:p>
            <a:fld id="{0B81B222-B156-4A65-9CB9-1813A1884B50}" type="slidenum">
              <a:rPr lang="en-GB" smtClean="0"/>
              <a:t>53</a:t>
            </a:fld>
            <a:endParaRPr lang="en-GB"/>
          </a:p>
        </p:txBody>
      </p:sp>
    </p:spTree>
    <p:extLst>
      <p:ext uri="{BB962C8B-B14F-4D97-AF65-F5344CB8AC3E}">
        <p14:creationId xmlns:p14="http://schemas.microsoft.com/office/powerpoint/2010/main" val="3746273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Lucy</a:t>
            </a:r>
          </a:p>
        </p:txBody>
      </p:sp>
      <p:sp>
        <p:nvSpPr>
          <p:cNvPr id="4" name="Slide Number Placeholder 3"/>
          <p:cNvSpPr>
            <a:spLocks noGrp="1"/>
          </p:cNvSpPr>
          <p:nvPr>
            <p:ph type="sldNum" sz="quarter" idx="5"/>
          </p:nvPr>
        </p:nvSpPr>
        <p:spPr/>
        <p:txBody>
          <a:bodyPr/>
          <a:lstStyle/>
          <a:p>
            <a:fld id="{0B81B222-B156-4A65-9CB9-1813A1884B50}" type="slidenum">
              <a:rPr lang="en-GB" smtClean="0"/>
              <a:t>54</a:t>
            </a:fld>
            <a:endParaRPr lang="en-GB"/>
          </a:p>
        </p:txBody>
      </p:sp>
    </p:spTree>
    <p:extLst>
      <p:ext uri="{BB962C8B-B14F-4D97-AF65-F5344CB8AC3E}">
        <p14:creationId xmlns:p14="http://schemas.microsoft.com/office/powerpoint/2010/main" val="325664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Lucy</a:t>
            </a:r>
          </a:p>
        </p:txBody>
      </p:sp>
      <p:sp>
        <p:nvSpPr>
          <p:cNvPr id="4" name="Slide Number Placeholder 3"/>
          <p:cNvSpPr>
            <a:spLocks noGrp="1"/>
          </p:cNvSpPr>
          <p:nvPr>
            <p:ph type="sldNum" sz="quarter" idx="5"/>
          </p:nvPr>
        </p:nvSpPr>
        <p:spPr/>
        <p:txBody>
          <a:bodyPr/>
          <a:lstStyle/>
          <a:p>
            <a:fld id="{0B81B222-B156-4A65-9CB9-1813A1884B50}" type="slidenum">
              <a:rPr lang="en-GB" smtClean="0"/>
              <a:t>55</a:t>
            </a:fld>
            <a:endParaRPr lang="en-GB"/>
          </a:p>
        </p:txBody>
      </p:sp>
    </p:spTree>
    <p:extLst>
      <p:ext uri="{BB962C8B-B14F-4D97-AF65-F5344CB8AC3E}">
        <p14:creationId xmlns:p14="http://schemas.microsoft.com/office/powerpoint/2010/main" val="2387545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Lucy</a:t>
            </a:r>
          </a:p>
        </p:txBody>
      </p:sp>
      <p:sp>
        <p:nvSpPr>
          <p:cNvPr id="4" name="Slide Number Placeholder 3"/>
          <p:cNvSpPr>
            <a:spLocks noGrp="1"/>
          </p:cNvSpPr>
          <p:nvPr>
            <p:ph type="sldNum" sz="quarter" idx="5"/>
          </p:nvPr>
        </p:nvSpPr>
        <p:spPr/>
        <p:txBody>
          <a:bodyPr/>
          <a:lstStyle/>
          <a:p>
            <a:fld id="{0B81B222-B156-4A65-9CB9-1813A1884B50}" type="slidenum">
              <a:rPr lang="en-GB" smtClean="0"/>
              <a:t>56</a:t>
            </a:fld>
            <a:endParaRPr lang="en-GB"/>
          </a:p>
        </p:txBody>
      </p:sp>
    </p:spTree>
    <p:extLst>
      <p:ext uri="{BB962C8B-B14F-4D97-AF65-F5344CB8AC3E}">
        <p14:creationId xmlns:p14="http://schemas.microsoft.com/office/powerpoint/2010/main" val="1332886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Lucy</a:t>
            </a:r>
          </a:p>
        </p:txBody>
      </p:sp>
      <p:sp>
        <p:nvSpPr>
          <p:cNvPr id="4" name="Slide Number Placeholder 3"/>
          <p:cNvSpPr>
            <a:spLocks noGrp="1"/>
          </p:cNvSpPr>
          <p:nvPr>
            <p:ph type="sldNum" sz="quarter" idx="5"/>
          </p:nvPr>
        </p:nvSpPr>
        <p:spPr/>
        <p:txBody>
          <a:bodyPr/>
          <a:lstStyle/>
          <a:p>
            <a:fld id="{0B81B222-B156-4A65-9CB9-1813A1884B50}" type="slidenum">
              <a:rPr lang="en-GB" smtClean="0"/>
              <a:t>57</a:t>
            </a:fld>
            <a:endParaRPr lang="en-GB"/>
          </a:p>
        </p:txBody>
      </p:sp>
    </p:spTree>
    <p:extLst>
      <p:ext uri="{BB962C8B-B14F-4D97-AF65-F5344CB8AC3E}">
        <p14:creationId xmlns:p14="http://schemas.microsoft.com/office/powerpoint/2010/main" val="1744147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Zoe</a:t>
            </a:r>
          </a:p>
        </p:txBody>
      </p:sp>
      <p:sp>
        <p:nvSpPr>
          <p:cNvPr id="4" name="Slide Number Placeholder 3"/>
          <p:cNvSpPr>
            <a:spLocks noGrp="1"/>
          </p:cNvSpPr>
          <p:nvPr>
            <p:ph type="sldNum" sz="quarter" idx="5"/>
          </p:nvPr>
        </p:nvSpPr>
        <p:spPr/>
        <p:txBody>
          <a:bodyPr/>
          <a:lstStyle/>
          <a:p>
            <a:fld id="{0B81B222-B156-4A65-9CB9-1813A1884B50}" type="slidenum">
              <a:rPr lang="en-GB" smtClean="0"/>
              <a:t>58</a:t>
            </a:fld>
            <a:endParaRPr lang="en-GB"/>
          </a:p>
        </p:txBody>
      </p:sp>
    </p:spTree>
    <p:extLst>
      <p:ext uri="{BB962C8B-B14F-4D97-AF65-F5344CB8AC3E}">
        <p14:creationId xmlns:p14="http://schemas.microsoft.com/office/powerpoint/2010/main" val="4203114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Zoe</a:t>
            </a:r>
          </a:p>
        </p:txBody>
      </p:sp>
      <p:sp>
        <p:nvSpPr>
          <p:cNvPr id="4" name="Slide Number Placeholder 3"/>
          <p:cNvSpPr>
            <a:spLocks noGrp="1"/>
          </p:cNvSpPr>
          <p:nvPr>
            <p:ph type="sldNum" sz="quarter" idx="5"/>
          </p:nvPr>
        </p:nvSpPr>
        <p:spPr/>
        <p:txBody>
          <a:bodyPr/>
          <a:lstStyle/>
          <a:p>
            <a:fld id="{0B81B222-B156-4A65-9CB9-1813A1884B50}" type="slidenum">
              <a:rPr lang="en-GB" smtClean="0"/>
              <a:t>59</a:t>
            </a:fld>
            <a:endParaRPr lang="en-GB"/>
          </a:p>
        </p:txBody>
      </p:sp>
    </p:spTree>
    <p:extLst>
      <p:ext uri="{BB962C8B-B14F-4D97-AF65-F5344CB8AC3E}">
        <p14:creationId xmlns:p14="http://schemas.microsoft.com/office/powerpoint/2010/main" val="1146940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Zoe</a:t>
            </a:r>
          </a:p>
        </p:txBody>
      </p:sp>
      <p:sp>
        <p:nvSpPr>
          <p:cNvPr id="4" name="Slide Number Placeholder 3"/>
          <p:cNvSpPr>
            <a:spLocks noGrp="1"/>
          </p:cNvSpPr>
          <p:nvPr>
            <p:ph type="sldNum" sz="quarter" idx="5"/>
          </p:nvPr>
        </p:nvSpPr>
        <p:spPr/>
        <p:txBody>
          <a:bodyPr/>
          <a:lstStyle/>
          <a:p>
            <a:fld id="{0B81B222-B156-4A65-9CB9-1813A1884B50}" type="slidenum">
              <a:rPr lang="en-GB" smtClean="0"/>
              <a:t>60</a:t>
            </a:fld>
            <a:endParaRPr lang="en-GB"/>
          </a:p>
        </p:txBody>
      </p:sp>
    </p:spTree>
    <p:extLst>
      <p:ext uri="{BB962C8B-B14F-4D97-AF65-F5344CB8AC3E}">
        <p14:creationId xmlns:p14="http://schemas.microsoft.com/office/powerpoint/2010/main" val="3607551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Zoe</a:t>
            </a:r>
          </a:p>
        </p:txBody>
      </p:sp>
      <p:sp>
        <p:nvSpPr>
          <p:cNvPr id="4" name="Slide Number Placeholder 3"/>
          <p:cNvSpPr>
            <a:spLocks noGrp="1"/>
          </p:cNvSpPr>
          <p:nvPr>
            <p:ph type="sldNum" sz="quarter" idx="5"/>
          </p:nvPr>
        </p:nvSpPr>
        <p:spPr/>
        <p:txBody>
          <a:bodyPr/>
          <a:lstStyle/>
          <a:p>
            <a:fld id="{0B81B222-B156-4A65-9CB9-1813A1884B50}" type="slidenum">
              <a:rPr lang="en-GB" smtClean="0"/>
              <a:t>61</a:t>
            </a:fld>
            <a:endParaRPr lang="en-GB"/>
          </a:p>
        </p:txBody>
      </p:sp>
    </p:spTree>
    <p:extLst>
      <p:ext uri="{BB962C8B-B14F-4D97-AF65-F5344CB8AC3E}">
        <p14:creationId xmlns:p14="http://schemas.microsoft.com/office/powerpoint/2010/main" val="641793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Zoe</a:t>
            </a:r>
          </a:p>
        </p:txBody>
      </p:sp>
      <p:sp>
        <p:nvSpPr>
          <p:cNvPr id="4" name="Slide Number Placeholder 3"/>
          <p:cNvSpPr>
            <a:spLocks noGrp="1"/>
          </p:cNvSpPr>
          <p:nvPr>
            <p:ph type="sldNum" sz="quarter" idx="5"/>
          </p:nvPr>
        </p:nvSpPr>
        <p:spPr/>
        <p:txBody>
          <a:bodyPr/>
          <a:lstStyle/>
          <a:p>
            <a:fld id="{0B81B222-B156-4A65-9CB9-1813A1884B50}" type="slidenum">
              <a:rPr lang="en-GB" smtClean="0"/>
              <a:t>62</a:t>
            </a:fld>
            <a:endParaRPr lang="en-GB"/>
          </a:p>
        </p:txBody>
      </p:sp>
    </p:spTree>
    <p:extLst>
      <p:ext uri="{BB962C8B-B14F-4D97-AF65-F5344CB8AC3E}">
        <p14:creationId xmlns:p14="http://schemas.microsoft.com/office/powerpoint/2010/main" val="27213442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7FB728-7DE8-43F3-A301-87126245BC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24854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0635" y="3830563"/>
            <a:ext cx="9144000" cy="727006"/>
          </a:xfrm>
        </p:spPr>
        <p:txBody>
          <a:bodyPr anchor="b">
            <a:normAutofit/>
          </a:bodyPr>
          <a:lstStyle>
            <a:lvl1pPr algn="l">
              <a:defRPr sz="4400"/>
            </a:lvl1pPr>
          </a:lstStyle>
          <a:p>
            <a:r>
              <a:rPr lang="en-GB"/>
              <a:t>Master title Arial Bold 44pt</a:t>
            </a:r>
          </a:p>
        </p:txBody>
      </p:sp>
      <p:sp>
        <p:nvSpPr>
          <p:cNvPr id="3" name="Subtitle 2"/>
          <p:cNvSpPr>
            <a:spLocks noGrp="1"/>
          </p:cNvSpPr>
          <p:nvPr>
            <p:ph type="subTitle" idx="1" hasCustomPrompt="1"/>
          </p:nvPr>
        </p:nvSpPr>
        <p:spPr>
          <a:xfrm>
            <a:off x="460635" y="4649644"/>
            <a:ext cx="9144000" cy="433249"/>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a:t>Master text Arial 28pt</a:t>
            </a:r>
          </a:p>
        </p:txBody>
      </p:sp>
    </p:spTree>
    <p:extLst>
      <p:ext uri="{BB962C8B-B14F-4D97-AF65-F5344CB8AC3E}">
        <p14:creationId xmlns:p14="http://schemas.microsoft.com/office/powerpoint/2010/main" val="120520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573162"/>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2369574"/>
            <a:ext cx="10515600" cy="3807389"/>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Tree>
    <p:extLst>
      <p:ext uri="{BB962C8B-B14F-4D97-AF65-F5344CB8AC3E}">
        <p14:creationId xmlns:p14="http://schemas.microsoft.com/office/powerpoint/2010/main" val="2791054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and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573162"/>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2369574"/>
            <a:ext cx="10515600" cy="3807389"/>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graphicFrame>
        <p:nvGraphicFramePr>
          <p:cNvPr id="4" name="Table 4">
            <a:extLst>
              <a:ext uri="{FF2B5EF4-FFF2-40B4-BE49-F238E27FC236}">
                <a16:creationId xmlns:a16="http://schemas.microsoft.com/office/drawing/2014/main" id="{6BC8CEC5-3827-46EE-8BEA-4F16E0243C6E}"/>
              </a:ext>
            </a:extLst>
          </p:cNvPr>
          <p:cNvGraphicFramePr>
            <a:graphicFrameLocks noGrp="1"/>
          </p:cNvGraphicFramePr>
          <p:nvPr userDrawn="1">
            <p:extLst>
              <p:ext uri="{D42A27DB-BD31-4B8C-83A1-F6EECF244321}">
                <p14:modId xmlns:p14="http://schemas.microsoft.com/office/powerpoint/2010/main" val="1329214374"/>
              </p:ext>
            </p:extLst>
          </p:nvPr>
        </p:nvGraphicFramePr>
        <p:xfrm>
          <a:off x="464573" y="4728578"/>
          <a:ext cx="7319012" cy="1112520"/>
        </p:xfrm>
        <a:graphic>
          <a:graphicData uri="http://schemas.openxmlformats.org/drawingml/2006/table">
            <a:tbl>
              <a:tblPr firstRow="1" bandRow="1">
                <a:tableStyleId>{69012ECD-51FC-41F1-AA8D-1B2483CD663E}</a:tableStyleId>
              </a:tblPr>
              <a:tblGrid>
                <a:gridCol w="1829753">
                  <a:extLst>
                    <a:ext uri="{9D8B030D-6E8A-4147-A177-3AD203B41FA5}">
                      <a16:colId xmlns:a16="http://schemas.microsoft.com/office/drawing/2014/main" val="215339676"/>
                    </a:ext>
                  </a:extLst>
                </a:gridCol>
                <a:gridCol w="1829753">
                  <a:extLst>
                    <a:ext uri="{9D8B030D-6E8A-4147-A177-3AD203B41FA5}">
                      <a16:colId xmlns:a16="http://schemas.microsoft.com/office/drawing/2014/main" val="2362435220"/>
                    </a:ext>
                  </a:extLst>
                </a:gridCol>
                <a:gridCol w="1829753">
                  <a:extLst>
                    <a:ext uri="{9D8B030D-6E8A-4147-A177-3AD203B41FA5}">
                      <a16:colId xmlns:a16="http://schemas.microsoft.com/office/drawing/2014/main" val="1733039016"/>
                    </a:ext>
                  </a:extLst>
                </a:gridCol>
                <a:gridCol w="1829753">
                  <a:extLst>
                    <a:ext uri="{9D8B030D-6E8A-4147-A177-3AD203B41FA5}">
                      <a16:colId xmlns:a16="http://schemas.microsoft.com/office/drawing/2014/main" val="380642577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7329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78894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4772600"/>
                  </a:ext>
                </a:extLst>
              </a:tr>
            </a:tbl>
          </a:graphicData>
        </a:graphic>
      </p:graphicFrame>
    </p:spTree>
    <p:extLst>
      <p:ext uri="{BB962C8B-B14F-4D97-AF65-F5344CB8AC3E}">
        <p14:creationId xmlns:p14="http://schemas.microsoft.com/office/powerpoint/2010/main" val="3446681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a:p>
        </p:txBody>
      </p:sp>
      <p:sp>
        <p:nvSpPr>
          <p:cNvPr id="2" name="Date Placeholder 1"/>
          <p:cNvSpPr>
            <a:spLocks noGrp="1"/>
          </p:cNvSpPr>
          <p:nvPr>
            <p:ph type="dt" sz="half" idx="10"/>
          </p:nvPr>
        </p:nvSpPr>
        <p:spPr/>
        <p:txBody>
          <a:bodyPr/>
          <a:lstStyle/>
          <a:p>
            <a:pPr rtl="0"/>
            <a:fld id="{C96D41C0-1FE7-4365-8105-6573436B100F}" type="datetime1">
              <a:rPr lang="en-GB" noProof="0" smtClean="0"/>
              <a:t>11/02/2026</a:t>
            </a:fld>
            <a:endParaRPr lang="en-GB" noProof="0"/>
          </a:p>
        </p:txBody>
      </p:sp>
      <p:sp>
        <p:nvSpPr>
          <p:cNvPr id="7" name="Footer Placeholder 6"/>
          <p:cNvSpPr>
            <a:spLocks noGrp="1"/>
          </p:cNvSpPr>
          <p:nvPr>
            <p:ph type="ftr" sz="quarter" idx="11"/>
          </p:nvPr>
        </p:nvSpPr>
        <p:spPr/>
        <p:txBody>
          <a:bodyPr/>
          <a:lstStyle/>
          <a:p>
            <a:pPr rtl="0"/>
            <a:endParaRPr lang="en-GB" noProof="0"/>
          </a:p>
        </p:txBody>
      </p:sp>
      <p:sp>
        <p:nvSpPr>
          <p:cNvPr id="8" name="Slide Number Placeholder 7"/>
          <p:cNvSpPr>
            <a:spLocks noGrp="1"/>
          </p:cNvSpPr>
          <p:nvPr>
            <p:ph type="sldNum" sz="quarter" idx="12"/>
          </p:nvPr>
        </p:nvSpPr>
        <p:spPr/>
        <p:txBody>
          <a:bodyPr/>
          <a:lstStyle/>
          <a:p>
            <a:pPr rtl="0"/>
            <a:fld id="{69E57DC2-970A-4B3E-BB1C-7A09969E49DF}" type="slidenum">
              <a:rPr lang="en-GB" noProof="0" smtClean="0"/>
              <a:t>‹#›</a:t>
            </a:fld>
            <a:endParaRPr lang="en-GB" noProof="0"/>
          </a:p>
        </p:txBody>
      </p:sp>
    </p:spTree>
    <p:extLst>
      <p:ext uri="{BB962C8B-B14F-4D97-AF65-F5344CB8AC3E}">
        <p14:creationId xmlns:p14="http://schemas.microsoft.com/office/powerpoint/2010/main" val="4166973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rtl="0"/>
            <a:fld id="{C0040549-EBD3-46A8-BBE1-B0D6DAD810D6}" type="datetime1">
              <a:rPr lang="en-GB" noProof="0" smtClean="0"/>
              <a:t>11/02/2026</a:t>
            </a:fld>
            <a:endParaRPr lang="en-GB" noProof="0"/>
          </a:p>
        </p:txBody>
      </p:sp>
      <p:sp>
        <p:nvSpPr>
          <p:cNvPr id="6" name="Footer Placeholder 5"/>
          <p:cNvSpPr>
            <a:spLocks noGrp="1"/>
          </p:cNvSpPr>
          <p:nvPr>
            <p:ph type="ftr" sz="quarter" idx="11"/>
          </p:nvPr>
        </p:nvSpPr>
        <p:spPr/>
        <p:txBody>
          <a:bodyPr/>
          <a:lstStyle/>
          <a:p>
            <a:pPr rtl="0"/>
            <a:endParaRPr lang="en-GB" noProof="0"/>
          </a:p>
        </p:txBody>
      </p:sp>
      <p:sp>
        <p:nvSpPr>
          <p:cNvPr id="7" name="Slide Number Placeholder 6"/>
          <p:cNvSpPr>
            <a:spLocks noGrp="1"/>
          </p:cNvSpPr>
          <p:nvPr>
            <p:ph type="sldNum" sz="quarter" idx="12"/>
          </p:nvPr>
        </p:nvSpPr>
        <p:spPr/>
        <p:txBody>
          <a:bodyPr/>
          <a:lstStyle/>
          <a:p>
            <a:pPr rtl="0"/>
            <a:fld id="{69E57DC2-970A-4B3E-BB1C-7A09969E49DF}" type="slidenum">
              <a:rPr lang="en-GB" noProof="0" smtClean="0"/>
              <a:t>‹#›</a:t>
            </a:fld>
            <a:endParaRPr lang="en-GB" noProof="0"/>
          </a:p>
        </p:txBody>
      </p:sp>
    </p:spTree>
    <p:extLst>
      <p:ext uri="{BB962C8B-B14F-4D97-AF65-F5344CB8AC3E}">
        <p14:creationId xmlns:p14="http://schemas.microsoft.com/office/powerpoint/2010/main" val="113727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GB"/>
              <a:t>Click to edit Master title style</a:t>
            </a:r>
            <a:endParaRPr lang="en-US"/>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pPr rtl="0"/>
            <a:fld id="{2D68592E-0D2E-4227-812D-A1AF6778D95B}" type="datetime1">
              <a:rPr lang="en-GB" noProof="0" smtClean="0"/>
              <a:t>11/02/2026</a:t>
            </a:fld>
            <a:endParaRPr lang="en-GB" noProof="0"/>
          </a:p>
        </p:txBody>
      </p:sp>
      <p:sp>
        <p:nvSpPr>
          <p:cNvPr id="5" name="Footer Placeholder 4"/>
          <p:cNvSpPr>
            <a:spLocks noGrp="1"/>
          </p:cNvSpPr>
          <p:nvPr>
            <p:ph type="ftr" sz="quarter" idx="11"/>
          </p:nvPr>
        </p:nvSpPr>
        <p:spPr/>
        <p:txBody>
          <a:bodyPr/>
          <a:lstStyle/>
          <a:p>
            <a:pPr rtl="0"/>
            <a:endParaRPr lang="en-GB" noProof="0"/>
          </a:p>
        </p:txBody>
      </p:sp>
      <p:sp>
        <p:nvSpPr>
          <p:cNvPr id="6" name="Slide Number Placeholder 5"/>
          <p:cNvSpPr>
            <a:spLocks noGrp="1"/>
          </p:cNvSpPr>
          <p:nvPr>
            <p:ph type="sldNum" sz="quarter" idx="12"/>
          </p:nvPr>
        </p:nvSpPr>
        <p:spPr/>
        <p:txBody>
          <a:bodyPr/>
          <a:lstStyle/>
          <a:p>
            <a:pPr rtl="0"/>
            <a:fld id="{69E57DC2-970A-4B3E-BB1C-7A09969E49DF}" type="slidenum">
              <a:rPr lang="en-GB" noProof="0" smtClean="0"/>
              <a:pPr rtl="0"/>
              <a:t>‹#›</a:t>
            </a:fld>
            <a:endParaRPr lang="en-GB" noProof="0"/>
          </a:p>
        </p:txBody>
      </p:sp>
    </p:spTree>
    <p:extLst>
      <p:ext uri="{BB962C8B-B14F-4D97-AF65-F5344CB8AC3E}">
        <p14:creationId xmlns:p14="http://schemas.microsoft.com/office/powerpoint/2010/main" val="39461367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Master title Arial Bold 44pt</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
        <p:nvSpPr>
          <p:cNvPr id="7" name="MSIPCMContentMarking" descr="{&quot;HashCode&quot;:-1399272816,&quot;Placement&quot;:&quot;Footer&quot;,&quot;Top&quot;:519.343,&quot;Left&quot;:451.105438,&quot;SlideWidth&quot;:960,&quot;SlideHeight&quot;:540}"/>
          <p:cNvSpPr txBox="1"/>
          <p:nvPr userDrawn="1"/>
        </p:nvSpPr>
        <p:spPr>
          <a:xfrm>
            <a:off x="5729039" y="6595656"/>
            <a:ext cx="733923"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OFFICIAL</a:t>
            </a:r>
          </a:p>
        </p:txBody>
      </p:sp>
    </p:spTree>
    <p:extLst>
      <p:ext uri="{BB962C8B-B14F-4D97-AF65-F5344CB8AC3E}">
        <p14:creationId xmlns:p14="http://schemas.microsoft.com/office/powerpoint/2010/main" val="1157246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2" r:id="rId5"/>
    <p:sldLayoutId id="2147483663" r:id="rId6"/>
  </p:sldLayoutIdLst>
  <p:txStyles>
    <p:title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fermeriacomoformadevida.blogspot.com/"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f40.org.u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emf"/><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oleObject" Target="file:///C:\Users\hhodgson\Desktop\EHCP%20Annual%20Review%20Process%20and%20Timeline.docx" TargetMode="External"/><Relationship Id="rId5" Type="http://schemas.openxmlformats.org/officeDocument/2006/relationships/image" Target="../media/image16.emf"/><Relationship Id="rId4" Type="http://schemas.openxmlformats.org/officeDocument/2006/relationships/package" Target="../embeddings/Microsoft_Word_Document_AC0FCEA8.docx"/></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hyperlink" Target="https://www.gov.uk/government/publications/school-inspection-toolkit-operating-guide-and-information" TargetMode="External"/><Relationship Id="rId4" Type="http://schemas.openxmlformats.org/officeDocument/2006/relationships/hyperlink" Target="https://www.gov.uk/government/publications/education-inspection-framework/education-inspection-framework-for-use-from-november-2025"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nasen.org.uk/" TargetMode="Externa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https://cyps.northyorks.gov.uk/"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pixabay.com/en/puzzle-cooperation-partnership-1019751/"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9.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svg"/><Relationship Id="rId3" Type="http://schemas.openxmlformats.org/officeDocument/2006/relationships/diagramData" Target="../diagrams/data7.xml"/><Relationship Id="rId7" Type="http://schemas.microsoft.com/office/2007/relationships/diagramDrawing" Target="../diagrams/drawing7.xml"/><Relationship Id="rId12" Type="http://schemas.openxmlformats.org/officeDocument/2006/relationships/image" Target="../media/image47.png"/><Relationship Id="rId17" Type="http://schemas.openxmlformats.org/officeDocument/2006/relationships/image" Target="../media/image52.svg"/><Relationship Id="rId2" Type="http://schemas.openxmlformats.org/officeDocument/2006/relationships/notesSlide" Target="../notesSlides/notesSlide13.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image" Target="../media/image46.svg"/><Relationship Id="rId5" Type="http://schemas.openxmlformats.org/officeDocument/2006/relationships/diagramQuickStyle" Target="../diagrams/quickStyle7.xml"/><Relationship Id="rId15" Type="http://schemas.openxmlformats.org/officeDocument/2006/relationships/image" Target="../media/image50.svg"/><Relationship Id="rId10" Type="http://schemas.openxmlformats.org/officeDocument/2006/relationships/image" Target="../media/image45.png"/><Relationship Id="rId4" Type="http://schemas.openxmlformats.org/officeDocument/2006/relationships/diagramLayout" Target="../diagrams/layout7.xml"/><Relationship Id="rId9" Type="http://schemas.openxmlformats.org/officeDocument/2006/relationships/image" Target="../media/image44.svg"/><Relationship Id="rId14" Type="http://schemas.openxmlformats.org/officeDocument/2006/relationships/image" Target="../media/image49.png"/></Relationships>
</file>

<file path=ppt/slides/_rels/slide60.xml.rels><?xml version="1.0" encoding="UTF-8" standalone="yes"?>
<Relationships xmlns="http://schemas.openxmlformats.org/package/2006/relationships"><Relationship Id="rId3" Type="http://schemas.openxmlformats.org/officeDocument/2006/relationships/hyperlink" Target="https://www.northyorks.gov.uk/transforming-ehcps-new-digital-system-comin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61.xml.rels><?xml version="1.0" encoding="UTF-8" standalone="yes"?>
<Relationships xmlns="http://schemas.openxmlformats.org/package/2006/relationships"><Relationship Id="rId3" Type="http://schemas.openxmlformats.org/officeDocument/2006/relationships/hyperlink" Target="mailto:lucy.wade@northyorks.gov.uk"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mailto:zoe.rouse@northyorks.gov.uk"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forms.office.com/e/Nb6JJ9YaGr" TargetMode="External"/></Relationships>
</file>

<file path=ppt/slides/_rels/slide6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57.sv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1.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png"/></Relationships>
</file>

<file path=ppt/slides/_rels/slide6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hyperlink" Target="https://eur02.safelinks.protection.outlook.com/?url=https%3A%2F%2Fwww.arete.uk%2Four-mat%2Fmat-leadership&amp;data=05%7C02%7CBarbara.Merrygold%40northyorks.gov.uk%7C76bb3734b8fd4961908b08de3c8fb7c2%7Cad3d9c73983044a1b487e1055441c70e%7C0%7C0%7C639014785271327433%7CUnknown%7CTWFpbGZsb3d8eyJFbXB0eU1hcGkiOnRydWUsIlYiOiIwLjAuMDAwMCIsIlAiOiJXaW4zMiIsIkFOIjoiTWFpbCIsIldUIjoyfQ%3D%3D%7C0%7C%7C%7C&amp;sdata=oeVzgmxLjPuujCjOGXEub8dplV5RrB6sX86xAwm3SRg%3D&amp;reserved=0"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www.nesta.org.uk/project-updates/identifying-impactful-parenting-programmes-to-support-parenting-and-the-home-learning-environment-in-the-early-years/" TargetMode="External"/><Relationship Id="rId2" Type="http://schemas.openxmlformats.org/officeDocument/2006/relationships/hyperlink" Target="https://foundations.org.uk/toolkit/guidebook/" TargetMode="Externa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C0C74-2A7D-A3E0-D5A4-99A1F42593BB}"/>
              </a:ext>
            </a:extLst>
          </p:cNvPr>
          <p:cNvSpPr>
            <a:spLocks noGrp="1"/>
          </p:cNvSpPr>
          <p:nvPr>
            <p:ph type="title"/>
          </p:nvPr>
        </p:nvSpPr>
        <p:spPr>
          <a:xfrm>
            <a:off x="464573" y="681037"/>
            <a:ext cx="10515600" cy="2839403"/>
          </a:xfrm>
        </p:spPr>
        <p:txBody>
          <a:bodyPr/>
          <a:lstStyle/>
          <a:p>
            <a:pPr algn="ctr"/>
            <a:r>
              <a:rPr lang="en-GB"/>
              <a:t>North Yorkshire Primary and Secondary School SENCO Network</a:t>
            </a:r>
            <a:br>
              <a:rPr lang="en-GB"/>
            </a:br>
            <a:br>
              <a:rPr lang="en-GB"/>
            </a:br>
            <a:r>
              <a:rPr lang="en-GB"/>
              <a:t>11</a:t>
            </a:r>
            <a:r>
              <a:rPr lang="en-GB" baseline="30000"/>
              <a:t>th</a:t>
            </a:r>
            <a:r>
              <a:rPr lang="en-GB"/>
              <a:t> February 2026</a:t>
            </a:r>
          </a:p>
        </p:txBody>
      </p:sp>
      <p:pic>
        <p:nvPicPr>
          <p:cNvPr id="12" name="Content Placeholder 11" descr="A group of hands holding up letters&#10;&#10;AI-generated content may be incorrect.">
            <a:extLst>
              <a:ext uri="{FF2B5EF4-FFF2-40B4-BE49-F238E27FC236}">
                <a16:creationId xmlns:a16="http://schemas.microsoft.com/office/drawing/2014/main" id="{786298DF-7653-2BEC-85CC-613E99B8F462}"/>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4497"/>
          <a:stretch/>
        </p:blipFill>
        <p:spPr>
          <a:xfrm>
            <a:off x="2112909" y="3429000"/>
            <a:ext cx="7835764" cy="2425691"/>
          </a:xfrm>
        </p:spPr>
      </p:pic>
    </p:spTree>
    <p:extLst>
      <p:ext uri="{BB962C8B-B14F-4D97-AF65-F5344CB8AC3E}">
        <p14:creationId xmlns:p14="http://schemas.microsoft.com/office/powerpoint/2010/main" val="63201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B5454-34B4-F63D-59D6-0F2494A688E9}"/>
              </a:ext>
            </a:extLst>
          </p:cNvPr>
          <p:cNvSpPr>
            <a:spLocks noGrp="1"/>
          </p:cNvSpPr>
          <p:nvPr>
            <p:ph type="title"/>
          </p:nvPr>
        </p:nvSpPr>
        <p:spPr>
          <a:xfrm>
            <a:off x="464573" y="951370"/>
            <a:ext cx="10515600" cy="707462"/>
          </a:xfrm>
        </p:spPr>
        <p:txBody>
          <a:bodyPr/>
          <a:lstStyle/>
          <a:p>
            <a:r>
              <a:rPr lang="en-GB"/>
              <a:t>Agenda</a:t>
            </a:r>
          </a:p>
        </p:txBody>
      </p:sp>
      <p:sp>
        <p:nvSpPr>
          <p:cNvPr id="3" name="Content Placeholder 2">
            <a:extLst>
              <a:ext uri="{FF2B5EF4-FFF2-40B4-BE49-F238E27FC236}">
                <a16:creationId xmlns:a16="http://schemas.microsoft.com/office/drawing/2014/main" id="{0AAE77FC-6796-84F4-6F91-344DB4FCCB9A}"/>
              </a:ext>
            </a:extLst>
          </p:cNvPr>
          <p:cNvSpPr>
            <a:spLocks noGrp="1"/>
          </p:cNvSpPr>
          <p:nvPr>
            <p:ph idx="1"/>
          </p:nvPr>
        </p:nvSpPr>
        <p:spPr>
          <a:xfrm>
            <a:off x="464573" y="1792224"/>
            <a:ext cx="10515600" cy="4384739"/>
          </a:xfrm>
        </p:spPr>
        <p:txBody>
          <a:bodyPr>
            <a:normAutofit fontScale="92500"/>
          </a:bodyPr>
          <a:lstStyle/>
          <a:p>
            <a:pPr marL="0" marR="0">
              <a:lnSpc>
                <a:spcPct val="150000"/>
              </a:lnSpc>
              <a:spcBef>
                <a:spcPts val="0"/>
              </a:spcBef>
              <a:spcAft>
                <a:spcPts val="0"/>
              </a:spcAft>
            </a:pPr>
            <a:r>
              <a:rPr lang="en-GB" sz="1800" b="1">
                <a:effectLst/>
              </a:rPr>
              <a:t>1.00-1.20    Welcome &amp; service updates - Carol </a:t>
            </a:r>
            <a:r>
              <a:rPr lang="en-GB" sz="1800" b="1" err="1">
                <a:effectLst/>
              </a:rPr>
              <a:t>ann</a:t>
            </a:r>
            <a:r>
              <a:rPr lang="en-GB" sz="1800" b="1">
                <a:effectLst/>
              </a:rPr>
              <a:t> Howe</a:t>
            </a:r>
          </a:p>
          <a:p>
            <a:pPr marL="0" marR="0">
              <a:lnSpc>
                <a:spcPct val="150000"/>
              </a:lnSpc>
              <a:spcBef>
                <a:spcPts val="0"/>
              </a:spcBef>
              <a:spcAft>
                <a:spcPts val="0"/>
              </a:spcAft>
            </a:pPr>
            <a:r>
              <a:rPr lang="en-GB" sz="1800" b="1">
                <a:effectLst/>
              </a:rPr>
              <a:t>1.20-1.30    Education Psychology Service updates - Dr Emma Derby, North Yorkshire EPS</a:t>
            </a:r>
          </a:p>
          <a:p>
            <a:pPr marL="0" marR="0">
              <a:lnSpc>
                <a:spcPct val="150000"/>
              </a:lnSpc>
              <a:spcBef>
                <a:spcPts val="0"/>
              </a:spcBef>
              <a:spcAft>
                <a:spcPts val="0"/>
              </a:spcAft>
            </a:pPr>
            <a:r>
              <a:rPr lang="en-GB" sz="1800" b="1">
                <a:effectLst/>
              </a:rPr>
              <a:t>1.30-1.45    Health Updates - Demi Parker, Designated Clinical Officer for SEND, North Yorks &amp; York</a:t>
            </a:r>
          </a:p>
          <a:p>
            <a:pPr marL="0" marR="0">
              <a:lnSpc>
                <a:spcPct val="150000"/>
              </a:lnSpc>
              <a:spcBef>
                <a:spcPts val="0"/>
              </a:spcBef>
              <a:spcAft>
                <a:spcPts val="0"/>
              </a:spcAft>
            </a:pPr>
            <a:r>
              <a:rPr lang="en-GB" sz="1800" b="1">
                <a:effectLst/>
              </a:rPr>
              <a:t>1.45-2.30    School Improvement OFSTED updates - Olivia Kelly</a:t>
            </a:r>
          </a:p>
          <a:p>
            <a:pPr marL="0" marR="0">
              <a:lnSpc>
                <a:spcPct val="150000"/>
              </a:lnSpc>
              <a:spcBef>
                <a:spcPts val="0"/>
              </a:spcBef>
              <a:spcAft>
                <a:spcPts val="0"/>
              </a:spcAft>
            </a:pPr>
            <a:r>
              <a:rPr lang="en-GB" sz="1800" b="1">
                <a:effectLst/>
              </a:rPr>
              <a:t>2.30-2.45    Access and Engagement updates - Julie Bunn</a:t>
            </a:r>
          </a:p>
          <a:p>
            <a:pPr marL="0" marR="0">
              <a:lnSpc>
                <a:spcPct val="150000"/>
              </a:lnSpc>
              <a:spcBef>
                <a:spcPts val="0"/>
              </a:spcBef>
              <a:spcAft>
                <a:spcPts val="0"/>
              </a:spcAft>
            </a:pPr>
            <a:r>
              <a:rPr lang="en-GB" sz="1800" b="1">
                <a:effectLst/>
              </a:rPr>
              <a:t>2.45-3.00    Comfort break </a:t>
            </a:r>
          </a:p>
          <a:p>
            <a:pPr marL="0" marR="0">
              <a:lnSpc>
                <a:spcPct val="150000"/>
              </a:lnSpc>
              <a:spcBef>
                <a:spcPts val="0"/>
              </a:spcBef>
              <a:spcAft>
                <a:spcPts val="0"/>
              </a:spcAft>
            </a:pPr>
            <a:r>
              <a:rPr lang="en-GB" sz="1800" b="1">
                <a:effectLst/>
              </a:rPr>
              <a:t>3.00-3.15    Digital EHCP update - Lucy Wade &amp; Zoe Rouse</a:t>
            </a:r>
          </a:p>
          <a:p>
            <a:pPr marL="0" marR="0">
              <a:lnSpc>
                <a:spcPct val="150000"/>
              </a:lnSpc>
              <a:spcBef>
                <a:spcPts val="0"/>
              </a:spcBef>
              <a:spcAft>
                <a:spcPts val="0"/>
              </a:spcAft>
            </a:pPr>
            <a:r>
              <a:rPr lang="en-GB" sz="1800" b="1">
                <a:effectLst/>
              </a:rPr>
              <a:t>3.15-3.30    TMP update - Wendy Butterfield</a:t>
            </a:r>
          </a:p>
          <a:p>
            <a:pPr marL="0" marR="0">
              <a:lnSpc>
                <a:spcPct val="150000"/>
              </a:lnSpc>
              <a:spcBef>
                <a:spcPts val="0"/>
              </a:spcBef>
              <a:spcAft>
                <a:spcPts val="0"/>
              </a:spcAft>
            </a:pPr>
            <a:r>
              <a:rPr lang="en-GB" sz="1800" b="1">
                <a:effectLst/>
              </a:rPr>
              <a:t>3.30-3.45    Early Help update regarding Family First Partnership and Best Start - Barbara Merrygold</a:t>
            </a:r>
          </a:p>
          <a:p>
            <a:pPr marL="0" marR="0">
              <a:lnSpc>
                <a:spcPct val="150000"/>
              </a:lnSpc>
              <a:spcBef>
                <a:spcPts val="0"/>
              </a:spcBef>
              <a:spcAft>
                <a:spcPts val="0"/>
              </a:spcAft>
            </a:pPr>
            <a:r>
              <a:rPr lang="en-GB" sz="1800" b="1">
                <a:effectLst/>
              </a:rPr>
              <a:t>3.45-4.00    Closing session</a:t>
            </a:r>
          </a:p>
          <a:p>
            <a:endParaRPr lang="en-GB"/>
          </a:p>
        </p:txBody>
      </p:sp>
    </p:spTree>
    <p:extLst>
      <p:ext uri="{BB962C8B-B14F-4D97-AF65-F5344CB8AC3E}">
        <p14:creationId xmlns:p14="http://schemas.microsoft.com/office/powerpoint/2010/main" val="918913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161BD-59C9-0130-6F6A-C519FC07DEE0}"/>
              </a:ext>
            </a:extLst>
          </p:cNvPr>
          <p:cNvSpPr>
            <a:spLocks noGrp="1"/>
          </p:cNvSpPr>
          <p:nvPr>
            <p:ph type="title"/>
          </p:nvPr>
        </p:nvSpPr>
        <p:spPr>
          <a:xfrm>
            <a:off x="482861" y="755726"/>
            <a:ext cx="10515600" cy="707462"/>
          </a:xfrm>
        </p:spPr>
        <p:txBody>
          <a:bodyPr/>
          <a:lstStyle/>
          <a:p>
            <a:r>
              <a:rPr lang="en-GB">
                <a:latin typeface="Arial"/>
                <a:cs typeface="Arial"/>
              </a:rPr>
              <a:t>National context</a:t>
            </a:r>
            <a:endParaRPr lang="en-GB"/>
          </a:p>
        </p:txBody>
      </p:sp>
      <p:sp>
        <p:nvSpPr>
          <p:cNvPr id="3" name="Content Placeholder 2">
            <a:extLst>
              <a:ext uri="{FF2B5EF4-FFF2-40B4-BE49-F238E27FC236}">
                <a16:creationId xmlns:a16="http://schemas.microsoft.com/office/drawing/2014/main" id="{C01504D2-DBE3-00DE-EB79-5DC5032AE969}"/>
              </a:ext>
            </a:extLst>
          </p:cNvPr>
          <p:cNvSpPr>
            <a:spLocks noGrp="1"/>
          </p:cNvSpPr>
          <p:nvPr>
            <p:ph idx="1"/>
          </p:nvPr>
        </p:nvSpPr>
        <p:spPr>
          <a:xfrm>
            <a:off x="601733" y="1885950"/>
            <a:ext cx="10396728" cy="4839653"/>
          </a:xfrm>
        </p:spPr>
        <p:txBody>
          <a:bodyPr vert="horz" lIns="91440" tIns="45720" rIns="91440" bIns="45720" rtlCol="0" anchor="t">
            <a:normAutofit/>
          </a:bodyPr>
          <a:lstStyle/>
          <a:p>
            <a:r>
              <a:rPr lang="en-GB">
                <a:latin typeface="Arial"/>
                <a:cs typeface="Arial"/>
              </a:rPr>
              <a:t>White paper due any moment- some announcements coming out </a:t>
            </a:r>
            <a:r>
              <a:rPr lang="en-GB" err="1">
                <a:latin typeface="Arial"/>
                <a:cs typeface="Arial"/>
              </a:rPr>
              <a:t>eg</a:t>
            </a:r>
            <a:r>
              <a:rPr lang="en-GB">
                <a:latin typeface="Arial"/>
                <a:cs typeface="Arial"/>
              </a:rPr>
              <a:t> finance – stat override arrangements</a:t>
            </a:r>
            <a:endParaRPr lang="en-US"/>
          </a:p>
          <a:p>
            <a:endParaRPr lang="en-GB">
              <a:latin typeface="Arial"/>
              <a:cs typeface="Arial"/>
            </a:endParaRPr>
          </a:p>
          <a:p>
            <a:r>
              <a:rPr lang="en-GB">
                <a:latin typeface="Arial"/>
                <a:cs typeface="Arial"/>
              </a:rPr>
              <a:t>SEND reform principles:</a:t>
            </a:r>
            <a:endParaRPr lang="en-GB"/>
          </a:p>
          <a:p>
            <a:pPr marL="1143000" lvl="1" indent="-457200"/>
            <a:r>
              <a:rPr lang="en-GB" sz="2800">
                <a:latin typeface="Arial"/>
                <a:cs typeface="Arial"/>
              </a:rPr>
              <a:t>Early support</a:t>
            </a:r>
            <a:endParaRPr lang="en-GB" sz="2800"/>
          </a:p>
          <a:p>
            <a:pPr marL="1143000" lvl="1" indent="-457200"/>
            <a:r>
              <a:rPr lang="en-GB" sz="2800"/>
              <a:t>Local</a:t>
            </a:r>
          </a:p>
          <a:p>
            <a:pPr marL="1143000" lvl="1" indent="-457200"/>
            <a:r>
              <a:rPr lang="en-GB" sz="2800">
                <a:latin typeface="Arial"/>
                <a:cs typeface="Arial"/>
              </a:rPr>
              <a:t>Fair- every school fairly resourced</a:t>
            </a:r>
          </a:p>
          <a:p>
            <a:pPr marL="1143000" lvl="1" indent="-457200"/>
            <a:r>
              <a:rPr lang="en-GB" sz="2800"/>
              <a:t>Effective- grounded in best practice and evidence</a:t>
            </a:r>
          </a:p>
          <a:p>
            <a:pPr marL="1143000" lvl="1" indent="-457200"/>
            <a:r>
              <a:rPr lang="en-GB" sz="2800"/>
              <a:t>Shared- we should be working together </a:t>
            </a:r>
          </a:p>
        </p:txBody>
      </p:sp>
    </p:spTree>
    <p:extLst>
      <p:ext uri="{BB962C8B-B14F-4D97-AF65-F5344CB8AC3E}">
        <p14:creationId xmlns:p14="http://schemas.microsoft.com/office/powerpoint/2010/main" val="2355191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640EA-2304-32C3-FCE2-78F638BDC518}"/>
              </a:ext>
            </a:extLst>
          </p:cNvPr>
          <p:cNvSpPr>
            <a:spLocks noGrp="1"/>
          </p:cNvSpPr>
          <p:nvPr>
            <p:ph type="title"/>
          </p:nvPr>
        </p:nvSpPr>
        <p:spPr>
          <a:xfrm>
            <a:off x="464573" y="1007173"/>
            <a:ext cx="10515600" cy="707462"/>
          </a:xfrm>
        </p:spPr>
        <p:txBody>
          <a:bodyPr>
            <a:normAutofit fontScale="90000"/>
          </a:bodyPr>
          <a:lstStyle/>
          <a:p>
            <a:br>
              <a:rPr lang="en-GB"/>
            </a:br>
            <a:br>
              <a:rPr lang="en-GB"/>
            </a:br>
            <a:r>
              <a:rPr lang="en-GB"/>
              <a:t>Early</a:t>
            </a:r>
            <a:br>
              <a:rPr lang="en-GB"/>
            </a:br>
            <a:br>
              <a:rPr lang="en-GB"/>
            </a:br>
            <a:r>
              <a:rPr lang="en-GB"/>
              <a:t>Children should receive support as early as possible</a:t>
            </a:r>
            <a:br>
              <a:rPr lang="en-GB"/>
            </a:br>
            <a:br>
              <a:rPr lang="en-GB"/>
            </a:br>
            <a:endParaRPr lang="en-GB"/>
          </a:p>
        </p:txBody>
      </p:sp>
      <p:sp>
        <p:nvSpPr>
          <p:cNvPr id="3" name="Content Placeholder 2">
            <a:extLst>
              <a:ext uri="{FF2B5EF4-FFF2-40B4-BE49-F238E27FC236}">
                <a16:creationId xmlns:a16="http://schemas.microsoft.com/office/drawing/2014/main" id="{C81913A1-CCBE-3CFC-A7E1-89F37670FB39}"/>
              </a:ext>
            </a:extLst>
          </p:cNvPr>
          <p:cNvSpPr>
            <a:spLocks noGrp="1"/>
          </p:cNvSpPr>
          <p:nvPr>
            <p:ph idx="1"/>
          </p:nvPr>
        </p:nvSpPr>
        <p:spPr>
          <a:xfrm>
            <a:off x="464573" y="2818361"/>
            <a:ext cx="10515600" cy="4522335"/>
          </a:xfrm>
        </p:spPr>
        <p:txBody>
          <a:bodyPr vert="horz" lIns="91440" tIns="45720" rIns="91440" bIns="45720" rtlCol="0" anchor="t">
            <a:normAutofit/>
          </a:bodyPr>
          <a:lstStyle/>
          <a:p>
            <a:pPr marL="457200" indent="-457200">
              <a:buFont typeface="Arial" panose="020B0604020202020204" pitchFamily="34" charset="0"/>
              <a:buChar char="•"/>
            </a:pPr>
            <a:r>
              <a:rPr lang="en-GB"/>
              <a:t>Parent information on NYES- SEMH/ADHD/Autism- accessible before diagnosis- will be extending </a:t>
            </a:r>
          </a:p>
          <a:p>
            <a:pPr marL="457200" indent="-457200">
              <a:buFont typeface="Arial" panose="020B0604020202020204" pitchFamily="34" charset="0"/>
              <a:buChar char="•"/>
            </a:pPr>
            <a:r>
              <a:rPr lang="en-GB"/>
              <a:t>Best Start programme will aim to increase numbers of children reaching a GLD- real focus on early language</a:t>
            </a:r>
          </a:p>
          <a:p>
            <a:pPr marL="457200" indent="-457200">
              <a:buFont typeface="Arial" panose="020B0604020202020204" pitchFamily="34" charset="0"/>
              <a:buChar char="•"/>
            </a:pPr>
            <a:r>
              <a:rPr lang="en-GB">
                <a:latin typeface="Arial"/>
                <a:cs typeface="Arial"/>
              </a:rPr>
              <a:t>Extending reach of Portage- more groups, more accessible early support </a:t>
            </a:r>
          </a:p>
          <a:p>
            <a:pPr marL="457200" indent="-457200">
              <a:buChar char="•"/>
            </a:pPr>
            <a:r>
              <a:rPr lang="en-GB">
                <a:latin typeface="Arial"/>
                <a:cs typeface="Arial"/>
              </a:rPr>
              <a:t>Hub drop ins- EP support </a:t>
            </a:r>
          </a:p>
          <a:p>
            <a:pPr marL="457200" indent="-457200">
              <a:buChar char="•"/>
            </a:pPr>
            <a:r>
              <a:rPr lang="en-GB">
                <a:latin typeface="Arial"/>
                <a:cs typeface="Arial"/>
              </a:rPr>
              <a:t>Inclusive Mainstream Toolkit </a:t>
            </a:r>
            <a:endParaRPr lang="en-GB"/>
          </a:p>
        </p:txBody>
      </p:sp>
    </p:spTree>
    <p:extLst>
      <p:ext uri="{BB962C8B-B14F-4D97-AF65-F5344CB8AC3E}">
        <p14:creationId xmlns:p14="http://schemas.microsoft.com/office/powerpoint/2010/main" val="3422786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9413E-762A-FE76-19CA-560FC6E59E55}"/>
              </a:ext>
            </a:extLst>
          </p:cNvPr>
          <p:cNvSpPr>
            <a:spLocks noGrp="1"/>
          </p:cNvSpPr>
          <p:nvPr>
            <p:ph type="title"/>
          </p:nvPr>
        </p:nvSpPr>
        <p:spPr>
          <a:xfrm>
            <a:off x="464573" y="451933"/>
            <a:ext cx="10515600" cy="707462"/>
          </a:xfrm>
        </p:spPr>
        <p:txBody>
          <a:bodyPr/>
          <a:lstStyle/>
          <a:p>
            <a:r>
              <a:rPr lang="en-GB"/>
              <a:t>Local</a:t>
            </a:r>
          </a:p>
        </p:txBody>
      </p:sp>
      <p:sp>
        <p:nvSpPr>
          <p:cNvPr id="3" name="Content Placeholder 2">
            <a:extLst>
              <a:ext uri="{FF2B5EF4-FFF2-40B4-BE49-F238E27FC236}">
                <a16:creationId xmlns:a16="http://schemas.microsoft.com/office/drawing/2014/main" id="{DE81DBC2-5DD0-4502-EC0B-946182D6471D}"/>
              </a:ext>
            </a:extLst>
          </p:cNvPr>
          <p:cNvSpPr>
            <a:spLocks noGrp="1"/>
          </p:cNvSpPr>
          <p:nvPr>
            <p:ph idx="1"/>
          </p:nvPr>
        </p:nvSpPr>
        <p:spPr>
          <a:xfrm>
            <a:off x="464573" y="1578430"/>
            <a:ext cx="10515600" cy="4598534"/>
          </a:xfrm>
        </p:spPr>
        <p:txBody>
          <a:bodyPr vert="horz" lIns="91440" tIns="45720" rIns="91440" bIns="45720" rtlCol="0" anchor="t">
            <a:normAutofit lnSpcReduction="10000"/>
          </a:bodyPr>
          <a:lstStyle/>
          <a:p>
            <a:pPr marL="457200" indent="-457200">
              <a:buFont typeface="Arial" panose="020B0604020202020204" pitchFamily="34" charset="0"/>
              <a:buChar char="•"/>
            </a:pPr>
            <a:r>
              <a:rPr lang="en-GB"/>
              <a:t>More children educated locally with their peers</a:t>
            </a:r>
          </a:p>
          <a:p>
            <a:endParaRPr lang="en-GB">
              <a:latin typeface="Arial"/>
              <a:cs typeface="Arial"/>
            </a:endParaRPr>
          </a:p>
          <a:p>
            <a:pPr marL="457200" indent="-457200">
              <a:buFont typeface="Arial" panose="020B0604020202020204" pitchFamily="34" charset="0"/>
              <a:buChar char="•"/>
            </a:pPr>
            <a:r>
              <a:rPr lang="en-GB">
                <a:latin typeface="Arial"/>
                <a:cs typeface="Arial"/>
              </a:rPr>
              <a:t>Selby free school breaking ground at last</a:t>
            </a:r>
            <a:endParaRPr lang="en-GB"/>
          </a:p>
          <a:p>
            <a:pPr marL="457200" indent="-457200">
              <a:buFont typeface="Arial" panose="020B0604020202020204" pitchFamily="34" charset="0"/>
              <a:buChar char="•"/>
            </a:pPr>
            <a:endParaRPr lang="en-GB"/>
          </a:p>
          <a:p>
            <a:pPr marL="457200" indent="-457200">
              <a:buFont typeface="Arial" panose="020B0604020202020204" pitchFamily="34" charset="0"/>
              <a:buChar char="•"/>
            </a:pPr>
            <a:r>
              <a:rPr lang="en-GB">
                <a:latin typeface="Arial"/>
                <a:cs typeface="Arial"/>
              </a:rPr>
              <a:t>Increase in TMPs to facilitate this- Wendy on later</a:t>
            </a:r>
            <a:endParaRPr lang="en-GB"/>
          </a:p>
          <a:p>
            <a:pPr marL="457200" indent="-457200">
              <a:buFont typeface="Arial" panose="020B0604020202020204" pitchFamily="34" charset="0"/>
              <a:buChar char="•"/>
            </a:pPr>
            <a:endParaRPr lang="en-GB"/>
          </a:p>
          <a:p>
            <a:pPr marL="457200" indent="-457200">
              <a:buFont typeface="Arial" panose="020B0604020202020204" pitchFamily="34" charset="0"/>
              <a:buChar char="•"/>
            </a:pPr>
            <a:r>
              <a:rPr lang="en-GB">
                <a:latin typeface="Arial"/>
                <a:cs typeface="Arial"/>
              </a:rPr>
              <a:t>Lucky to have ongoing hub and EP support to facilitate this- don’t forget NYES training is currently free</a:t>
            </a:r>
          </a:p>
          <a:p>
            <a:pPr marL="457200" indent="-457200">
              <a:buFont typeface="Arial" panose="020B0604020202020204" pitchFamily="34" charset="0"/>
              <a:buChar char="•"/>
            </a:pPr>
            <a:endParaRPr lang="en-GB"/>
          </a:p>
          <a:p>
            <a:pPr marL="457200" indent="-457200">
              <a:buFont typeface="Arial" panose="020B0604020202020204" pitchFamily="34" charset="0"/>
              <a:buChar char="•"/>
            </a:pPr>
            <a:r>
              <a:rPr lang="en-GB">
                <a:latin typeface="Arial"/>
                <a:cs typeface="Arial"/>
              </a:rPr>
              <a:t>Hub referral form – shortened version coming soon </a:t>
            </a:r>
            <a:endParaRPr lang="en-GB"/>
          </a:p>
        </p:txBody>
      </p:sp>
    </p:spTree>
    <p:extLst>
      <p:ext uri="{BB962C8B-B14F-4D97-AF65-F5344CB8AC3E}">
        <p14:creationId xmlns:p14="http://schemas.microsoft.com/office/powerpoint/2010/main" val="3215524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23E49-F935-D0EC-AD8C-1324CFFC2543}"/>
              </a:ext>
            </a:extLst>
          </p:cNvPr>
          <p:cNvSpPr>
            <a:spLocks noGrp="1"/>
          </p:cNvSpPr>
          <p:nvPr>
            <p:ph type="title"/>
          </p:nvPr>
        </p:nvSpPr>
        <p:spPr>
          <a:xfrm>
            <a:off x="464573" y="271900"/>
            <a:ext cx="10515600" cy="707462"/>
          </a:xfrm>
        </p:spPr>
        <p:txBody>
          <a:bodyPr/>
          <a:lstStyle/>
          <a:p>
            <a:r>
              <a:rPr lang="en-GB"/>
              <a:t>Fair</a:t>
            </a:r>
          </a:p>
        </p:txBody>
      </p:sp>
      <p:sp>
        <p:nvSpPr>
          <p:cNvPr id="3" name="Content Placeholder 2">
            <a:extLst>
              <a:ext uri="{FF2B5EF4-FFF2-40B4-BE49-F238E27FC236}">
                <a16:creationId xmlns:a16="http://schemas.microsoft.com/office/drawing/2014/main" id="{707B6D58-D7D9-B8FC-AD86-507D1EA6108B}"/>
              </a:ext>
            </a:extLst>
          </p:cNvPr>
          <p:cNvSpPr>
            <a:spLocks noGrp="1"/>
          </p:cNvSpPr>
          <p:nvPr>
            <p:ph idx="1"/>
          </p:nvPr>
        </p:nvSpPr>
        <p:spPr>
          <a:xfrm>
            <a:off x="464573" y="987381"/>
            <a:ext cx="10515600" cy="4554992"/>
          </a:xfrm>
        </p:spPr>
        <p:txBody>
          <a:bodyPr vert="horz" lIns="91440" tIns="45720" rIns="91440" bIns="45720" rtlCol="0" anchor="t">
            <a:normAutofit/>
          </a:bodyPr>
          <a:lstStyle/>
          <a:p>
            <a:r>
              <a:rPr lang="en-GB">
                <a:hlinkClick r:id="rId2"/>
              </a:rPr>
              <a:t>Home - f40</a:t>
            </a:r>
            <a:endParaRPr lang="en-GB"/>
          </a:p>
          <a:p>
            <a:r>
              <a:rPr lang="en-GB">
                <a:latin typeface="Arial"/>
                <a:cs typeface="Arial"/>
              </a:rPr>
              <a:t>We are an f40 area - our schools and services are more poorly funded than our neighbours- yet we must provide support </a:t>
            </a:r>
            <a:endParaRPr lang="en-GB"/>
          </a:p>
          <a:p>
            <a:endParaRPr lang="en-GB"/>
          </a:p>
        </p:txBody>
      </p:sp>
      <p:pic>
        <p:nvPicPr>
          <p:cNvPr id="5" name="Picture 4">
            <a:extLst>
              <a:ext uri="{FF2B5EF4-FFF2-40B4-BE49-F238E27FC236}">
                <a16:creationId xmlns:a16="http://schemas.microsoft.com/office/drawing/2014/main" id="{A650424F-040C-910D-A19D-A4586768518A}"/>
              </a:ext>
            </a:extLst>
          </p:cNvPr>
          <p:cNvPicPr>
            <a:picLocks noChangeAspect="1"/>
          </p:cNvPicPr>
          <p:nvPr/>
        </p:nvPicPr>
        <p:blipFill>
          <a:blip r:embed="rId3"/>
          <a:stretch>
            <a:fillRect/>
          </a:stretch>
        </p:blipFill>
        <p:spPr>
          <a:xfrm>
            <a:off x="1314450" y="2514917"/>
            <a:ext cx="8407186" cy="4330836"/>
          </a:xfrm>
          <a:prstGeom prst="rect">
            <a:avLst/>
          </a:prstGeom>
        </p:spPr>
      </p:pic>
      <p:sp>
        <p:nvSpPr>
          <p:cNvPr id="4" name="Arrow: Down 3">
            <a:extLst>
              <a:ext uri="{FF2B5EF4-FFF2-40B4-BE49-F238E27FC236}">
                <a16:creationId xmlns:a16="http://schemas.microsoft.com/office/drawing/2014/main" id="{436C17F0-322A-C61A-FCA1-C27147ADDE78}"/>
              </a:ext>
            </a:extLst>
          </p:cNvPr>
          <p:cNvSpPr>
            <a:spLocks/>
          </p:cNvSpPr>
          <p:nvPr/>
        </p:nvSpPr>
        <p:spPr>
          <a:xfrm flipH="1">
            <a:off x="4615180" y="3114675"/>
            <a:ext cx="45719" cy="1535620"/>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532741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8B656-E600-D33B-936D-46B964B7DC27}"/>
              </a:ext>
            </a:extLst>
          </p:cNvPr>
          <p:cNvSpPr>
            <a:spLocks noGrp="1"/>
          </p:cNvSpPr>
          <p:nvPr>
            <p:ph type="title"/>
          </p:nvPr>
        </p:nvSpPr>
        <p:spPr>
          <a:xfrm>
            <a:off x="464573" y="266876"/>
            <a:ext cx="10515600" cy="707462"/>
          </a:xfrm>
        </p:spPr>
        <p:txBody>
          <a:bodyPr/>
          <a:lstStyle/>
          <a:p>
            <a:r>
              <a:rPr lang="en-GB"/>
              <a:t>Effective and shared</a:t>
            </a:r>
          </a:p>
        </p:txBody>
      </p:sp>
      <p:sp>
        <p:nvSpPr>
          <p:cNvPr id="3" name="Content Placeholder 2">
            <a:extLst>
              <a:ext uri="{FF2B5EF4-FFF2-40B4-BE49-F238E27FC236}">
                <a16:creationId xmlns:a16="http://schemas.microsoft.com/office/drawing/2014/main" id="{7B451E2C-7707-D9A4-B43D-B37B8DC6F0EE}"/>
              </a:ext>
            </a:extLst>
          </p:cNvPr>
          <p:cNvSpPr>
            <a:spLocks noGrp="1"/>
          </p:cNvSpPr>
          <p:nvPr>
            <p:ph idx="1"/>
          </p:nvPr>
        </p:nvSpPr>
        <p:spPr>
          <a:xfrm>
            <a:off x="464573" y="468923"/>
            <a:ext cx="10515600" cy="5579087"/>
          </a:xfrm>
        </p:spPr>
        <p:txBody>
          <a:bodyPr vert="horz" lIns="91440" tIns="45720" rIns="91440" bIns="45720" rtlCol="0" anchor="t">
            <a:normAutofit/>
          </a:bodyPr>
          <a:lstStyle/>
          <a:p>
            <a:endParaRPr lang="en-GB"/>
          </a:p>
          <a:p>
            <a:pPr marL="457200" indent="-457200">
              <a:buFont typeface="Arial" panose="020B0604020202020204" pitchFamily="34" charset="0"/>
              <a:buChar char="•"/>
            </a:pPr>
            <a:endParaRPr lang="en-GB"/>
          </a:p>
          <a:p>
            <a:pPr marL="457200" indent="-457200">
              <a:buFont typeface="Arial" panose="020B0604020202020204" pitchFamily="34" charset="0"/>
              <a:buChar char="•"/>
            </a:pPr>
            <a:r>
              <a:rPr lang="en-GB">
                <a:latin typeface="Arial"/>
                <a:cs typeface="Arial"/>
              </a:rPr>
              <a:t>Ongoing SENCo networks to keep you informed – checkout NYES</a:t>
            </a:r>
            <a:endParaRPr lang="en-GB"/>
          </a:p>
          <a:p>
            <a:endParaRPr lang="en-GB">
              <a:latin typeface="Arial"/>
              <a:cs typeface="Arial"/>
            </a:endParaRPr>
          </a:p>
          <a:p>
            <a:pPr marL="457200" indent="-457200">
              <a:buChar char="•"/>
            </a:pPr>
            <a:r>
              <a:rPr lang="en-GB">
                <a:latin typeface="Arial"/>
                <a:cs typeface="Arial"/>
              </a:rPr>
              <a:t>Locality boards and clusters </a:t>
            </a:r>
            <a:endParaRPr lang="en-GB"/>
          </a:p>
          <a:p>
            <a:endParaRPr lang="en-GB"/>
          </a:p>
          <a:p>
            <a:pPr marL="457200" indent="-457200">
              <a:buFont typeface="Arial" panose="020B0604020202020204" pitchFamily="34" charset="0"/>
              <a:buChar char="•"/>
            </a:pPr>
            <a:r>
              <a:rPr lang="en-GB">
                <a:latin typeface="Arial"/>
                <a:cs typeface="Arial"/>
              </a:rPr>
              <a:t>Will be working with you, health colleagues and headteachers as we get to the detail to respond together – we need to build our partnership </a:t>
            </a:r>
            <a:endParaRPr lang="en-GB"/>
          </a:p>
        </p:txBody>
      </p:sp>
    </p:spTree>
    <p:extLst>
      <p:ext uri="{BB962C8B-B14F-4D97-AF65-F5344CB8AC3E}">
        <p14:creationId xmlns:p14="http://schemas.microsoft.com/office/powerpoint/2010/main" val="595576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2E712-FD2E-A8D4-8F36-05DA6C6420AB}"/>
              </a:ext>
            </a:extLst>
          </p:cNvPr>
          <p:cNvSpPr>
            <a:spLocks noGrp="1"/>
          </p:cNvSpPr>
          <p:nvPr>
            <p:ph type="title"/>
          </p:nvPr>
        </p:nvSpPr>
        <p:spPr>
          <a:xfrm>
            <a:off x="464573" y="-712838"/>
            <a:ext cx="10515600" cy="707462"/>
          </a:xfrm>
        </p:spPr>
        <p:txBody>
          <a:bodyPr/>
          <a:lstStyle/>
          <a:p>
            <a:endParaRPr lang="en-GB"/>
          </a:p>
        </p:txBody>
      </p:sp>
      <p:pic>
        <p:nvPicPr>
          <p:cNvPr id="4" name="Content Placeholder 3">
            <a:extLst>
              <a:ext uri="{FF2B5EF4-FFF2-40B4-BE49-F238E27FC236}">
                <a16:creationId xmlns:a16="http://schemas.microsoft.com/office/drawing/2014/main" id="{A1CC1714-7519-154E-9917-01CA48F2323C}"/>
              </a:ext>
            </a:extLst>
          </p:cNvPr>
          <p:cNvPicPr>
            <a:picLocks noGrp="1" noChangeAspect="1"/>
          </p:cNvPicPr>
          <p:nvPr>
            <p:ph idx="1"/>
          </p:nvPr>
        </p:nvPicPr>
        <p:blipFill>
          <a:blip r:embed="rId2"/>
          <a:stretch>
            <a:fillRect/>
          </a:stretch>
        </p:blipFill>
        <p:spPr>
          <a:xfrm>
            <a:off x="1399841" y="341482"/>
            <a:ext cx="9547739" cy="5835481"/>
          </a:xfrm>
          <a:prstGeom prst="rect">
            <a:avLst/>
          </a:prstGeom>
          <a:noFill/>
        </p:spPr>
      </p:pic>
    </p:spTree>
    <p:extLst>
      <p:ext uri="{BB962C8B-B14F-4D97-AF65-F5344CB8AC3E}">
        <p14:creationId xmlns:p14="http://schemas.microsoft.com/office/powerpoint/2010/main" val="2506500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3B18-D8D4-8F08-A1FD-BEB16F9BD6BB}"/>
              </a:ext>
            </a:extLst>
          </p:cNvPr>
          <p:cNvSpPr>
            <a:spLocks noGrp="1"/>
          </p:cNvSpPr>
          <p:nvPr>
            <p:ph type="ctrTitle"/>
          </p:nvPr>
        </p:nvSpPr>
        <p:spPr>
          <a:xfrm>
            <a:off x="1088573" y="1892968"/>
            <a:ext cx="6836228" cy="1056380"/>
          </a:xfrm>
        </p:spPr>
        <p:txBody>
          <a:bodyPr>
            <a:normAutofit/>
          </a:bodyPr>
          <a:lstStyle/>
          <a:p>
            <a:r>
              <a:rPr lang="en-GB" sz="3000">
                <a:latin typeface="Arial"/>
                <a:cs typeface="Arial"/>
              </a:rPr>
              <a:t>     </a:t>
            </a:r>
            <a:r>
              <a:rPr lang="en-GB" sz="3200">
                <a:latin typeface="Arial"/>
                <a:cs typeface="Arial"/>
              </a:rPr>
              <a:t>Educational Psychology Offer </a:t>
            </a:r>
            <a:br>
              <a:rPr lang="en-GB" sz="3200">
                <a:latin typeface="Arial"/>
                <a:cs typeface="Arial"/>
              </a:rPr>
            </a:br>
            <a:r>
              <a:rPr lang="en-GB" sz="3200">
                <a:latin typeface="Arial"/>
                <a:cs typeface="Arial"/>
              </a:rPr>
              <a:t>                     2025-2026</a:t>
            </a:r>
            <a:endParaRPr lang="en-US" sz="3200"/>
          </a:p>
        </p:txBody>
      </p:sp>
      <p:pic>
        <p:nvPicPr>
          <p:cNvPr id="4" name="Picture 3" descr="A garden with a castle in the background&#10;&#10;AI-generated content may be incorrect.">
            <a:extLst>
              <a:ext uri="{FF2B5EF4-FFF2-40B4-BE49-F238E27FC236}">
                <a16:creationId xmlns:a16="http://schemas.microsoft.com/office/drawing/2014/main" id="{B8CFE3B7-6B24-3145-D03A-A3FAF1F8A2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3804" y="3463699"/>
            <a:ext cx="3486151" cy="2852738"/>
          </a:xfrm>
          <a:prstGeom prst="rect">
            <a:avLst/>
          </a:prstGeom>
        </p:spPr>
      </p:pic>
      <p:pic>
        <p:nvPicPr>
          <p:cNvPr id="6" name="Picture 5" descr="A body of water with a pier and a lighthouse&#10;&#10;AI-generated content may be incorrect.">
            <a:extLst>
              <a:ext uri="{FF2B5EF4-FFF2-40B4-BE49-F238E27FC236}">
                <a16:creationId xmlns:a16="http://schemas.microsoft.com/office/drawing/2014/main" id="{89CEF206-E7B3-E219-E3BF-6E5761EF70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4177" y="3457236"/>
            <a:ext cx="4957841" cy="2864107"/>
          </a:xfrm>
          <a:prstGeom prst="rect">
            <a:avLst/>
          </a:prstGeom>
        </p:spPr>
      </p:pic>
      <p:pic>
        <p:nvPicPr>
          <p:cNvPr id="5" name="Picture 4" descr="A landscape with a horse drawn on the hill&#10;&#10;AI-generated content may be incorrect.">
            <a:extLst>
              <a:ext uri="{FF2B5EF4-FFF2-40B4-BE49-F238E27FC236}">
                <a16:creationId xmlns:a16="http://schemas.microsoft.com/office/drawing/2014/main" id="{912260F5-695D-1E70-D16F-CF5D655D9E64}"/>
              </a:ext>
            </a:extLst>
          </p:cNvPr>
          <p:cNvPicPr>
            <a:picLocks noChangeAspect="1"/>
          </p:cNvPicPr>
          <p:nvPr/>
        </p:nvPicPr>
        <p:blipFill>
          <a:blip r:embed="rId5"/>
          <a:stretch>
            <a:fillRect/>
          </a:stretch>
        </p:blipFill>
        <p:spPr>
          <a:xfrm>
            <a:off x="8172191" y="372727"/>
            <a:ext cx="3437764" cy="2726533"/>
          </a:xfrm>
          <a:prstGeom prst="rect">
            <a:avLst/>
          </a:prstGeom>
        </p:spPr>
      </p:pic>
    </p:spTree>
    <p:extLst>
      <p:ext uri="{BB962C8B-B14F-4D97-AF65-F5344CB8AC3E}">
        <p14:creationId xmlns:p14="http://schemas.microsoft.com/office/powerpoint/2010/main" val="823870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B4AC6-96C5-5FD9-E5EB-A0811FA7D11C}"/>
              </a:ext>
            </a:extLst>
          </p:cNvPr>
          <p:cNvSpPr>
            <a:spLocks noGrp="1"/>
          </p:cNvSpPr>
          <p:nvPr>
            <p:ph type="title"/>
          </p:nvPr>
        </p:nvSpPr>
        <p:spPr>
          <a:xfrm>
            <a:off x="1469568" y="272144"/>
            <a:ext cx="9060545" cy="1295400"/>
          </a:xfrm>
        </p:spPr>
        <p:txBody>
          <a:bodyPr>
            <a:normAutofit fontScale="90000"/>
          </a:bodyPr>
          <a:lstStyle/>
          <a:p>
            <a:pPr algn="ctr"/>
            <a:r>
              <a:rPr lang="en-GB" sz="360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t>Educational Psychology Team Offer 2025-26</a:t>
            </a:r>
            <a:br>
              <a:rPr lang="en-GB" sz="360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br>
            <a:endParaRPr lang="en-GB">
              <a:solidFill>
                <a:schemeClr val="accent1"/>
              </a:solidFill>
            </a:endParaRPr>
          </a:p>
        </p:txBody>
      </p:sp>
      <p:sp>
        <p:nvSpPr>
          <p:cNvPr id="3" name="Content Placeholder 2">
            <a:extLst>
              <a:ext uri="{FF2B5EF4-FFF2-40B4-BE49-F238E27FC236}">
                <a16:creationId xmlns:a16="http://schemas.microsoft.com/office/drawing/2014/main" id="{F680A721-3A6C-882E-20B4-07AA28D6023F}"/>
              </a:ext>
            </a:extLst>
          </p:cNvPr>
          <p:cNvSpPr>
            <a:spLocks noGrp="1"/>
          </p:cNvSpPr>
          <p:nvPr>
            <p:ph idx="1"/>
          </p:nvPr>
        </p:nvSpPr>
        <p:spPr>
          <a:xfrm>
            <a:off x="642256" y="1094264"/>
            <a:ext cx="11004311" cy="5491592"/>
          </a:xfrm>
        </p:spPr>
        <p:txBody>
          <a:bodyPr vert="horz" lIns="91440" tIns="45720" rIns="91440" bIns="45720" rtlCol="0" anchor="t">
            <a:normAutofit fontScale="92500" lnSpcReduction="20000"/>
          </a:bodyPr>
          <a:lstStyle/>
          <a:p>
            <a:pPr>
              <a:lnSpc>
                <a:spcPct val="115000"/>
              </a:lnSpc>
              <a:spcAft>
                <a:spcPts val="1000"/>
              </a:spcAft>
              <a:tabLst>
                <a:tab pos="4114800" algn="l"/>
              </a:tabLst>
            </a:pPr>
            <a:r>
              <a:rPr lang="en-GB" sz="1800" u="sng">
                <a:effectLst/>
                <a:latin typeface="Arial"/>
                <a:ea typeface="Times New Roman" panose="02020603050405020304" pitchFamily="18" charset="0"/>
                <a:cs typeface="Arial"/>
              </a:rPr>
              <a:t>All schools will be able to access:</a:t>
            </a:r>
            <a:endParaRPr lang="en-GB" sz="1800" u="sng">
              <a:effectLst/>
              <a:latin typeface="Arial"/>
              <a:ea typeface="Calibri" panose="020F0502020204030204" pitchFamily="34" charset="0"/>
              <a:cs typeface="Arial"/>
            </a:endParaRPr>
          </a:p>
          <a:p>
            <a:pPr algn="just">
              <a:lnSpc>
                <a:spcPct val="115000"/>
              </a:lnSpc>
              <a:spcAft>
                <a:spcPts val="1000"/>
              </a:spcAft>
              <a:tabLst>
                <a:tab pos="4114800" algn="l"/>
              </a:tabLst>
            </a:pPr>
            <a:r>
              <a:rPr lang="en-GB" sz="1800" i="1">
                <a:effectLst/>
                <a:latin typeface="Arial"/>
                <a:ea typeface="Times New Roman" panose="02020603050405020304" pitchFamily="18" charset="0"/>
                <a:cs typeface="Arial"/>
              </a:rPr>
              <a:t>Free online EPS Spotlights – </a:t>
            </a:r>
            <a:r>
              <a:rPr lang="en-GB" sz="1800">
                <a:effectLst/>
                <a:latin typeface="Arial"/>
                <a:ea typeface="Times New Roman" panose="02020603050405020304" pitchFamily="18" charset="0"/>
                <a:cs typeface="Arial"/>
              </a:rPr>
              <a:t>see NYES</a:t>
            </a:r>
            <a:endParaRPr lang="en-GB" sz="1800">
              <a:effectLst/>
              <a:latin typeface="Arial"/>
              <a:ea typeface="Calibri" panose="020F0502020204030204" pitchFamily="34" charset="0"/>
              <a:cs typeface="Arial"/>
            </a:endParaRPr>
          </a:p>
          <a:p>
            <a:pPr algn="just">
              <a:lnSpc>
                <a:spcPct val="115000"/>
              </a:lnSpc>
              <a:spcAft>
                <a:spcPts val="1000"/>
              </a:spcAft>
              <a:tabLst>
                <a:tab pos="4114800" algn="l"/>
              </a:tabLst>
            </a:pPr>
            <a:r>
              <a:rPr lang="en-GB" sz="1800" i="1">
                <a:effectLst/>
                <a:latin typeface="Arial"/>
                <a:ea typeface="Times New Roman" panose="02020603050405020304" pitchFamily="18" charset="0"/>
                <a:cs typeface="Arial"/>
              </a:rPr>
              <a:t>Statutory Offer – </a:t>
            </a:r>
            <a:r>
              <a:rPr lang="en-GB" sz="1800">
                <a:latin typeface="Arial"/>
                <a:ea typeface="Times New Roman" panose="02020603050405020304" pitchFamily="18" charset="0"/>
                <a:cs typeface="Arial"/>
              </a:rPr>
              <a:t>NYC</a:t>
            </a:r>
            <a:r>
              <a:rPr lang="en-GB" sz="1800">
                <a:effectLst/>
                <a:latin typeface="Arial"/>
                <a:ea typeface="Times New Roman" panose="02020603050405020304" pitchFamily="18" charset="0"/>
                <a:cs typeface="Arial"/>
              </a:rPr>
              <a:t> EP team (and local Locum EPs) will prioritise EHC assessment work for the following year groups:  Nursery, </a:t>
            </a:r>
            <a:r>
              <a:rPr lang="en-GB" sz="1800">
                <a:latin typeface="Arial"/>
                <a:ea typeface="Times New Roman" panose="02020603050405020304" pitchFamily="18" charset="0"/>
                <a:cs typeface="Arial"/>
              </a:rPr>
              <a:t>R</a:t>
            </a:r>
            <a:r>
              <a:rPr lang="en-GB" sz="1800">
                <a:effectLst/>
                <a:latin typeface="Arial"/>
                <a:ea typeface="Times New Roman" panose="02020603050405020304" pitchFamily="18" charset="0"/>
                <a:cs typeface="Arial"/>
              </a:rPr>
              <a:t>eception, Y1, Y5 and Y7.</a:t>
            </a:r>
            <a:r>
              <a:rPr lang="en-GB" sz="1800">
                <a:latin typeface="Arial"/>
                <a:ea typeface="Times New Roman" panose="02020603050405020304" pitchFamily="18" charset="0"/>
                <a:cs typeface="Arial"/>
              </a:rPr>
              <a:t> </a:t>
            </a:r>
            <a:endParaRPr lang="en-GB" sz="1800">
              <a:effectLst/>
              <a:latin typeface="Arial"/>
              <a:ea typeface="Times New Roman" panose="02020603050405020304" pitchFamily="18" charset="0"/>
              <a:cs typeface="Arial"/>
            </a:endParaRPr>
          </a:p>
          <a:p>
            <a:pPr algn="just">
              <a:lnSpc>
                <a:spcPct val="115000"/>
              </a:lnSpc>
              <a:spcAft>
                <a:spcPts val="1000"/>
              </a:spcAft>
              <a:tabLst>
                <a:tab pos="4114800" algn="l"/>
              </a:tabLst>
            </a:pPr>
            <a:r>
              <a:rPr lang="en-GB" sz="1800" i="1">
                <a:latin typeface="Arial"/>
                <a:ea typeface="Times New Roman" panose="02020603050405020304" pitchFamily="18" charset="0"/>
                <a:cs typeface="Arial"/>
              </a:rPr>
              <a:t>Cluster work – </a:t>
            </a:r>
            <a:r>
              <a:rPr lang="en-GB" sz="1800">
                <a:effectLst/>
                <a:latin typeface="Arial"/>
                <a:ea typeface="Times New Roman" panose="02020603050405020304" pitchFamily="18" charset="0"/>
                <a:cs typeface="Arial"/>
              </a:rPr>
              <a:t>Delivered to a group of primary schools in a geographical area by a Link EPS member.</a:t>
            </a:r>
          </a:p>
          <a:p>
            <a:pPr algn="just">
              <a:lnSpc>
                <a:spcPct val="115000"/>
              </a:lnSpc>
              <a:spcAft>
                <a:spcPts val="1000"/>
              </a:spcAft>
              <a:tabLst>
                <a:tab pos="4114800" algn="l"/>
              </a:tabLst>
            </a:pPr>
            <a:r>
              <a:rPr lang="en-GB" sz="1800" i="1">
                <a:latin typeface="Arial"/>
                <a:ea typeface="Times New Roman" panose="02020603050405020304" pitchFamily="18" charset="0"/>
                <a:cs typeface="Arial"/>
              </a:rPr>
              <a:t>Assistant EP support – </a:t>
            </a:r>
            <a:r>
              <a:rPr lang="en-GB" sz="1800">
                <a:latin typeface="Arial"/>
                <a:ea typeface="Times New Roman" panose="02020603050405020304" pitchFamily="18" charset="0"/>
                <a:cs typeface="Arial"/>
              </a:rPr>
              <a:t>Supporting casework, Virtual School offer and </a:t>
            </a:r>
            <a:r>
              <a:rPr lang="en-GB" sz="1800">
                <a:effectLst/>
                <a:latin typeface="Arial"/>
                <a:ea typeface="Times New Roman" panose="02020603050405020304" pitchFamily="18" charset="0"/>
                <a:cs typeface="Arial"/>
              </a:rPr>
              <a:t>some SEND directed work etc.</a:t>
            </a:r>
          </a:p>
          <a:p>
            <a:pPr algn="just">
              <a:lnSpc>
                <a:spcPct val="115000"/>
              </a:lnSpc>
              <a:spcAft>
                <a:spcPts val="1000"/>
              </a:spcAft>
              <a:tabLst>
                <a:tab pos="4114800" algn="l"/>
              </a:tabLst>
            </a:pPr>
            <a:endParaRPr lang="en-GB" sz="1800">
              <a:effectLst/>
              <a:latin typeface="Arial"/>
              <a:ea typeface="Times New Roman" panose="02020603050405020304" pitchFamily="18" charset="0"/>
              <a:cs typeface="Arial"/>
            </a:endParaRPr>
          </a:p>
          <a:p>
            <a:pPr algn="just">
              <a:lnSpc>
                <a:spcPct val="115000"/>
              </a:lnSpc>
              <a:spcAft>
                <a:spcPts val="1000"/>
              </a:spcAft>
              <a:tabLst>
                <a:tab pos="4114800" algn="l"/>
              </a:tabLst>
            </a:pPr>
            <a:r>
              <a:rPr lang="en-GB" sz="1800" u="sng">
                <a:effectLst/>
                <a:latin typeface="Arial"/>
                <a:ea typeface="Times New Roman" panose="02020603050405020304" pitchFamily="18" charset="0"/>
                <a:cs typeface="Arial"/>
              </a:rPr>
              <a:t>Also:</a:t>
            </a:r>
          </a:p>
          <a:p>
            <a:pPr algn="just">
              <a:lnSpc>
                <a:spcPct val="115000"/>
              </a:lnSpc>
              <a:spcAft>
                <a:spcPts val="1000"/>
              </a:spcAft>
              <a:tabLst>
                <a:tab pos="4114800" algn="l"/>
              </a:tabLst>
            </a:pPr>
            <a:r>
              <a:rPr lang="en-GB" sz="1800" i="1">
                <a:latin typeface="Arial"/>
                <a:ea typeface="Times New Roman" panose="02020603050405020304" pitchFamily="18" charset="0"/>
                <a:cs typeface="Arial"/>
              </a:rPr>
              <a:t>Specific offers</a:t>
            </a:r>
            <a:r>
              <a:rPr lang="en-GB" sz="1800">
                <a:latin typeface="Arial"/>
                <a:ea typeface="Times New Roman" panose="02020603050405020304" pitchFamily="18" charset="0"/>
                <a:cs typeface="Arial"/>
              </a:rPr>
              <a:t> - For secondary, specialist, TMP, PRS and LA nursery settings.</a:t>
            </a:r>
          </a:p>
          <a:p>
            <a:pPr algn="just">
              <a:lnSpc>
                <a:spcPct val="115000"/>
              </a:lnSpc>
              <a:spcAft>
                <a:spcPts val="1000"/>
              </a:spcAft>
              <a:tabLst>
                <a:tab pos="4114800" algn="l"/>
              </a:tabLst>
            </a:pPr>
            <a:r>
              <a:rPr lang="en-GB" sz="1800" i="1">
                <a:effectLst/>
                <a:latin typeface="Arial"/>
                <a:ea typeface="Times New Roman" panose="02020603050405020304" pitchFamily="18" charset="0"/>
                <a:cs typeface="Arial"/>
              </a:rPr>
              <a:t>Targeted offers</a:t>
            </a:r>
            <a:r>
              <a:rPr lang="en-GB" sz="1800">
                <a:effectLst/>
                <a:latin typeface="Arial"/>
                <a:ea typeface="Times New Roman" panose="02020603050405020304" pitchFamily="18" charset="0"/>
                <a:cs typeface="Arial"/>
              </a:rPr>
              <a:t> – Transitions project and Virtual School</a:t>
            </a:r>
          </a:p>
          <a:p>
            <a:pPr algn="just">
              <a:lnSpc>
                <a:spcPct val="115000"/>
              </a:lnSpc>
              <a:spcAft>
                <a:spcPts val="1000"/>
              </a:spcAft>
              <a:tabLst>
                <a:tab pos="4114800" algn="l"/>
              </a:tabLst>
            </a:pPr>
            <a:r>
              <a:rPr lang="en-GB" sz="1800" i="1">
                <a:latin typeface="Arial"/>
                <a:ea typeface="Times New Roman" panose="02020603050405020304" pitchFamily="18" charset="0"/>
                <a:cs typeface="Arial"/>
              </a:rPr>
              <a:t>Traded offer</a:t>
            </a:r>
            <a:r>
              <a:rPr lang="en-GB" sz="1800">
                <a:latin typeface="Arial"/>
                <a:ea typeface="Times New Roman" panose="02020603050405020304" pitchFamily="18" charset="0"/>
                <a:cs typeface="Arial"/>
              </a:rPr>
              <a:t> – Mainly ELSA (including ELSA Supervision) this year – see NYES</a:t>
            </a:r>
            <a:endParaRPr lang="en-GB" sz="1800">
              <a:effectLst/>
              <a:latin typeface="Arial"/>
              <a:ea typeface="Times New Roman" panose="02020603050405020304" pitchFamily="18" charset="0"/>
              <a:cs typeface="Arial"/>
            </a:endParaRPr>
          </a:p>
          <a:p>
            <a:pPr algn="just">
              <a:lnSpc>
                <a:spcPct val="115000"/>
              </a:lnSpc>
              <a:spcAft>
                <a:spcPts val="1000"/>
              </a:spcAft>
              <a:tabLst>
                <a:tab pos="4114800" algn="l"/>
              </a:tabLst>
            </a:pPr>
            <a:endParaRPr lang="en-GB" sz="1400">
              <a:latin typeface="Arial"/>
              <a:ea typeface="Calibri" panose="020F0502020204030204" pitchFamily="34" charset="0"/>
              <a:cs typeface="Arial"/>
            </a:endParaRPr>
          </a:p>
          <a:p>
            <a:pPr algn="just">
              <a:lnSpc>
                <a:spcPct val="115000"/>
              </a:lnSpc>
              <a:spcAft>
                <a:spcPts val="1000"/>
              </a:spcAft>
              <a:tabLst>
                <a:tab pos="4114800" algn="l"/>
              </a:tabLst>
            </a:pPr>
            <a:endParaRPr lang="en-GB" sz="1400">
              <a:effectLst/>
              <a:latin typeface="Arial"/>
              <a:ea typeface="Calibri" panose="020F0502020204030204" pitchFamily="34" charset="0"/>
              <a:cs typeface="Arial"/>
            </a:endParaRPr>
          </a:p>
          <a:p>
            <a:endParaRPr lang="en-GB"/>
          </a:p>
        </p:txBody>
      </p:sp>
    </p:spTree>
    <p:extLst>
      <p:ext uri="{BB962C8B-B14F-4D97-AF65-F5344CB8AC3E}">
        <p14:creationId xmlns:p14="http://schemas.microsoft.com/office/powerpoint/2010/main" val="4283746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E44D043-48C3-3CAD-9DF6-49A308639633}"/>
              </a:ext>
            </a:extLst>
          </p:cNvPr>
          <p:cNvGrpSpPr/>
          <p:nvPr/>
        </p:nvGrpSpPr>
        <p:grpSpPr>
          <a:xfrm>
            <a:off x="2803358" y="1491916"/>
            <a:ext cx="9224852" cy="5180323"/>
            <a:chOff x="722376" y="137160"/>
            <a:chExt cx="10451592" cy="6318504"/>
          </a:xfrm>
        </p:grpSpPr>
        <p:graphicFrame>
          <p:nvGraphicFramePr>
            <p:cNvPr id="4" name="Content Placeholder 5">
              <a:extLst>
                <a:ext uri="{FF2B5EF4-FFF2-40B4-BE49-F238E27FC236}">
                  <a16:creationId xmlns:a16="http://schemas.microsoft.com/office/drawing/2014/main" id="{FD679267-F27D-20D5-C5F9-BE2B9807A5D6}"/>
                </a:ext>
              </a:extLst>
            </p:cNvPr>
            <p:cNvGraphicFramePr>
              <a:graphicFrameLocks/>
            </p:cNvGraphicFramePr>
            <p:nvPr/>
          </p:nvGraphicFramePr>
          <p:xfrm>
            <a:off x="722376" y="137160"/>
            <a:ext cx="10451592" cy="6318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Rounded Corners 5">
              <a:extLst>
                <a:ext uri="{FF2B5EF4-FFF2-40B4-BE49-F238E27FC236}">
                  <a16:creationId xmlns:a16="http://schemas.microsoft.com/office/drawing/2014/main" id="{EB3696AF-EF17-FE1A-95CF-7EE406E4DBBD}"/>
                </a:ext>
              </a:extLst>
            </p:cNvPr>
            <p:cNvSpPr/>
            <p:nvPr/>
          </p:nvSpPr>
          <p:spPr>
            <a:xfrm>
              <a:off x="2901184" y="5450235"/>
              <a:ext cx="1754865" cy="893335"/>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0" i="0">
                  <a:solidFill>
                    <a:schemeClr val="bg1"/>
                  </a:solidFill>
                  <a:effectLst/>
                  <a:latin typeface="+mj-lt"/>
                </a:rPr>
                <a:t>Heidi Milson </a:t>
              </a:r>
            </a:p>
            <a:p>
              <a:pPr algn="ctr"/>
              <a:r>
                <a:rPr lang="en-GB" sz="1600">
                  <a:solidFill>
                    <a:schemeClr val="bg1"/>
                  </a:solidFill>
                  <a:latin typeface="+mj-lt"/>
                </a:rPr>
                <a:t>(Assistant EP)</a:t>
              </a:r>
            </a:p>
          </p:txBody>
        </p:sp>
        <p:sp>
          <p:nvSpPr>
            <p:cNvPr id="7" name="Rectangle: Rounded Corners 6">
              <a:extLst>
                <a:ext uri="{FF2B5EF4-FFF2-40B4-BE49-F238E27FC236}">
                  <a16:creationId xmlns:a16="http://schemas.microsoft.com/office/drawing/2014/main" id="{4C22C40A-7778-696B-ED9B-67F6CCBABA35}"/>
                </a:ext>
              </a:extLst>
            </p:cNvPr>
            <p:cNvSpPr/>
            <p:nvPr/>
          </p:nvSpPr>
          <p:spPr>
            <a:xfrm>
              <a:off x="5060098" y="2945377"/>
              <a:ext cx="1838574" cy="542544"/>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a:solidFill>
                    <a:schemeClr val="bg1"/>
                  </a:solidFill>
                  <a:effectLst/>
                  <a:latin typeface="+mj-lt"/>
                </a:rPr>
                <a:t>Helen Taylor </a:t>
              </a:r>
            </a:p>
            <a:p>
              <a:pPr algn="ctr"/>
              <a:r>
                <a:rPr lang="en-GB" sz="1400">
                  <a:solidFill>
                    <a:schemeClr val="bg1"/>
                  </a:solidFill>
                  <a:latin typeface="+mj-lt"/>
                </a:rPr>
                <a:t>(EP)</a:t>
              </a:r>
            </a:p>
          </p:txBody>
        </p:sp>
        <p:sp>
          <p:nvSpPr>
            <p:cNvPr id="8" name="Rectangle: Rounded Corners 7">
              <a:extLst>
                <a:ext uri="{FF2B5EF4-FFF2-40B4-BE49-F238E27FC236}">
                  <a16:creationId xmlns:a16="http://schemas.microsoft.com/office/drawing/2014/main" id="{A04A3629-51E5-7FC8-2B9E-9858FC5E29FC}"/>
                </a:ext>
              </a:extLst>
            </p:cNvPr>
            <p:cNvSpPr/>
            <p:nvPr/>
          </p:nvSpPr>
          <p:spPr>
            <a:xfrm>
              <a:off x="5060098" y="3596033"/>
              <a:ext cx="1838574" cy="530352"/>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a:solidFill>
                    <a:schemeClr val="bg1"/>
                  </a:solidFill>
                  <a:effectLst/>
                  <a:latin typeface="+mj-lt"/>
                </a:rPr>
                <a:t>Shirley </a:t>
              </a:r>
              <a:r>
                <a:rPr lang="en-GB" sz="1400" b="0" i="0" err="1">
                  <a:solidFill>
                    <a:schemeClr val="bg1"/>
                  </a:solidFill>
                  <a:effectLst/>
                  <a:latin typeface="+mj-lt"/>
                </a:rPr>
                <a:t>Gunthe</a:t>
              </a:r>
              <a:r>
                <a:rPr lang="en-GB" sz="1400" b="0" i="0">
                  <a:solidFill>
                    <a:schemeClr val="bg1"/>
                  </a:solidFill>
                  <a:effectLst/>
                  <a:latin typeface="+mj-lt"/>
                </a:rPr>
                <a:t> </a:t>
              </a:r>
            </a:p>
            <a:p>
              <a:pPr algn="ctr"/>
              <a:r>
                <a:rPr lang="en-GB" sz="1400">
                  <a:solidFill>
                    <a:schemeClr val="bg1"/>
                  </a:solidFill>
                  <a:latin typeface="+mj-lt"/>
                </a:rPr>
                <a:t>(EP)</a:t>
              </a:r>
            </a:p>
          </p:txBody>
        </p:sp>
        <p:sp>
          <p:nvSpPr>
            <p:cNvPr id="9" name="Rectangle: Rounded Corners 8">
              <a:extLst>
                <a:ext uri="{FF2B5EF4-FFF2-40B4-BE49-F238E27FC236}">
                  <a16:creationId xmlns:a16="http://schemas.microsoft.com/office/drawing/2014/main" id="{42F8EB20-C78C-CD2E-F804-4D1E49749B74}"/>
                </a:ext>
              </a:extLst>
            </p:cNvPr>
            <p:cNvSpPr/>
            <p:nvPr/>
          </p:nvSpPr>
          <p:spPr>
            <a:xfrm>
              <a:off x="5060098" y="1484292"/>
              <a:ext cx="1838573" cy="728500"/>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sz="1400" b="0" i="0">
                  <a:latin typeface="+mj-lt"/>
                </a:rPr>
                <a:t>Sharon Lourd-Moyo </a:t>
              </a:r>
            </a:p>
            <a:p>
              <a:pPr lvl="0" algn="ctr"/>
              <a:r>
                <a:rPr lang="en-GB" sz="1400" b="0" i="0">
                  <a:latin typeface="+mj-lt"/>
                </a:rPr>
                <a:t>(Senior EP)</a:t>
              </a:r>
              <a:endParaRPr lang="en-GB" sz="1400">
                <a:latin typeface="+mj-lt"/>
              </a:endParaRPr>
            </a:p>
          </p:txBody>
        </p:sp>
        <p:sp>
          <p:nvSpPr>
            <p:cNvPr id="10" name="Rectangle: Rounded Corners 9">
              <a:extLst>
                <a:ext uri="{FF2B5EF4-FFF2-40B4-BE49-F238E27FC236}">
                  <a16:creationId xmlns:a16="http://schemas.microsoft.com/office/drawing/2014/main" id="{7277C9A4-F076-85CC-ECA2-3BC71BEE0343}"/>
                </a:ext>
              </a:extLst>
            </p:cNvPr>
            <p:cNvSpPr/>
            <p:nvPr/>
          </p:nvSpPr>
          <p:spPr>
            <a:xfrm>
              <a:off x="5060098" y="2295040"/>
              <a:ext cx="1838574" cy="542544"/>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a:solidFill>
                    <a:schemeClr val="bg1"/>
                  </a:solidFill>
                  <a:effectLst/>
                </a:rPr>
                <a:t>Hannah Rowark </a:t>
              </a:r>
            </a:p>
            <a:p>
              <a:pPr algn="ctr"/>
              <a:r>
                <a:rPr lang="en-GB" sz="1400">
                  <a:solidFill>
                    <a:schemeClr val="bg1"/>
                  </a:solidFill>
                </a:rPr>
                <a:t>(EP)</a:t>
              </a:r>
              <a:r>
                <a:rPr lang="en-GB" sz="1400" b="0" i="0">
                  <a:solidFill>
                    <a:schemeClr val="bg1"/>
                  </a:solidFill>
                  <a:effectLst/>
                </a:rPr>
                <a:t> </a:t>
              </a:r>
              <a:endParaRPr lang="en-GB" sz="1100">
                <a:solidFill>
                  <a:schemeClr val="bg1"/>
                </a:solidFill>
              </a:endParaRPr>
            </a:p>
          </p:txBody>
        </p:sp>
        <p:sp>
          <p:nvSpPr>
            <p:cNvPr id="11" name="Rectangle: Rounded Corners 10">
              <a:extLst>
                <a:ext uri="{FF2B5EF4-FFF2-40B4-BE49-F238E27FC236}">
                  <a16:creationId xmlns:a16="http://schemas.microsoft.com/office/drawing/2014/main" id="{178FCB2F-D37A-BDEA-45F7-31EBF46D9C08}"/>
                </a:ext>
              </a:extLst>
            </p:cNvPr>
            <p:cNvSpPr/>
            <p:nvPr/>
          </p:nvSpPr>
          <p:spPr>
            <a:xfrm>
              <a:off x="5060098" y="4210217"/>
              <a:ext cx="1838574" cy="609552"/>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a:solidFill>
                    <a:schemeClr val="bg1"/>
                  </a:solidFill>
                  <a:effectLst/>
                  <a:latin typeface="+mj-lt"/>
                </a:rPr>
                <a:t>Kate </a:t>
              </a:r>
              <a:r>
                <a:rPr lang="en-GB" sz="1400" b="0" i="0" err="1">
                  <a:solidFill>
                    <a:schemeClr val="bg1"/>
                  </a:solidFill>
                  <a:effectLst/>
                  <a:latin typeface="+mj-lt"/>
                </a:rPr>
                <a:t>Kitchingman</a:t>
              </a:r>
              <a:r>
                <a:rPr lang="en-GB" sz="1400" b="0" i="0">
                  <a:solidFill>
                    <a:schemeClr val="bg1"/>
                  </a:solidFill>
                  <a:effectLst/>
                  <a:latin typeface="+mj-lt"/>
                </a:rPr>
                <a:t> </a:t>
              </a:r>
              <a:endParaRPr lang="en-GB" sz="1400">
                <a:solidFill>
                  <a:schemeClr val="bg1"/>
                </a:solidFill>
                <a:latin typeface="+mj-lt"/>
              </a:endParaRPr>
            </a:p>
            <a:p>
              <a:pPr algn="ctr"/>
              <a:r>
                <a:rPr lang="en-GB" sz="1400" b="0" i="0">
                  <a:solidFill>
                    <a:schemeClr val="bg1"/>
                  </a:solidFill>
                  <a:effectLst/>
                  <a:latin typeface="+mj-lt"/>
                </a:rPr>
                <a:t>(EP)</a:t>
              </a:r>
            </a:p>
          </p:txBody>
        </p:sp>
        <p:sp>
          <p:nvSpPr>
            <p:cNvPr id="12" name="Rectangle: Rounded Corners 11">
              <a:extLst>
                <a:ext uri="{FF2B5EF4-FFF2-40B4-BE49-F238E27FC236}">
                  <a16:creationId xmlns:a16="http://schemas.microsoft.com/office/drawing/2014/main" id="{769714C1-6EED-5961-8AAE-5FF494ABC860}"/>
                </a:ext>
              </a:extLst>
            </p:cNvPr>
            <p:cNvSpPr/>
            <p:nvPr/>
          </p:nvSpPr>
          <p:spPr>
            <a:xfrm>
              <a:off x="5060098" y="4954087"/>
              <a:ext cx="1838575" cy="609552"/>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0" i="0">
                  <a:solidFill>
                    <a:schemeClr val="bg1"/>
                  </a:solidFill>
                  <a:effectLst/>
                </a:rPr>
                <a:t>Emma Derby </a:t>
              </a:r>
            </a:p>
            <a:p>
              <a:pPr algn="ctr"/>
              <a:r>
                <a:rPr lang="en-GB" sz="1300">
                  <a:solidFill>
                    <a:schemeClr val="bg1"/>
                  </a:solidFill>
                </a:rPr>
                <a:t>(Specialist Senior EP)</a:t>
              </a:r>
            </a:p>
          </p:txBody>
        </p:sp>
        <p:sp>
          <p:nvSpPr>
            <p:cNvPr id="13" name="Rectangle: Rounded Corners 12">
              <a:extLst>
                <a:ext uri="{FF2B5EF4-FFF2-40B4-BE49-F238E27FC236}">
                  <a16:creationId xmlns:a16="http://schemas.microsoft.com/office/drawing/2014/main" id="{3291EA39-2950-A49C-B3EF-9F2194554C36}"/>
                </a:ext>
              </a:extLst>
            </p:cNvPr>
            <p:cNvSpPr/>
            <p:nvPr/>
          </p:nvSpPr>
          <p:spPr>
            <a:xfrm>
              <a:off x="5060098" y="5671665"/>
              <a:ext cx="1838576" cy="609552"/>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0" i="0">
                  <a:solidFill>
                    <a:schemeClr val="bg1"/>
                  </a:solidFill>
                  <a:effectLst/>
                  <a:latin typeface="+mj-lt"/>
                </a:rPr>
                <a:t>Sophie Tennant </a:t>
              </a:r>
              <a:endParaRPr lang="en-GB" sz="1400">
                <a:solidFill>
                  <a:schemeClr val="bg1"/>
                </a:solidFill>
                <a:latin typeface="+mj-lt"/>
              </a:endParaRPr>
            </a:p>
            <a:p>
              <a:pPr algn="ctr"/>
              <a:r>
                <a:rPr lang="en-GB" sz="1400" b="0" i="0">
                  <a:solidFill>
                    <a:schemeClr val="bg1"/>
                  </a:solidFill>
                  <a:effectLst/>
                  <a:latin typeface="+mj-lt"/>
                </a:rPr>
                <a:t>(Assistant EP)</a:t>
              </a:r>
            </a:p>
          </p:txBody>
        </p:sp>
        <p:sp>
          <p:nvSpPr>
            <p:cNvPr id="14" name="Rectangle: Rounded Corners 13">
              <a:extLst>
                <a:ext uri="{FF2B5EF4-FFF2-40B4-BE49-F238E27FC236}">
                  <a16:creationId xmlns:a16="http://schemas.microsoft.com/office/drawing/2014/main" id="{8400FA4E-304C-4235-12C1-B418E9211BE3}"/>
                </a:ext>
              </a:extLst>
            </p:cNvPr>
            <p:cNvSpPr/>
            <p:nvPr/>
          </p:nvSpPr>
          <p:spPr>
            <a:xfrm>
              <a:off x="7166098" y="2505754"/>
              <a:ext cx="1849476" cy="990987"/>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0" i="0">
                  <a:solidFill>
                    <a:schemeClr val="bg1"/>
                  </a:solidFill>
                  <a:effectLst/>
                </a:rPr>
                <a:t>Philip Tierney </a:t>
              </a:r>
            </a:p>
            <a:p>
              <a:pPr algn="ctr"/>
              <a:r>
                <a:rPr lang="en-GB" sz="1600">
                  <a:solidFill>
                    <a:schemeClr val="bg1"/>
                  </a:solidFill>
                </a:rPr>
                <a:t>(EP)</a:t>
              </a:r>
            </a:p>
          </p:txBody>
        </p:sp>
        <p:sp>
          <p:nvSpPr>
            <p:cNvPr id="15" name="Rectangle: Rounded Corners 14">
              <a:extLst>
                <a:ext uri="{FF2B5EF4-FFF2-40B4-BE49-F238E27FC236}">
                  <a16:creationId xmlns:a16="http://schemas.microsoft.com/office/drawing/2014/main" id="{84E214C2-67F3-FE25-990A-FD845791ADCE}"/>
                </a:ext>
              </a:extLst>
            </p:cNvPr>
            <p:cNvSpPr/>
            <p:nvPr/>
          </p:nvSpPr>
          <p:spPr>
            <a:xfrm>
              <a:off x="7144295" y="1484292"/>
              <a:ext cx="1849475" cy="907399"/>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sz="1600" b="0" i="0"/>
                <a:t>Nicola O’Driscoll </a:t>
              </a:r>
            </a:p>
            <a:p>
              <a:pPr lvl="0" algn="ctr"/>
              <a:r>
                <a:rPr lang="en-GB" sz="1600" b="0" i="0"/>
                <a:t>(Senior EP)</a:t>
              </a:r>
              <a:endParaRPr lang="en-GB" sz="1600"/>
            </a:p>
          </p:txBody>
        </p:sp>
        <p:sp>
          <p:nvSpPr>
            <p:cNvPr id="16" name="Rectangle: Rounded Corners 15">
              <a:extLst>
                <a:ext uri="{FF2B5EF4-FFF2-40B4-BE49-F238E27FC236}">
                  <a16:creationId xmlns:a16="http://schemas.microsoft.com/office/drawing/2014/main" id="{7CC57E68-1352-AC68-D02C-147E01B9F94E}"/>
                </a:ext>
              </a:extLst>
            </p:cNvPr>
            <p:cNvSpPr/>
            <p:nvPr/>
          </p:nvSpPr>
          <p:spPr>
            <a:xfrm>
              <a:off x="7155196" y="3705947"/>
              <a:ext cx="1827672" cy="1008540"/>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0" i="0">
                  <a:solidFill>
                    <a:schemeClr val="bg1"/>
                  </a:solidFill>
                  <a:effectLst/>
                </a:rPr>
                <a:t>Anna Lane </a:t>
              </a:r>
              <a:endParaRPr lang="en-GB" sz="1600">
                <a:solidFill>
                  <a:schemeClr val="bg1"/>
                </a:solidFill>
              </a:endParaRPr>
            </a:p>
            <a:p>
              <a:pPr algn="ctr"/>
              <a:r>
                <a:rPr lang="en-GB" sz="1600">
                  <a:solidFill>
                    <a:schemeClr val="bg1"/>
                  </a:solidFill>
                </a:rPr>
                <a:t>(Assistant EP)</a:t>
              </a:r>
            </a:p>
          </p:txBody>
        </p:sp>
        <p:sp>
          <p:nvSpPr>
            <p:cNvPr id="17" name="Rectangle: Rounded Corners 16">
              <a:extLst>
                <a:ext uri="{FF2B5EF4-FFF2-40B4-BE49-F238E27FC236}">
                  <a16:creationId xmlns:a16="http://schemas.microsoft.com/office/drawing/2014/main" id="{74E875C6-5A98-C48A-662B-4E9BCBC2D8EF}"/>
                </a:ext>
              </a:extLst>
            </p:cNvPr>
            <p:cNvSpPr/>
            <p:nvPr/>
          </p:nvSpPr>
          <p:spPr>
            <a:xfrm>
              <a:off x="9300232" y="1530391"/>
              <a:ext cx="1754864" cy="608960"/>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0" i="0">
                  <a:solidFill>
                    <a:schemeClr val="bg1"/>
                  </a:solidFill>
                  <a:effectLst/>
                </a:rPr>
                <a:t>Ed Sugden</a:t>
              </a:r>
            </a:p>
            <a:p>
              <a:pPr algn="ctr"/>
              <a:r>
                <a:rPr lang="en-GB" sz="1600" b="0" i="0">
                  <a:solidFill>
                    <a:schemeClr val="bg1"/>
                  </a:solidFill>
                  <a:effectLst/>
                </a:rPr>
                <a:t> (Senior EP)</a:t>
              </a:r>
              <a:endParaRPr lang="en-GB" sz="1600">
                <a:solidFill>
                  <a:schemeClr val="bg1"/>
                </a:solidFill>
              </a:endParaRPr>
            </a:p>
          </p:txBody>
        </p:sp>
        <p:sp>
          <p:nvSpPr>
            <p:cNvPr id="18" name="Rectangle: Rounded Corners 17">
              <a:extLst>
                <a:ext uri="{FF2B5EF4-FFF2-40B4-BE49-F238E27FC236}">
                  <a16:creationId xmlns:a16="http://schemas.microsoft.com/office/drawing/2014/main" id="{6E15F9EE-0717-116D-E631-F54ADA0EEB59}"/>
                </a:ext>
              </a:extLst>
            </p:cNvPr>
            <p:cNvSpPr/>
            <p:nvPr/>
          </p:nvSpPr>
          <p:spPr>
            <a:xfrm>
              <a:off x="9300233" y="2231946"/>
              <a:ext cx="1754862" cy="672967"/>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0" i="0">
                  <a:solidFill>
                    <a:schemeClr val="bg1"/>
                  </a:solidFill>
                  <a:effectLst/>
                </a:rPr>
                <a:t>Bev </a:t>
              </a:r>
              <a:r>
                <a:rPr lang="en-GB" sz="1600" b="0" i="0" err="1">
                  <a:solidFill>
                    <a:schemeClr val="bg1"/>
                  </a:solidFill>
                  <a:effectLst/>
                </a:rPr>
                <a:t>Mnyandu</a:t>
              </a:r>
              <a:endParaRPr lang="en-GB" sz="1600" b="0" i="0">
                <a:solidFill>
                  <a:schemeClr val="bg1"/>
                </a:solidFill>
                <a:effectLst/>
              </a:endParaRPr>
            </a:p>
            <a:p>
              <a:pPr algn="ctr"/>
              <a:r>
                <a:rPr lang="en-GB" sz="1600">
                  <a:solidFill>
                    <a:schemeClr val="bg1"/>
                  </a:solidFill>
                </a:rPr>
                <a:t>(EP)</a:t>
              </a:r>
              <a:r>
                <a:rPr lang="en-GB" sz="1600" b="0" i="0">
                  <a:solidFill>
                    <a:schemeClr val="bg1"/>
                  </a:solidFill>
                  <a:effectLst/>
                </a:rPr>
                <a:t> </a:t>
              </a:r>
              <a:endParaRPr lang="en-GB" sz="1600">
                <a:solidFill>
                  <a:schemeClr val="bg1"/>
                </a:solidFill>
              </a:endParaRPr>
            </a:p>
          </p:txBody>
        </p:sp>
        <p:sp>
          <p:nvSpPr>
            <p:cNvPr id="19" name="Rectangle: Rounded Corners 18">
              <a:extLst>
                <a:ext uri="{FF2B5EF4-FFF2-40B4-BE49-F238E27FC236}">
                  <a16:creationId xmlns:a16="http://schemas.microsoft.com/office/drawing/2014/main" id="{DAF0DD07-7912-6AAB-7EC8-5CB04A2103F7}"/>
                </a:ext>
              </a:extLst>
            </p:cNvPr>
            <p:cNvSpPr/>
            <p:nvPr/>
          </p:nvSpPr>
          <p:spPr>
            <a:xfrm>
              <a:off x="9309819" y="3017006"/>
              <a:ext cx="1754862" cy="730014"/>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0" i="0">
                  <a:solidFill>
                    <a:schemeClr val="bg1"/>
                  </a:solidFill>
                  <a:effectLst/>
                </a:rPr>
                <a:t>Ruth Watson</a:t>
              </a:r>
            </a:p>
            <a:p>
              <a:pPr algn="ctr"/>
              <a:r>
                <a:rPr lang="en-GB" sz="1600">
                  <a:solidFill>
                    <a:schemeClr val="bg1"/>
                  </a:solidFill>
                </a:rPr>
                <a:t>(Trainee EP)</a:t>
              </a:r>
              <a:r>
                <a:rPr lang="en-GB" sz="1600" b="0" i="0">
                  <a:solidFill>
                    <a:schemeClr val="bg1"/>
                  </a:solidFill>
                  <a:effectLst/>
                </a:rPr>
                <a:t> </a:t>
              </a:r>
              <a:r>
                <a:rPr lang="en-GB" sz="1800" b="0" i="0">
                  <a:solidFill>
                    <a:srgbClr val="000000"/>
                  </a:solidFill>
                  <a:effectLst/>
                </a:rPr>
                <a:t> </a:t>
              </a:r>
              <a:endParaRPr lang="en-GB" sz="1400">
                <a:solidFill>
                  <a:schemeClr val="bg1"/>
                </a:solidFill>
              </a:endParaRPr>
            </a:p>
          </p:txBody>
        </p:sp>
        <p:sp>
          <p:nvSpPr>
            <p:cNvPr id="20" name="Rectangle: Rounded Corners 19">
              <a:extLst>
                <a:ext uri="{FF2B5EF4-FFF2-40B4-BE49-F238E27FC236}">
                  <a16:creationId xmlns:a16="http://schemas.microsoft.com/office/drawing/2014/main" id="{F0837F00-4DC9-33D5-F0FE-85C699C16A39}"/>
                </a:ext>
              </a:extLst>
            </p:cNvPr>
            <p:cNvSpPr/>
            <p:nvPr/>
          </p:nvSpPr>
          <p:spPr>
            <a:xfrm>
              <a:off x="9309818" y="3859113"/>
              <a:ext cx="1735690" cy="730015"/>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0" i="0">
                  <a:solidFill>
                    <a:schemeClr val="bg1"/>
                  </a:solidFill>
                  <a:effectLst/>
                </a:rPr>
                <a:t>Jen Gould </a:t>
              </a:r>
            </a:p>
            <a:p>
              <a:pPr algn="ctr"/>
              <a:r>
                <a:rPr lang="en-GB" sz="1600">
                  <a:solidFill>
                    <a:schemeClr val="bg1"/>
                  </a:solidFill>
                </a:rPr>
                <a:t>(Trainee EP)</a:t>
              </a:r>
              <a:r>
                <a:rPr lang="en-GB" sz="1600" b="0" i="0">
                  <a:solidFill>
                    <a:schemeClr val="bg1"/>
                  </a:solidFill>
                  <a:effectLst/>
                </a:rPr>
                <a:t> </a:t>
              </a:r>
              <a:endParaRPr lang="en-GB" sz="1600">
                <a:solidFill>
                  <a:schemeClr val="bg1"/>
                </a:solidFill>
              </a:endParaRPr>
            </a:p>
          </p:txBody>
        </p:sp>
        <p:sp>
          <p:nvSpPr>
            <p:cNvPr id="21" name="Rectangle: Rounded Corners 20">
              <a:extLst>
                <a:ext uri="{FF2B5EF4-FFF2-40B4-BE49-F238E27FC236}">
                  <a16:creationId xmlns:a16="http://schemas.microsoft.com/office/drawing/2014/main" id="{0C5B37F2-5C5F-DFDE-64DC-BB73B67A6CA6}"/>
                </a:ext>
              </a:extLst>
            </p:cNvPr>
            <p:cNvSpPr/>
            <p:nvPr/>
          </p:nvSpPr>
          <p:spPr>
            <a:xfrm>
              <a:off x="9309818" y="4693032"/>
              <a:ext cx="1744309" cy="699600"/>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rPr>
                <a:t>Sarah Kerr </a:t>
              </a:r>
            </a:p>
            <a:p>
              <a:pPr algn="ctr"/>
              <a:r>
                <a:rPr lang="en-GB" sz="1600">
                  <a:solidFill>
                    <a:schemeClr val="bg1"/>
                  </a:solidFill>
                </a:rPr>
                <a:t>(Assistant EP</a:t>
              </a:r>
              <a:r>
                <a:rPr lang="en-GB">
                  <a:solidFill>
                    <a:schemeClr val="bg1"/>
                  </a:solidFill>
                </a:rPr>
                <a:t>)</a:t>
              </a:r>
            </a:p>
          </p:txBody>
        </p:sp>
        <p:sp>
          <p:nvSpPr>
            <p:cNvPr id="22" name="Rectangle: Rounded Corners 21">
              <a:extLst>
                <a:ext uri="{FF2B5EF4-FFF2-40B4-BE49-F238E27FC236}">
                  <a16:creationId xmlns:a16="http://schemas.microsoft.com/office/drawing/2014/main" id="{81BA185A-2CA8-2417-AAEC-A4BE74A910A5}"/>
                </a:ext>
              </a:extLst>
            </p:cNvPr>
            <p:cNvSpPr/>
            <p:nvPr/>
          </p:nvSpPr>
          <p:spPr>
            <a:xfrm>
              <a:off x="2901184" y="3496741"/>
              <a:ext cx="1754865" cy="893335"/>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sz="1600" b="0" i="0">
                  <a:latin typeface="+mj-lt"/>
                </a:rPr>
                <a:t>Yolanda Stainbank</a:t>
              </a:r>
            </a:p>
            <a:p>
              <a:pPr lvl="0" algn="ctr"/>
              <a:r>
                <a:rPr lang="en-GB" sz="1600" b="0" i="0">
                  <a:latin typeface="+mj-lt"/>
                </a:rPr>
                <a:t>(EP) </a:t>
              </a:r>
              <a:endParaRPr lang="en-GB" sz="1600">
                <a:latin typeface="+mj-lt"/>
              </a:endParaRPr>
            </a:p>
          </p:txBody>
        </p:sp>
        <p:sp>
          <p:nvSpPr>
            <p:cNvPr id="23" name="Rectangle: Rounded Corners 22">
              <a:extLst>
                <a:ext uri="{FF2B5EF4-FFF2-40B4-BE49-F238E27FC236}">
                  <a16:creationId xmlns:a16="http://schemas.microsoft.com/office/drawing/2014/main" id="{CEA3C5EE-1358-2705-69A4-CA9B6CE7365B}"/>
                </a:ext>
              </a:extLst>
            </p:cNvPr>
            <p:cNvSpPr/>
            <p:nvPr/>
          </p:nvSpPr>
          <p:spPr>
            <a:xfrm>
              <a:off x="2901184" y="2467163"/>
              <a:ext cx="1754865" cy="893335"/>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sz="1600" b="0" i="0">
                  <a:latin typeface="+mj-lt"/>
                </a:rPr>
                <a:t>Charles Persence  </a:t>
              </a:r>
            </a:p>
            <a:p>
              <a:pPr lvl="0" algn="ctr"/>
              <a:r>
                <a:rPr lang="en-GB" sz="1600" b="0" i="0">
                  <a:latin typeface="+mj-lt"/>
                </a:rPr>
                <a:t>(EP)</a:t>
              </a:r>
              <a:endParaRPr lang="en-GB" sz="1600">
                <a:latin typeface="+mj-lt"/>
              </a:endParaRPr>
            </a:p>
          </p:txBody>
        </p:sp>
        <p:sp>
          <p:nvSpPr>
            <p:cNvPr id="24" name="Rectangle: Rounded Corners 23">
              <a:extLst>
                <a:ext uri="{FF2B5EF4-FFF2-40B4-BE49-F238E27FC236}">
                  <a16:creationId xmlns:a16="http://schemas.microsoft.com/office/drawing/2014/main" id="{D406E9D7-6AFD-FED6-F638-6645F7BFA48A}"/>
                </a:ext>
              </a:extLst>
            </p:cNvPr>
            <p:cNvSpPr/>
            <p:nvPr/>
          </p:nvSpPr>
          <p:spPr>
            <a:xfrm>
              <a:off x="2901187" y="1495927"/>
              <a:ext cx="1754862" cy="907399"/>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GB" b="0" i="0">
                <a:latin typeface="+mj-lt"/>
              </a:endParaRPr>
            </a:p>
            <a:p>
              <a:pPr lvl="0" algn="ctr"/>
              <a:r>
                <a:rPr lang="en-GB" sz="1600" b="0" i="0">
                  <a:latin typeface="+mj-lt"/>
                </a:rPr>
                <a:t>Pam Melville </a:t>
              </a:r>
            </a:p>
            <a:p>
              <a:pPr lvl="0" algn="ctr"/>
              <a:r>
                <a:rPr lang="en-GB" sz="1600" b="0" i="0">
                  <a:latin typeface="+mj-lt"/>
                </a:rPr>
                <a:t>(Senior EP)</a:t>
              </a:r>
              <a:endParaRPr lang="en-GB" sz="1600">
                <a:latin typeface="+mj-lt"/>
              </a:endParaRPr>
            </a:p>
            <a:p>
              <a:pPr algn="ctr"/>
              <a:endParaRPr lang="en-GB">
                <a:solidFill>
                  <a:schemeClr val="bg1"/>
                </a:solidFill>
                <a:latin typeface="+mj-lt"/>
              </a:endParaRPr>
            </a:p>
          </p:txBody>
        </p:sp>
        <p:sp>
          <p:nvSpPr>
            <p:cNvPr id="25" name="Rectangle: Rounded Corners 24">
              <a:extLst>
                <a:ext uri="{FF2B5EF4-FFF2-40B4-BE49-F238E27FC236}">
                  <a16:creationId xmlns:a16="http://schemas.microsoft.com/office/drawing/2014/main" id="{42809950-CE46-1680-1863-2EF56FC5E5C2}"/>
                </a:ext>
              </a:extLst>
            </p:cNvPr>
            <p:cNvSpPr/>
            <p:nvPr/>
          </p:nvSpPr>
          <p:spPr>
            <a:xfrm>
              <a:off x="850210" y="2904913"/>
              <a:ext cx="1754863" cy="1558978"/>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solidFill>
                    <a:schemeClr val="bg1"/>
                  </a:solidFill>
                  <a:latin typeface="Aptos Display" panose="020B0004020202020204" pitchFamily="34" charset="0"/>
                </a:rPr>
                <a:t>Karen Jessup</a:t>
              </a:r>
            </a:p>
            <a:p>
              <a:pPr algn="ctr"/>
              <a:r>
                <a:rPr lang="en-GB" sz="2000">
                  <a:solidFill>
                    <a:schemeClr val="bg1"/>
                  </a:solidFill>
                  <a:latin typeface="Aptos Display" panose="020B0004020202020204" pitchFamily="34" charset="0"/>
                </a:rPr>
                <a:t>(Principal EP)</a:t>
              </a:r>
            </a:p>
          </p:txBody>
        </p:sp>
        <p:sp>
          <p:nvSpPr>
            <p:cNvPr id="26" name="Rectangle: Rounded Corners 25">
              <a:extLst>
                <a:ext uri="{FF2B5EF4-FFF2-40B4-BE49-F238E27FC236}">
                  <a16:creationId xmlns:a16="http://schemas.microsoft.com/office/drawing/2014/main" id="{9531AB89-F8FB-D616-AECE-899F33FDBDF1}"/>
                </a:ext>
              </a:extLst>
            </p:cNvPr>
            <p:cNvSpPr/>
            <p:nvPr/>
          </p:nvSpPr>
          <p:spPr>
            <a:xfrm>
              <a:off x="2901184" y="4493063"/>
              <a:ext cx="1754865" cy="869010"/>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latin typeface="+mj-lt"/>
                </a:rPr>
                <a:t>Robert Tweed</a:t>
              </a:r>
            </a:p>
            <a:p>
              <a:pPr algn="ctr"/>
              <a:r>
                <a:rPr lang="en-GB" sz="1600">
                  <a:solidFill>
                    <a:schemeClr val="bg1"/>
                  </a:solidFill>
                  <a:latin typeface="+mj-lt"/>
                </a:rPr>
                <a:t>(EP)</a:t>
              </a:r>
            </a:p>
          </p:txBody>
        </p:sp>
        <p:sp>
          <p:nvSpPr>
            <p:cNvPr id="27" name="Rectangle: Rounded Corners 26">
              <a:extLst>
                <a:ext uri="{FF2B5EF4-FFF2-40B4-BE49-F238E27FC236}">
                  <a16:creationId xmlns:a16="http://schemas.microsoft.com/office/drawing/2014/main" id="{0C7BBFED-38BE-7267-50CA-2F3E80F4B1AD}"/>
                </a:ext>
              </a:extLst>
            </p:cNvPr>
            <p:cNvSpPr/>
            <p:nvPr/>
          </p:nvSpPr>
          <p:spPr>
            <a:xfrm>
              <a:off x="7166097" y="4945965"/>
              <a:ext cx="1827672" cy="1008540"/>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rPr>
                <a:t>Vacant post</a:t>
              </a:r>
            </a:p>
          </p:txBody>
        </p:sp>
        <p:sp>
          <p:nvSpPr>
            <p:cNvPr id="28" name="Rectangle: Rounded Corners 27">
              <a:extLst>
                <a:ext uri="{FF2B5EF4-FFF2-40B4-BE49-F238E27FC236}">
                  <a16:creationId xmlns:a16="http://schemas.microsoft.com/office/drawing/2014/main" id="{E508EE8B-DE27-8FDF-38BB-6624F36B078B}"/>
                </a:ext>
              </a:extLst>
            </p:cNvPr>
            <p:cNvSpPr/>
            <p:nvPr/>
          </p:nvSpPr>
          <p:spPr>
            <a:xfrm>
              <a:off x="9320374" y="5496536"/>
              <a:ext cx="1744307" cy="699600"/>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rPr>
                <a:t>Vacant post</a:t>
              </a:r>
            </a:p>
          </p:txBody>
        </p:sp>
      </p:grpSp>
      <p:sp>
        <p:nvSpPr>
          <p:cNvPr id="3" name="Title 1">
            <a:extLst>
              <a:ext uri="{FF2B5EF4-FFF2-40B4-BE49-F238E27FC236}">
                <a16:creationId xmlns:a16="http://schemas.microsoft.com/office/drawing/2014/main" id="{9FCA6001-1539-4D76-5F72-B58780C32A7A}"/>
              </a:ext>
            </a:extLst>
          </p:cNvPr>
          <p:cNvSpPr txBox="1">
            <a:spLocks/>
          </p:cNvSpPr>
          <p:nvPr/>
        </p:nvSpPr>
        <p:spPr>
          <a:xfrm>
            <a:off x="3743539" y="563435"/>
            <a:ext cx="7939126" cy="1115899"/>
          </a:xfrm>
          <a:prstGeom prst="rect">
            <a:avLst/>
          </a:prstGeom>
        </p:spPr>
        <p:txBody>
          <a:bodyPr vert="horz" lIns="91440" tIns="45720" rIns="91440" bIns="45720" rtlCol="0" anchor="b">
            <a:normAutofit fontScale="97500"/>
          </a:bodyPr>
          <a:lstStyle>
            <a:lvl1pPr algn="l" defTabSz="685800" rtl="0" eaLnBrk="1" latinLnBrk="0" hangingPunct="1">
              <a:lnSpc>
                <a:spcPct val="90000"/>
              </a:lnSpc>
              <a:spcBef>
                <a:spcPct val="0"/>
              </a:spcBef>
              <a:buNone/>
              <a:defRPr sz="3300" b="1" kern="1200">
                <a:solidFill>
                  <a:srgbClr val="005489"/>
                </a:solidFill>
                <a:latin typeface="Arial" panose="020B0604020202020204" pitchFamily="34" charset="0"/>
                <a:ea typeface="+mj-ea"/>
                <a:cs typeface="Arial" panose="020B0604020202020204" pitchFamily="34" charset="0"/>
              </a:defRPr>
            </a:lvl1pPr>
          </a:lstStyle>
          <a:p>
            <a:pPr algn="ctr"/>
            <a:r>
              <a:rPr lang="en-GB" sz="3200">
                <a:solidFill>
                  <a:schemeClr val="accent1"/>
                </a:solidFill>
                <a:ea typeface="Times New Roman" panose="02020603050405020304" pitchFamily="18" charset="0"/>
                <a:cs typeface="Times New Roman" panose="02020603050405020304" pitchFamily="18" charset="0"/>
              </a:rPr>
              <a:t>Educational Psychology Team 2025-26</a:t>
            </a:r>
            <a:br>
              <a:rPr lang="en-GB" sz="3200">
                <a:solidFill>
                  <a:schemeClr val="accent1"/>
                </a:solidFill>
                <a:latin typeface="Calibri" panose="020F0502020204030204" pitchFamily="34" charset="0"/>
                <a:ea typeface="Calibri" panose="020F0502020204030204" pitchFamily="34" charset="0"/>
                <a:cs typeface="Times New Roman" panose="02020603050405020304" pitchFamily="18" charset="0"/>
              </a:rPr>
            </a:br>
            <a:endParaRPr lang="en-GB" sz="2800">
              <a:solidFill>
                <a:schemeClr val="accent1"/>
              </a:solidFill>
            </a:endParaRPr>
          </a:p>
        </p:txBody>
      </p:sp>
    </p:spTree>
    <p:extLst>
      <p:ext uri="{BB962C8B-B14F-4D97-AF65-F5344CB8AC3E}">
        <p14:creationId xmlns:p14="http://schemas.microsoft.com/office/powerpoint/2010/main" val="2936981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0ABB713-9627-AE8B-6555-932BD8C2C8D8}"/>
              </a:ext>
            </a:extLst>
          </p:cNvPr>
          <p:cNvPicPr>
            <a:picLocks noChangeAspect="1"/>
          </p:cNvPicPr>
          <p:nvPr/>
        </p:nvPicPr>
        <p:blipFill>
          <a:blip r:embed="rId3"/>
          <a:stretch>
            <a:fillRect/>
          </a:stretch>
        </p:blipFill>
        <p:spPr>
          <a:xfrm>
            <a:off x="-847725" y="-351270"/>
            <a:ext cx="13130140" cy="7361670"/>
          </a:xfrm>
          <a:prstGeom prst="rect">
            <a:avLst/>
          </a:prstGeom>
        </p:spPr>
      </p:pic>
    </p:spTree>
    <p:extLst>
      <p:ext uri="{BB962C8B-B14F-4D97-AF65-F5344CB8AC3E}">
        <p14:creationId xmlns:p14="http://schemas.microsoft.com/office/powerpoint/2010/main" val="3686110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53BDB6-FCBE-0806-F9E5-36E585F4E363}"/>
              </a:ext>
            </a:extLst>
          </p:cNvPr>
          <p:cNvPicPr>
            <a:picLocks noChangeAspect="1"/>
          </p:cNvPicPr>
          <p:nvPr/>
        </p:nvPicPr>
        <p:blipFill>
          <a:blip r:embed="rId2"/>
          <a:stretch>
            <a:fillRect/>
          </a:stretch>
        </p:blipFill>
        <p:spPr>
          <a:xfrm>
            <a:off x="349382" y="98264"/>
            <a:ext cx="11842618" cy="6661472"/>
          </a:xfrm>
          <a:prstGeom prst="rect">
            <a:avLst/>
          </a:prstGeom>
        </p:spPr>
      </p:pic>
    </p:spTree>
    <p:extLst>
      <p:ext uri="{BB962C8B-B14F-4D97-AF65-F5344CB8AC3E}">
        <p14:creationId xmlns:p14="http://schemas.microsoft.com/office/powerpoint/2010/main" val="2719008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DBC715-7198-13DD-67CD-2474F3707C82}"/>
              </a:ext>
            </a:extLst>
          </p:cNvPr>
          <p:cNvPicPr>
            <a:picLocks noChangeAspect="1"/>
          </p:cNvPicPr>
          <p:nvPr/>
        </p:nvPicPr>
        <p:blipFill>
          <a:blip r:embed="rId2"/>
          <a:stretch>
            <a:fillRect/>
          </a:stretch>
        </p:blipFill>
        <p:spPr>
          <a:xfrm>
            <a:off x="0" y="1"/>
            <a:ext cx="12200541" cy="6853200"/>
          </a:xfrm>
          <a:prstGeom prst="rect">
            <a:avLst/>
          </a:prstGeom>
        </p:spPr>
      </p:pic>
    </p:spTree>
    <p:extLst>
      <p:ext uri="{BB962C8B-B14F-4D97-AF65-F5344CB8AC3E}">
        <p14:creationId xmlns:p14="http://schemas.microsoft.com/office/powerpoint/2010/main" val="487541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1C6C8C-E8CB-4875-A3E8-6C48BCECDA0E}"/>
              </a:ext>
            </a:extLst>
          </p:cNvPr>
          <p:cNvPicPr>
            <a:picLocks noChangeAspect="1"/>
          </p:cNvPicPr>
          <p:nvPr/>
        </p:nvPicPr>
        <p:blipFill>
          <a:blip r:embed="rId2"/>
          <a:stretch>
            <a:fillRect/>
          </a:stretch>
        </p:blipFill>
        <p:spPr>
          <a:xfrm>
            <a:off x="-133350" y="16869"/>
            <a:ext cx="12325349" cy="6898901"/>
          </a:xfrm>
          <a:prstGeom prst="rect">
            <a:avLst/>
          </a:prstGeom>
        </p:spPr>
      </p:pic>
    </p:spTree>
    <p:extLst>
      <p:ext uri="{BB962C8B-B14F-4D97-AF65-F5344CB8AC3E}">
        <p14:creationId xmlns:p14="http://schemas.microsoft.com/office/powerpoint/2010/main" val="1679212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E683D2-8EB9-1E6C-67F4-807B36645C37}"/>
              </a:ext>
            </a:extLst>
          </p:cNvPr>
          <p:cNvPicPr>
            <a:picLocks noChangeAspect="1"/>
          </p:cNvPicPr>
          <p:nvPr/>
        </p:nvPicPr>
        <p:blipFill>
          <a:blip r:embed="rId2"/>
          <a:stretch>
            <a:fillRect/>
          </a:stretch>
        </p:blipFill>
        <p:spPr>
          <a:xfrm>
            <a:off x="-228600" y="28234"/>
            <a:ext cx="12420600" cy="6929062"/>
          </a:xfrm>
          <a:prstGeom prst="rect">
            <a:avLst/>
          </a:prstGeom>
        </p:spPr>
      </p:pic>
    </p:spTree>
    <p:extLst>
      <p:ext uri="{BB962C8B-B14F-4D97-AF65-F5344CB8AC3E}">
        <p14:creationId xmlns:p14="http://schemas.microsoft.com/office/powerpoint/2010/main" val="2485763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4A9903-1822-9C36-FA58-63D8EF23C3BF}"/>
              </a:ext>
            </a:extLst>
          </p:cNvPr>
          <p:cNvPicPr>
            <a:picLocks noChangeAspect="1"/>
          </p:cNvPicPr>
          <p:nvPr/>
        </p:nvPicPr>
        <p:blipFill>
          <a:blip r:embed="rId2"/>
          <a:stretch>
            <a:fillRect/>
          </a:stretch>
        </p:blipFill>
        <p:spPr>
          <a:xfrm>
            <a:off x="-429374" y="-5726"/>
            <a:ext cx="12621374" cy="7111375"/>
          </a:xfrm>
          <a:prstGeom prst="rect">
            <a:avLst/>
          </a:prstGeom>
        </p:spPr>
      </p:pic>
    </p:spTree>
    <p:extLst>
      <p:ext uri="{BB962C8B-B14F-4D97-AF65-F5344CB8AC3E}">
        <p14:creationId xmlns:p14="http://schemas.microsoft.com/office/powerpoint/2010/main" val="477833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D5BC54-0D15-ED76-D726-1EA85DC8B418}"/>
              </a:ext>
            </a:extLst>
          </p:cNvPr>
          <p:cNvPicPr>
            <a:picLocks noChangeAspect="1"/>
          </p:cNvPicPr>
          <p:nvPr/>
        </p:nvPicPr>
        <p:blipFill>
          <a:blip r:embed="rId3"/>
          <a:srcRect b="21452"/>
          <a:stretch/>
        </p:blipFill>
        <p:spPr>
          <a:xfrm>
            <a:off x="0" y="0"/>
            <a:ext cx="12192000" cy="5398625"/>
          </a:xfrm>
          <a:prstGeom prst="rect">
            <a:avLst/>
          </a:prstGeom>
        </p:spPr>
      </p:pic>
      <p:graphicFrame>
        <p:nvGraphicFramePr>
          <p:cNvPr id="3" name="Object 2">
            <a:extLst>
              <a:ext uri="{FF2B5EF4-FFF2-40B4-BE49-F238E27FC236}">
                <a16:creationId xmlns:a16="http://schemas.microsoft.com/office/drawing/2014/main" id="{AF98EF2E-6200-6844-FF99-FDE6574E4E3F}"/>
              </a:ext>
            </a:extLst>
          </p:cNvPr>
          <p:cNvGraphicFramePr>
            <a:graphicFrameLocks noChangeAspect="1"/>
          </p:cNvGraphicFramePr>
          <p:nvPr>
            <p:extLst>
              <p:ext uri="{D42A27DB-BD31-4B8C-83A1-F6EECF244321}">
                <p14:modId xmlns:p14="http://schemas.microsoft.com/office/powerpoint/2010/main" val="3944989773"/>
              </p:ext>
            </p:extLst>
          </p:nvPr>
        </p:nvGraphicFramePr>
        <p:xfrm>
          <a:off x="5638800" y="3563684"/>
          <a:ext cx="914400" cy="806450"/>
        </p:xfrm>
        <a:graphic>
          <a:graphicData uri="http://schemas.openxmlformats.org/presentationml/2006/ole">
            <mc:AlternateContent xmlns:mc="http://schemas.openxmlformats.org/markup-compatibility/2006">
              <mc:Choice xmlns:v="urn:schemas-microsoft-com:vml" Requires="v">
                <p:oleObj name="Document" showAsIcon="1" r:id="rId4" imgW="914400" imgH="806335" progId="Word.Document.12">
                  <p:embed/>
                </p:oleObj>
              </mc:Choice>
              <mc:Fallback>
                <p:oleObj name="Document" showAsIcon="1" r:id="rId4" imgW="914400" imgH="806335" progId="Word.Document.12">
                  <p:embed/>
                  <p:pic>
                    <p:nvPicPr>
                      <p:cNvPr id="3" name="Object 2">
                        <a:extLst>
                          <a:ext uri="{FF2B5EF4-FFF2-40B4-BE49-F238E27FC236}">
                            <a16:creationId xmlns:a16="http://schemas.microsoft.com/office/drawing/2014/main" id="{AF98EF2E-6200-6844-FF99-FDE6574E4E3F}"/>
                          </a:ext>
                        </a:extLst>
                      </p:cNvPr>
                      <p:cNvPicPr/>
                      <p:nvPr/>
                    </p:nvPicPr>
                    <p:blipFill>
                      <a:blip r:embed="rId5"/>
                      <a:stretch>
                        <a:fillRect/>
                      </a:stretch>
                    </p:blipFill>
                    <p:spPr>
                      <a:xfrm>
                        <a:off x="5638800" y="3563684"/>
                        <a:ext cx="914400" cy="806450"/>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15AA4A95-DC22-F885-34E6-E8264A43086F}"/>
              </a:ext>
            </a:extLst>
          </p:cNvPr>
          <p:cNvGraphicFramePr>
            <a:graphicFrameLocks noChangeAspect="1"/>
          </p:cNvGraphicFramePr>
          <p:nvPr>
            <p:extLst>
              <p:ext uri="{D42A27DB-BD31-4B8C-83A1-F6EECF244321}">
                <p14:modId xmlns:p14="http://schemas.microsoft.com/office/powerpoint/2010/main" val="607637511"/>
              </p:ext>
            </p:extLst>
          </p:nvPr>
        </p:nvGraphicFramePr>
        <p:xfrm>
          <a:off x="5766816" y="5106420"/>
          <a:ext cx="914400" cy="806450"/>
        </p:xfrm>
        <a:graphic>
          <a:graphicData uri="http://schemas.openxmlformats.org/presentationml/2006/ole">
            <mc:AlternateContent xmlns:mc="http://schemas.openxmlformats.org/markup-compatibility/2006">
              <mc:Choice xmlns:v="urn:schemas-microsoft-com:vml" Requires="v">
                <p:oleObj name="Document" showAsIcon="1" r:id="rId6" imgW="914400" imgH="806335" progId="Word.Document.12">
                  <p:link updateAutomatic="1"/>
                </p:oleObj>
              </mc:Choice>
              <mc:Fallback>
                <p:oleObj name="Document" showAsIcon="1" r:id="rId6" imgW="914400" imgH="806335" progId="Word.Document.12">
                  <p:link updateAutomatic="1"/>
                  <p:pic>
                    <p:nvPicPr>
                      <p:cNvPr id="4" name="Object 3">
                        <a:extLst>
                          <a:ext uri="{FF2B5EF4-FFF2-40B4-BE49-F238E27FC236}">
                            <a16:creationId xmlns:a16="http://schemas.microsoft.com/office/drawing/2014/main" id="{15AA4A95-DC22-F885-34E6-E8264A43086F}"/>
                          </a:ext>
                        </a:extLst>
                      </p:cNvPr>
                      <p:cNvPicPr/>
                      <p:nvPr/>
                    </p:nvPicPr>
                    <p:blipFill>
                      <a:blip r:embed="rId7"/>
                      <a:stretch>
                        <a:fillRect/>
                      </a:stretch>
                    </p:blipFill>
                    <p:spPr>
                      <a:xfrm>
                        <a:off x="5766816" y="5106420"/>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2764899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5E492-5F05-7E9A-F08A-0E6F49B38953}"/>
              </a:ext>
            </a:extLst>
          </p:cNvPr>
          <p:cNvPicPr>
            <a:picLocks noChangeAspect="1"/>
          </p:cNvPicPr>
          <p:nvPr/>
        </p:nvPicPr>
        <p:blipFill>
          <a:blip r:embed="rId2"/>
          <a:stretch>
            <a:fillRect/>
          </a:stretch>
        </p:blipFill>
        <p:spPr>
          <a:xfrm>
            <a:off x="-209298" y="-1"/>
            <a:ext cx="12401298" cy="6925265"/>
          </a:xfrm>
          <a:prstGeom prst="rect">
            <a:avLst/>
          </a:prstGeom>
        </p:spPr>
      </p:pic>
    </p:spTree>
    <p:extLst>
      <p:ext uri="{BB962C8B-B14F-4D97-AF65-F5344CB8AC3E}">
        <p14:creationId xmlns:p14="http://schemas.microsoft.com/office/powerpoint/2010/main" val="1284703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830DC8-8CB0-4304-98AF-96D75BC44614}"/>
              </a:ext>
            </a:extLst>
          </p:cNvPr>
          <p:cNvSpPr>
            <a:spLocks noGrp="1"/>
          </p:cNvSpPr>
          <p:nvPr>
            <p:ph type="ctrTitle"/>
          </p:nvPr>
        </p:nvSpPr>
        <p:spPr>
          <a:xfrm>
            <a:off x="1102917" y="2160731"/>
            <a:ext cx="9144000" cy="727006"/>
          </a:xfrm>
        </p:spPr>
        <p:txBody>
          <a:bodyPr/>
          <a:lstStyle/>
          <a:p>
            <a:pPr algn="ctr"/>
            <a:r>
              <a:rPr lang="en-GB"/>
              <a:t>SENCO Network</a:t>
            </a:r>
          </a:p>
        </p:txBody>
      </p:sp>
      <p:sp>
        <p:nvSpPr>
          <p:cNvPr id="5" name="Subtitle 4">
            <a:extLst>
              <a:ext uri="{FF2B5EF4-FFF2-40B4-BE49-F238E27FC236}">
                <a16:creationId xmlns:a16="http://schemas.microsoft.com/office/drawing/2014/main" id="{9FDA7029-5216-4A9B-A854-D8C00040A3BA}"/>
              </a:ext>
            </a:extLst>
          </p:cNvPr>
          <p:cNvSpPr>
            <a:spLocks noGrp="1"/>
          </p:cNvSpPr>
          <p:nvPr>
            <p:ph type="subTitle" idx="1"/>
          </p:nvPr>
        </p:nvSpPr>
        <p:spPr>
          <a:xfrm>
            <a:off x="995171" y="3314700"/>
            <a:ext cx="9144000" cy="433249"/>
          </a:xfrm>
        </p:spPr>
        <p:txBody>
          <a:bodyPr>
            <a:noAutofit/>
          </a:bodyPr>
          <a:lstStyle/>
          <a:p>
            <a:pPr algn="ctr"/>
            <a:r>
              <a:rPr lang="en-GB" sz="3600" b="1"/>
              <a:t>Spring 2026</a:t>
            </a:r>
          </a:p>
        </p:txBody>
      </p:sp>
      <p:pic>
        <p:nvPicPr>
          <p:cNvPr id="1026" name="Picture 2" descr="North Yorkshire gets instant access to local land charges - GOV.UK">
            <a:extLst>
              <a:ext uri="{FF2B5EF4-FFF2-40B4-BE49-F238E27FC236}">
                <a16:creationId xmlns:a16="http://schemas.microsoft.com/office/drawing/2014/main" id="{D5B0418A-59D7-D75C-F381-B9A40660094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3561"/>
          <a:stretch/>
        </p:blipFill>
        <p:spPr bwMode="auto">
          <a:xfrm>
            <a:off x="8797160" y="5145631"/>
            <a:ext cx="3132082" cy="1596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413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B736DD-E8F0-45FA-936B-5B5AD42D9CC1}"/>
              </a:ext>
            </a:extLst>
          </p:cNvPr>
          <p:cNvPicPr>
            <a:picLocks noChangeAspect="1"/>
          </p:cNvPicPr>
          <p:nvPr/>
        </p:nvPicPr>
        <p:blipFill>
          <a:blip r:embed="rId2"/>
          <a:srcRect t="67743"/>
          <a:stretch/>
        </p:blipFill>
        <p:spPr>
          <a:xfrm>
            <a:off x="1439918" y="3140124"/>
            <a:ext cx="6329363" cy="1692217"/>
          </a:xfrm>
          <a:prstGeom prst="rect">
            <a:avLst/>
          </a:prstGeom>
        </p:spPr>
      </p:pic>
      <p:pic>
        <p:nvPicPr>
          <p:cNvPr id="2" name="Picture 2" descr="North Yorkshire gets instant access to local land charges - GOV.UK">
            <a:extLst>
              <a:ext uri="{FF2B5EF4-FFF2-40B4-BE49-F238E27FC236}">
                <a16:creationId xmlns:a16="http://schemas.microsoft.com/office/drawing/2014/main" id="{75359907-B866-7F19-5BE2-377FFFA7833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3561"/>
          <a:stretch/>
        </p:blipFill>
        <p:spPr bwMode="auto">
          <a:xfrm>
            <a:off x="9165021" y="5261923"/>
            <a:ext cx="2837794" cy="1446111"/>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4">
            <a:extLst>
              <a:ext uri="{FF2B5EF4-FFF2-40B4-BE49-F238E27FC236}">
                <a16:creationId xmlns:a16="http://schemas.microsoft.com/office/drawing/2014/main" id="{41B6A1AD-EEA7-744A-C787-A1C4CC16FD62}"/>
              </a:ext>
            </a:extLst>
          </p:cNvPr>
          <p:cNvSpPr>
            <a:spLocks noGrp="1"/>
          </p:cNvSpPr>
          <p:nvPr>
            <p:ph type="subTitle" idx="1"/>
          </p:nvPr>
        </p:nvSpPr>
        <p:spPr>
          <a:xfrm>
            <a:off x="1524000" y="1721387"/>
            <a:ext cx="9144000" cy="1805585"/>
          </a:xfrm>
        </p:spPr>
        <p:txBody>
          <a:bodyPr>
            <a:normAutofit/>
          </a:bodyPr>
          <a:lstStyle/>
          <a:p>
            <a:r>
              <a:rPr lang="en-GB" b="1"/>
              <a:t>Olivia Kelly</a:t>
            </a:r>
          </a:p>
          <a:p>
            <a:r>
              <a:rPr lang="en-GB"/>
              <a:t>Senior Education Advisor</a:t>
            </a:r>
          </a:p>
          <a:p>
            <a:r>
              <a:rPr lang="en-GB"/>
              <a:t>School Improvement</a:t>
            </a:r>
          </a:p>
        </p:txBody>
      </p:sp>
    </p:spTree>
    <p:extLst>
      <p:ext uri="{BB962C8B-B14F-4D97-AF65-F5344CB8AC3E}">
        <p14:creationId xmlns:p14="http://schemas.microsoft.com/office/powerpoint/2010/main" val="3846465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39;p14">
            <a:extLst>
              <a:ext uri="{FF2B5EF4-FFF2-40B4-BE49-F238E27FC236}">
                <a16:creationId xmlns:a16="http://schemas.microsoft.com/office/drawing/2014/main" id="{FF186F9F-435B-415E-AE07-D77C6FE042F8}"/>
              </a:ext>
            </a:extLst>
          </p:cNvPr>
          <p:cNvSpPr/>
          <p:nvPr/>
        </p:nvSpPr>
        <p:spPr>
          <a:xfrm>
            <a:off x="1323026" y="2376493"/>
            <a:ext cx="4772974" cy="3553581"/>
          </a:xfrm>
          <a:prstGeom prst="rect">
            <a:avLst/>
          </a:prstGeom>
        </p:spPr>
        <p:txBody>
          <a:bodyPr spcFirstLastPara="1" vert="horz" lIns="91440" tIns="45720" rIns="91440" bIns="45720" rtlCol="0" anchorCtr="0">
            <a:normAutofit/>
          </a:bodyPr>
          <a:lstStyle/>
          <a:p>
            <a:pPr indent="-228600">
              <a:lnSpc>
                <a:spcPct val="90000"/>
              </a:lnSpc>
              <a:spcAft>
                <a:spcPts val="600"/>
              </a:spcAft>
              <a:buClr>
                <a:srgbClr val="000000"/>
              </a:buClr>
              <a:buSzPts val="5400"/>
              <a:buFont typeface="Arial" panose="020B0604020202020204" pitchFamily="34" charset="0"/>
              <a:buChar char="•"/>
            </a:pPr>
            <a:r>
              <a:rPr lang="en-US" sz="2000" b="1">
                <a:sym typeface="Calibri"/>
              </a:rPr>
              <a:t>Every teacher a teacher of SEND</a:t>
            </a:r>
            <a:endParaRPr lang="en-US" sz="2000"/>
          </a:p>
          <a:p>
            <a:pPr indent="-228600">
              <a:lnSpc>
                <a:spcPct val="90000"/>
              </a:lnSpc>
              <a:spcAft>
                <a:spcPts val="600"/>
              </a:spcAft>
              <a:buClr>
                <a:schemeClr val="dk1"/>
              </a:buClr>
              <a:buSzPts val="5400"/>
              <a:buFont typeface="Arial" panose="020B0604020202020204" pitchFamily="34" charset="0"/>
              <a:buChar char="•"/>
            </a:pPr>
            <a:endParaRPr lang="en-US" sz="2000" b="1">
              <a:sym typeface="Calibri"/>
            </a:endParaRPr>
          </a:p>
          <a:p>
            <a:pPr indent="-228600">
              <a:lnSpc>
                <a:spcPct val="90000"/>
              </a:lnSpc>
              <a:spcAft>
                <a:spcPts val="600"/>
              </a:spcAft>
              <a:buClr>
                <a:srgbClr val="000000"/>
              </a:buClr>
              <a:buSzPts val="5400"/>
              <a:buFont typeface="Arial" panose="020B0604020202020204" pitchFamily="34" charset="0"/>
              <a:buChar char="•"/>
            </a:pPr>
            <a:r>
              <a:rPr lang="en-US" sz="2000" b="1">
                <a:sym typeface="Calibri"/>
              </a:rPr>
              <a:t>Every leader a leader of SEND</a:t>
            </a:r>
            <a:endParaRPr lang="en-US" sz="2000"/>
          </a:p>
          <a:p>
            <a:pPr indent="-228600">
              <a:lnSpc>
                <a:spcPct val="90000"/>
              </a:lnSpc>
              <a:spcAft>
                <a:spcPts val="600"/>
              </a:spcAft>
              <a:buClr>
                <a:schemeClr val="dk1"/>
              </a:buClr>
              <a:buSzPts val="5400"/>
              <a:buFont typeface="Arial" panose="020B0604020202020204" pitchFamily="34" charset="0"/>
              <a:buChar char="•"/>
            </a:pPr>
            <a:endParaRPr lang="en-US" sz="2000" b="1">
              <a:sym typeface="Calibri"/>
            </a:endParaRPr>
          </a:p>
          <a:p>
            <a:pPr indent="-228600">
              <a:lnSpc>
                <a:spcPct val="90000"/>
              </a:lnSpc>
              <a:spcAft>
                <a:spcPts val="600"/>
              </a:spcAft>
              <a:buClr>
                <a:srgbClr val="000000"/>
              </a:buClr>
              <a:buSzPts val="5400"/>
              <a:buFont typeface="Arial" panose="020B0604020202020204" pitchFamily="34" charset="0"/>
              <a:buChar char="•"/>
            </a:pPr>
            <a:r>
              <a:rPr lang="en-US" sz="2000" b="1">
                <a:sym typeface="Calibri"/>
              </a:rPr>
              <a:t>Every governor a governor of SEND</a:t>
            </a:r>
          </a:p>
        </p:txBody>
      </p:sp>
      <p:pic>
        <p:nvPicPr>
          <p:cNvPr id="2" name="Picture 2" descr="North Yorkshire gets instant access to local land charges - GOV.UK">
            <a:extLst>
              <a:ext uri="{FF2B5EF4-FFF2-40B4-BE49-F238E27FC236}">
                <a16:creationId xmlns:a16="http://schemas.microsoft.com/office/drawing/2014/main" id="{23B58E86-DE23-6D6B-A173-40792280B8E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3561"/>
          <a:stretch/>
        </p:blipFill>
        <p:spPr bwMode="auto">
          <a:xfrm>
            <a:off x="7700211" y="935431"/>
            <a:ext cx="3848322" cy="19610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tree with colorful hands&#10;&#10;AI-generated content may be incorrect.">
            <a:extLst>
              <a:ext uri="{FF2B5EF4-FFF2-40B4-BE49-F238E27FC236}">
                <a16:creationId xmlns:a16="http://schemas.microsoft.com/office/drawing/2014/main" id="{741A36CE-625E-4658-97F7-A2A741EF35BE}"/>
              </a:ext>
            </a:extLst>
          </p:cNvPr>
          <p:cNvPicPr>
            <a:picLocks noChangeAspect="1"/>
          </p:cNvPicPr>
          <p:nvPr/>
        </p:nvPicPr>
        <p:blipFill>
          <a:blip r:embed="rId3"/>
          <a:stretch>
            <a:fillRect/>
          </a:stretch>
        </p:blipFill>
        <p:spPr>
          <a:xfrm>
            <a:off x="7938170" y="3657600"/>
            <a:ext cx="3372404" cy="2585510"/>
          </a:xfrm>
          <a:prstGeom prst="rect">
            <a:avLst/>
          </a:prstGeom>
        </p:spPr>
      </p:pic>
    </p:spTree>
    <p:extLst>
      <p:ext uri="{BB962C8B-B14F-4D97-AF65-F5344CB8AC3E}">
        <p14:creationId xmlns:p14="http://schemas.microsoft.com/office/powerpoint/2010/main" val="4254855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D6784-A434-607D-CEDB-B8EF8FD3D6A1}"/>
              </a:ext>
            </a:extLst>
          </p:cNvPr>
          <p:cNvSpPr>
            <a:spLocks noGrp="1"/>
          </p:cNvSpPr>
          <p:nvPr>
            <p:ph type="title"/>
          </p:nvPr>
        </p:nvSpPr>
        <p:spPr>
          <a:xfrm>
            <a:off x="584316" y="327306"/>
            <a:ext cx="10515600" cy="707462"/>
          </a:xfrm>
        </p:spPr>
        <p:txBody>
          <a:bodyPr/>
          <a:lstStyle/>
          <a:p>
            <a:r>
              <a:rPr lang="en-GB"/>
              <a:t>Ofsted – Renewed Ofsted Framework</a:t>
            </a:r>
          </a:p>
        </p:txBody>
      </p:sp>
      <p:pic>
        <p:nvPicPr>
          <p:cNvPr id="5" name="Content Placeholder 4">
            <a:extLst>
              <a:ext uri="{FF2B5EF4-FFF2-40B4-BE49-F238E27FC236}">
                <a16:creationId xmlns:a16="http://schemas.microsoft.com/office/drawing/2014/main" id="{D1252813-3C52-5A2B-2BCA-DB46F7ACEEE2}"/>
              </a:ext>
            </a:extLst>
          </p:cNvPr>
          <p:cNvPicPr>
            <a:picLocks noGrp="1" noChangeAspect="1"/>
          </p:cNvPicPr>
          <p:nvPr>
            <p:ph idx="1"/>
          </p:nvPr>
        </p:nvPicPr>
        <p:blipFill>
          <a:blip r:embed="rId2"/>
          <a:stretch>
            <a:fillRect/>
          </a:stretch>
        </p:blipFill>
        <p:spPr>
          <a:xfrm>
            <a:off x="1220847" y="1466625"/>
            <a:ext cx="4480427" cy="2822348"/>
          </a:xfrm>
          <a:ln w="38100">
            <a:solidFill>
              <a:schemeClr val="tx1"/>
            </a:solidFill>
          </a:ln>
        </p:spPr>
      </p:pic>
      <p:pic>
        <p:nvPicPr>
          <p:cNvPr id="7" name="Picture 6">
            <a:extLst>
              <a:ext uri="{FF2B5EF4-FFF2-40B4-BE49-F238E27FC236}">
                <a16:creationId xmlns:a16="http://schemas.microsoft.com/office/drawing/2014/main" id="{D610B843-A9D0-3B94-2178-A7010BF23AA0}"/>
              </a:ext>
            </a:extLst>
          </p:cNvPr>
          <p:cNvPicPr>
            <a:picLocks noChangeAspect="1"/>
          </p:cNvPicPr>
          <p:nvPr/>
        </p:nvPicPr>
        <p:blipFill>
          <a:blip r:embed="rId3"/>
          <a:stretch>
            <a:fillRect/>
          </a:stretch>
        </p:blipFill>
        <p:spPr>
          <a:xfrm>
            <a:off x="8003180" y="1346882"/>
            <a:ext cx="2621278" cy="3900423"/>
          </a:xfrm>
          <a:prstGeom prst="rect">
            <a:avLst/>
          </a:prstGeom>
          <a:ln w="57150">
            <a:solidFill>
              <a:schemeClr val="tx1"/>
            </a:solidFill>
          </a:ln>
        </p:spPr>
      </p:pic>
      <p:sp>
        <p:nvSpPr>
          <p:cNvPr id="9" name="TextBox 8">
            <a:extLst>
              <a:ext uri="{FF2B5EF4-FFF2-40B4-BE49-F238E27FC236}">
                <a16:creationId xmlns:a16="http://schemas.microsoft.com/office/drawing/2014/main" id="{7C6EB8E9-5FC5-A0A0-4711-66C25616593F}"/>
              </a:ext>
            </a:extLst>
          </p:cNvPr>
          <p:cNvSpPr txBox="1"/>
          <p:nvPr/>
        </p:nvSpPr>
        <p:spPr>
          <a:xfrm>
            <a:off x="217714" y="4924139"/>
            <a:ext cx="6096000" cy="646331"/>
          </a:xfrm>
          <a:prstGeom prst="rect">
            <a:avLst/>
          </a:prstGeom>
          <a:noFill/>
        </p:spPr>
        <p:txBody>
          <a:bodyPr wrap="square">
            <a:spAutoFit/>
          </a:bodyPr>
          <a:lstStyle/>
          <a:p>
            <a:r>
              <a:rPr lang="en-GB">
                <a:hlinkClick r:id="rId4"/>
              </a:rPr>
              <a:t>Education inspection framework: for use from November 2025 - GOV.UK</a:t>
            </a:r>
            <a:endParaRPr lang="en-GB"/>
          </a:p>
        </p:txBody>
      </p:sp>
      <p:sp>
        <p:nvSpPr>
          <p:cNvPr id="11" name="TextBox 10">
            <a:extLst>
              <a:ext uri="{FF2B5EF4-FFF2-40B4-BE49-F238E27FC236}">
                <a16:creationId xmlns:a16="http://schemas.microsoft.com/office/drawing/2014/main" id="{CABB5326-CF7E-8FBC-CC01-E8EECBABACC8}"/>
              </a:ext>
            </a:extLst>
          </p:cNvPr>
          <p:cNvSpPr txBox="1"/>
          <p:nvPr/>
        </p:nvSpPr>
        <p:spPr>
          <a:xfrm>
            <a:off x="5842116" y="5882470"/>
            <a:ext cx="6096000" cy="646331"/>
          </a:xfrm>
          <a:prstGeom prst="rect">
            <a:avLst/>
          </a:prstGeom>
          <a:noFill/>
        </p:spPr>
        <p:txBody>
          <a:bodyPr wrap="square">
            <a:spAutoFit/>
          </a:bodyPr>
          <a:lstStyle/>
          <a:p>
            <a:r>
              <a:rPr lang="en-GB">
                <a:hlinkClick r:id="rId5"/>
              </a:rPr>
              <a:t>School inspection: toolkit, operating guide and information - GOV.UK</a:t>
            </a:r>
            <a:endParaRPr lang="en-GB"/>
          </a:p>
        </p:txBody>
      </p:sp>
    </p:spTree>
    <p:extLst>
      <p:ext uri="{BB962C8B-B14F-4D97-AF65-F5344CB8AC3E}">
        <p14:creationId xmlns:p14="http://schemas.microsoft.com/office/powerpoint/2010/main" val="4025097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D6784-A434-607D-CEDB-B8EF8FD3D6A1}"/>
              </a:ext>
            </a:extLst>
          </p:cNvPr>
          <p:cNvSpPr>
            <a:spLocks noGrp="1"/>
          </p:cNvSpPr>
          <p:nvPr>
            <p:ph type="title"/>
          </p:nvPr>
        </p:nvSpPr>
        <p:spPr>
          <a:xfrm>
            <a:off x="584316" y="327306"/>
            <a:ext cx="10515600" cy="707462"/>
          </a:xfrm>
        </p:spPr>
        <p:txBody>
          <a:bodyPr/>
          <a:lstStyle/>
          <a:p>
            <a:r>
              <a:rPr lang="en-GB"/>
              <a:t>Ofsted – Renewed Ofsted Framework</a:t>
            </a:r>
          </a:p>
        </p:txBody>
      </p:sp>
      <p:sp>
        <p:nvSpPr>
          <p:cNvPr id="4" name="Content Placeholder 3">
            <a:extLst>
              <a:ext uri="{FF2B5EF4-FFF2-40B4-BE49-F238E27FC236}">
                <a16:creationId xmlns:a16="http://schemas.microsoft.com/office/drawing/2014/main" id="{19F0E6AF-5A26-4238-BAEC-1E61403D6882}"/>
              </a:ext>
            </a:extLst>
          </p:cNvPr>
          <p:cNvSpPr>
            <a:spLocks noGrp="1"/>
          </p:cNvSpPr>
          <p:nvPr>
            <p:ph idx="1"/>
          </p:nvPr>
        </p:nvSpPr>
        <p:spPr>
          <a:xfrm>
            <a:off x="464573" y="2369575"/>
            <a:ext cx="10515600" cy="3105940"/>
          </a:xfrm>
        </p:spPr>
        <p:txBody>
          <a:bodyPr>
            <a:normAutofit/>
          </a:bodyPr>
          <a:lstStyle/>
          <a:p>
            <a:r>
              <a:rPr lang="en-GB"/>
              <a:t>Throughout inspections, inspectors </a:t>
            </a:r>
            <a:r>
              <a:rPr lang="en-GB">
                <a:highlight>
                  <a:srgbClr val="FFFF00"/>
                </a:highlight>
              </a:rPr>
              <a:t>will give particular attention </a:t>
            </a:r>
            <a:r>
              <a:rPr lang="en-GB"/>
              <a:t>to the </a:t>
            </a:r>
            <a:r>
              <a:rPr lang="en-GB">
                <a:highlight>
                  <a:srgbClr val="FFFF00"/>
                </a:highlight>
              </a:rPr>
              <a:t>experiences and outcomes </a:t>
            </a:r>
            <a:r>
              <a:rPr lang="en-GB"/>
              <a:t>of disadvantaged pupils, pupils with </a:t>
            </a:r>
            <a:r>
              <a:rPr lang="en-GB">
                <a:highlight>
                  <a:srgbClr val="FFFF00"/>
                </a:highlight>
              </a:rPr>
              <a:t>special educational needs and/or disabilities (SEND</a:t>
            </a:r>
            <a:r>
              <a:rPr lang="en-GB"/>
              <a:t>), pupils known or previously known to children’s social care and those who face other barriers to their learning and/or well-being. </a:t>
            </a:r>
            <a:r>
              <a:rPr lang="en-GB">
                <a:highlight>
                  <a:srgbClr val="FFFF00"/>
                </a:highlight>
              </a:rPr>
              <a:t>These groups are central to planning, inspection activity and evaluation.</a:t>
            </a:r>
          </a:p>
          <a:p>
            <a:endParaRPr lang="en-GB"/>
          </a:p>
        </p:txBody>
      </p:sp>
      <p:pic>
        <p:nvPicPr>
          <p:cNvPr id="6" name="Picture 2" descr="Ofsted Reports | Children's Corner ...">
            <a:extLst>
              <a:ext uri="{FF2B5EF4-FFF2-40B4-BE49-F238E27FC236}">
                <a16:creationId xmlns:a16="http://schemas.microsoft.com/office/drawing/2014/main" id="{6D0D8AEC-725A-41EF-7F9D-5A3E347849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8286" y="1034768"/>
            <a:ext cx="2235084" cy="1146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165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93936-5C1E-9164-14DC-00C42381DCF5}"/>
              </a:ext>
            </a:extLst>
          </p:cNvPr>
          <p:cNvSpPr>
            <a:spLocks noGrp="1"/>
          </p:cNvSpPr>
          <p:nvPr>
            <p:ph type="title"/>
          </p:nvPr>
        </p:nvSpPr>
        <p:spPr>
          <a:xfrm>
            <a:off x="464573" y="473704"/>
            <a:ext cx="10515600" cy="707462"/>
          </a:xfrm>
        </p:spPr>
        <p:txBody>
          <a:bodyPr/>
          <a:lstStyle/>
          <a:p>
            <a:r>
              <a:rPr lang="en-GB"/>
              <a:t>Ofsted – Renewed Ofsted Framework</a:t>
            </a:r>
          </a:p>
        </p:txBody>
      </p:sp>
      <p:sp>
        <p:nvSpPr>
          <p:cNvPr id="3" name="Content Placeholder 2">
            <a:extLst>
              <a:ext uri="{FF2B5EF4-FFF2-40B4-BE49-F238E27FC236}">
                <a16:creationId xmlns:a16="http://schemas.microsoft.com/office/drawing/2014/main" id="{35E9B3A8-81ED-C4D0-93A9-29180DD6B273}"/>
              </a:ext>
            </a:extLst>
          </p:cNvPr>
          <p:cNvSpPr>
            <a:spLocks noGrp="1"/>
          </p:cNvSpPr>
          <p:nvPr>
            <p:ph idx="1"/>
          </p:nvPr>
        </p:nvSpPr>
        <p:spPr>
          <a:xfrm>
            <a:off x="464573" y="1411631"/>
            <a:ext cx="10515600" cy="4270712"/>
          </a:xfrm>
        </p:spPr>
        <p:txBody>
          <a:bodyPr>
            <a:normAutofit fontScale="92500" lnSpcReduction="10000"/>
          </a:bodyPr>
          <a:lstStyle/>
          <a:p>
            <a:r>
              <a:rPr lang="en-GB" b="1"/>
              <a:t>Inclusion </a:t>
            </a:r>
          </a:p>
          <a:p>
            <a:r>
              <a:rPr lang="en-GB"/>
              <a:t>Inspectors will evaluate the effectiveness of the systems and procedures in place for identifying pupils with special educational needs (SEN).</a:t>
            </a:r>
          </a:p>
          <a:p>
            <a:r>
              <a:rPr lang="en-GB"/>
              <a:t>Inspectors will review the support pupils receive and how leaders review provision and impact. They will do this through:</a:t>
            </a:r>
          </a:p>
          <a:p>
            <a:pPr marL="457200" indent="-457200">
              <a:buFont typeface="Arial" panose="020B0604020202020204" pitchFamily="34" charset="0"/>
              <a:buChar char="•"/>
            </a:pPr>
            <a:r>
              <a:rPr lang="en-GB"/>
              <a:t>Reviewing the ISDR</a:t>
            </a:r>
          </a:p>
          <a:p>
            <a:pPr marL="457200" indent="-457200">
              <a:buFont typeface="Arial" panose="020B0604020202020204" pitchFamily="34" charset="0"/>
              <a:buChar char="•"/>
            </a:pPr>
            <a:r>
              <a:rPr lang="en-GB"/>
              <a:t>Case sampling</a:t>
            </a:r>
          </a:p>
          <a:p>
            <a:pPr marL="457200" indent="-457200">
              <a:buFont typeface="Arial" panose="020B0604020202020204" pitchFamily="34" charset="0"/>
              <a:buChar char="•"/>
            </a:pPr>
            <a:r>
              <a:rPr lang="en-GB"/>
              <a:t>Speaking to leaders how needs are identified and met</a:t>
            </a:r>
          </a:p>
          <a:p>
            <a:pPr marL="457200" indent="-457200">
              <a:buFont typeface="Arial" panose="020B0604020202020204" pitchFamily="34" charset="0"/>
              <a:buChar char="•"/>
            </a:pPr>
            <a:r>
              <a:rPr lang="en-GB"/>
              <a:t>Learning walks</a:t>
            </a:r>
          </a:p>
        </p:txBody>
      </p:sp>
      <p:pic>
        <p:nvPicPr>
          <p:cNvPr id="4" name="Picture 2" descr="Ofsted Reports | Children's Corner ...">
            <a:extLst>
              <a:ext uri="{FF2B5EF4-FFF2-40B4-BE49-F238E27FC236}">
                <a16:creationId xmlns:a16="http://schemas.microsoft.com/office/drawing/2014/main" id="{683288D2-6AFC-9C17-9ECF-7AE1926F5E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2972" y="5530568"/>
            <a:ext cx="2235084" cy="1146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014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93936-5C1E-9164-14DC-00C42381DCF5}"/>
              </a:ext>
            </a:extLst>
          </p:cNvPr>
          <p:cNvSpPr>
            <a:spLocks noGrp="1"/>
          </p:cNvSpPr>
          <p:nvPr>
            <p:ph type="title"/>
          </p:nvPr>
        </p:nvSpPr>
        <p:spPr>
          <a:xfrm>
            <a:off x="464573" y="473704"/>
            <a:ext cx="10515600" cy="707462"/>
          </a:xfrm>
        </p:spPr>
        <p:txBody>
          <a:bodyPr/>
          <a:lstStyle/>
          <a:p>
            <a:r>
              <a:rPr lang="en-GB"/>
              <a:t>Ofsted – Renewed Ofsted Framework</a:t>
            </a:r>
          </a:p>
        </p:txBody>
      </p:sp>
      <p:sp>
        <p:nvSpPr>
          <p:cNvPr id="3" name="Content Placeholder 2">
            <a:extLst>
              <a:ext uri="{FF2B5EF4-FFF2-40B4-BE49-F238E27FC236}">
                <a16:creationId xmlns:a16="http://schemas.microsoft.com/office/drawing/2014/main" id="{35E9B3A8-81ED-C4D0-93A9-29180DD6B273}"/>
              </a:ext>
            </a:extLst>
          </p:cNvPr>
          <p:cNvSpPr>
            <a:spLocks noGrp="1"/>
          </p:cNvSpPr>
          <p:nvPr>
            <p:ph idx="1"/>
          </p:nvPr>
        </p:nvSpPr>
        <p:spPr>
          <a:xfrm>
            <a:off x="464573" y="1411631"/>
            <a:ext cx="10515600" cy="4270712"/>
          </a:xfrm>
        </p:spPr>
        <p:txBody>
          <a:bodyPr>
            <a:normAutofit/>
          </a:bodyPr>
          <a:lstStyle/>
          <a:p>
            <a:r>
              <a:rPr lang="en-GB" b="1"/>
              <a:t>Toolkits</a:t>
            </a:r>
          </a:p>
          <a:p>
            <a:endParaRPr lang="en-GB" b="1"/>
          </a:p>
          <a:p>
            <a:pPr marL="457200" indent="-457200">
              <a:buFont typeface="Arial" panose="020B0604020202020204" pitchFamily="34" charset="0"/>
              <a:buChar char="•"/>
            </a:pPr>
            <a:r>
              <a:rPr lang="en-GB"/>
              <a:t>These are the standards that are used to inform grading. </a:t>
            </a:r>
          </a:p>
          <a:p>
            <a:pPr marL="457200" indent="-457200">
              <a:buFont typeface="Arial" panose="020B0604020202020204" pitchFamily="34" charset="0"/>
              <a:buChar char="•"/>
            </a:pPr>
            <a:r>
              <a:rPr lang="en-GB"/>
              <a:t>They support a shared understanding of what is required within each evaluation area and are used as prompts for discussions and to tailor activities.</a:t>
            </a:r>
          </a:p>
        </p:txBody>
      </p:sp>
      <p:pic>
        <p:nvPicPr>
          <p:cNvPr id="4" name="Picture 2" descr="Ofsted Reports | Children's Corner ...">
            <a:extLst>
              <a:ext uri="{FF2B5EF4-FFF2-40B4-BE49-F238E27FC236}">
                <a16:creationId xmlns:a16="http://schemas.microsoft.com/office/drawing/2014/main" id="{7F5D65C9-28E8-8FE1-0D97-5948205A10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9429" y="5339801"/>
            <a:ext cx="2235084" cy="1146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3559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D6784-A434-607D-CEDB-B8EF8FD3D6A1}"/>
              </a:ext>
            </a:extLst>
          </p:cNvPr>
          <p:cNvSpPr>
            <a:spLocks noGrp="1"/>
          </p:cNvSpPr>
          <p:nvPr>
            <p:ph type="title"/>
          </p:nvPr>
        </p:nvSpPr>
        <p:spPr>
          <a:xfrm>
            <a:off x="584316" y="327306"/>
            <a:ext cx="10515600" cy="707462"/>
          </a:xfrm>
        </p:spPr>
        <p:txBody>
          <a:bodyPr/>
          <a:lstStyle/>
          <a:p>
            <a:r>
              <a:rPr lang="en-GB"/>
              <a:t>Ofsted – Renewed Ofsted Framework</a:t>
            </a:r>
          </a:p>
        </p:txBody>
      </p:sp>
      <p:sp>
        <p:nvSpPr>
          <p:cNvPr id="4" name="Content Placeholder 3">
            <a:extLst>
              <a:ext uri="{FF2B5EF4-FFF2-40B4-BE49-F238E27FC236}">
                <a16:creationId xmlns:a16="http://schemas.microsoft.com/office/drawing/2014/main" id="{19F0E6AF-5A26-4238-BAEC-1E61403D6882}"/>
              </a:ext>
            </a:extLst>
          </p:cNvPr>
          <p:cNvSpPr>
            <a:spLocks noGrp="1"/>
          </p:cNvSpPr>
          <p:nvPr>
            <p:ph idx="1"/>
          </p:nvPr>
        </p:nvSpPr>
        <p:spPr>
          <a:xfrm>
            <a:off x="464573" y="1640231"/>
            <a:ext cx="10515600" cy="3807389"/>
          </a:xfrm>
        </p:spPr>
        <p:txBody>
          <a:bodyPr>
            <a:normAutofit/>
          </a:bodyPr>
          <a:lstStyle/>
          <a:p>
            <a:r>
              <a:rPr lang="en-GB"/>
              <a:t>Inclusion Evaluation Area</a:t>
            </a:r>
          </a:p>
          <a:p>
            <a:r>
              <a:rPr lang="en-GB"/>
              <a:t>Toolkit – page 10</a:t>
            </a:r>
          </a:p>
        </p:txBody>
      </p:sp>
      <p:pic>
        <p:nvPicPr>
          <p:cNvPr id="5" name="Picture 4">
            <a:extLst>
              <a:ext uri="{FF2B5EF4-FFF2-40B4-BE49-F238E27FC236}">
                <a16:creationId xmlns:a16="http://schemas.microsoft.com/office/drawing/2014/main" id="{5F5120D5-E93E-26F1-5812-ED1365322A7E}"/>
              </a:ext>
            </a:extLst>
          </p:cNvPr>
          <p:cNvPicPr>
            <a:picLocks noChangeAspect="1"/>
          </p:cNvPicPr>
          <p:nvPr/>
        </p:nvPicPr>
        <p:blipFill>
          <a:blip r:embed="rId2"/>
          <a:stretch>
            <a:fillRect/>
          </a:stretch>
        </p:blipFill>
        <p:spPr>
          <a:xfrm>
            <a:off x="1254665" y="3023479"/>
            <a:ext cx="9174902" cy="2629393"/>
          </a:xfrm>
          <a:prstGeom prst="rect">
            <a:avLst/>
          </a:prstGeom>
        </p:spPr>
      </p:pic>
      <p:pic>
        <p:nvPicPr>
          <p:cNvPr id="6" name="Picture 2" descr="Ofsted Reports | Children's Corner ...">
            <a:extLst>
              <a:ext uri="{FF2B5EF4-FFF2-40B4-BE49-F238E27FC236}">
                <a16:creationId xmlns:a16="http://schemas.microsoft.com/office/drawing/2014/main" id="{BAE9A801-90DD-AC51-EA21-1219B08275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9714" y="1291775"/>
            <a:ext cx="3222172" cy="165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3113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D6784-A434-607D-CEDB-B8EF8FD3D6A1}"/>
              </a:ext>
            </a:extLst>
          </p:cNvPr>
          <p:cNvSpPr>
            <a:spLocks noGrp="1"/>
          </p:cNvSpPr>
          <p:nvPr>
            <p:ph type="title"/>
          </p:nvPr>
        </p:nvSpPr>
        <p:spPr>
          <a:xfrm>
            <a:off x="584316" y="327306"/>
            <a:ext cx="10515600" cy="707462"/>
          </a:xfrm>
        </p:spPr>
        <p:txBody>
          <a:bodyPr/>
          <a:lstStyle/>
          <a:p>
            <a:r>
              <a:rPr lang="en-GB"/>
              <a:t>Ofsted – Renewed Ofsted Framework</a:t>
            </a:r>
          </a:p>
        </p:txBody>
      </p:sp>
      <p:pic>
        <p:nvPicPr>
          <p:cNvPr id="8" name="Picture 7">
            <a:extLst>
              <a:ext uri="{FF2B5EF4-FFF2-40B4-BE49-F238E27FC236}">
                <a16:creationId xmlns:a16="http://schemas.microsoft.com/office/drawing/2014/main" id="{4B79FC8F-572F-A68F-E306-01ED137E907D}"/>
              </a:ext>
            </a:extLst>
          </p:cNvPr>
          <p:cNvPicPr>
            <a:picLocks noChangeAspect="1"/>
          </p:cNvPicPr>
          <p:nvPr/>
        </p:nvPicPr>
        <p:blipFill>
          <a:blip r:embed="rId2"/>
          <a:srcRect t="3145" b="3946"/>
          <a:stretch/>
        </p:blipFill>
        <p:spPr>
          <a:xfrm>
            <a:off x="301375" y="913987"/>
            <a:ext cx="9444940" cy="5649686"/>
          </a:xfrm>
          <a:prstGeom prst="rect">
            <a:avLst/>
          </a:prstGeom>
        </p:spPr>
      </p:pic>
      <p:pic>
        <p:nvPicPr>
          <p:cNvPr id="9" name="Picture 2" descr="Ofsted Reports | Children's Corner ...">
            <a:extLst>
              <a:ext uri="{FF2B5EF4-FFF2-40B4-BE49-F238E27FC236}">
                <a16:creationId xmlns:a16="http://schemas.microsoft.com/office/drawing/2014/main" id="{AD9D884E-06A2-3BFD-D2D2-608629DA4D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3374" y="913987"/>
            <a:ext cx="2166255" cy="1110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12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D6784-A434-607D-CEDB-B8EF8FD3D6A1}"/>
              </a:ext>
            </a:extLst>
          </p:cNvPr>
          <p:cNvSpPr>
            <a:spLocks noGrp="1"/>
          </p:cNvSpPr>
          <p:nvPr>
            <p:ph type="title"/>
          </p:nvPr>
        </p:nvSpPr>
        <p:spPr>
          <a:xfrm>
            <a:off x="584316" y="327306"/>
            <a:ext cx="10515600" cy="707462"/>
          </a:xfrm>
        </p:spPr>
        <p:txBody>
          <a:bodyPr/>
          <a:lstStyle/>
          <a:p>
            <a:r>
              <a:rPr lang="en-GB"/>
              <a:t>Ofsted – Renewed Ofsted Framework</a:t>
            </a:r>
          </a:p>
        </p:txBody>
      </p:sp>
      <p:sp>
        <p:nvSpPr>
          <p:cNvPr id="6" name="Content Placeholder 5">
            <a:extLst>
              <a:ext uri="{FF2B5EF4-FFF2-40B4-BE49-F238E27FC236}">
                <a16:creationId xmlns:a16="http://schemas.microsoft.com/office/drawing/2014/main" id="{89E9AABD-DA69-CD24-86A0-F9A3506FFD9E}"/>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197A5A0E-088D-703C-1F15-2B94C03B6A33}"/>
              </a:ext>
            </a:extLst>
          </p:cNvPr>
          <p:cNvPicPr>
            <a:picLocks noChangeAspect="1"/>
          </p:cNvPicPr>
          <p:nvPr/>
        </p:nvPicPr>
        <p:blipFill>
          <a:blip r:embed="rId2"/>
          <a:stretch>
            <a:fillRect/>
          </a:stretch>
        </p:blipFill>
        <p:spPr>
          <a:xfrm>
            <a:off x="295844" y="1147888"/>
            <a:ext cx="11092543" cy="5623493"/>
          </a:xfrm>
          <a:prstGeom prst="rect">
            <a:avLst/>
          </a:prstGeom>
        </p:spPr>
      </p:pic>
      <p:pic>
        <p:nvPicPr>
          <p:cNvPr id="5" name="Picture 2" descr="Ofsted Reports | Children's Corner ...">
            <a:extLst>
              <a:ext uri="{FF2B5EF4-FFF2-40B4-BE49-F238E27FC236}">
                <a16:creationId xmlns:a16="http://schemas.microsoft.com/office/drawing/2014/main" id="{E8D74F7D-4454-5F32-05AF-851FF594B6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5116" y="5729469"/>
            <a:ext cx="1709056" cy="876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733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DB874-9FFE-0AFB-157A-4C86D838BAD8}"/>
              </a:ext>
            </a:extLst>
          </p:cNvPr>
          <p:cNvSpPr>
            <a:spLocks noGrp="1"/>
          </p:cNvSpPr>
          <p:nvPr>
            <p:ph type="title"/>
          </p:nvPr>
        </p:nvSpPr>
        <p:spPr>
          <a:xfrm>
            <a:off x="268630" y="582562"/>
            <a:ext cx="10515600" cy="707462"/>
          </a:xfrm>
        </p:spPr>
        <p:txBody>
          <a:bodyPr/>
          <a:lstStyle/>
          <a:p>
            <a:pPr algn="ctr"/>
            <a:r>
              <a:rPr lang="en-GB"/>
              <a:t>Gathering Evidence Prompts</a:t>
            </a:r>
          </a:p>
        </p:txBody>
      </p:sp>
      <p:sp>
        <p:nvSpPr>
          <p:cNvPr id="3" name="Content Placeholder 2">
            <a:extLst>
              <a:ext uri="{FF2B5EF4-FFF2-40B4-BE49-F238E27FC236}">
                <a16:creationId xmlns:a16="http://schemas.microsoft.com/office/drawing/2014/main" id="{19C3BE7E-C9E3-C6C5-085C-972912B80DB4}"/>
              </a:ext>
            </a:extLst>
          </p:cNvPr>
          <p:cNvSpPr>
            <a:spLocks noGrp="1"/>
          </p:cNvSpPr>
          <p:nvPr>
            <p:ph idx="1"/>
          </p:nvPr>
        </p:nvSpPr>
        <p:spPr>
          <a:xfrm>
            <a:off x="1362075" y="1925355"/>
            <a:ext cx="9198430" cy="3807389"/>
          </a:xfrm>
        </p:spPr>
        <p:txBody>
          <a:bodyPr/>
          <a:lstStyle/>
          <a:p>
            <a:r>
              <a:rPr lang="en-GB"/>
              <a:t>Each toolkit has the </a:t>
            </a:r>
            <a:r>
              <a:rPr lang="en-GB" i="1"/>
              <a:t>‘Gathering Evidence Prompts’ </a:t>
            </a:r>
            <a:r>
              <a:rPr lang="en-GB"/>
              <a:t>these are prompts the inspectors follow during the inspection. </a:t>
            </a:r>
          </a:p>
          <a:p>
            <a:endParaRPr lang="en-GB"/>
          </a:p>
          <a:p>
            <a:r>
              <a:rPr lang="en-GB"/>
              <a:t>They will use these to collect evidence to inform the grade. </a:t>
            </a:r>
          </a:p>
          <a:p>
            <a:endParaRPr lang="en-GB"/>
          </a:p>
          <a:p>
            <a:r>
              <a:rPr lang="en-GB"/>
              <a:t>As SENCO’s you will need to be familiar with these.</a:t>
            </a:r>
          </a:p>
        </p:txBody>
      </p:sp>
    </p:spTree>
    <p:extLst>
      <p:ext uri="{BB962C8B-B14F-4D97-AF65-F5344CB8AC3E}">
        <p14:creationId xmlns:p14="http://schemas.microsoft.com/office/powerpoint/2010/main" val="3470052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F0DF2A-8642-DAF9-1D86-96706FEEAE66}"/>
              </a:ext>
            </a:extLst>
          </p:cNvPr>
          <p:cNvPicPr>
            <a:picLocks noChangeAspect="1"/>
          </p:cNvPicPr>
          <p:nvPr/>
        </p:nvPicPr>
        <p:blipFill>
          <a:blip r:embed="rId2"/>
          <a:stretch>
            <a:fillRect/>
          </a:stretch>
        </p:blipFill>
        <p:spPr>
          <a:xfrm>
            <a:off x="272529" y="228544"/>
            <a:ext cx="4572268" cy="6538016"/>
          </a:xfrm>
          <a:prstGeom prst="rect">
            <a:avLst/>
          </a:prstGeom>
          <a:ln w="38100">
            <a:solidFill>
              <a:schemeClr val="tx1"/>
            </a:solidFill>
          </a:ln>
        </p:spPr>
      </p:pic>
      <p:pic>
        <p:nvPicPr>
          <p:cNvPr id="6" name="Picture 5">
            <a:extLst>
              <a:ext uri="{FF2B5EF4-FFF2-40B4-BE49-F238E27FC236}">
                <a16:creationId xmlns:a16="http://schemas.microsoft.com/office/drawing/2014/main" id="{4B2652A2-7C77-97F2-C245-EB01833239AF}"/>
              </a:ext>
            </a:extLst>
          </p:cNvPr>
          <p:cNvPicPr>
            <a:picLocks noChangeAspect="1"/>
          </p:cNvPicPr>
          <p:nvPr/>
        </p:nvPicPr>
        <p:blipFill>
          <a:blip r:embed="rId3"/>
          <a:stretch>
            <a:fillRect/>
          </a:stretch>
        </p:blipFill>
        <p:spPr>
          <a:xfrm>
            <a:off x="5313952" y="233570"/>
            <a:ext cx="4572268" cy="6532990"/>
          </a:xfrm>
          <a:prstGeom prst="rect">
            <a:avLst/>
          </a:prstGeom>
          <a:ln w="38100">
            <a:solidFill>
              <a:schemeClr val="tx1"/>
            </a:solidFill>
          </a:ln>
        </p:spPr>
      </p:pic>
    </p:spTree>
    <p:extLst>
      <p:ext uri="{BB962C8B-B14F-4D97-AF65-F5344CB8AC3E}">
        <p14:creationId xmlns:p14="http://schemas.microsoft.com/office/powerpoint/2010/main" val="37825865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AB5E-6830-3D8A-6D75-BD1C01FBB358}"/>
              </a:ext>
            </a:extLst>
          </p:cNvPr>
          <p:cNvSpPr>
            <a:spLocks noGrp="1"/>
          </p:cNvSpPr>
          <p:nvPr>
            <p:ph type="title"/>
          </p:nvPr>
        </p:nvSpPr>
        <p:spPr>
          <a:xfrm>
            <a:off x="595201" y="681037"/>
            <a:ext cx="10515600" cy="707462"/>
          </a:xfrm>
        </p:spPr>
        <p:txBody>
          <a:bodyPr>
            <a:normAutofit fontScale="90000"/>
          </a:bodyPr>
          <a:lstStyle/>
          <a:p>
            <a:r>
              <a:rPr lang="en-GB"/>
              <a:t>Ofsted Inspection experience as a SENCO</a:t>
            </a:r>
          </a:p>
        </p:txBody>
      </p:sp>
      <p:sp>
        <p:nvSpPr>
          <p:cNvPr id="3" name="Content Placeholder 2">
            <a:extLst>
              <a:ext uri="{FF2B5EF4-FFF2-40B4-BE49-F238E27FC236}">
                <a16:creationId xmlns:a16="http://schemas.microsoft.com/office/drawing/2014/main" id="{A7DEBDDC-5AA5-FE62-F478-96A71ED3C1B1}"/>
              </a:ext>
            </a:extLst>
          </p:cNvPr>
          <p:cNvSpPr>
            <a:spLocks noGrp="1"/>
          </p:cNvSpPr>
          <p:nvPr>
            <p:ph idx="1"/>
          </p:nvPr>
        </p:nvSpPr>
        <p:spPr>
          <a:xfrm>
            <a:off x="442801" y="1949848"/>
            <a:ext cx="10515600" cy="3807389"/>
          </a:xfrm>
        </p:spPr>
        <p:txBody>
          <a:bodyPr/>
          <a:lstStyle/>
          <a:p>
            <a:pPr marL="457200" indent="-457200">
              <a:buFont typeface="Arial" panose="020B0604020202020204" pitchFamily="34" charset="0"/>
              <a:buChar char="•"/>
            </a:pPr>
            <a:r>
              <a:rPr lang="en-GB"/>
              <a:t>The SENCO was involved for one and a half days of the two-day inspection.</a:t>
            </a:r>
          </a:p>
          <a:p>
            <a:endParaRPr lang="en-GB"/>
          </a:p>
          <a:p>
            <a:pPr marL="457200" indent="-457200">
              <a:buFont typeface="Arial" panose="020B0604020202020204" pitchFamily="34" charset="0"/>
              <a:buChar char="•"/>
            </a:pPr>
            <a:r>
              <a:rPr lang="en-GB"/>
              <a:t>Inspectors were keen to know about the strategic planning/direction for inclusion – </a:t>
            </a:r>
            <a:r>
              <a:rPr lang="en-GB" b="1" i="1"/>
              <a:t>why have you chosen to do it this way? What is your vision for inclusion?</a:t>
            </a:r>
          </a:p>
        </p:txBody>
      </p:sp>
    </p:spTree>
    <p:extLst>
      <p:ext uri="{BB962C8B-B14F-4D97-AF65-F5344CB8AC3E}">
        <p14:creationId xmlns:p14="http://schemas.microsoft.com/office/powerpoint/2010/main" val="1716760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AB5E-6830-3D8A-6D75-BD1C01FBB358}"/>
              </a:ext>
            </a:extLst>
          </p:cNvPr>
          <p:cNvSpPr>
            <a:spLocks noGrp="1"/>
          </p:cNvSpPr>
          <p:nvPr>
            <p:ph type="title"/>
          </p:nvPr>
        </p:nvSpPr>
        <p:spPr>
          <a:xfrm>
            <a:off x="595201" y="681037"/>
            <a:ext cx="10515600" cy="707462"/>
          </a:xfrm>
        </p:spPr>
        <p:txBody>
          <a:bodyPr>
            <a:normAutofit fontScale="90000"/>
          </a:bodyPr>
          <a:lstStyle/>
          <a:p>
            <a:r>
              <a:rPr lang="en-GB"/>
              <a:t>Ofsted Inspection experience as a SENCO</a:t>
            </a:r>
          </a:p>
        </p:txBody>
      </p:sp>
      <p:sp>
        <p:nvSpPr>
          <p:cNvPr id="3" name="Content Placeholder 2">
            <a:extLst>
              <a:ext uri="{FF2B5EF4-FFF2-40B4-BE49-F238E27FC236}">
                <a16:creationId xmlns:a16="http://schemas.microsoft.com/office/drawing/2014/main" id="{A7DEBDDC-5AA5-FE62-F478-96A71ED3C1B1}"/>
              </a:ext>
            </a:extLst>
          </p:cNvPr>
          <p:cNvSpPr>
            <a:spLocks noGrp="1"/>
          </p:cNvSpPr>
          <p:nvPr>
            <p:ph idx="1"/>
          </p:nvPr>
        </p:nvSpPr>
        <p:spPr>
          <a:xfrm>
            <a:off x="486343" y="1906305"/>
            <a:ext cx="10515600" cy="3807389"/>
          </a:xfrm>
        </p:spPr>
        <p:txBody>
          <a:bodyPr>
            <a:normAutofit fontScale="92500" lnSpcReduction="20000"/>
          </a:bodyPr>
          <a:lstStyle/>
          <a:p>
            <a:r>
              <a:rPr lang="en-GB" b="1" u="sng"/>
              <a:t>Day 1 </a:t>
            </a:r>
          </a:p>
          <a:p>
            <a:r>
              <a:rPr lang="en-GB"/>
              <a:t>8.50am – brief meeting with inspector</a:t>
            </a:r>
          </a:p>
          <a:p>
            <a:pPr marL="457200" indent="-457200">
              <a:buFont typeface="Arial" panose="020B0604020202020204" pitchFamily="34" charset="0"/>
              <a:buChar char="•"/>
            </a:pPr>
            <a:r>
              <a:rPr lang="en-GB"/>
              <a:t>Numbers on SEN register – this included any students who were PP/LAC/CP/Forces etc.</a:t>
            </a:r>
          </a:p>
          <a:p>
            <a:pPr marL="457200" indent="-457200">
              <a:buFont typeface="Arial" panose="020B0604020202020204" pitchFamily="34" charset="0"/>
              <a:buChar char="•"/>
            </a:pPr>
            <a:r>
              <a:rPr lang="en-GB"/>
              <a:t>Number of EHCPs</a:t>
            </a:r>
          </a:p>
          <a:p>
            <a:pPr marL="457200" indent="-457200">
              <a:buFont typeface="Arial" panose="020B0604020202020204" pitchFamily="34" charset="0"/>
              <a:buChar char="•"/>
            </a:pPr>
            <a:r>
              <a:rPr lang="en-GB"/>
              <a:t>Main area of need</a:t>
            </a:r>
          </a:p>
          <a:p>
            <a:pPr marL="457200" indent="-457200">
              <a:buFont typeface="Arial" panose="020B0604020202020204" pitchFamily="34" charset="0"/>
              <a:buChar char="•"/>
            </a:pPr>
            <a:r>
              <a:rPr lang="en-GB"/>
              <a:t>Requested a list of disadvantaged students </a:t>
            </a:r>
          </a:p>
          <a:p>
            <a:endParaRPr lang="en-GB"/>
          </a:p>
          <a:p>
            <a:r>
              <a:rPr lang="en-GB" i="1"/>
              <a:t>‘SEND on a page’ was a useful document for this meeting</a:t>
            </a:r>
          </a:p>
          <a:p>
            <a:endParaRPr lang="en-GB"/>
          </a:p>
        </p:txBody>
      </p:sp>
    </p:spTree>
    <p:extLst>
      <p:ext uri="{BB962C8B-B14F-4D97-AF65-F5344CB8AC3E}">
        <p14:creationId xmlns:p14="http://schemas.microsoft.com/office/powerpoint/2010/main" val="23917397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AB5E-6830-3D8A-6D75-BD1C01FBB358}"/>
              </a:ext>
            </a:extLst>
          </p:cNvPr>
          <p:cNvSpPr>
            <a:spLocks noGrp="1"/>
          </p:cNvSpPr>
          <p:nvPr>
            <p:ph type="title"/>
          </p:nvPr>
        </p:nvSpPr>
        <p:spPr>
          <a:xfrm>
            <a:off x="595201" y="681037"/>
            <a:ext cx="10515600" cy="707462"/>
          </a:xfrm>
        </p:spPr>
        <p:txBody>
          <a:bodyPr>
            <a:normAutofit fontScale="90000"/>
          </a:bodyPr>
          <a:lstStyle/>
          <a:p>
            <a:r>
              <a:rPr lang="en-GB"/>
              <a:t>Ofsted Inspection experience as a SENCO</a:t>
            </a:r>
          </a:p>
        </p:txBody>
      </p:sp>
      <p:sp>
        <p:nvSpPr>
          <p:cNvPr id="3" name="Content Placeholder 2">
            <a:extLst>
              <a:ext uri="{FF2B5EF4-FFF2-40B4-BE49-F238E27FC236}">
                <a16:creationId xmlns:a16="http://schemas.microsoft.com/office/drawing/2014/main" id="{A7DEBDDC-5AA5-FE62-F478-96A71ED3C1B1}"/>
              </a:ext>
            </a:extLst>
          </p:cNvPr>
          <p:cNvSpPr>
            <a:spLocks noGrp="1"/>
          </p:cNvSpPr>
          <p:nvPr>
            <p:ph idx="1"/>
          </p:nvPr>
        </p:nvSpPr>
        <p:spPr>
          <a:xfrm>
            <a:off x="486343" y="1906305"/>
            <a:ext cx="10515600" cy="3807389"/>
          </a:xfrm>
        </p:spPr>
        <p:txBody>
          <a:bodyPr>
            <a:normAutofit fontScale="92500" lnSpcReduction="20000"/>
          </a:bodyPr>
          <a:lstStyle/>
          <a:p>
            <a:r>
              <a:rPr lang="en-GB" b="1" u="sng"/>
              <a:t>Day 1 </a:t>
            </a:r>
          </a:p>
          <a:p>
            <a:r>
              <a:rPr lang="en-GB"/>
              <a:t>8.50am – brief meeting with inspector</a:t>
            </a:r>
          </a:p>
          <a:p>
            <a:pPr marL="457200" indent="-457200">
              <a:buFont typeface="Arial" panose="020B0604020202020204" pitchFamily="34" charset="0"/>
              <a:buChar char="•"/>
            </a:pPr>
            <a:r>
              <a:rPr lang="en-GB"/>
              <a:t>Numbers on SEN register – this included any students who were PP/LAC/CP/Forces etc.</a:t>
            </a:r>
          </a:p>
          <a:p>
            <a:pPr marL="457200" indent="-457200">
              <a:buFont typeface="Arial" panose="020B0604020202020204" pitchFamily="34" charset="0"/>
              <a:buChar char="•"/>
            </a:pPr>
            <a:r>
              <a:rPr lang="en-GB"/>
              <a:t>Number of EHCPs</a:t>
            </a:r>
          </a:p>
          <a:p>
            <a:pPr marL="457200" indent="-457200">
              <a:buFont typeface="Arial" panose="020B0604020202020204" pitchFamily="34" charset="0"/>
              <a:buChar char="•"/>
            </a:pPr>
            <a:r>
              <a:rPr lang="en-GB"/>
              <a:t>Main area of need</a:t>
            </a:r>
          </a:p>
          <a:p>
            <a:pPr marL="457200" indent="-457200">
              <a:buFont typeface="Arial" panose="020B0604020202020204" pitchFamily="34" charset="0"/>
              <a:buChar char="•"/>
            </a:pPr>
            <a:r>
              <a:rPr lang="en-GB"/>
              <a:t>Requested a list of disadvantaged students </a:t>
            </a:r>
          </a:p>
          <a:p>
            <a:endParaRPr lang="en-GB"/>
          </a:p>
          <a:p>
            <a:r>
              <a:rPr lang="en-GB" i="1"/>
              <a:t>‘SEND on a page’ was a useful document for this meeting</a:t>
            </a:r>
          </a:p>
          <a:p>
            <a:endParaRPr lang="en-GB"/>
          </a:p>
        </p:txBody>
      </p:sp>
    </p:spTree>
    <p:extLst>
      <p:ext uri="{BB962C8B-B14F-4D97-AF65-F5344CB8AC3E}">
        <p14:creationId xmlns:p14="http://schemas.microsoft.com/office/powerpoint/2010/main" val="23779341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AB5E-6830-3D8A-6D75-BD1C01FBB358}"/>
              </a:ext>
            </a:extLst>
          </p:cNvPr>
          <p:cNvSpPr>
            <a:spLocks noGrp="1"/>
          </p:cNvSpPr>
          <p:nvPr>
            <p:ph type="title"/>
          </p:nvPr>
        </p:nvSpPr>
        <p:spPr>
          <a:xfrm>
            <a:off x="595201" y="681037"/>
            <a:ext cx="10515600" cy="707462"/>
          </a:xfrm>
        </p:spPr>
        <p:txBody>
          <a:bodyPr>
            <a:normAutofit fontScale="90000"/>
          </a:bodyPr>
          <a:lstStyle/>
          <a:p>
            <a:r>
              <a:rPr lang="en-GB"/>
              <a:t>Ofsted Inspection experience as a SENCO</a:t>
            </a:r>
          </a:p>
        </p:txBody>
      </p:sp>
      <p:sp>
        <p:nvSpPr>
          <p:cNvPr id="3" name="Content Placeholder 2">
            <a:extLst>
              <a:ext uri="{FF2B5EF4-FFF2-40B4-BE49-F238E27FC236}">
                <a16:creationId xmlns:a16="http://schemas.microsoft.com/office/drawing/2014/main" id="{A7DEBDDC-5AA5-FE62-F478-96A71ED3C1B1}"/>
              </a:ext>
            </a:extLst>
          </p:cNvPr>
          <p:cNvSpPr>
            <a:spLocks noGrp="1"/>
          </p:cNvSpPr>
          <p:nvPr>
            <p:ph idx="1"/>
          </p:nvPr>
        </p:nvSpPr>
        <p:spPr>
          <a:xfrm>
            <a:off x="399258" y="1525305"/>
            <a:ext cx="10515600" cy="3807389"/>
          </a:xfrm>
        </p:spPr>
        <p:txBody>
          <a:bodyPr>
            <a:normAutofit fontScale="85000" lnSpcReduction="10000"/>
          </a:bodyPr>
          <a:lstStyle/>
          <a:p>
            <a:r>
              <a:rPr lang="en-GB" i="1"/>
              <a:t>First Learning Walk</a:t>
            </a:r>
          </a:p>
          <a:p>
            <a:endParaRPr lang="en-GB" i="1"/>
          </a:p>
          <a:p>
            <a:pPr marL="457200" indent="-457200">
              <a:buFont typeface="Arial" panose="020B0604020202020204" pitchFamily="34" charset="0"/>
              <a:buChar char="•"/>
            </a:pPr>
            <a:r>
              <a:rPr lang="en-GB"/>
              <a:t>Inspectors chose 1 student from each group. Learning walk focused on the support the students were receiving in the lessons.</a:t>
            </a:r>
          </a:p>
          <a:p>
            <a:pPr marL="457200" indent="-457200">
              <a:buFont typeface="Arial" panose="020B0604020202020204" pitchFamily="34" charset="0"/>
              <a:buChar char="•"/>
            </a:pPr>
            <a:r>
              <a:rPr lang="en-GB"/>
              <a:t>Continually observed – looking at how the student engaged in the learning, how both the TA and teacher were interacting with the student</a:t>
            </a:r>
          </a:p>
          <a:p>
            <a:pPr marL="457200" indent="-457200">
              <a:buFont typeface="Arial" panose="020B0604020202020204" pitchFamily="34" charset="0"/>
              <a:buChar char="•"/>
            </a:pPr>
            <a:r>
              <a:rPr lang="en-GB"/>
              <a:t>Looked at students' books</a:t>
            </a:r>
          </a:p>
          <a:p>
            <a:pPr marL="457200" indent="-457200">
              <a:buFont typeface="Arial" panose="020B0604020202020204" pitchFamily="34" charset="0"/>
              <a:buChar char="•"/>
            </a:pPr>
            <a:r>
              <a:rPr lang="en-GB"/>
              <a:t>Spoke to the students</a:t>
            </a:r>
          </a:p>
          <a:p>
            <a:pPr marL="457200" indent="-457200">
              <a:buFont typeface="Arial" panose="020B0604020202020204" pitchFamily="34" charset="0"/>
              <a:buChar char="•"/>
            </a:pPr>
            <a:r>
              <a:rPr lang="en-GB"/>
              <a:t>Spoke to TA and teacher – ‘tell me about the student’ this included the main area of need, the strategies used to support the student.</a:t>
            </a:r>
          </a:p>
          <a:p>
            <a:endParaRPr lang="en-GB"/>
          </a:p>
        </p:txBody>
      </p:sp>
    </p:spTree>
    <p:extLst>
      <p:ext uri="{BB962C8B-B14F-4D97-AF65-F5344CB8AC3E}">
        <p14:creationId xmlns:p14="http://schemas.microsoft.com/office/powerpoint/2010/main" val="30273237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AB5E-6830-3D8A-6D75-BD1C01FBB358}"/>
              </a:ext>
            </a:extLst>
          </p:cNvPr>
          <p:cNvSpPr>
            <a:spLocks noGrp="1"/>
          </p:cNvSpPr>
          <p:nvPr>
            <p:ph type="title"/>
          </p:nvPr>
        </p:nvSpPr>
        <p:spPr>
          <a:xfrm>
            <a:off x="595201" y="681037"/>
            <a:ext cx="10515600" cy="707462"/>
          </a:xfrm>
        </p:spPr>
        <p:txBody>
          <a:bodyPr>
            <a:normAutofit fontScale="90000"/>
          </a:bodyPr>
          <a:lstStyle/>
          <a:p>
            <a:r>
              <a:rPr lang="en-GB"/>
              <a:t>Ofsted Inspection experience as a SENCO</a:t>
            </a:r>
          </a:p>
        </p:txBody>
      </p:sp>
      <p:sp>
        <p:nvSpPr>
          <p:cNvPr id="3" name="Content Placeholder 2">
            <a:extLst>
              <a:ext uri="{FF2B5EF4-FFF2-40B4-BE49-F238E27FC236}">
                <a16:creationId xmlns:a16="http://schemas.microsoft.com/office/drawing/2014/main" id="{A7DEBDDC-5AA5-FE62-F478-96A71ED3C1B1}"/>
              </a:ext>
            </a:extLst>
          </p:cNvPr>
          <p:cNvSpPr>
            <a:spLocks noGrp="1"/>
          </p:cNvSpPr>
          <p:nvPr>
            <p:ph idx="1"/>
          </p:nvPr>
        </p:nvSpPr>
        <p:spPr>
          <a:xfrm>
            <a:off x="399258" y="1525305"/>
            <a:ext cx="10515600" cy="4363866"/>
          </a:xfrm>
        </p:spPr>
        <p:txBody>
          <a:bodyPr>
            <a:normAutofit fontScale="40000" lnSpcReduction="20000"/>
          </a:bodyPr>
          <a:lstStyle/>
          <a:p>
            <a:r>
              <a:rPr lang="en-GB" sz="4400" i="1"/>
              <a:t>Discussion with Inspector immediately after learning walk</a:t>
            </a:r>
          </a:p>
          <a:p>
            <a:endParaRPr lang="en-GB" sz="4400" i="1"/>
          </a:p>
          <a:p>
            <a:pPr marL="457200" indent="-457200">
              <a:buFont typeface="Arial" panose="020B0604020202020204" pitchFamily="34" charset="0"/>
              <a:buChar char="•"/>
            </a:pPr>
            <a:r>
              <a:rPr lang="en-GB" sz="3800"/>
              <a:t>What did you expect to see? Did you see it?</a:t>
            </a:r>
          </a:p>
          <a:p>
            <a:pPr marL="457200" indent="-457200">
              <a:buFont typeface="Arial" panose="020B0604020202020204" pitchFamily="34" charset="0"/>
              <a:buChar char="•"/>
            </a:pPr>
            <a:r>
              <a:rPr lang="en-GB" sz="3800"/>
              <a:t>How did what you see align with whole school policies?</a:t>
            </a:r>
          </a:p>
          <a:p>
            <a:pPr marL="457200" indent="-457200">
              <a:buFont typeface="Arial" panose="020B0604020202020204" pitchFamily="34" charset="0"/>
              <a:buChar char="•"/>
            </a:pPr>
            <a:r>
              <a:rPr lang="en-GB" sz="3800"/>
              <a:t>Looked at data and information about individual students – how do TAs use this information?</a:t>
            </a:r>
          </a:p>
          <a:p>
            <a:pPr marL="457200" indent="-457200">
              <a:buFont typeface="Arial" panose="020B0604020202020204" pitchFamily="34" charset="0"/>
              <a:buChar char="•"/>
            </a:pPr>
            <a:r>
              <a:rPr lang="en-GB" sz="3800"/>
              <a:t>Looked at support plans and EHCP – how was this used within the lesson?</a:t>
            </a:r>
          </a:p>
          <a:p>
            <a:pPr marL="457200" indent="-457200">
              <a:buFont typeface="Arial" panose="020B0604020202020204" pitchFamily="34" charset="0"/>
              <a:buChar char="•"/>
            </a:pPr>
            <a:r>
              <a:rPr lang="en-GB" sz="3800"/>
              <a:t>Staff CPD – How do you train the staff to use individual support plans? How are staff trained on adaptive teaching? Use of TAs?</a:t>
            </a:r>
          </a:p>
          <a:p>
            <a:pPr marL="457200" indent="-457200">
              <a:buFont typeface="Arial" panose="020B0604020202020204" pitchFamily="34" charset="0"/>
              <a:buChar char="•"/>
            </a:pPr>
            <a:r>
              <a:rPr lang="en-GB" sz="3800"/>
              <a:t>What support do you receive from the LA?</a:t>
            </a:r>
          </a:p>
          <a:p>
            <a:pPr marL="457200" indent="-457200">
              <a:buFont typeface="Arial" panose="020B0604020202020204" pitchFamily="34" charset="0"/>
              <a:buChar char="•"/>
            </a:pPr>
            <a:r>
              <a:rPr lang="en-GB" sz="3800"/>
              <a:t>What is your role as SENCO? How do you work as a whole school team for inclusion?</a:t>
            </a:r>
          </a:p>
          <a:p>
            <a:pPr marL="457200" indent="-457200">
              <a:buFont typeface="Arial" panose="020B0604020202020204" pitchFamily="34" charset="0"/>
              <a:buChar char="•"/>
            </a:pPr>
            <a:r>
              <a:rPr lang="en-GB" sz="3800"/>
              <a:t>Personal Development – what training have the staff had to enable them to adapt the PSHE curriculum for students with SEND?</a:t>
            </a:r>
          </a:p>
          <a:p>
            <a:pPr marL="457200" indent="-457200">
              <a:buFont typeface="Arial" panose="020B0604020202020204" pitchFamily="34" charset="0"/>
              <a:buChar char="•"/>
            </a:pPr>
            <a:r>
              <a:rPr lang="en-GB" sz="3800"/>
              <a:t>Are students with SEND and disadvantaged students included in extracurricular activities? How do you know?</a:t>
            </a:r>
          </a:p>
          <a:p>
            <a:pPr marL="457200" indent="-457200">
              <a:buFont typeface="Arial" panose="020B0604020202020204" pitchFamily="34" charset="0"/>
              <a:buChar char="•"/>
            </a:pPr>
            <a:r>
              <a:rPr lang="en-GB" sz="3800"/>
              <a:t>Looked at SEND register in detail – how many students have been added to the register after Year 7? How many have been taken off the register after Year 7? When do you take off students off the register? Early identification was a thread during this part of the discussion.</a:t>
            </a:r>
          </a:p>
          <a:p>
            <a:endParaRPr lang="en-GB"/>
          </a:p>
        </p:txBody>
      </p:sp>
    </p:spTree>
    <p:extLst>
      <p:ext uri="{BB962C8B-B14F-4D97-AF65-F5344CB8AC3E}">
        <p14:creationId xmlns:p14="http://schemas.microsoft.com/office/powerpoint/2010/main" val="40173982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AB5E-6830-3D8A-6D75-BD1C01FBB358}"/>
              </a:ext>
            </a:extLst>
          </p:cNvPr>
          <p:cNvSpPr>
            <a:spLocks noGrp="1"/>
          </p:cNvSpPr>
          <p:nvPr>
            <p:ph type="title"/>
          </p:nvPr>
        </p:nvSpPr>
        <p:spPr>
          <a:xfrm>
            <a:off x="595201" y="681037"/>
            <a:ext cx="10515600" cy="707462"/>
          </a:xfrm>
        </p:spPr>
        <p:txBody>
          <a:bodyPr>
            <a:normAutofit fontScale="90000"/>
          </a:bodyPr>
          <a:lstStyle/>
          <a:p>
            <a:r>
              <a:rPr lang="en-GB"/>
              <a:t>Ofsted Inspection experience as a SENCO</a:t>
            </a:r>
          </a:p>
        </p:txBody>
      </p:sp>
      <p:sp>
        <p:nvSpPr>
          <p:cNvPr id="3" name="Content Placeholder 2">
            <a:extLst>
              <a:ext uri="{FF2B5EF4-FFF2-40B4-BE49-F238E27FC236}">
                <a16:creationId xmlns:a16="http://schemas.microsoft.com/office/drawing/2014/main" id="{A7DEBDDC-5AA5-FE62-F478-96A71ED3C1B1}"/>
              </a:ext>
            </a:extLst>
          </p:cNvPr>
          <p:cNvSpPr>
            <a:spLocks noGrp="1"/>
          </p:cNvSpPr>
          <p:nvPr>
            <p:ph idx="1"/>
          </p:nvPr>
        </p:nvSpPr>
        <p:spPr>
          <a:xfrm>
            <a:off x="595201" y="2069591"/>
            <a:ext cx="10515600" cy="3807389"/>
          </a:xfrm>
        </p:spPr>
        <p:txBody>
          <a:bodyPr>
            <a:normAutofit/>
          </a:bodyPr>
          <a:lstStyle/>
          <a:p>
            <a:r>
              <a:rPr lang="en-GB" i="1"/>
              <a:t>Second Learning Walk</a:t>
            </a:r>
          </a:p>
          <a:p>
            <a:pPr marL="457200" indent="-457200">
              <a:buFont typeface="Arial" panose="020B0604020202020204" pitchFamily="34" charset="0"/>
              <a:buChar char="•"/>
            </a:pPr>
            <a:r>
              <a:rPr lang="en-GB"/>
              <a:t>Inspectors focused on the provision of SEND in lessons. </a:t>
            </a:r>
          </a:p>
        </p:txBody>
      </p:sp>
    </p:spTree>
    <p:extLst>
      <p:ext uri="{BB962C8B-B14F-4D97-AF65-F5344CB8AC3E}">
        <p14:creationId xmlns:p14="http://schemas.microsoft.com/office/powerpoint/2010/main" val="458966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AB5E-6830-3D8A-6D75-BD1C01FBB358}"/>
              </a:ext>
            </a:extLst>
          </p:cNvPr>
          <p:cNvSpPr>
            <a:spLocks noGrp="1"/>
          </p:cNvSpPr>
          <p:nvPr>
            <p:ph type="title"/>
          </p:nvPr>
        </p:nvSpPr>
        <p:spPr>
          <a:xfrm>
            <a:off x="595201" y="681037"/>
            <a:ext cx="10515600" cy="707462"/>
          </a:xfrm>
        </p:spPr>
        <p:txBody>
          <a:bodyPr>
            <a:normAutofit fontScale="90000"/>
          </a:bodyPr>
          <a:lstStyle/>
          <a:p>
            <a:r>
              <a:rPr lang="en-GB"/>
              <a:t>Ofsted Inspection experience as a SENCO</a:t>
            </a:r>
          </a:p>
        </p:txBody>
      </p:sp>
      <p:sp>
        <p:nvSpPr>
          <p:cNvPr id="3" name="Content Placeholder 2">
            <a:extLst>
              <a:ext uri="{FF2B5EF4-FFF2-40B4-BE49-F238E27FC236}">
                <a16:creationId xmlns:a16="http://schemas.microsoft.com/office/drawing/2014/main" id="{A7DEBDDC-5AA5-FE62-F478-96A71ED3C1B1}"/>
              </a:ext>
            </a:extLst>
          </p:cNvPr>
          <p:cNvSpPr>
            <a:spLocks noGrp="1"/>
          </p:cNvSpPr>
          <p:nvPr>
            <p:ph idx="1"/>
          </p:nvPr>
        </p:nvSpPr>
        <p:spPr>
          <a:xfrm>
            <a:off x="399258" y="1525305"/>
            <a:ext cx="10515600" cy="5332695"/>
          </a:xfrm>
        </p:spPr>
        <p:txBody>
          <a:bodyPr>
            <a:normAutofit fontScale="55000" lnSpcReduction="20000"/>
          </a:bodyPr>
          <a:lstStyle/>
          <a:p>
            <a:r>
              <a:rPr lang="en-GB" sz="4400" i="1"/>
              <a:t>Discussion with Inspector</a:t>
            </a:r>
          </a:p>
          <a:p>
            <a:endParaRPr lang="en-GB"/>
          </a:p>
          <a:p>
            <a:pPr marL="457200" indent="-457200">
              <a:buFont typeface="Arial" panose="020B0604020202020204" pitchFamily="34" charset="0"/>
              <a:buChar char="•"/>
            </a:pPr>
            <a:r>
              <a:rPr lang="en-GB"/>
              <a:t>Whole school monitoring – talk through the process of how provision for SEND is monitored. </a:t>
            </a:r>
          </a:p>
          <a:p>
            <a:pPr marL="457200" indent="-457200">
              <a:buFont typeface="Arial" panose="020B0604020202020204" pitchFamily="34" charset="0"/>
              <a:buChar char="•"/>
            </a:pPr>
            <a:r>
              <a:rPr lang="en-GB"/>
              <a:t>Data – what is the process for monitoring and tracking progress and attainment for students with SEND?</a:t>
            </a:r>
          </a:p>
          <a:p>
            <a:pPr marL="457200" indent="-457200">
              <a:buFont typeface="Arial" panose="020B0604020202020204" pitchFamily="34" charset="0"/>
              <a:buChar char="•"/>
            </a:pPr>
            <a:r>
              <a:rPr lang="en-GB"/>
              <a:t>How do you assess students who arrive after Year 7? Is their progress any different?</a:t>
            </a:r>
          </a:p>
          <a:p>
            <a:pPr marL="457200" indent="-457200">
              <a:buFont typeface="Arial" panose="020B0604020202020204" pitchFamily="34" charset="0"/>
              <a:buChar char="•"/>
            </a:pPr>
            <a:r>
              <a:rPr lang="en-GB"/>
              <a:t>Use of AP – </a:t>
            </a:r>
            <a:r>
              <a:rPr lang="en-GB" i="1"/>
              <a:t>case studies prepared were useful to enable the SENCO to talk about all individuals including specific dates and times.</a:t>
            </a:r>
          </a:p>
          <a:p>
            <a:pPr marL="457200" indent="-457200">
              <a:buFont typeface="Arial" panose="020B0604020202020204" pitchFamily="34" charset="0"/>
              <a:buChar char="•"/>
            </a:pPr>
            <a:r>
              <a:rPr lang="en-GB"/>
              <a:t>What is whole school policy for using AP? Why has AP been chosen for these students? What has been the impact of the AP? How do you know? </a:t>
            </a:r>
            <a:r>
              <a:rPr lang="en-GB" i="1"/>
              <a:t>Inspectors phoned both AP and Virtual School to verify information</a:t>
            </a:r>
          </a:p>
          <a:p>
            <a:pPr marL="457200" indent="-457200">
              <a:buFont typeface="Arial" panose="020B0604020202020204" pitchFamily="34" charset="0"/>
              <a:buChar char="•"/>
            </a:pPr>
            <a:r>
              <a:rPr lang="en-GB"/>
              <a:t>How many EHCPs have been acquired since  students have joined the school? How and when?</a:t>
            </a:r>
          </a:p>
          <a:p>
            <a:pPr marL="457200" indent="-457200">
              <a:buFont typeface="Arial" panose="020B0604020202020204" pitchFamily="34" charset="0"/>
              <a:buChar char="•"/>
            </a:pPr>
            <a:r>
              <a:rPr lang="en-GB"/>
              <a:t>Part time timetables – How many? Why is it best for this student? What is the process for part time timetables?</a:t>
            </a:r>
          </a:p>
          <a:p>
            <a:pPr marL="457200" indent="-457200">
              <a:buFont typeface="Arial" panose="020B0604020202020204" pitchFamily="34" charset="0"/>
              <a:buChar char="•"/>
            </a:pPr>
            <a:r>
              <a:rPr lang="en-GB"/>
              <a:t>Alternative Timetables – what is the rationale for these? How do students benefit from them? </a:t>
            </a:r>
            <a:r>
              <a:rPr lang="en-GB" i="1"/>
              <a:t>Inspectors requested evidence to prove this.</a:t>
            </a:r>
          </a:p>
          <a:p>
            <a:pPr marL="457200" indent="-457200">
              <a:buFont typeface="Arial" panose="020B0604020202020204" pitchFamily="34" charset="0"/>
              <a:buChar char="•"/>
            </a:pPr>
            <a:r>
              <a:rPr lang="en-GB"/>
              <a:t>Careers Education – how do you provide careers advice for students with SEND? Students with EHCPs?</a:t>
            </a:r>
          </a:p>
          <a:p>
            <a:pPr marL="457200" indent="-457200">
              <a:buFont typeface="Arial" panose="020B0604020202020204" pitchFamily="34" charset="0"/>
              <a:buChar char="•"/>
            </a:pPr>
            <a:r>
              <a:rPr lang="en-GB"/>
              <a:t>How do you prepare students for Post 16? What support do you provide for destinations? Do you invite colleges to EHCP reviews?</a:t>
            </a:r>
          </a:p>
          <a:p>
            <a:pPr marL="457200" indent="-457200">
              <a:buFont typeface="Arial" panose="020B0604020202020204" pitchFamily="34" charset="0"/>
              <a:buChar char="•"/>
            </a:pPr>
            <a:r>
              <a:rPr lang="en-GB"/>
              <a:t>How do you know destinations are sustained?</a:t>
            </a:r>
          </a:p>
          <a:p>
            <a:pPr marL="457200" indent="-457200">
              <a:buFont typeface="Arial" panose="020B0604020202020204" pitchFamily="34" charset="0"/>
              <a:buChar char="•"/>
            </a:pPr>
            <a:r>
              <a:rPr lang="en-GB"/>
              <a:t>Attendance data – </a:t>
            </a:r>
            <a:r>
              <a:rPr lang="en-GB" i="1"/>
              <a:t>one page document for attendance of SEND and disadvantage groups was useful for this discussion. </a:t>
            </a:r>
          </a:p>
        </p:txBody>
      </p:sp>
    </p:spTree>
    <p:extLst>
      <p:ext uri="{BB962C8B-B14F-4D97-AF65-F5344CB8AC3E}">
        <p14:creationId xmlns:p14="http://schemas.microsoft.com/office/powerpoint/2010/main" val="30691024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AB5E-6830-3D8A-6D75-BD1C01FBB358}"/>
              </a:ext>
            </a:extLst>
          </p:cNvPr>
          <p:cNvSpPr>
            <a:spLocks noGrp="1"/>
          </p:cNvSpPr>
          <p:nvPr>
            <p:ph type="title"/>
          </p:nvPr>
        </p:nvSpPr>
        <p:spPr>
          <a:xfrm>
            <a:off x="595201" y="681037"/>
            <a:ext cx="10515600" cy="707462"/>
          </a:xfrm>
        </p:spPr>
        <p:txBody>
          <a:bodyPr>
            <a:normAutofit fontScale="90000"/>
          </a:bodyPr>
          <a:lstStyle/>
          <a:p>
            <a:r>
              <a:rPr lang="en-GB"/>
              <a:t>Ofsted Inspection experience as a SENCO</a:t>
            </a:r>
          </a:p>
        </p:txBody>
      </p:sp>
      <p:sp>
        <p:nvSpPr>
          <p:cNvPr id="3" name="Content Placeholder 2">
            <a:extLst>
              <a:ext uri="{FF2B5EF4-FFF2-40B4-BE49-F238E27FC236}">
                <a16:creationId xmlns:a16="http://schemas.microsoft.com/office/drawing/2014/main" id="{A7DEBDDC-5AA5-FE62-F478-96A71ED3C1B1}"/>
              </a:ext>
            </a:extLst>
          </p:cNvPr>
          <p:cNvSpPr>
            <a:spLocks noGrp="1"/>
          </p:cNvSpPr>
          <p:nvPr>
            <p:ph idx="1"/>
          </p:nvPr>
        </p:nvSpPr>
        <p:spPr>
          <a:xfrm>
            <a:off x="508116" y="1928076"/>
            <a:ext cx="10515600" cy="3807389"/>
          </a:xfrm>
        </p:spPr>
        <p:txBody>
          <a:bodyPr>
            <a:normAutofit fontScale="70000" lnSpcReduction="20000"/>
          </a:bodyPr>
          <a:lstStyle/>
          <a:p>
            <a:r>
              <a:rPr lang="en-GB" b="1" u="sng"/>
              <a:t>Day 2</a:t>
            </a:r>
          </a:p>
          <a:p>
            <a:r>
              <a:rPr lang="en-GB" i="1"/>
              <a:t>Third Learning Walk </a:t>
            </a:r>
          </a:p>
          <a:p>
            <a:pPr marL="457200" indent="-457200">
              <a:buFont typeface="Arial" panose="020B0604020202020204" pitchFamily="34" charset="0"/>
              <a:buChar char="•"/>
            </a:pPr>
            <a:r>
              <a:rPr lang="en-GB"/>
              <a:t>This focused-on use of TAs within a lesson – particularly focused on students with an EHCP – 2 lessons</a:t>
            </a:r>
          </a:p>
          <a:p>
            <a:pPr marL="457200" indent="-457200">
              <a:buFont typeface="Arial" panose="020B0604020202020204" pitchFamily="34" charset="0"/>
              <a:buChar char="•"/>
            </a:pPr>
            <a:r>
              <a:rPr lang="en-GB"/>
              <a:t>Focused in on how TAs were interacting and supporting students</a:t>
            </a:r>
          </a:p>
          <a:p>
            <a:endParaRPr lang="en-GB"/>
          </a:p>
          <a:p>
            <a:r>
              <a:rPr lang="en-GB" i="1"/>
              <a:t>Fourth Learning Walk</a:t>
            </a:r>
          </a:p>
          <a:p>
            <a:pPr marL="457200" indent="-457200">
              <a:buFont typeface="Arial" panose="020B0604020202020204" pitchFamily="34" charset="0"/>
              <a:buChar char="•"/>
            </a:pPr>
            <a:r>
              <a:rPr lang="en-GB"/>
              <a:t>General learning walk looking at how TAs are used in classrooms</a:t>
            </a:r>
          </a:p>
          <a:p>
            <a:pPr marL="457200" indent="-457200">
              <a:buFont typeface="Arial" panose="020B0604020202020204" pitchFamily="34" charset="0"/>
              <a:buChar char="•"/>
            </a:pPr>
            <a:r>
              <a:rPr lang="en-GB"/>
              <a:t>Asked the TAs –Tell me about this student's needs? How are you supporting the students with SEND? How is information about students with SEND communicated to you?</a:t>
            </a:r>
          </a:p>
          <a:p>
            <a:pPr marL="457200" indent="-457200">
              <a:buFont typeface="Arial" panose="020B0604020202020204" pitchFamily="34" charset="0"/>
              <a:buChar char="•"/>
            </a:pPr>
            <a:r>
              <a:rPr lang="en-GB"/>
              <a:t>How are TAs allocated?</a:t>
            </a:r>
          </a:p>
          <a:p>
            <a:endParaRPr lang="en-GB"/>
          </a:p>
        </p:txBody>
      </p:sp>
    </p:spTree>
    <p:extLst>
      <p:ext uri="{BB962C8B-B14F-4D97-AF65-F5344CB8AC3E}">
        <p14:creationId xmlns:p14="http://schemas.microsoft.com/office/powerpoint/2010/main" val="20898959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AB5E-6830-3D8A-6D75-BD1C01FBB358}"/>
              </a:ext>
            </a:extLst>
          </p:cNvPr>
          <p:cNvSpPr>
            <a:spLocks noGrp="1"/>
          </p:cNvSpPr>
          <p:nvPr>
            <p:ph type="title"/>
          </p:nvPr>
        </p:nvSpPr>
        <p:spPr>
          <a:xfrm>
            <a:off x="595201" y="681037"/>
            <a:ext cx="10515600" cy="707462"/>
          </a:xfrm>
        </p:spPr>
        <p:txBody>
          <a:bodyPr>
            <a:normAutofit fontScale="90000"/>
          </a:bodyPr>
          <a:lstStyle/>
          <a:p>
            <a:r>
              <a:rPr lang="en-GB"/>
              <a:t>Ofsted Inspection experience as a SENCO</a:t>
            </a:r>
          </a:p>
        </p:txBody>
      </p:sp>
      <p:sp>
        <p:nvSpPr>
          <p:cNvPr id="3" name="Content Placeholder 2">
            <a:extLst>
              <a:ext uri="{FF2B5EF4-FFF2-40B4-BE49-F238E27FC236}">
                <a16:creationId xmlns:a16="http://schemas.microsoft.com/office/drawing/2014/main" id="{A7DEBDDC-5AA5-FE62-F478-96A71ED3C1B1}"/>
              </a:ext>
            </a:extLst>
          </p:cNvPr>
          <p:cNvSpPr>
            <a:spLocks noGrp="1"/>
          </p:cNvSpPr>
          <p:nvPr>
            <p:ph idx="1"/>
          </p:nvPr>
        </p:nvSpPr>
        <p:spPr>
          <a:xfrm>
            <a:off x="475458" y="1797448"/>
            <a:ext cx="10515600" cy="3807389"/>
          </a:xfrm>
        </p:spPr>
        <p:txBody>
          <a:bodyPr>
            <a:normAutofit/>
          </a:bodyPr>
          <a:lstStyle/>
          <a:p>
            <a:r>
              <a:rPr lang="en-GB" i="1"/>
              <a:t>Discussion with SENCO</a:t>
            </a:r>
          </a:p>
          <a:p>
            <a:pPr marL="457200" indent="-457200">
              <a:buFont typeface="Arial" panose="020B0604020202020204" pitchFamily="34" charset="0"/>
              <a:buChar char="•"/>
            </a:pPr>
            <a:r>
              <a:rPr lang="en-GB"/>
              <a:t>PFA – How do you adapt PSHE and PFA for students with SEND?</a:t>
            </a:r>
          </a:p>
          <a:p>
            <a:pPr marL="457200" indent="-457200">
              <a:buFont typeface="Arial" panose="020B0604020202020204" pitchFamily="34" charset="0"/>
              <a:buChar char="•"/>
            </a:pPr>
            <a:r>
              <a:rPr lang="en-GB"/>
              <a:t>If a student with SEND is absent from PSHE how do ensure they catch up?</a:t>
            </a:r>
          </a:p>
          <a:p>
            <a:pPr marL="457200" indent="-457200">
              <a:buFont typeface="Arial" panose="020B0604020202020204" pitchFamily="34" charset="0"/>
              <a:buChar char="•"/>
            </a:pPr>
            <a:r>
              <a:rPr lang="en-GB"/>
              <a:t>How do you review progress for students with SEND with parents?</a:t>
            </a:r>
          </a:p>
        </p:txBody>
      </p:sp>
    </p:spTree>
    <p:extLst>
      <p:ext uri="{BB962C8B-B14F-4D97-AF65-F5344CB8AC3E}">
        <p14:creationId xmlns:p14="http://schemas.microsoft.com/office/powerpoint/2010/main" val="2743354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AB5E-6830-3D8A-6D75-BD1C01FBB358}"/>
              </a:ext>
            </a:extLst>
          </p:cNvPr>
          <p:cNvSpPr>
            <a:spLocks noGrp="1"/>
          </p:cNvSpPr>
          <p:nvPr>
            <p:ph type="title"/>
          </p:nvPr>
        </p:nvSpPr>
        <p:spPr>
          <a:xfrm>
            <a:off x="595201" y="681037"/>
            <a:ext cx="10515600" cy="707462"/>
          </a:xfrm>
        </p:spPr>
        <p:txBody>
          <a:bodyPr>
            <a:normAutofit fontScale="90000"/>
          </a:bodyPr>
          <a:lstStyle/>
          <a:p>
            <a:r>
              <a:rPr lang="en-GB"/>
              <a:t>Ofsted Inspection experience as a SENCO</a:t>
            </a:r>
          </a:p>
        </p:txBody>
      </p:sp>
      <p:sp>
        <p:nvSpPr>
          <p:cNvPr id="3" name="Content Placeholder 2">
            <a:extLst>
              <a:ext uri="{FF2B5EF4-FFF2-40B4-BE49-F238E27FC236}">
                <a16:creationId xmlns:a16="http://schemas.microsoft.com/office/drawing/2014/main" id="{A7DEBDDC-5AA5-FE62-F478-96A71ED3C1B1}"/>
              </a:ext>
            </a:extLst>
          </p:cNvPr>
          <p:cNvSpPr>
            <a:spLocks noGrp="1"/>
          </p:cNvSpPr>
          <p:nvPr>
            <p:ph idx="1"/>
          </p:nvPr>
        </p:nvSpPr>
        <p:spPr>
          <a:xfrm>
            <a:off x="595201" y="1993391"/>
            <a:ext cx="10515600" cy="3807389"/>
          </a:xfrm>
        </p:spPr>
        <p:txBody>
          <a:bodyPr>
            <a:normAutofit/>
          </a:bodyPr>
          <a:lstStyle/>
          <a:p>
            <a:pPr marL="457200" indent="-457200">
              <a:buFont typeface="Arial" panose="020B0604020202020204" pitchFamily="34" charset="0"/>
              <a:buChar char="•"/>
            </a:pPr>
            <a:r>
              <a:rPr lang="en-GB"/>
              <a:t>At the end of each meeting, the inspector would tell the SENCO what evidence they will need to bring to the next meeting.</a:t>
            </a:r>
          </a:p>
          <a:p>
            <a:pPr marL="457200" indent="-457200">
              <a:buFont typeface="Arial" panose="020B0604020202020204" pitchFamily="34" charset="0"/>
              <a:buChar char="•"/>
            </a:pPr>
            <a:r>
              <a:rPr lang="en-GB"/>
              <a:t>The Inspector followed the ‘evidence gathering prompts’ from the toolkits for all discussions and evidence gathering activities.</a:t>
            </a:r>
          </a:p>
        </p:txBody>
      </p:sp>
    </p:spTree>
    <p:extLst>
      <p:ext uri="{BB962C8B-B14F-4D97-AF65-F5344CB8AC3E}">
        <p14:creationId xmlns:p14="http://schemas.microsoft.com/office/powerpoint/2010/main" val="18232416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6BC43-BF4E-0776-0A72-371C542E7BBE}"/>
              </a:ext>
            </a:extLst>
          </p:cNvPr>
          <p:cNvSpPr>
            <a:spLocks noGrp="1"/>
          </p:cNvSpPr>
          <p:nvPr>
            <p:ph type="title"/>
          </p:nvPr>
        </p:nvSpPr>
        <p:spPr>
          <a:xfrm>
            <a:off x="464573" y="681037"/>
            <a:ext cx="10515600" cy="707462"/>
          </a:xfrm>
        </p:spPr>
        <p:txBody>
          <a:bodyPr/>
          <a:lstStyle/>
          <a:p>
            <a:pPr algn="ctr"/>
            <a:r>
              <a:rPr lang="en-GB"/>
              <a:t>Resources</a:t>
            </a:r>
          </a:p>
        </p:txBody>
      </p:sp>
      <p:sp>
        <p:nvSpPr>
          <p:cNvPr id="3" name="Content Placeholder 2">
            <a:extLst>
              <a:ext uri="{FF2B5EF4-FFF2-40B4-BE49-F238E27FC236}">
                <a16:creationId xmlns:a16="http://schemas.microsoft.com/office/drawing/2014/main" id="{AF0DEA31-585C-7CDA-EEBF-E641F147E373}"/>
              </a:ext>
            </a:extLst>
          </p:cNvPr>
          <p:cNvSpPr>
            <a:spLocks noGrp="1"/>
          </p:cNvSpPr>
          <p:nvPr>
            <p:ph idx="1"/>
          </p:nvPr>
        </p:nvSpPr>
        <p:spPr>
          <a:xfrm>
            <a:off x="464573" y="1712673"/>
            <a:ext cx="10515600" cy="3335792"/>
          </a:xfrm>
        </p:spPr>
        <p:txBody>
          <a:bodyPr/>
          <a:lstStyle/>
          <a:p>
            <a:r>
              <a:rPr lang="en-GB">
                <a:hlinkClick r:id="rId2"/>
              </a:rPr>
              <a:t>Home page | </a:t>
            </a:r>
            <a:r>
              <a:rPr lang="en-GB" err="1">
                <a:hlinkClick r:id="rId2"/>
              </a:rPr>
              <a:t>Nasen</a:t>
            </a:r>
            <a:endParaRPr lang="en-GB"/>
          </a:p>
        </p:txBody>
      </p:sp>
      <p:pic>
        <p:nvPicPr>
          <p:cNvPr id="5" name="Picture 4">
            <a:extLst>
              <a:ext uri="{FF2B5EF4-FFF2-40B4-BE49-F238E27FC236}">
                <a16:creationId xmlns:a16="http://schemas.microsoft.com/office/drawing/2014/main" id="{5CA2CFDD-D57B-A13D-72DB-E78648DBDACD}"/>
              </a:ext>
            </a:extLst>
          </p:cNvPr>
          <p:cNvPicPr>
            <a:picLocks noChangeAspect="1"/>
          </p:cNvPicPr>
          <p:nvPr/>
        </p:nvPicPr>
        <p:blipFill>
          <a:blip r:embed="rId3"/>
          <a:stretch>
            <a:fillRect/>
          </a:stretch>
        </p:blipFill>
        <p:spPr>
          <a:xfrm>
            <a:off x="6972105" y="1872343"/>
            <a:ext cx="4303271" cy="1600134"/>
          </a:xfrm>
          <a:prstGeom prst="rect">
            <a:avLst/>
          </a:prstGeom>
        </p:spPr>
      </p:pic>
      <p:pic>
        <p:nvPicPr>
          <p:cNvPr id="7" name="Picture 6">
            <a:extLst>
              <a:ext uri="{FF2B5EF4-FFF2-40B4-BE49-F238E27FC236}">
                <a16:creationId xmlns:a16="http://schemas.microsoft.com/office/drawing/2014/main" id="{A02609D3-027C-A36E-4351-3EB054FAD4A5}"/>
              </a:ext>
            </a:extLst>
          </p:cNvPr>
          <p:cNvPicPr>
            <a:picLocks noChangeAspect="1"/>
          </p:cNvPicPr>
          <p:nvPr/>
        </p:nvPicPr>
        <p:blipFill>
          <a:blip r:embed="rId4"/>
          <a:stretch>
            <a:fillRect/>
          </a:stretch>
        </p:blipFill>
        <p:spPr>
          <a:xfrm>
            <a:off x="559895" y="3949772"/>
            <a:ext cx="10797418" cy="1289070"/>
          </a:xfrm>
          <a:prstGeom prst="rect">
            <a:avLst/>
          </a:prstGeom>
        </p:spPr>
      </p:pic>
    </p:spTree>
    <p:extLst>
      <p:ext uri="{BB962C8B-B14F-4D97-AF65-F5344CB8AC3E}">
        <p14:creationId xmlns:p14="http://schemas.microsoft.com/office/powerpoint/2010/main" val="28252633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ED83A-BFD3-CD86-0AC2-EEB63F1A268E}"/>
              </a:ext>
            </a:extLst>
          </p:cNvPr>
          <p:cNvSpPr>
            <a:spLocks noGrp="1"/>
          </p:cNvSpPr>
          <p:nvPr>
            <p:ph type="title"/>
          </p:nvPr>
        </p:nvSpPr>
        <p:spPr>
          <a:xfrm>
            <a:off x="350358" y="488774"/>
            <a:ext cx="10515600" cy="707462"/>
          </a:xfrm>
        </p:spPr>
        <p:txBody>
          <a:bodyPr/>
          <a:lstStyle/>
          <a:p>
            <a:r>
              <a:rPr lang="en-GB"/>
              <a:t>Resources</a:t>
            </a:r>
          </a:p>
        </p:txBody>
      </p:sp>
      <p:pic>
        <p:nvPicPr>
          <p:cNvPr id="8" name="Content Placeholder 7">
            <a:extLst>
              <a:ext uri="{FF2B5EF4-FFF2-40B4-BE49-F238E27FC236}">
                <a16:creationId xmlns:a16="http://schemas.microsoft.com/office/drawing/2014/main" id="{DC9B4DBB-5935-23CF-C071-F40F01FD4AF4}"/>
              </a:ext>
            </a:extLst>
          </p:cNvPr>
          <p:cNvPicPr>
            <a:picLocks noGrp="1" noChangeAspect="1"/>
          </p:cNvPicPr>
          <p:nvPr>
            <p:ph idx="1"/>
          </p:nvPr>
        </p:nvPicPr>
        <p:blipFill>
          <a:blip r:embed="rId3"/>
          <a:stretch>
            <a:fillRect/>
          </a:stretch>
        </p:blipFill>
        <p:spPr>
          <a:xfrm>
            <a:off x="464573" y="4607520"/>
            <a:ext cx="6349884" cy="2087193"/>
          </a:xfrm>
        </p:spPr>
      </p:pic>
      <p:pic>
        <p:nvPicPr>
          <p:cNvPr id="4" name="Picture 3">
            <a:extLst>
              <a:ext uri="{FF2B5EF4-FFF2-40B4-BE49-F238E27FC236}">
                <a16:creationId xmlns:a16="http://schemas.microsoft.com/office/drawing/2014/main" id="{DEB32AF3-8C8A-0679-5004-AEC134AECFC6}"/>
              </a:ext>
            </a:extLst>
          </p:cNvPr>
          <p:cNvPicPr>
            <a:picLocks noChangeAspect="1"/>
          </p:cNvPicPr>
          <p:nvPr/>
        </p:nvPicPr>
        <p:blipFill>
          <a:blip r:embed="rId4"/>
          <a:stretch>
            <a:fillRect/>
          </a:stretch>
        </p:blipFill>
        <p:spPr>
          <a:xfrm>
            <a:off x="7424156" y="163286"/>
            <a:ext cx="4303271" cy="1600134"/>
          </a:xfrm>
          <a:prstGeom prst="rect">
            <a:avLst/>
          </a:prstGeom>
        </p:spPr>
      </p:pic>
      <p:pic>
        <p:nvPicPr>
          <p:cNvPr id="6" name="Picture 5">
            <a:extLst>
              <a:ext uri="{FF2B5EF4-FFF2-40B4-BE49-F238E27FC236}">
                <a16:creationId xmlns:a16="http://schemas.microsoft.com/office/drawing/2014/main" id="{ED6E4D7A-1CBE-A22C-51F6-A05377DFA271}"/>
              </a:ext>
            </a:extLst>
          </p:cNvPr>
          <p:cNvPicPr>
            <a:picLocks noChangeAspect="1"/>
          </p:cNvPicPr>
          <p:nvPr/>
        </p:nvPicPr>
        <p:blipFill>
          <a:blip r:embed="rId5"/>
          <a:stretch>
            <a:fillRect/>
          </a:stretch>
        </p:blipFill>
        <p:spPr>
          <a:xfrm>
            <a:off x="165399" y="1965260"/>
            <a:ext cx="7247871" cy="2077505"/>
          </a:xfrm>
          <a:prstGeom prst="rect">
            <a:avLst/>
          </a:prstGeom>
        </p:spPr>
      </p:pic>
      <p:pic>
        <p:nvPicPr>
          <p:cNvPr id="10" name="Picture 9">
            <a:extLst>
              <a:ext uri="{FF2B5EF4-FFF2-40B4-BE49-F238E27FC236}">
                <a16:creationId xmlns:a16="http://schemas.microsoft.com/office/drawing/2014/main" id="{99B312D6-370C-F6C8-1B67-59926881E2F0}"/>
              </a:ext>
            </a:extLst>
          </p:cNvPr>
          <p:cNvPicPr>
            <a:picLocks noChangeAspect="1"/>
          </p:cNvPicPr>
          <p:nvPr/>
        </p:nvPicPr>
        <p:blipFill>
          <a:blip r:embed="rId6"/>
          <a:stretch>
            <a:fillRect/>
          </a:stretch>
        </p:blipFill>
        <p:spPr>
          <a:xfrm>
            <a:off x="7110500" y="4336205"/>
            <a:ext cx="4712867" cy="1516751"/>
          </a:xfrm>
          <a:prstGeom prst="rect">
            <a:avLst/>
          </a:prstGeom>
        </p:spPr>
      </p:pic>
    </p:spTree>
    <p:extLst>
      <p:ext uri="{BB962C8B-B14F-4D97-AF65-F5344CB8AC3E}">
        <p14:creationId xmlns:p14="http://schemas.microsoft.com/office/powerpoint/2010/main" val="272929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5523" y="408796"/>
            <a:ext cx="10515600" cy="707462"/>
          </a:xfrm>
        </p:spPr>
        <p:txBody>
          <a:bodyPr/>
          <a:lstStyle/>
          <a:p>
            <a:pPr algn="ctr"/>
            <a:r>
              <a:rPr lang="en-GB" b="1"/>
              <a:t>Resources</a:t>
            </a:r>
          </a:p>
        </p:txBody>
      </p:sp>
      <p:pic>
        <p:nvPicPr>
          <p:cNvPr id="4" name="Picture 3"/>
          <p:cNvPicPr>
            <a:picLocks noChangeAspect="1"/>
          </p:cNvPicPr>
          <p:nvPr/>
        </p:nvPicPr>
        <p:blipFill>
          <a:blip r:embed="rId2"/>
          <a:stretch>
            <a:fillRect/>
          </a:stretch>
        </p:blipFill>
        <p:spPr>
          <a:xfrm>
            <a:off x="7382952" y="2162175"/>
            <a:ext cx="2487840" cy="4028886"/>
          </a:xfrm>
          <a:prstGeom prst="rect">
            <a:avLst/>
          </a:prstGeom>
        </p:spPr>
      </p:pic>
      <p:pic>
        <p:nvPicPr>
          <p:cNvPr id="7" name="Picture 6"/>
          <p:cNvPicPr>
            <a:picLocks noChangeAspect="1"/>
          </p:cNvPicPr>
          <p:nvPr/>
        </p:nvPicPr>
        <p:blipFill>
          <a:blip r:embed="rId3"/>
          <a:stretch>
            <a:fillRect/>
          </a:stretch>
        </p:blipFill>
        <p:spPr>
          <a:xfrm>
            <a:off x="690000" y="3078125"/>
            <a:ext cx="6296075" cy="1918192"/>
          </a:xfrm>
          <a:prstGeom prst="rect">
            <a:avLst/>
          </a:prstGeom>
        </p:spPr>
      </p:pic>
      <p:cxnSp>
        <p:nvCxnSpPr>
          <p:cNvPr id="6" name="Straight Arrow Connector 5"/>
          <p:cNvCxnSpPr/>
          <p:nvPr/>
        </p:nvCxnSpPr>
        <p:spPr>
          <a:xfrm>
            <a:off x="4730461" y="2099384"/>
            <a:ext cx="2369127" cy="85205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A4A9ADD1-97E8-4F11-84AF-9775C3474063}"/>
              </a:ext>
            </a:extLst>
          </p:cNvPr>
          <p:cNvSpPr>
            <a:spLocks noGrp="1"/>
          </p:cNvSpPr>
          <p:nvPr>
            <p:ph idx="1"/>
          </p:nvPr>
        </p:nvSpPr>
        <p:spPr>
          <a:xfrm>
            <a:off x="293123" y="1457326"/>
            <a:ext cx="10515600" cy="4262438"/>
          </a:xfrm>
        </p:spPr>
        <p:txBody>
          <a:bodyPr/>
          <a:lstStyle/>
          <a:p>
            <a:r>
              <a:rPr lang="en-GB">
                <a:hlinkClick r:id="rId4"/>
              </a:rPr>
              <a:t>Welcome to CYPSinfo | CYPSinfo (northyorks.gov.uk)</a:t>
            </a:r>
            <a:endParaRPr lang="en-GB"/>
          </a:p>
        </p:txBody>
      </p:sp>
      <p:pic>
        <p:nvPicPr>
          <p:cNvPr id="3" name="Picture 2" descr="North Yorkshire gets instant access to local land charges - GOV.UK">
            <a:extLst>
              <a:ext uri="{FF2B5EF4-FFF2-40B4-BE49-F238E27FC236}">
                <a16:creationId xmlns:a16="http://schemas.microsoft.com/office/drawing/2014/main" id="{A2341EA2-5ED4-A018-84EE-C0B53841DB5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3561"/>
          <a:stretch/>
        </p:blipFill>
        <p:spPr bwMode="auto">
          <a:xfrm>
            <a:off x="9814543" y="5423696"/>
            <a:ext cx="2154622" cy="10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607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830DC8-8CB0-4304-98AF-96D75BC44614}"/>
              </a:ext>
            </a:extLst>
          </p:cNvPr>
          <p:cNvSpPr>
            <a:spLocks noGrp="1"/>
          </p:cNvSpPr>
          <p:nvPr>
            <p:ph type="ctrTitle"/>
          </p:nvPr>
        </p:nvSpPr>
        <p:spPr>
          <a:xfrm>
            <a:off x="483727" y="3065497"/>
            <a:ext cx="11224546" cy="727006"/>
          </a:xfrm>
        </p:spPr>
        <p:txBody>
          <a:bodyPr>
            <a:normAutofit fontScale="90000"/>
          </a:bodyPr>
          <a:lstStyle/>
          <a:p>
            <a:r>
              <a:rPr lang="en-GB"/>
              <a:t>Julie Bunn</a:t>
            </a:r>
            <a:br>
              <a:rPr lang="en-GB"/>
            </a:br>
            <a:r>
              <a:rPr lang="en-GB"/>
              <a:t>Access and Engagement</a:t>
            </a:r>
          </a:p>
        </p:txBody>
      </p:sp>
    </p:spTree>
    <p:extLst>
      <p:ext uri="{BB962C8B-B14F-4D97-AF65-F5344CB8AC3E}">
        <p14:creationId xmlns:p14="http://schemas.microsoft.com/office/powerpoint/2010/main" val="35763509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6512E-E57D-1E7A-397E-0A2FB0C0C729}"/>
              </a:ext>
            </a:extLst>
          </p:cNvPr>
          <p:cNvSpPr>
            <a:spLocks noGrp="1"/>
          </p:cNvSpPr>
          <p:nvPr>
            <p:ph type="title"/>
          </p:nvPr>
        </p:nvSpPr>
        <p:spPr>
          <a:xfrm>
            <a:off x="539001" y="541804"/>
            <a:ext cx="10515600" cy="707462"/>
          </a:xfrm>
        </p:spPr>
        <p:txBody>
          <a:bodyPr>
            <a:normAutofit fontScale="90000"/>
          </a:bodyPr>
          <a:lstStyle/>
          <a:p>
            <a:r>
              <a:rPr lang="en-GB"/>
              <a:t>Working together to improve school attendance</a:t>
            </a:r>
          </a:p>
        </p:txBody>
      </p:sp>
      <p:pic>
        <p:nvPicPr>
          <p:cNvPr id="7" name="Picture 6" descr="A couple of people holding a puzzle piece&#10;&#10;AI-generated content may be incorrect.">
            <a:extLst>
              <a:ext uri="{FF2B5EF4-FFF2-40B4-BE49-F238E27FC236}">
                <a16:creationId xmlns:a16="http://schemas.microsoft.com/office/drawing/2014/main" id="{17F115BC-5250-5D27-DAFA-37322F66D01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701980" y="1249266"/>
            <a:ext cx="4788040" cy="4788040"/>
          </a:xfrm>
          <a:prstGeom prst="rect">
            <a:avLst/>
          </a:prstGeom>
        </p:spPr>
      </p:pic>
      <p:sp>
        <p:nvSpPr>
          <p:cNvPr id="3" name="Rectangle 2">
            <a:extLst>
              <a:ext uri="{FF2B5EF4-FFF2-40B4-BE49-F238E27FC236}">
                <a16:creationId xmlns:a16="http://schemas.microsoft.com/office/drawing/2014/main" id="{951F2C98-DB5C-6024-834C-2F0F0C746B5E}"/>
              </a:ext>
            </a:extLst>
          </p:cNvPr>
          <p:cNvSpPr/>
          <p:nvPr/>
        </p:nvSpPr>
        <p:spPr>
          <a:xfrm>
            <a:off x="783771" y="2196935"/>
            <a:ext cx="2918209" cy="38403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a:t>More children in school, more of the time</a:t>
            </a:r>
          </a:p>
        </p:txBody>
      </p:sp>
    </p:spTree>
    <p:extLst>
      <p:ext uri="{BB962C8B-B14F-4D97-AF65-F5344CB8AC3E}">
        <p14:creationId xmlns:p14="http://schemas.microsoft.com/office/powerpoint/2010/main" val="12480927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71F86-3D2C-0F85-4367-CCBD603A1D5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a:solidFill>
                  <a:srgbClr val="FFFFFF"/>
                </a:solidFill>
                <a:latin typeface="+mj-lt"/>
                <a:ea typeface="+mj-ea"/>
                <a:cs typeface="+mj-cs"/>
              </a:rPr>
              <a:t>Attendance of pupils with EHCPs – comparison with previous year</a:t>
            </a:r>
          </a:p>
        </p:txBody>
      </p:sp>
      <p:pic>
        <p:nvPicPr>
          <p:cNvPr id="4" name="Content Placeholder 3">
            <a:extLst>
              <a:ext uri="{FF2B5EF4-FFF2-40B4-BE49-F238E27FC236}">
                <a16:creationId xmlns:a16="http://schemas.microsoft.com/office/drawing/2014/main" id="{6AC6CEDC-0069-B666-C044-218CC3195328}"/>
              </a:ext>
            </a:extLst>
          </p:cNvPr>
          <p:cNvPicPr>
            <a:picLocks noGrp="1" noChangeAspect="1"/>
          </p:cNvPicPr>
          <p:nvPr>
            <p:ph idx="1"/>
          </p:nvPr>
        </p:nvPicPr>
        <p:blipFill rotWithShape="1">
          <a:blip r:embed="rId2"/>
          <a:srcRect l="18582" t="46024" r="30152" b="7912"/>
          <a:stretch/>
        </p:blipFill>
        <p:spPr bwMode="auto">
          <a:xfrm>
            <a:off x="4777316" y="1820897"/>
            <a:ext cx="6780700" cy="3213877"/>
          </a:xfrm>
          <a:prstGeom prst="rect">
            <a:avLst/>
          </a:prstGeom>
          <a:noFill/>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0FACD495-190E-AA45-480A-1A59B6F9FFBE}"/>
              </a:ext>
            </a:extLst>
          </p:cNvPr>
          <p:cNvPicPr>
            <a:picLocks noChangeAspect="1"/>
          </p:cNvPicPr>
          <p:nvPr/>
        </p:nvPicPr>
        <p:blipFill>
          <a:blip r:embed="rId3"/>
          <a:stretch>
            <a:fillRect/>
          </a:stretch>
        </p:blipFill>
        <p:spPr>
          <a:xfrm>
            <a:off x="957640" y="1967266"/>
            <a:ext cx="3239455" cy="3022419"/>
          </a:xfrm>
          <a:prstGeom prst="rect">
            <a:avLst/>
          </a:prstGeom>
        </p:spPr>
      </p:pic>
    </p:spTree>
    <p:extLst>
      <p:ext uri="{BB962C8B-B14F-4D97-AF65-F5344CB8AC3E}">
        <p14:creationId xmlns:p14="http://schemas.microsoft.com/office/powerpoint/2010/main" val="1991947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C8F4C-1EAC-1AFD-95A4-734E0706F3E0}"/>
              </a:ext>
            </a:extLst>
          </p:cNvPr>
          <p:cNvSpPr>
            <a:spLocks noGrp="1"/>
          </p:cNvSpPr>
          <p:nvPr>
            <p:ph type="title"/>
          </p:nvPr>
        </p:nvSpPr>
        <p:spPr>
          <a:xfrm>
            <a:off x="373133" y="681037"/>
            <a:ext cx="10515600" cy="707462"/>
          </a:xfrm>
        </p:spPr>
        <p:txBody>
          <a:bodyPr/>
          <a:lstStyle/>
          <a:p>
            <a:r>
              <a:rPr lang="en-GB"/>
              <a:t>Major shift in approach from DfE</a:t>
            </a:r>
          </a:p>
        </p:txBody>
      </p:sp>
      <p:sp>
        <p:nvSpPr>
          <p:cNvPr id="3" name="Content Placeholder 2">
            <a:extLst>
              <a:ext uri="{FF2B5EF4-FFF2-40B4-BE49-F238E27FC236}">
                <a16:creationId xmlns:a16="http://schemas.microsoft.com/office/drawing/2014/main" id="{02E7B654-5922-6511-50BE-3E82F9042B2C}"/>
              </a:ext>
            </a:extLst>
          </p:cNvPr>
          <p:cNvSpPr>
            <a:spLocks noGrp="1"/>
          </p:cNvSpPr>
          <p:nvPr>
            <p:ph idx="1"/>
          </p:nvPr>
        </p:nvSpPr>
        <p:spPr>
          <a:xfrm>
            <a:off x="464573" y="1388500"/>
            <a:ext cx="10515600" cy="5113900"/>
          </a:xfrm>
        </p:spPr>
        <p:txBody>
          <a:bodyPr>
            <a:normAutofit/>
          </a:bodyPr>
          <a:lstStyle/>
          <a:p>
            <a:r>
              <a:rPr lang="en-GB"/>
              <a:t>Messaging from DfE indicates a major shift in approach regarding suspensions and exclusions, aiming to reduce the number of pupils sent home for non-violent behaviour</a:t>
            </a:r>
          </a:p>
          <a:p>
            <a:r>
              <a:rPr lang="en-GB"/>
              <a:t>Here are the key points from DfE and Ed Secretary Bridget Phillipson:</a:t>
            </a:r>
          </a:p>
          <a:p>
            <a:r>
              <a:rPr lang="en-GB"/>
              <a:t>“Internal Suspensions” Over Sending Home</a:t>
            </a:r>
          </a:p>
          <a:p>
            <a:r>
              <a:rPr lang="en-GB"/>
              <a:t>The government is pushing for supervised in-school isolation to be used for non-violent behaviour, rather than automatically sending pupils home. This is designed to keep children in education and stop them from having “unfettered access to phones and online gaming during school hours.</a:t>
            </a:r>
          </a:p>
        </p:txBody>
      </p:sp>
    </p:spTree>
    <p:extLst>
      <p:ext uri="{BB962C8B-B14F-4D97-AF65-F5344CB8AC3E}">
        <p14:creationId xmlns:p14="http://schemas.microsoft.com/office/powerpoint/2010/main" val="10952422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B162-6865-1011-E250-A28ADAA28680}"/>
              </a:ext>
            </a:extLst>
          </p:cNvPr>
          <p:cNvSpPr>
            <a:spLocks noGrp="1"/>
          </p:cNvSpPr>
          <p:nvPr>
            <p:ph type="title"/>
          </p:nvPr>
        </p:nvSpPr>
        <p:spPr>
          <a:xfrm>
            <a:off x="251213" y="536842"/>
            <a:ext cx="10515600" cy="707462"/>
          </a:xfrm>
        </p:spPr>
        <p:txBody>
          <a:bodyPr/>
          <a:lstStyle/>
          <a:p>
            <a:r>
              <a:rPr lang="en-GB"/>
              <a:t>Recent messaging from DfE</a:t>
            </a:r>
          </a:p>
        </p:txBody>
      </p:sp>
      <p:graphicFrame>
        <p:nvGraphicFramePr>
          <p:cNvPr id="4" name="Content Placeholder 3">
            <a:extLst>
              <a:ext uri="{FF2B5EF4-FFF2-40B4-BE49-F238E27FC236}">
                <a16:creationId xmlns:a16="http://schemas.microsoft.com/office/drawing/2014/main" id="{0A15DDFD-E6DB-E98F-09C6-E2A005CC4387}"/>
              </a:ext>
            </a:extLst>
          </p:cNvPr>
          <p:cNvGraphicFramePr>
            <a:graphicFrameLocks noGrp="1"/>
          </p:cNvGraphicFramePr>
          <p:nvPr>
            <p:ph idx="1"/>
          </p:nvPr>
        </p:nvGraphicFramePr>
        <p:xfrm>
          <a:off x="1135698" y="1525587"/>
          <a:ext cx="10515600" cy="3806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peech Bubble: Oval 4">
            <a:extLst>
              <a:ext uri="{FF2B5EF4-FFF2-40B4-BE49-F238E27FC236}">
                <a16:creationId xmlns:a16="http://schemas.microsoft.com/office/drawing/2014/main" id="{DA1948F9-17C8-C027-6041-9586DAD71366}"/>
              </a:ext>
            </a:extLst>
          </p:cNvPr>
          <p:cNvSpPr/>
          <p:nvPr/>
        </p:nvSpPr>
        <p:spPr>
          <a:xfrm>
            <a:off x="785796" y="2107665"/>
            <a:ext cx="2671010" cy="2418348"/>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t>SEND Protections</a:t>
            </a:r>
          </a:p>
          <a:p>
            <a:pPr algn="ctr"/>
            <a:r>
              <a:rPr lang="en-GB" sz="1200"/>
              <a:t>Schools must consider if applying the behaviour policy to a pupil with SEND or a disability without adjustment is discriminatory</a:t>
            </a:r>
          </a:p>
        </p:txBody>
      </p:sp>
    </p:spTree>
    <p:extLst>
      <p:ext uri="{BB962C8B-B14F-4D97-AF65-F5344CB8AC3E}">
        <p14:creationId xmlns:p14="http://schemas.microsoft.com/office/powerpoint/2010/main" val="18983096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DA9BEC-9ED3-7500-9EAC-645B4355F986}"/>
              </a:ext>
            </a:extLst>
          </p:cNvPr>
          <p:cNvSpPr>
            <a:spLocks noGrp="1"/>
          </p:cNvSpPr>
          <p:nvPr>
            <p:ph idx="1"/>
          </p:nvPr>
        </p:nvSpPr>
        <p:spPr>
          <a:xfrm>
            <a:off x="464573" y="386080"/>
            <a:ext cx="10515600" cy="5811203"/>
          </a:xfrm>
        </p:spPr>
        <p:txBody>
          <a:bodyPr>
            <a:normAutofit fontScale="77500" lnSpcReduction="20000"/>
          </a:bodyPr>
          <a:lstStyle/>
          <a:p>
            <a:pPr>
              <a:lnSpc>
                <a:spcPct val="107000"/>
              </a:lnSpc>
              <a:spcAft>
                <a:spcPts val="800"/>
              </a:spcAft>
            </a:pPr>
            <a:r>
              <a:rPr lang="en-GB" sz="1800" b="1"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3300" kern="100">
                <a:effectLst/>
                <a:ea typeface="Aptos" panose="020B0004020202020204" pitchFamily="34" charset="0"/>
              </a:rPr>
              <a:t>Across all areas, the national direction emphasises:</a:t>
            </a:r>
          </a:p>
          <a:p>
            <a:pPr marL="342900" lvl="0" indent="-342900">
              <a:lnSpc>
                <a:spcPct val="107000"/>
              </a:lnSpc>
              <a:spcAft>
                <a:spcPts val="800"/>
              </a:spcAft>
              <a:buSzPts val="1000"/>
              <a:buFont typeface="Symbol" panose="05050102010706020507" pitchFamily="18" charset="2"/>
              <a:buChar char=""/>
              <a:tabLst>
                <a:tab pos="457200" algn="l"/>
              </a:tabLst>
            </a:pPr>
            <a:r>
              <a:rPr lang="en-GB" sz="3300" b="1" kern="100">
                <a:effectLst/>
                <a:ea typeface="Aptos" panose="020B0004020202020204" pitchFamily="34" charset="0"/>
              </a:rPr>
              <a:t>Early intervention, safeguarding, and multi‑agency solutions</a:t>
            </a:r>
            <a:r>
              <a:rPr lang="en-GB" sz="3300" kern="100">
                <a:effectLst/>
                <a:ea typeface="Aptos" panose="020B0004020202020204" pitchFamily="34" charset="0"/>
              </a:rPr>
              <a:t>.</a:t>
            </a:r>
          </a:p>
          <a:p>
            <a:pPr marL="342900" lvl="0" indent="-342900">
              <a:lnSpc>
                <a:spcPct val="107000"/>
              </a:lnSpc>
              <a:spcAft>
                <a:spcPts val="800"/>
              </a:spcAft>
              <a:buSzPts val="1000"/>
              <a:buFont typeface="Symbol" panose="05050102010706020507" pitchFamily="18" charset="2"/>
              <a:buChar char=""/>
              <a:tabLst>
                <a:tab pos="457200" algn="l"/>
              </a:tabLst>
            </a:pPr>
            <a:r>
              <a:rPr lang="en-GB" sz="3300" b="1" kern="100">
                <a:effectLst/>
                <a:ea typeface="Aptos" panose="020B0004020202020204" pitchFamily="34" charset="0"/>
              </a:rPr>
              <a:t>Strong oversight and quality assurance</a:t>
            </a:r>
            <a:r>
              <a:rPr lang="en-GB" sz="3300" kern="100">
                <a:effectLst/>
                <a:ea typeface="Aptos" panose="020B0004020202020204" pitchFamily="34" charset="0"/>
              </a:rPr>
              <a:t> for AP and EHE.</a:t>
            </a:r>
          </a:p>
          <a:p>
            <a:pPr marL="342900" lvl="0" indent="-342900">
              <a:lnSpc>
                <a:spcPct val="107000"/>
              </a:lnSpc>
              <a:spcAft>
                <a:spcPts val="800"/>
              </a:spcAft>
              <a:buSzPts val="1000"/>
              <a:buFont typeface="Symbol" panose="05050102010706020507" pitchFamily="18" charset="2"/>
              <a:buChar char=""/>
              <a:tabLst>
                <a:tab pos="457200" algn="l"/>
              </a:tabLst>
            </a:pPr>
            <a:r>
              <a:rPr lang="en-GB" sz="3300" b="1" kern="100">
                <a:effectLst/>
                <a:ea typeface="Aptos" panose="020B0004020202020204" pitchFamily="34" charset="0"/>
              </a:rPr>
              <a:t>Stricter expectations for documentation, proportionality, and SEND‑specific adjustments</a:t>
            </a:r>
            <a:r>
              <a:rPr lang="en-GB" sz="3300" kern="100">
                <a:effectLst/>
                <a:ea typeface="Aptos" panose="020B0004020202020204" pitchFamily="34" charset="0"/>
              </a:rPr>
              <a:t> in behaviour management and exclusion processes.</a:t>
            </a:r>
          </a:p>
          <a:p>
            <a:pPr marL="342900" lvl="0" indent="-342900">
              <a:lnSpc>
                <a:spcPct val="107000"/>
              </a:lnSpc>
              <a:spcAft>
                <a:spcPts val="800"/>
              </a:spcAft>
              <a:buSzPts val="1000"/>
              <a:buFont typeface="Symbol" panose="05050102010706020507" pitchFamily="18" charset="2"/>
              <a:buChar char=""/>
              <a:tabLst>
                <a:tab pos="457200" algn="l"/>
              </a:tabLst>
            </a:pPr>
            <a:r>
              <a:rPr lang="en-GB" sz="3300" kern="100">
                <a:effectLst/>
                <a:ea typeface="Aptos" panose="020B0004020202020204" pitchFamily="34" charset="0"/>
              </a:rPr>
              <a:t>For pupils with EHCPs, every decision — attendance, AP, EHE, restraint, suspension — must be tied back to whether </a:t>
            </a:r>
            <a:r>
              <a:rPr lang="en-GB" sz="3300" b="1" kern="100">
                <a:effectLst/>
                <a:ea typeface="Aptos" panose="020B0004020202020204" pitchFamily="34" charset="0"/>
              </a:rPr>
              <a:t>need is understood, provision is delivered, and legal duties are met</a:t>
            </a:r>
            <a:r>
              <a:rPr lang="en-GB" sz="3300" kern="100">
                <a:effectLst/>
                <a:ea typeface="Aptos" panose="020B0004020202020204" pitchFamily="34" charset="0"/>
              </a:rPr>
              <a:t>.</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endParaRPr lang="en-GB"/>
          </a:p>
        </p:txBody>
      </p:sp>
    </p:spTree>
    <p:extLst>
      <p:ext uri="{BB962C8B-B14F-4D97-AF65-F5344CB8AC3E}">
        <p14:creationId xmlns:p14="http://schemas.microsoft.com/office/powerpoint/2010/main" val="3239653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236B0-31DB-A7D1-5AC6-A162C490F907}"/>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000" b="0" i="0" kern="1200">
                <a:solidFill>
                  <a:srgbClr val="FFFFFF"/>
                </a:solidFill>
                <a:effectLst/>
                <a:latin typeface="+mj-lt"/>
                <a:ea typeface="+mj-ea"/>
                <a:cs typeface="+mj-cs"/>
              </a:rPr>
              <a:t>Restrictive interventions, including the use of reasonable force, in schools’ comes into effect on 1 April 2026.</a:t>
            </a:r>
            <a:br>
              <a:rPr lang="en-US" sz="2000" kern="1200">
                <a:solidFill>
                  <a:srgbClr val="FFFFFF"/>
                </a:solidFill>
                <a:latin typeface="+mj-lt"/>
                <a:ea typeface="+mj-ea"/>
                <a:cs typeface="+mj-cs"/>
              </a:rPr>
            </a:br>
            <a:endParaRPr lang="en-US" sz="2000" kern="1200">
              <a:solidFill>
                <a:srgbClr val="FFFFFF"/>
              </a:solidFill>
              <a:latin typeface="+mj-lt"/>
              <a:ea typeface="+mj-ea"/>
              <a:cs typeface="+mj-cs"/>
            </a:endParaRPr>
          </a:p>
        </p:txBody>
      </p:sp>
      <p:pic>
        <p:nvPicPr>
          <p:cNvPr id="5" name="Content Placeholder 4">
            <a:extLst>
              <a:ext uri="{FF2B5EF4-FFF2-40B4-BE49-F238E27FC236}">
                <a16:creationId xmlns:a16="http://schemas.microsoft.com/office/drawing/2014/main" id="{D9061791-E29C-330E-E61B-A4B5F19E3D70}"/>
              </a:ext>
            </a:extLst>
          </p:cNvPr>
          <p:cNvPicPr>
            <a:picLocks noGrp="1" noChangeAspect="1"/>
          </p:cNvPicPr>
          <p:nvPr>
            <p:ph idx="1"/>
          </p:nvPr>
        </p:nvPicPr>
        <p:blipFill>
          <a:blip r:embed="rId2"/>
          <a:stretch>
            <a:fillRect/>
          </a:stretch>
        </p:blipFill>
        <p:spPr>
          <a:xfrm>
            <a:off x="6096000" y="643465"/>
            <a:ext cx="3842429" cy="5568739"/>
          </a:xfrm>
          <a:prstGeom prst="rect">
            <a:avLst/>
          </a:prstGeom>
        </p:spPr>
      </p:pic>
      <p:pic>
        <p:nvPicPr>
          <p:cNvPr id="4" name="Picture 3">
            <a:extLst>
              <a:ext uri="{FF2B5EF4-FFF2-40B4-BE49-F238E27FC236}">
                <a16:creationId xmlns:a16="http://schemas.microsoft.com/office/drawing/2014/main" id="{E021B5BD-E999-29C1-88BE-B20D7D874444}"/>
              </a:ext>
            </a:extLst>
          </p:cNvPr>
          <p:cNvPicPr>
            <a:picLocks noChangeAspect="1"/>
          </p:cNvPicPr>
          <p:nvPr/>
        </p:nvPicPr>
        <p:blipFill>
          <a:blip r:embed="rId3"/>
          <a:stretch>
            <a:fillRect/>
          </a:stretch>
        </p:blipFill>
        <p:spPr>
          <a:xfrm>
            <a:off x="907516" y="1321665"/>
            <a:ext cx="4223574" cy="4212340"/>
          </a:xfrm>
          <a:prstGeom prst="rect">
            <a:avLst/>
          </a:prstGeom>
        </p:spPr>
      </p:pic>
    </p:spTree>
    <p:extLst>
      <p:ext uri="{BB962C8B-B14F-4D97-AF65-F5344CB8AC3E}">
        <p14:creationId xmlns:p14="http://schemas.microsoft.com/office/powerpoint/2010/main" val="22845784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830DC8-8CB0-4304-98AF-96D75BC44614}"/>
              </a:ext>
            </a:extLst>
          </p:cNvPr>
          <p:cNvSpPr>
            <a:spLocks noGrp="1"/>
          </p:cNvSpPr>
          <p:nvPr>
            <p:ph type="ctrTitle"/>
          </p:nvPr>
        </p:nvSpPr>
        <p:spPr>
          <a:xfrm>
            <a:off x="460635" y="2642093"/>
            <a:ext cx="11418176" cy="1573814"/>
          </a:xfrm>
        </p:spPr>
        <p:txBody>
          <a:bodyPr anchor="ctr">
            <a:noAutofit/>
          </a:bodyPr>
          <a:lstStyle/>
          <a:p>
            <a:pPr>
              <a:lnSpc>
                <a:spcPct val="100000"/>
              </a:lnSpc>
              <a:spcAft>
                <a:spcPts val="2400"/>
              </a:spcAft>
            </a:pPr>
            <a:r>
              <a:rPr lang="en-GB" sz="4000"/>
              <a:t>Digital EHCP Project</a:t>
            </a:r>
            <a:br>
              <a:rPr lang="en-GB" sz="3600"/>
            </a:br>
            <a:r>
              <a:rPr lang="en-GB" sz="3600" b="0"/>
              <a:t>SENCO Networks</a:t>
            </a:r>
            <a:endParaRPr lang="en-GB" sz="4000" b="0"/>
          </a:p>
        </p:txBody>
      </p:sp>
      <p:sp>
        <p:nvSpPr>
          <p:cNvPr id="5" name="Subtitle 4">
            <a:extLst>
              <a:ext uri="{FF2B5EF4-FFF2-40B4-BE49-F238E27FC236}">
                <a16:creationId xmlns:a16="http://schemas.microsoft.com/office/drawing/2014/main" id="{9FDA7029-5216-4A9B-A854-D8C00040A3BA}"/>
              </a:ext>
            </a:extLst>
          </p:cNvPr>
          <p:cNvSpPr>
            <a:spLocks noGrp="1"/>
          </p:cNvSpPr>
          <p:nvPr>
            <p:ph type="subTitle" idx="1"/>
          </p:nvPr>
        </p:nvSpPr>
        <p:spPr>
          <a:xfrm>
            <a:off x="460635" y="4215907"/>
            <a:ext cx="11216840" cy="719310"/>
          </a:xfrm>
        </p:spPr>
        <p:txBody>
          <a:bodyPr anchor="ctr">
            <a:normAutofit/>
          </a:bodyPr>
          <a:lstStyle/>
          <a:p>
            <a:r>
              <a:rPr lang="en-GB"/>
              <a:t>11 February 2025</a:t>
            </a:r>
          </a:p>
        </p:txBody>
      </p:sp>
      <p:sp>
        <p:nvSpPr>
          <p:cNvPr id="2" name="Subtitle 4">
            <a:extLst>
              <a:ext uri="{FF2B5EF4-FFF2-40B4-BE49-F238E27FC236}">
                <a16:creationId xmlns:a16="http://schemas.microsoft.com/office/drawing/2014/main" id="{EAFC5856-5ECC-B3E8-E31F-09823285AB72}"/>
              </a:ext>
            </a:extLst>
          </p:cNvPr>
          <p:cNvSpPr txBox="1">
            <a:spLocks/>
          </p:cNvSpPr>
          <p:nvPr/>
        </p:nvSpPr>
        <p:spPr>
          <a:xfrm>
            <a:off x="6297336" y="5582466"/>
            <a:ext cx="5581475" cy="719310"/>
          </a:xfrm>
          <a:prstGeom prst="rect">
            <a:avLst/>
          </a:prstGeom>
        </p:spPr>
        <p:txBody>
          <a:bodyPr vert="horz" lIns="91440" tIns="45720" rIns="91440" bIns="45720" rtlCol="0" anchor="ctr">
            <a:noAutofit/>
          </a:bodyPr>
          <a:lstStyle>
            <a:lvl1pPr>
              <a:lnSpc>
                <a:spcPct val="100000"/>
              </a:lnSpc>
              <a:spcBef>
                <a:spcPct val="0"/>
              </a:spcBef>
              <a:spcAft>
                <a:spcPts val="2400"/>
              </a:spcAft>
              <a:buNone/>
              <a:defRPr sz="4000" b="1">
                <a:solidFill>
                  <a:srgbClr val="005489"/>
                </a:solidFill>
                <a:latin typeface="Arial" panose="020B0604020202020204" pitchFamily="34" charset="0"/>
                <a:ea typeface="+mj-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Aft>
                <a:spcPts val="0"/>
              </a:spcAft>
            </a:pPr>
            <a:r>
              <a:rPr lang="en-GB" sz="2400"/>
              <a:t>Lucy Wade</a:t>
            </a:r>
            <a:r>
              <a:rPr lang="en-GB" sz="2400" b="0"/>
              <a:t> – Senior Project Manager</a:t>
            </a:r>
          </a:p>
          <a:p>
            <a:pPr>
              <a:spcAft>
                <a:spcPts val="0"/>
              </a:spcAft>
            </a:pPr>
            <a:r>
              <a:rPr lang="en-GB" sz="2400"/>
              <a:t>Zoe Rouse </a:t>
            </a:r>
            <a:r>
              <a:rPr lang="en-GB" sz="2400" b="0"/>
              <a:t>– SEND Improvement Lead</a:t>
            </a:r>
          </a:p>
        </p:txBody>
      </p:sp>
    </p:spTree>
    <p:extLst>
      <p:ext uri="{BB962C8B-B14F-4D97-AF65-F5344CB8AC3E}">
        <p14:creationId xmlns:p14="http://schemas.microsoft.com/office/powerpoint/2010/main" val="3745167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950" y="85259"/>
            <a:ext cx="10515600" cy="707462"/>
          </a:xfrm>
        </p:spPr>
        <p:txBody>
          <a:bodyPr/>
          <a:lstStyle/>
          <a:p>
            <a:r>
              <a:rPr lang="en-GB"/>
              <a:t>Project Summary</a:t>
            </a:r>
          </a:p>
        </p:txBody>
      </p:sp>
      <p:graphicFrame>
        <p:nvGraphicFramePr>
          <p:cNvPr id="3" name="Diagram 2">
            <a:extLst>
              <a:ext uri="{FF2B5EF4-FFF2-40B4-BE49-F238E27FC236}">
                <a16:creationId xmlns:a16="http://schemas.microsoft.com/office/drawing/2014/main" id="{EB8E15E4-A2F0-6337-7FEA-12DE59FA148C}"/>
              </a:ext>
            </a:extLst>
          </p:cNvPr>
          <p:cNvGraphicFramePr/>
          <p:nvPr/>
        </p:nvGraphicFramePr>
        <p:xfrm>
          <a:off x="454985" y="792721"/>
          <a:ext cx="11282030" cy="5909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93891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11F28D-CFA7-4841-00FB-881D96632C3C}"/>
              </a:ext>
            </a:extLst>
          </p:cNvPr>
          <p:cNvSpPr>
            <a:spLocks noGrp="1"/>
          </p:cNvSpPr>
          <p:nvPr>
            <p:ph type="title"/>
          </p:nvPr>
        </p:nvSpPr>
        <p:spPr>
          <a:xfrm>
            <a:off x="155448" y="164103"/>
            <a:ext cx="10022541" cy="707462"/>
          </a:xfrm>
        </p:spPr>
        <p:txBody>
          <a:bodyPr>
            <a:normAutofit/>
          </a:bodyPr>
          <a:lstStyle/>
          <a:p>
            <a:r>
              <a:rPr lang="en-GB"/>
              <a:t>What has happened so far?</a:t>
            </a:r>
          </a:p>
        </p:txBody>
      </p:sp>
      <p:graphicFrame>
        <p:nvGraphicFramePr>
          <p:cNvPr id="2" name="Diagram 1">
            <a:extLst>
              <a:ext uri="{FF2B5EF4-FFF2-40B4-BE49-F238E27FC236}">
                <a16:creationId xmlns:a16="http://schemas.microsoft.com/office/drawing/2014/main" id="{5DA676D1-D056-E828-E3F3-0D0E21562722}"/>
              </a:ext>
            </a:extLst>
          </p:cNvPr>
          <p:cNvGraphicFramePr/>
          <p:nvPr/>
        </p:nvGraphicFramePr>
        <p:xfrm>
          <a:off x="357990" y="1024128"/>
          <a:ext cx="11538354" cy="5084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64432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D7171-D0E4-3EE4-6A80-6EFC47113212}"/>
              </a:ext>
            </a:extLst>
          </p:cNvPr>
          <p:cNvSpPr>
            <a:spLocks noGrp="1"/>
          </p:cNvSpPr>
          <p:nvPr>
            <p:ph type="title"/>
          </p:nvPr>
        </p:nvSpPr>
        <p:spPr>
          <a:xfrm>
            <a:off x="146304" y="97114"/>
            <a:ext cx="10022541" cy="707462"/>
          </a:xfrm>
        </p:spPr>
        <p:txBody>
          <a:bodyPr>
            <a:normAutofit/>
          </a:bodyPr>
          <a:lstStyle/>
          <a:p>
            <a:r>
              <a:rPr lang="en-GB"/>
              <a:t>The procurement process</a:t>
            </a:r>
          </a:p>
        </p:txBody>
      </p:sp>
      <p:graphicFrame>
        <p:nvGraphicFramePr>
          <p:cNvPr id="6" name="Diagram 5">
            <a:extLst>
              <a:ext uri="{FF2B5EF4-FFF2-40B4-BE49-F238E27FC236}">
                <a16:creationId xmlns:a16="http://schemas.microsoft.com/office/drawing/2014/main" id="{3844FD47-451E-3167-9509-D93BBB787D30}"/>
              </a:ext>
            </a:extLst>
          </p:cNvPr>
          <p:cNvGraphicFramePr/>
          <p:nvPr/>
        </p:nvGraphicFramePr>
        <p:xfrm>
          <a:off x="326136" y="566976"/>
          <a:ext cx="11539728" cy="5724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EA7AF8BA-1036-7DDD-A0B0-0383679AFF48}"/>
              </a:ext>
            </a:extLst>
          </p:cNvPr>
          <p:cNvSpPr txBox="1"/>
          <p:nvPr/>
        </p:nvSpPr>
        <p:spPr>
          <a:xfrm>
            <a:off x="1078992" y="4930842"/>
            <a:ext cx="7013448" cy="1231106"/>
          </a:xfrm>
          <a:prstGeom prst="rect">
            <a:avLst/>
          </a:prstGeom>
          <a:noFill/>
          <a:ln>
            <a:solidFill>
              <a:schemeClr val="accent1"/>
            </a:solidFill>
          </a:ln>
        </p:spPr>
        <p:txBody>
          <a:bodyPr wrap="square" rtlCol="0">
            <a:spAutoFit/>
          </a:bodyPr>
          <a:lstStyle/>
          <a:p>
            <a:pPr algn="r"/>
            <a:r>
              <a:rPr lang="en-GB" sz="2000" b="1">
                <a:solidFill>
                  <a:srgbClr val="005489"/>
                </a:solidFill>
              </a:rPr>
              <a:t>The system is called Impulse and the supplier is CACI.</a:t>
            </a:r>
          </a:p>
          <a:p>
            <a:pPr algn="r"/>
            <a:r>
              <a:rPr lang="en-GB"/>
              <a:t>CACI, is a trusted supplier to many UK councils, working closely with us to deliver a secure, user‑centred and future‑proof digital platform that fully meets statutory requirements and will streamline the EHCP processes.</a:t>
            </a:r>
          </a:p>
        </p:txBody>
      </p:sp>
    </p:spTree>
    <p:extLst>
      <p:ext uri="{BB962C8B-B14F-4D97-AF65-F5344CB8AC3E}">
        <p14:creationId xmlns:p14="http://schemas.microsoft.com/office/powerpoint/2010/main" val="38108548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11F28D-CFA7-4841-00FB-881D96632C3C}"/>
              </a:ext>
            </a:extLst>
          </p:cNvPr>
          <p:cNvSpPr>
            <a:spLocks noGrp="1"/>
          </p:cNvSpPr>
          <p:nvPr>
            <p:ph type="title"/>
          </p:nvPr>
        </p:nvSpPr>
        <p:spPr>
          <a:xfrm>
            <a:off x="0" y="0"/>
            <a:ext cx="11978640" cy="741154"/>
          </a:xfrm>
        </p:spPr>
        <p:txBody>
          <a:bodyPr>
            <a:normAutofit/>
          </a:bodyPr>
          <a:lstStyle/>
          <a:p>
            <a:r>
              <a:rPr lang="en-GB"/>
              <a:t>When will the new system be available?</a:t>
            </a:r>
          </a:p>
        </p:txBody>
      </p:sp>
      <p:pic>
        <p:nvPicPr>
          <p:cNvPr id="3" name="Picture 2" descr="A screenshot of a computer screen&#10;&#10;AI-generated content may be incorrect.">
            <a:extLst>
              <a:ext uri="{FF2B5EF4-FFF2-40B4-BE49-F238E27FC236}">
                <a16:creationId xmlns:a16="http://schemas.microsoft.com/office/drawing/2014/main" id="{9A928749-ED93-7E0C-C6FB-DCE88A5B17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41154"/>
            <a:ext cx="8289183" cy="6116846"/>
          </a:xfrm>
          <a:prstGeom prst="rect">
            <a:avLst/>
          </a:prstGeom>
        </p:spPr>
      </p:pic>
      <p:graphicFrame>
        <p:nvGraphicFramePr>
          <p:cNvPr id="5" name="Table 4">
            <a:extLst>
              <a:ext uri="{FF2B5EF4-FFF2-40B4-BE49-F238E27FC236}">
                <a16:creationId xmlns:a16="http://schemas.microsoft.com/office/drawing/2014/main" id="{55075864-BBBD-B820-882B-CA5F5566A1C6}"/>
              </a:ext>
            </a:extLst>
          </p:cNvPr>
          <p:cNvGraphicFramePr>
            <a:graphicFrameLocks noGrp="1"/>
          </p:cNvGraphicFramePr>
          <p:nvPr/>
        </p:nvGraphicFramePr>
        <p:xfrm>
          <a:off x="8336281" y="741154"/>
          <a:ext cx="3819143" cy="1112520"/>
        </p:xfrm>
        <a:graphic>
          <a:graphicData uri="http://schemas.openxmlformats.org/drawingml/2006/table">
            <a:tbl>
              <a:tblPr firstRow="1" bandRow="1">
                <a:tableStyleId>{5C22544A-7EE6-4342-B048-85BDC9FD1C3A}</a:tableStyleId>
              </a:tblPr>
              <a:tblGrid>
                <a:gridCol w="2197607">
                  <a:extLst>
                    <a:ext uri="{9D8B030D-6E8A-4147-A177-3AD203B41FA5}">
                      <a16:colId xmlns:a16="http://schemas.microsoft.com/office/drawing/2014/main" val="351265561"/>
                    </a:ext>
                  </a:extLst>
                </a:gridCol>
                <a:gridCol w="1621536">
                  <a:extLst>
                    <a:ext uri="{9D8B030D-6E8A-4147-A177-3AD203B41FA5}">
                      <a16:colId xmlns:a16="http://schemas.microsoft.com/office/drawing/2014/main" val="651962212"/>
                    </a:ext>
                  </a:extLst>
                </a:gridCol>
              </a:tblGrid>
              <a:tr h="370840">
                <a:tc>
                  <a:txBody>
                    <a:bodyPr/>
                    <a:lstStyle/>
                    <a:p>
                      <a:r>
                        <a:rPr lang="en-GB" sz="1600"/>
                        <a:t>PHASE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600"/>
                        <a:t>WHEN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7138833"/>
                  </a:ext>
                </a:extLst>
              </a:tr>
              <a:tr h="370840">
                <a:tc>
                  <a:txBody>
                    <a:bodyPr/>
                    <a:lstStyle/>
                    <a:p>
                      <a:r>
                        <a:rPr lang="en-GB" sz="1500"/>
                        <a:t>1. Assessment Requests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500"/>
                        <a:t>1 June 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2462215"/>
                  </a:ext>
                </a:extLst>
              </a:tr>
              <a:tr h="370840">
                <a:tc>
                  <a:txBody>
                    <a:bodyPr/>
                    <a:lstStyle/>
                    <a:p>
                      <a:r>
                        <a:rPr lang="en-GB" sz="1500"/>
                        <a:t>2. Annual Reviews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500"/>
                        <a:t>1 September 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6464060"/>
                  </a:ext>
                </a:extLst>
              </a:tr>
            </a:tbl>
          </a:graphicData>
        </a:graphic>
      </p:graphicFrame>
      <p:sp>
        <p:nvSpPr>
          <p:cNvPr id="2" name="TextBox 1">
            <a:extLst>
              <a:ext uri="{FF2B5EF4-FFF2-40B4-BE49-F238E27FC236}">
                <a16:creationId xmlns:a16="http://schemas.microsoft.com/office/drawing/2014/main" id="{34652FC0-76E9-6092-B958-418A3143D044}"/>
              </a:ext>
            </a:extLst>
          </p:cNvPr>
          <p:cNvSpPr txBox="1"/>
          <p:nvPr/>
        </p:nvSpPr>
        <p:spPr>
          <a:xfrm>
            <a:off x="8412480" y="2084832"/>
            <a:ext cx="3566160" cy="2739211"/>
          </a:xfrm>
          <a:prstGeom prst="rect">
            <a:avLst/>
          </a:prstGeom>
          <a:noFill/>
        </p:spPr>
        <p:txBody>
          <a:bodyPr wrap="square" rtlCol="0">
            <a:spAutoFit/>
          </a:bodyPr>
          <a:lstStyle/>
          <a:p>
            <a:r>
              <a:rPr lang="en-GB" b="1"/>
              <a:t>Please note:</a:t>
            </a:r>
          </a:p>
          <a:p>
            <a:pPr marL="285750" indent="-285750">
              <a:spcAft>
                <a:spcPts val="600"/>
              </a:spcAft>
              <a:buFont typeface="Arial" panose="020B0604020202020204" pitchFamily="34" charset="0"/>
              <a:buChar char="•"/>
            </a:pPr>
            <a:r>
              <a:rPr lang="en-GB"/>
              <a:t>High level plan based on current information and understanding.</a:t>
            </a:r>
          </a:p>
          <a:p>
            <a:pPr marL="285750" indent="-285750">
              <a:spcAft>
                <a:spcPts val="600"/>
              </a:spcAft>
              <a:buFont typeface="Arial" panose="020B0604020202020204" pitchFamily="34" charset="0"/>
              <a:buChar char="•"/>
            </a:pPr>
            <a:r>
              <a:rPr lang="en-GB"/>
              <a:t>We have just started planning the system configuration with the supplier.</a:t>
            </a:r>
          </a:p>
          <a:p>
            <a:pPr marL="285750" indent="-285750">
              <a:spcAft>
                <a:spcPts val="600"/>
              </a:spcAft>
              <a:buFont typeface="Arial" panose="020B0604020202020204" pitchFamily="34" charset="0"/>
              <a:buChar char="•"/>
            </a:pPr>
            <a:r>
              <a:rPr lang="en-GB"/>
              <a:t>We will keep you informed as more information becomes available.</a:t>
            </a:r>
          </a:p>
        </p:txBody>
      </p:sp>
      <p:sp>
        <p:nvSpPr>
          <p:cNvPr id="4" name="Arrow: Down 3">
            <a:extLst>
              <a:ext uri="{FF2B5EF4-FFF2-40B4-BE49-F238E27FC236}">
                <a16:creationId xmlns:a16="http://schemas.microsoft.com/office/drawing/2014/main" id="{34438C54-9EAD-8AA1-FC00-2EDE0A4002DF}"/>
              </a:ext>
            </a:extLst>
          </p:cNvPr>
          <p:cNvSpPr/>
          <p:nvPr/>
        </p:nvSpPr>
        <p:spPr>
          <a:xfrm>
            <a:off x="941832" y="594360"/>
            <a:ext cx="310896" cy="160510"/>
          </a:xfrm>
          <a:prstGeom prst="downArrow">
            <a:avLst/>
          </a:prstGeom>
          <a:solidFill>
            <a:srgbClr val="F9D2D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826030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11F28D-CFA7-4841-00FB-881D96632C3C}"/>
              </a:ext>
            </a:extLst>
          </p:cNvPr>
          <p:cNvSpPr>
            <a:spLocks noGrp="1"/>
          </p:cNvSpPr>
          <p:nvPr>
            <p:ph type="title"/>
          </p:nvPr>
        </p:nvSpPr>
        <p:spPr>
          <a:xfrm>
            <a:off x="0" y="0"/>
            <a:ext cx="11978640" cy="741154"/>
          </a:xfrm>
        </p:spPr>
        <p:txBody>
          <a:bodyPr>
            <a:normAutofit/>
          </a:bodyPr>
          <a:lstStyle/>
          <a:p>
            <a:r>
              <a:rPr lang="en-GB"/>
              <a:t>When will the new system be available?</a:t>
            </a:r>
          </a:p>
        </p:txBody>
      </p:sp>
      <p:graphicFrame>
        <p:nvGraphicFramePr>
          <p:cNvPr id="2" name="Table 1">
            <a:extLst>
              <a:ext uri="{FF2B5EF4-FFF2-40B4-BE49-F238E27FC236}">
                <a16:creationId xmlns:a16="http://schemas.microsoft.com/office/drawing/2014/main" id="{129747DB-AF4D-A41D-3B43-799007F914CE}"/>
              </a:ext>
            </a:extLst>
          </p:cNvPr>
          <p:cNvGraphicFramePr>
            <a:graphicFrameLocks noGrp="1"/>
          </p:cNvGraphicFramePr>
          <p:nvPr/>
        </p:nvGraphicFramePr>
        <p:xfrm>
          <a:off x="128017" y="728810"/>
          <a:ext cx="5532119" cy="5191760"/>
        </p:xfrm>
        <a:graphic>
          <a:graphicData uri="http://schemas.openxmlformats.org/drawingml/2006/table">
            <a:tbl>
              <a:tblPr firstRow="1" bandRow="1">
                <a:tableStyleId>{5C22544A-7EE6-4342-B048-85BDC9FD1C3A}</a:tableStyleId>
              </a:tblPr>
              <a:tblGrid>
                <a:gridCol w="322245">
                  <a:extLst>
                    <a:ext uri="{9D8B030D-6E8A-4147-A177-3AD203B41FA5}">
                      <a16:colId xmlns:a16="http://schemas.microsoft.com/office/drawing/2014/main" val="3288600170"/>
                    </a:ext>
                  </a:extLst>
                </a:gridCol>
                <a:gridCol w="3253058">
                  <a:extLst>
                    <a:ext uri="{9D8B030D-6E8A-4147-A177-3AD203B41FA5}">
                      <a16:colId xmlns:a16="http://schemas.microsoft.com/office/drawing/2014/main" val="1723047130"/>
                    </a:ext>
                  </a:extLst>
                </a:gridCol>
                <a:gridCol w="1956816">
                  <a:extLst>
                    <a:ext uri="{9D8B030D-6E8A-4147-A177-3AD203B41FA5}">
                      <a16:colId xmlns:a16="http://schemas.microsoft.com/office/drawing/2014/main" val="1233866886"/>
                    </a:ext>
                  </a:extLst>
                </a:gridCol>
              </a:tblGrid>
              <a:tr h="370840">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a:t>WHAT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a:t>WHEN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115053"/>
                  </a:ext>
                </a:extLst>
              </a:tr>
              <a:tr h="370840">
                <a:tc rowSpan="13">
                  <a:txBody>
                    <a:bodyPr/>
                    <a:lstStyle/>
                    <a:p>
                      <a:pPr algn="ctr"/>
                      <a:r>
                        <a:rPr lang="en-GB"/>
                        <a:t>PHASE 1 – ASSESSMENT REQUESTS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F0FF"/>
                    </a:solidFill>
                  </a:tcPr>
                </a:tc>
                <a:tc>
                  <a:txBody>
                    <a:bodyPr/>
                    <a:lstStyle/>
                    <a:p>
                      <a:r>
                        <a:rPr lang="en-GB"/>
                        <a:t>Mobilisation &amp; planning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January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0619374"/>
                  </a:ext>
                </a:extLst>
              </a:tr>
              <a:tr h="370840">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Agree ‘to be’ process mapping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Feb – March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9229980"/>
                  </a:ext>
                </a:extLst>
              </a:tr>
              <a:tr h="370840">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System Configuration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February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87900904"/>
                  </a:ext>
                </a:extLst>
              </a:tr>
              <a:tr h="370840">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Review system configuration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March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81856779"/>
                  </a:ext>
                </a:extLst>
              </a:tr>
              <a:tr h="370840">
                <a:tc vMerge="1">
                  <a:txBody>
                    <a:bodyPr/>
                    <a:lstStyle/>
                    <a:p>
                      <a:endParaRPr lang="en-GB"/>
                    </a:p>
                  </a:txBody>
                  <a:tcPr/>
                </a:tc>
                <a:tc>
                  <a:txBody>
                    <a:bodyPr/>
                    <a:lstStyle/>
                    <a:p>
                      <a:r>
                        <a:rPr lang="en-GB"/>
                        <a:t>Data Cleansing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February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6893227"/>
                  </a:ext>
                </a:extLst>
              </a:tr>
              <a:tr h="370840">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Data Migration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March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2665204"/>
                  </a:ext>
                </a:extLst>
              </a:tr>
              <a:tr h="370840">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Set up user accounts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en-GB"/>
                        <a:t>April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375477840"/>
                  </a:ext>
                </a:extLst>
              </a:tr>
              <a:tr h="370840">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User acceptance testing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April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35001296"/>
                  </a:ext>
                </a:extLst>
              </a:tr>
              <a:tr h="370840">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Training for Change Champions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April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1609423"/>
                  </a:ext>
                </a:extLst>
              </a:tr>
              <a:tr h="370840">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Training for NYC staff users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May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0495156"/>
                  </a:ext>
                </a:extLst>
              </a:tr>
              <a:tr h="370840">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b="0"/>
                        <a:t>Share guidance with portal users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en-GB" b="0"/>
                        <a:t>May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162783458"/>
                  </a:ext>
                </a:extLst>
              </a:tr>
              <a:tr h="370840">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b="1"/>
                        <a:t>Go Live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b="1"/>
                        <a:t>1 June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3529571"/>
                  </a:ext>
                </a:extLst>
              </a:tr>
              <a:tr h="370840">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Hyper care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June – July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427319"/>
                  </a:ext>
                </a:extLst>
              </a:tr>
            </a:tbl>
          </a:graphicData>
        </a:graphic>
      </p:graphicFrame>
      <p:graphicFrame>
        <p:nvGraphicFramePr>
          <p:cNvPr id="4" name="Table 3">
            <a:extLst>
              <a:ext uri="{FF2B5EF4-FFF2-40B4-BE49-F238E27FC236}">
                <a16:creationId xmlns:a16="http://schemas.microsoft.com/office/drawing/2014/main" id="{D799580E-CC65-88CC-4602-8220E1B6B46C}"/>
              </a:ext>
            </a:extLst>
          </p:cNvPr>
          <p:cNvGraphicFramePr>
            <a:graphicFrameLocks noGrp="1"/>
          </p:cNvGraphicFramePr>
          <p:nvPr/>
        </p:nvGraphicFramePr>
        <p:xfrm>
          <a:off x="5833873" y="722866"/>
          <a:ext cx="5532119" cy="5206158"/>
        </p:xfrm>
        <a:graphic>
          <a:graphicData uri="http://schemas.openxmlformats.org/drawingml/2006/table">
            <a:tbl>
              <a:tblPr firstRow="1" bandRow="1">
                <a:tableStyleId>{5C22544A-7EE6-4342-B048-85BDC9FD1C3A}</a:tableStyleId>
              </a:tblPr>
              <a:tblGrid>
                <a:gridCol w="322245">
                  <a:extLst>
                    <a:ext uri="{9D8B030D-6E8A-4147-A177-3AD203B41FA5}">
                      <a16:colId xmlns:a16="http://schemas.microsoft.com/office/drawing/2014/main" val="3288600170"/>
                    </a:ext>
                  </a:extLst>
                </a:gridCol>
                <a:gridCol w="3253058">
                  <a:extLst>
                    <a:ext uri="{9D8B030D-6E8A-4147-A177-3AD203B41FA5}">
                      <a16:colId xmlns:a16="http://schemas.microsoft.com/office/drawing/2014/main" val="1723047130"/>
                    </a:ext>
                  </a:extLst>
                </a:gridCol>
                <a:gridCol w="1956816">
                  <a:extLst>
                    <a:ext uri="{9D8B030D-6E8A-4147-A177-3AD203B41FA5}">
                      <a16:colId xmlns:a16="http://schemas.microsoft.com/office/drawing/2014/main" val="1233866886"/>
                    </a:ext>
                  </a:extLst>
                </a:gridCol>
              </a:tblGrid>
              <a:tr h="379291">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GB"/>
                        <a:t>WHAT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GB"/>
                        <a:t>WHEN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60115053"/>
                  </a:ext>
                </a:extLst>
              </a:tr>
              <a:tr h="379291">
                <a:tc rowSpan="12">
                  <a:txBody>
                    <a:bodyPr/>
                    <a:lstStyle/>
                    <a:p>
                      <a:pPr algn="ctr"/>
                      <a:r>
                        <a:rPr lang="en-GB"/>
                        <a:t>PHASE 2 – ANNUAL REVIEWS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System Configuration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June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0619374"/>
                  </a:ext>
                </a:extLst>
              </a:tr>
              <a:tr h="379291">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Review system configuration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June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9229980"/>
                  </a:ext>
                </a:extLst>
              </a:tr>
              <a:tr h="379291">
                <a:tc v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Data Cleansing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Mar – Jun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6475430"/>
                  </a:ext>
                </a:extLst>
              </a:tr>
              <a:tr h="379291">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Data Migration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Jun - Aug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87900904"/>
                  </a:ext>
                </a:extLst>
              </a:tr>
              <a:tr h="379291">
                <a:tc v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User acceptance testing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Jul - Aug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7384572"/>
                  </a:ext>
                </a:extLst>
              </a:tr>
              <a:tr h="379291">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Training for Change Champions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July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281856779"/>
                  </a:ext>
                </a:extLst>
              </a:tr>
              <a:tr h="379291">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Training for NYC staff users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August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2665204"/>
                  </a:ext>
                </a:extLst>
              </a:tr>
              <a:tr h="379291">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Set up school user access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rPr>
                        <a:t>August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35001296"/>
                  </a:ext>
                </a:extLst>
              </a:tr>
              <a:tr h="379291">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t>Training for Schools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en-GB" b="0">
                          <a:solidFill>
                            <a:schemeClr val="tx1"/>
                          </a:solidFill>
                        </a:rPr>
                        <a:t>Sept – Oct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181609423"/>
                  </a:ext>
                </a:extLst>
              </a:tr>
              <a:tr h="654666">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Share guidance with parents &amp; carers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Sept – Oct 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0495156"/>
                  </a:ext>
                </a:extLst>
              </a:tr>
              <a:tr h="379291">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b="1"/>
                        <a:t>Go Live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b="1"/>
                        <a:t>1 September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3529571"/>
                  </a:ext>
                </a:extLst>
              </a:tr>
              <a:tr h="379291">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Hyper care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a:t>Sept – Dec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427319"/>
                  </a:ext>
                </a:extLst>
              </a:tr>
            </a:tbl>
          </a:graphicData>
        </a:graphic>
      </p:graphicFrame>
      <p:sp>
        <p:nvSpPr>
          <p:cNvPr id="3" name="TextBox 2">
            <a:extLst>
              <a:ext uri="{FF2B5EF4-FFF2-40B4-BE49-F238E27FC236}">
                <a16:creationId xmlns:a16="http://schemas.microsoft.com/office/drawing/2014/main" id="{78362D10-5561-382B-A616-383D0F7C9F8B}"/>
              </a:ext>
            </a:extLst>
          </p:cNvPr>
          <p:cNvSpPr txBox="1"/>
          <p:nvPr/>
        </p:nvSpPr>
        <p:spPr>
          <a:xfrm>
            <a:off x="128017" y="6028606"/>
            <a:ext cx="7251191" cy="738664"/>
          </a:xfrm>
          <a:prstGeom prst="rect">
            <a:avLst/>
          </a:prstGeom>
          <a:solidFill>
            <a:schemeClr val="bg1"/>
          </a:solidFill>
        </p:spPr>
        <p:txBody>
          <a:bodyPr wrap="square" rtlCol="0">
            <a:spAutoFit/>
          </a:bodyPr>
          <a:lstStyle/>
          <a:p>
            <a:r>
              <a:rPr lang="en-GB" sz="1400" b="1" u="sng"/>
              <a:t>Please note we are aiming to:</a:t>
            </a:r>
          </a:p>
          <a:p>
            <a:pPr marL="285750" indent="-285750">
              <a:buFont typeface="Arial" panose="020B0604020202020204" pitchFamily="34" charset="0"/>
              <a:buChar char="•"/>
            </a:pPr>
            <a:r>
              <a:rPr lang="en-GB" sz="1400"/>
              <a:t>Transfer all ‘in progress’ assessment requests to the new system for 1 June 2026</a:t>
            </a:r>
          </a:p>
          <a:p>
            <a:pPr marL="285750" indent="-285750">
              <a:buFont typeface="Arial" panose="020B0604020202020204" pitchFamily="34" charset="0"/>
              <a:buChar char="•"/>
            </a:pPr>
            <a:r>
              <a:rPr lang="en-GB" sz="1400"/>
              <a:t>Transfer all existing plans by 1 September 2026</a:t>
            </a:r>
          </a:p>
        </p:txBody>
      </p:sp>
    </p:spTree>
    <p:extLst>
      <p:ext uri="{BB962C8B-B14F-4D97-AF65-F5344CB8AC3E}">
        <p14:creationId xmlns:p14="http://schemas.microsoft.com/office/powerpoint/2010/main" val="10728822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C93006-955E-6CBC-B0AD-D1BEAE0BCAC8}"/>
              </a:ext>
            </a:extLst>
          </p:cNvPr>
          <p:cNvSpPr txBox="1"/>
          <p:nvPr/>
        </p:nvSpPr>
        <p:spPr>
          <a:xfrm>
            <a:off x="9729216" y="5504688"/>
            <a:ext cx="2029968" cy="987552"/>
          </a:xfrm>
          <a:prstGeom prst="rect">
            <a:avLst/>
          </a:prstGeom>
          <a:solidFill>
            <a:schemeClr val="bg1"/>
          </a:solidFill>
          <a:ln>
            <a:solidFill>
              <a:schemeClr val="bg1"/>
            </a:solidFill>
          </a:ln>
        </p:spPr>
        <p:txBody>
          <a:bodyPr wrap="square" rtlCol="0">
            <a:spAutoFit/>
          </a:bodyPr>
          <a:lstStyle/>
          <a:p>
            <a:endParaRPr lang="en-GB"/>
          </a:p>
        </p:txBody>
      </p:sp>
      <p:sp>
        <p:nvSpPr>
          <p:cNvPr id="9" name="Title 1">
            <a:extLst>
              <a:ext uri="{FF2B5EF4-FFF2-40B4-BE49-F238E27FC236}">
                <a16:creationId xmlns:a16="http://schemas.microsoft.com/office/drawing/2014/main" id="{7611F28D-CFA7-4841-00FB-881D96632C3C}"/>
              </a:ext>
            </a:extLst>
          </p:cNvPr>
          <p:cNvSpPr>
            <a:spLocks noGrp="1"/>
          </p:cNvSpPr>
          <p:nvPr>
            <p:ph type="title"/>
          </p:nvPr>
        </p:nvSpPr>
        <p:spPr>
          <a:xfrm>
            <a:off x="65024" y="95742"/>
            <a:ext cx="10067544" cy="741154"/>
          </a:xfrm>
        </p:spPr>
        <p:txBody>
          <a:bodyPr>
            <a:normAutofit/>
          </a:bodyPr>
          <a:lstStyle/>
          <a:p>
            <a:r>
              <a:rPr lang="en-GB"/>
              <a:t>What are the key changes?</a:t>
            </a:r>
          </a:p>
        </p:txBody>
      </p:sp>
      <p:graphicFrame>
        <p:nvGraphicFramePr>
          <p:cNvPr id="2" name="Diagram 1">
            <a:extLst>
              <a:ext uri="{FF2B5EF4-FFF2-40B4-BE49-F238E27FC236}">
                <a16:creationId xmlns:a16="http://schemas.microsoft.com/office/drawing/2014/main" id="{8D0304C0-2601-0B99-CE9F-CEF17F3B7180}"/>
              </a:ext>
            </a:extLst>
          </p:cNvPr>
          <p:cNvGraphicFramePr/>
          <p:nvPr/>
        </p:nvGraphicFramePr>
        <p:xfrm>
          <a:off x="295656" y="663160"/>
          <a:ext cx="11880000" cy="612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34253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60681D1C-045F-F6F6-5F8C-843880A0FE53}"/>
              </a:ext>
            </a:extLst>
          </p:cNvPr>
          <p:cNvSpPr/>
          <p:nvPr/>
        </p:nvSpPr>
        <p:spPr>
          <a:xfrm>
            <a:off x="786384" y="855184"/>
            <a:ext cx="1252728" cy="129508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8A66887D-B75C-9B7D-0663-62EA1274C807}"/>
              </a:ext>
            </a:extLst>
          </p:cNvPr>
          <p:cNvSpPr/>
          <p:nvPr/>
        </p:nvSpPr>
        <p:spPr>
          <a:xfrm>
            <a:off x="3087803" y="820531"/>
            <a:ext cx="1252728" cy="129508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ECD329BC-8FD7-9F7F-54DE-F2E0E1FE5F87}"/>
              </a:ext>
            </a:extLst>
          </p:cNvPr>
          <p:cNvSpPr/>
          <p:nvPr/>
        </p:nvSpPr>
        <p:spPr>
          <a:xfrm>
            <a:off x="5414510" y="837858"/>
            <a:ext cx="1252728" cy="129508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5B3233D8-EE68-EC7D-B3D5-1A86A74B6F56}"/>
              </a:ext>
            </a:extLst>
          </p:cNvPr>
          <p:cNvSpPr/>
          <p:nvPr/>
        </p:nvSpPr>
        <p:spPr>
          <a:xfrm>
            <a:off x="7817566" y="765914"/>
            <a:ext cx="1252728" cy="129508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9A87B3A1-7E9D-2A43-23F2-CF04A0EE6F34}"/>
              </a:ext>
            </a:extLst>
          </p:cNvPr>
          <p:cNvSpPr/>
          <p:nvPr/>
        </p:nvSpPr>
        <p:spPr>
          <a:xfrm>
            <a:off x="10118985" y="765913"/>
            <a:ext cx="1252728" cy="129508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7611F28D-CFA7-4841-00FB-881D96632C3C}"/>
              </a:ext>
            </a:extLst>
          </p:cNvPr>
          <p:cNvSpPr>
            <a:spLocks noGrp="1"/>
          </p:cNvSpPr>
          <p:nvPr>
            <p:ph type="title"/>
          </p:nvPr>
        </p:nvSpPr>
        <p:spPr>
          <a:xfrm>
            <a:off x="0" y="24758"/>
            <a:ext cx="11978640" cy="741154"/>
          </a:xfrm>
        </p:spPr>
        <p:txBody>
          <a:bodyPr>
            <a:normAutofit fontScale="90000"/>
          </a:bodyPr>
          <a:lstStyle/>
          <a:p>
            <a:r>
              <a:rPr lang="en-GB"/>
              <a:t>How will you be supported through the change?</a:t>
            </a:r>
          </a:p>
        </p:txBody>
      </p:sp>
      <p:graphicFrame>
        <p:nvGraphicFramePr>
          <p:cNvPr id="2" name="Diagram 1">
            <a:extLst>
              <a:ext uri="{FF2B5EF4-FFF2-40B4-BE49-F238E27FC236}">
                <a16:creationId xmlns:a16="http://schemas.microsoft.com/office/drawing/2014/main" id="{FAC033E7-4ED5-9EFC-43E7-DC83E4979ACF}"/>
              </a:ext>
            </a:extLst>
          </p:cNvPr>
          <p:cNvGraphicFramePr/>
          <p:nvPr/>
        </p:nvGraphicFramePr>
        <p:xfrm>
          <a:off x="394577" y="640080"/>
          <a:ext cx="11363313" cy="61996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Graphic 3" descr="Email with solid fill">
            <a:extLst>
              <a:ext uri="{FF2B5EF4-FFF2-40B4-BE49-F238E27FC236}">
                <a16:creationId xmlns:a16="http://schemas.microsoft.com/office/drawing/2014/main" id="{C7B2F563-95F4-0CD4-653E-2CBAE77E51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42904" y="975948"/>
            <a:ext cx="914400" cy="914400"/>
          </a:xfrm>
          <a:prstGeom prst="rect">
            <a:avLst/>
          </a:prstGeom>
        </p:spPr>
      </p:pic>
      <p:pic>
        <p:nvPicPr>
          <p:cNvPr id="6" name="Graphic 5" descr="Ribbon with solid fill">
            <a:extLst>
              <a:ext uri="{FF2B5EF4-FFF2-40B4-BE49-F238E27FC236}">
                <a16:creationId xmlns:a16="http://schemas.microsoft.com/office/drawing/2014/main" id="{703ABBBB-B613-35F7-E0D6-3BEC80AFDAE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296621" y="966333"/>
            <a:ext cx="914400" cy="914400"/>
          </a:xfrm>
          <a:prstGeom prst="rect">
            <a:avLst/>
          </a:prstGeom>
        </p:spPr>
      </p:pic>
      <p:pic>
        <p:nvPicPr>
          <p:cNvPr id="8" name="Graphic 7" descr="Teacher with solid fill">
            <a:extLst>
              <a:ext uri="{FF2B5EF4-FFF2-40B4-BE49-F238E27FC236}">
                <a16:creationId xmlns:a16="http://schemas.microsoft.com/office/drawing/2014/main" id="{C8DED2F3-A64E-4220-5B15-71CF8CCF84D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583674" y="1028202"/>
            <a:ext cx="914400" cy="914400"/>
          </a:xfrm>
          <a:prstGeom prst="rect">
            <a:avLst/>
          </a:prstGeom>
        </p:spPr>
      </p:pic>
      <p:pic>
        <p:nvPicPr>
          <p:cNvPr id="11" name="Graphic 10" descr="Open hand with solid fill">
            <a:extLst>
              <a:ext uri="{FF2B5EF4-FFF2-40B4-BE49-F238E27FC236}">
                <a16:creationId xmlns:a16="http://schemas.microsoft.com/office/drawing/2014/main" id="{9935F489-3472-F578-D761-FF75ADE7F9F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994793" y="981018"/>
            <a:ext cx="914400" cy="914400"/>
          </a:xfrm>
          <a:prstGeom prst="rect">
            <a:avLst/>
          </a:prstGeom>
        </p:spPr>
      </p:pic>
      <p:pic>
        <p:nvPicPr>
          <p:cNvPr id="15" name="Graphic 14" descr="Signpost with solid fill">
            <a:extLst>
              <a:ext uri="{FF2B5EF4-FFF2-40B4-BE49-F238E27FC236}">
                <a16:creationId xmlns:a16="http://schemas.microsoft.com/office/drawing/2014/main" id="{940FA8C8-1F31-C9BF-C379-0C446D8A66B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334696" y="956257"/>
            <a:ext cx="914400" cy="914400"/>
          </a:xfrm>
          <a:prstGeom prst="rect">
            <a:avLst/>
          </a:prstGeom>
        </p:spPr>
      </p:pic>
    </p:spTree>
    <p:extLst>
      <p:ext uri="{BB962C8B-B14F-4D97-AF65-F5344CB8AC3E}">
        <p14:creationId xmlns:p14="http://schemas.microsoft.com/office/powerpoint/2010/main" val="12972472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11F28D-CFA7-4841-00FB-881D96632C3C}"/>
              </a:ext>
            </a:extLst>
          </p:cNvPr>
          <p:cNvSpPr>
            <a:spLocks noGrp="1"/>
          </p:cNvSpPr>
          <p:nvPr>
            <p:ph type="title"/>
          </p:nvPr>
        </p:nvSpPr>
        <p:spPr>
          <a:xfrm>
            <a:off x="106680" y="251190"/>
            <a:ext cx="11978640" cy="741154"/>
          </a:xfrm>
        </p:spPr>
        <p:txBody>
          <a:bodyPr>
            <a:normAutofit/>
          </a:bodyPr>
          <a:lstStyle/>
          <a:p>
            <a:r>
              <a:rPr lang="en-GB"/>
              <a:t>How can I stay up to date with progress?</a:t>
            </a:r>
          </a:p>
        </p:txBody>
      </p:sp>
      <p:sp>
        <p:nvSpPr>
          <p:cNvPr id="6" name="TextBox 5">
            <a:extLst>
              <a:ext uri="{FF2B5EF4-FFF2-40B4-BE49-F238E27FC236}">
                <a16:creationId xmlns:a16="http://schemas.microsoft.com/office/drawing/2014/main" id="{69018219-ED3B-0BF8-8856-2BD3494832E4}"/>
              </a:ext>
            </a:extLst>
          </p:cNvPr>
          <p:cNvSpPr txBox="1"/>
          <p:nvPr/>
        </p:nvSpPr>
        <p:spPr>
          <a:xfrm>
            <a:off x="979465" y="1609326"/>
            <a:ext cx="5915857" cy="3785652"/>
          </a:xfrm>
          <a:prstGeom prst="rect">
            <a:avLst/>
          </a:prstGeom>
          <a:solidFill>
            <a:srgbClr val="E1F4FF"/>
          </a:solidFill>
          <a:ln>
            <a:solidFill>
              <a:schemeClr val="tx1"/>
            </a:solidFill>
          </a:ln>
        </p:spPr>
        <p:txBody>
          <a:bodyPr wrap="square" rtlCol="0">
            <a:spAutoFit/>
          </a:bodyPr>
          <a:lstStyle/>
          <a:p>
            <a:pPr algn="ctr"/>
            <a:r>
              <a:rPr lang="en-GB" sz="4000"/>
              <a:t>Webpage:</a:t>
            </a:r>
          </a:p>
          <a:p>
            <a:pPr algn="ctr"/>
            <a:endParaRPr lang="en-GB" sz="4000"/>
          </a:p>
          <a:p>
            <a:pPr algn="ctr"/>
            <a:r>
              <a:rPr lang="en-GB" sz="4000">
                <a:hlinkClick r:id="rId3"/>
              </a:rPr>
              <a:t>Transforming EHCPs: a new digital system is coming | North Yorkshire Council</a:t>
            </a:r>
            <a:endParaRPr lang="en-GB" sz="4000"/>
          </a:p>
          <a:p>
            <a:pPr algn="ctr"/>
            <a:endParaRPr lang="en-GB" sz="4000"/>
          </a:p>
        </p:txBody>
      </p:sp>
      <p:pic>
        <p:nvPicPr>
          <p:cNvPr id="3" name="Picture 2" descr="A qr code on a white background">
            <a:extLst>
              <a:ext uri="{FF2B5EF4-FFF2-40B4-BE49-F238E27FC236}">
                <a16:creationId xmlns:a16="http://schemas.microsoft.com/office/drawing/2014/main" id="{088BC955-600F-A854-AE59-A395A59F2F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4532" y="1609326"/>
            <a:ext cx="3785652" cy="3785652"/>
          </a:xfrm>
          <a:prstGeom prst="rect">
            <a:avLst/>
          </a:prstGeom>
          <a:ln>
            <a:solidFill>
              <a:schemeClr val="tx1"/>
            </a:solidFill>
          </a:ln>
        </p:spPr>
      </p:pic>
    </p:spTree>
    <p:extLst>
      <p:ext uri="{BB962C8B-B14F-4D97-AF65-F5344CB8AC3E}">
        <p14:creationId xmlns:p14="http://schemas.microsoft.com/office/powerpoint/2010/main" val="40254111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11F28D-CFA7-4841-00FB-881D96632C3C}"/>
              </a:ext>
            </a:extLst>
          </p:cNvPr>
          <p:cNvSpPr>
            <a:spLocks noGrp="1"/>
          </p:cNvSpPr>
          <p:nvPr>
            <p:ph type="title"/>
          </p:nvPr>
        </p:nvSpPr>
        <p:spPr>
          <a:xfrm>
            <a:off x="106680" y="66416"/>
            <a:ext cx="11978640" cy="741154"/>
          </a:xfrm>
        </p:spPr>
        <p:txBody>
          <a:bodyPr>
            <a:normAutofit/>
          </a:bodyPr>
          <a:lstStyle/>
          <a:p>
            <a:r>
              <a:rPr lang="en-GB"/>
              <a:t>Next steps – preparation</a:t>
            </a:r>
          </a:p>
        </p:txBody>
      </p:sp>
      <p:sp>
        <p:nvSpPr>
          <p:cNvPr id="2" name="TextBox 1">
            <a:extLst>
              <a:ext uri="{FF2B5EF4-FFF2-40B4-BE49-F238E27FC236}">
                <a16:creationId xmlns:a16="http://schemas.microsoft.com/office/drawing/2014/main" id="{94829E2C-04E3-7828-1622-E74A59051F95}"/>
              </a:ext>
            </a:extLst>
          </p:cNvPr>
          <p:cNvSpPr txBox="1"/>
          <p:nvPr/>
        </p:nvSpPr>
        <p:spPr>
          <a:xfrm>
            <a:off x="173736" y="888134"/>
            <a:ext cx="11430000" cy="4862870"/>
          </a:xfrm>
          <a:prstGeom prst="rect">
            <a:avLst/>
          </a:prstGeom>
          <a:solidFill>
            <a:schemeClr val="bg1"/>
          </a:solidFill>
        </p:spPr>
        <p:txBody>
          <a:bodyPr wrap="square" rtlCol="0">
            <a:spAutoFit/>
          </a:bodyPr>
          <a:lstStyle/>
          <a:p>
            <a:pPr marL="457200" indent="-457200">
              <a:buFont typeface="Wingdings" panose="05000000000000000000" pitchFamily="2" charset="2"/>
              <a:buChar char="Ø"/>
            </a:pPr>
            <a:r>
              <a:rPr lang="en-GB" sz="2400"/>
              <a:t>Consider who the users will be in your schools and settings.</a:t>
            </a:r>
          </a:p>
          <a:p>
            <a:pPr marL="914400" lvl="1" indent="-457200">
              <a:buFont typeface="Arial" panose="020B0604020202020204" pitchFamily="34" charset="0"/>
              <a:buChar char="•"/>
            </a:pPr>
            <a:r>
              <a:rPr lang="en-GB" sz="2000"/>
              <a:t>We will request this information before the end of the summer term 2026</a:t>
            </a:r>
          </a:p>
          <a:p>
            <a:pPr marL="457200" indent="-457200">
              <a:buFont typeface="Arial" panose="020B0604020202020204" pitchFamily="34" charset="0"/>
              <a:buChar char="•"/>
            </a:pPr>
            <a:endParaRPr lang="en-GB" sz="2400"/>
          </a:p>
          <a:p>
            <a:pPr marL="457200" indent="-457200">
              <a:buFont typeface="Wingdings" panose="05000000000000000000" pitchFamily="2" charset="2"/>
              <a:buChar char="Ø"/>
            </a:pPr>
            <a:r>
              <a:rPr lang="en-GB" sz="2400"/>
              <a:t>Plan the training into your school events calendar.</a:t>
            </a:r>
          </a:p>
          <a:p>
            <a:pPr marL="914400" lvl="1" indent="-457200">
              <a:buFont typeface="Arial" panose="020B0604020202020204" pitchFamily="34" charset="0"/>
              <a:buChar char="•"/>
            </a:pPr>
            <a:r>
              <a:rPr lang="en-GB" sz="2000"/>
              <a:t>We will contact you with more information about the training programme once we have designed it. Early thoughts are:</a:t>
            </a:r>
          </a:p>
          <a:p>
            <a:pPr marL="1371600" lvl="2" indent="-457200">
              <a:buFont typeface="Arial" panose="020B0604020202020204" pitchFamily="34" charset="0"/>
              <a:buChar char="•"/>
            </a:pPr>
            <a:r>
              <a:rPr lang="en-GB"/>
              <a:t>July – share guidance and resources</a:t>
            </a:r>
          </a:p>
          <a:p>
            <a:pPr marL="1371600" lvl="2" indent="-457200">
              <a:buFont typeface="Arial" panose="020B0604020202020204" pitchFamily="34" charset="0"/>
              <a:buChar char="•"/>
            </a:pPr>
            <a:r>
              <a:rPr lang="en-GB"/>
              <a:t>September – webinars at the start of September (school training days)</a:t>
            </a:r>
          </a:p>
          <a:p>
            <a:pPr marL="1371600" lvl="2" indent="-457200">
              <a:spcAft>
                <a:spcPts val="600"/>
              </a:spcAft>
              <a:buFont typeface="Arial" panose="020B0604020202020204" pitchFamily="34" charset="0"/>
              <a:buChar char="•"/>
            </a:pPr>
            <a:r>
              <a:rPr lang="en-GB"/>
              <a:t>More targeted support through September &amp; October 2026.</a:t>
            </a:r>
          </a:p>
          <a:p>
            <a:pPr marL="914400" lvl="1" indent="-457200">
              <a:buFont typeface="Arial" panose="020B0604020202020204" pitchFamily="34" charset="0"/>
              <a:buChar char="•"/>
            </a:pPr>
            <a:r>
              <a:rPr lang="en-GB" sz="2000"/>
              <a:t>We will use our identified ‘schools working group’ to consult with, to take guidance on what will work best for schools.</a:t>
            </a:r>
          </a:p>
          <a:p>
            <a:pPr marL="457200" indent="-457200">
              <a:buFont typeface="Arial" panose="020B0604020202020204" pitchFamily="34" charset="0"/>
              <a:buChar char="•"/>
            </a:pPr>
            <a:endParaRPr lang="en-GB" sz="2400"/>
          </a:p>
          <a:p>
            <a:pPr marL="457200" indent="-457200">
              <a:buFont typeface="Wingdings" panose="05000000000000000000" pitchFamily="2" charset="2"/>
              <a:buChar char="Ø"/>
            </a:pPr>
            <a:r>
              <a:rPr lang="en-GB" sz="2400"/>
              <a:t>Keep in touch – if you have any concerns or don’t feel you have the appropriate information – please let us know.</a:t>
            </a:r>
          </a:p>
        </p:txBody>
      </p:sp>
      <p:sp>
        <p:nvSpPr>
          <p:cNvPr id="3" name="TextBox 2">
            <a:extLst>
              <a:ext uri="{FF2B5EF4-FFF2-40B4-BE49-F238E27FC236}">
                <a16:creationId xmlns:a16="http://schemas.microsoft.com/office/drawing/2014/main" id="{0A9FF6E7-BFA7-11EE-0FC7-B6A58638C706}"/>
              </a:ext>
            </a:extLst>
          </p:cNvPr>
          <p:cNvSpPr txBox="1"/>
          <p:nvPr/>
        </p:nvSpPr>
        <p:spPr>
          <a:xfrm>
            <a:off x="338328" y="5898924"/>
            <a:ext cx="8686800" cy="707886"/>
          </a:xfrm>
          <a:prstGeom prst="rect">
            <a:avLst/>
          </a:prstGeom>
          <a:solidFill>
            <a:schemeClr val="bg1"/>
          </a:solidFill>
          <a:ln>
            <a:solidFill>
              <a:schemeClr val="tx1"/>
            </a:solidFill>
          </a:ln>
        </p:spPr>
        <p:txBody>
          <a:bodyPr wrap="square" rtlCol="0">
            <a:spAutoFit/>
          </a:bodyPr>
          <a:lstStyle/>
          <a:p>
            <a:r>
              <a:rPr lang="en-GB" sz="2000" b="1"/>
              <a:t>Lucy Wade </a:t>
            </a:r>
            <a:r>
              <a:rPr lang="en-GB" sz="2000"/>
              <a:t>– Project Manager – </a:t>
            </a:r>
            <a:r>
              <a:rPr lang="en-GB" sz="2000">
                <a:hlinkClick r:id="rId3"/>
              </a:rPr>
              <a:t>lucy.wade@northyorks.gov.uk</a:t>
            </a:r>
            <a:endParaRPr lang="en-GB" sz="2000"/>
          </a:p>
          <a:p>
            <a:r>
              <a:rPr lang="en-GB" sz="2000" b="1"/>
              <a:t>Zoe Rouse </a:t>
            </a:r>
            <a:r>
              <a:rPr lang="en-GB" sz="2000"/>
              <a:t>– SEND Improvement Lead – </a:t>
            </a:r>
            <a:r>
              <a:rPr lang="en-GB" sz="2000">
                <a:hlinkClick r:id="rId4"/>
              </a:rPr>
              <a:t>zoe.rouse@northyorks.gov.uk</a:t>
            </a:r>
            <a:r>
              <a:rPr lang="en-GB" sz="2000"/>
              <a:t> </a:t>
            </a:r>
          </a:p>
        </p:txBody>
      </p:sp>
    </p:spTree>
    <p:extLst>
      <p:ext uri="{BB962C8B-B14F-4D97-AF65-F5344CB8AC3E}">
        <p14:creationId xmlns:p14="http://schemas.microsoft.com/office/powerpoint/2010/main" val="35384340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A73F074-4BEC-4003-C9D6-8C6416A27A15}"/>
              </a:ext>
            </a:extLst>
          </p:cNvPr>
          <p:cNvSpPr txBox="1">
            <a:spLocks/>
          </p:cNvSpPr>
          <p:nvPr/>
        </p:nvSpPr>
        <p:spPr>
          <a:xfrm>
            <a:off x="7470647" y="2247737"/>
            <a:ext cx="4319016" cy="17099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pPr algn="ctr"/>
            <a:r>
              <a:rPr lang="en-GB"/>
              <a:t>Any Questions?</a:t>
            </a:r>
          </a:p>
        </p:txBody>
      </p:sp>
      <p:sp>
        <p:nvSpPr>
          <p:cNvPr id="3" name="Title 1">
            <a:extLst>
              <a:ext uri="{FF2B5EF4-FFF2-40B4-BE49-F238E27FC236}">
                <a16:creationId xmlns:a16="http://schemas.microsoft.com/office/drawing/2014/main" id="{B67852DB-84E9-17D6-794A-12F70533E739}"/>
              </a:ext>
            </a:extLst>
          </p:cNvPr>
          <p:cNvSpPr txBox="1">
            <a:spLocks/>
          </p:cNvSpPr>
          <p:nvPr/>
        </p:nvSpPr>
        <p:spPr>
          <a:xfrm>
            <a:off x="218200" y="161218"/>
            <a:ext cx="6490447" cy="7074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a:lstStyle>
          <a:p>
            <a:r>
              <a:rPr lang="en-GB"/>
              <a:t>Feedback Opportunity</a:t>
            </a:r>
          </a:p>
        </p:txBody>
      </p:sp>
      <p:cxnSp>
        <p:nvCxnSpPr>
          <p:cNvPr id="8" name="Straight Connector 7">
            <a:extLst>
              <a:ext uri="{FF2B5EF4-FFF2-40B4-BE49-F238E27FC236}">
                <a16:creationId xmlns:a16="http://schemas.microsoft.com/office/drawing/2014/main" id="{01B2A14C-FF6B-A7B6-6B1C-52BBB208B3CC}"/>
              </a:ext>
            </a:extLst>
          </p:cNvPr>
          <p:cNvCxnSpPr/>
          <p:nvPr/>
        </p:nvCxnSpPr>
        <p:spPr>
          <a:xfrm>
            <a:off x="6876288" y="261802"/>
            <a:ext cx="0" cy="60658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descr="A qr code on a blue background">
            <a:extLst>
              <a:ext uri="{FF2B5EF4-FFF2-40B4-BE49-F238E27FC236}">
                <a16:creationId xmlns:a16="http://schemas.microsoft.com/office/drawing/2014/main" id="{70607759-2B76-AB5E-039E-EF11AEC8E8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1" y="992124"/>
            <a:ext cx="5212079" cy="5212079"/>
          </a:xfrm>
          <a:prstGeom prst="rect">
            <a:avLst/>
          </a:prstGeom>
        </p:spPr>
      </p:pic>
      <p:sp>
        <p:nvSpPr>
          <p:cNvPr id="6" name="Rectangle 1">
            <a:extLst>
              <a:ext uri="{FF2B5EF4-FFF2-40B4-BE49-F238E27FC236}">
                <a16:creationId xmlns:a16="http://schemas.microsoft.com/office/drawing/2014/main" id="{C0FB69C2-D2E3-6401-7DBF-2FA8595F24D7}"/>
              </a:ext>
            </a:extLst>
          </p:cNvPr>
          <p:cNvSpPr>
            <a:spLocks noChangeArrowheads="1"/>
          </p:cNvSpPr>
          <p:nvPr/>
        </p:nvSpPr>
        <p:spPr bwMode="auto">
          <a:xfrm>
            <a:off x="64008" y="6327648"/>
            <a:ext cx="70134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hlinkClick r:id="rId4"/>
              </a:rPr>
              <a:t>Digital EHCP Project - SEND Partners Pulse Survey – Fill in form</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965459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76E477-0EAD-C98B-E3D3-205903210C74}"/>
              </a:ext>
            </a:extLst>
          </p:cNvPr>
          <p:cNvPicPr>
            <a:picLocks noChangeAspect="1"/>
          </p:cNvPicPr>
          <p:nvPr/>
        </p:nvPicPr>
        <p:blipFill>
          <a:blip r:embed="rId2"/>
          <a:stretch>
            <a:fillRect/>
          </a:stretch>
        </p:blipFill>
        <p:spPr>
          <a:xfrm>
            <a:off x="-131356" y="0"/>
            <a:ext cx="12323356" cy="6902890"/>
          </a:xfrm>
          <a:prstGeom prst="rect">
            <a:avLst/>
          </a:prstGeom>
        </p:spPr>
      </p:pic>
    </p:spTree>
    <p:extLst>
      <p:ext uri="{BB962C8B-B14F-4D97-AF65-F5344CB8AC3E}">
        <p14:creationId xmlns:p14="http://schemas.microsoft.com/office/powerpoint/2010/main" val="24573169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descr="Hierarchy with solid fill">
            <a:extLst>
              <a:ext uri="{FF2B5EF4-FFF2-40B4-BE49-F238E27FC236}">
                <a16:creationId xmlns:a16="http://schemas.microsoft.com/office/drawing/2014/main" id="{A040EC31-097A-42EF-A1BA-56F07E1EE5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18022" y="3990702"/>
            <a:ext cx="1998617" cy="1998617"/>
          </a:xfrm>
          <a:prstGeom prst="rect">
            <a:avLst/>
          </a:prstGeom>
        </p:spPr>
      </p:pic>
      <p:sp>
        <p:nvSpPr>
          <p:cNvPr id="4" name="Title 3">
            <a:extLst>
              <a:ext uri="{FF2B5EF4-FFF2-40B4-BE49-F238E27FC236}">
                <a16:creationId xmlns:a16="http://schemas.microsoft.com/office/drawing/2014/main" id="{E5830DC8-8CB0-4304-98AF-96D75BC44614}"/>
              </a:ext>
            </a:extLst>
          </p:cNvPr>
          <p:cNvSpPr>
            <a:spLocks noGrp="1"/>
          </p:cNvSpPr>
          <p:nvPr>
            <p:ph type="ctrTitle"/>
          </p:nvPr>
        </p:nvSpPr>
        <p:spPr>
          <a:xfrm>
            <a:off x="338383" y="4833257"/>
            <a:ext cx="7195892" cy="1248615"/>
          </a:xfrm>
        </p:spPr>
        <p:txBody>
          <a:bodyPr>
            <a:normAutofit/>
          </a:bodyPr>
          <a:lstStyle/>
          <a:p>
            <a:br>
              <a:rPr lang="en-GB" b="0">
                <a:latin typeface="Arial"/>
                <a:cs typeface="Arial"/>
              </a:rPr>
            </a:br>
            <a:br>
              <a:rPr lang="en-GB" sz="2000">
                <a:latin typeface="Arial"/>
                <a:cs typeface="Arial"/>
              </a:rPr>
            </a:br>
            <a:endParaRPr lang="en-US" sz="2000" b="0"/>
          </a:p>
        </p:txBody>
      </p:sp>
      <p:sp>
        <p:nvSpPr>
          <p:cNvPr id="3" name="TextBox 2">
            <a:extLst>
              <a:ext uri="{FF2B5EF4-FFF2-40B4-BE49-F238E27FC236}">
                <a16:creationId xmlns:a16="http://schemas.microsoft.com/office/drawing/2014/main" id="{A4E2CFD6-8A8E-F61D-3337-6D2FC4B316BD}"/>
              </a:ext>
            </a:extLst>
          </p:cNvPr>
          <p:cNvSpPr txBox="1"/>
          <p:nvPr/>
        </p:nvSpPr>
        <p:spPr>
          <a:xfrm>
            <a:off x="3314222" y="1621290"/>
            <a:ext cx="8440105" cy="1651671"/>
          </a:xfrm>
          <a:prstGeom prst="rect">
            <a:avLst/>
          </a:prstGeom>
          <a:solidFill>
            <a:schemeClr val="bg1">
              <a:lumMod val="95000"/>
            </a:schemeClr>
          </a:solidFill>
        </p:spPr>
        <p:txBody>
          <a:bodyPr wrap="square" lIns="91440" tIns="45720" rIns="91440" bIns="45720" anchor="t">
            <a:spAutoFit/>
          </a:bodyPr>
          <a:lstStyle/>
          <a:p>
            <a:pPr>
              <a:lnSpc>
                <a:spcPct val="150000"/>
              </a:lnSpc>
              <a:spcAft>
                <a:spcPts val="800"/>
              </a:spcAft>
            </a:pPr>
            <a:r>
              <a:rPr lang="en-GB" sz="3600" b="1" kern="100">
                <a:solidFill>
                  <a:schemeClr val="accent1">
                    <a:lumMod val="75000"/>
                  </a:schemeClr>
                </a:solidFill>
                <a:latin typeface="Arial"/>
                <a:ea typeface="Calibri"/>
                <a:cs typeface="Arial"/>
              </a:rPr>
              <a:t>Families First Partnership &amp; Giving Every Child The Best Start in Life  </a:t>
            </a:r>
            <a:endParaRPr lang="en-GB" sz="3600" b="1" kern="100">
              <a:solidFill>
                <a:srgbClr val="7030A0"/>
              </a:solidFill>
              <a:latin typeface="Arial" panose="020B0604020202020204" pitchFamily="34" charset="0"/>
              <a:ea typeface="Aptos" panose="020B00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FBC1CF31-4F4F-D802-35AE-970BC6E5C98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462865" y="4208067"/>
            <a:ext cx="3390752" cy="2498993"/>
          </a:xfrm>
          <a:prstGeom prst="rect">
            <a:avLst/>
          </a:prstGeom>
        </p:spPr>
      </p:pic>
      <p:pic>
        <p:nvPicPr>
          <p:cNvPr id="10" name="Picture 9">
            <a:extLst>
              <a:ext uri="{FF2B5EF4-FFF2-40B4-BE49-F238E27FC236}">
                <a16:creationId xmlns:a16="http://schemas.microsoft.com/office/drawing/2014/main" id="{5E91E4FF-7A73-68D4-3EF6-A7750F2777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2832" y="2064506"/>
            <a:ext cx="1107584" cy="1093074"/>
          </a:xfrm>
          <a:prstGeom prst="rect">
            <a:avLst/>
          </a:prstGeom>
        </p:spPr>
      </p:pic>
      <p:pic>
        <p:nvPicPr>
          <p:cNvPr id="2" name="Picture 1">
            <a:extLst>
              <a:ext uri="{FF2B5EF4-FFF2-40B4-BE49-F238E27FC236}">
                <a16:creationId xmlns:a16="http://schemas.microsoft.com/office/drawing/2014/main" id="{35686F63-CD75-F606-7D7E-4D239732556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047" y="3990702"/>
            <a:ext cx="4127754" cy="2751836"/>
          </a:xfrm>
          <a:prstGeom prst="rect">
            <a:avLst/>
          </a:prstGeom>
          <a:noFill/>
          <a:ln>
            <a:noFill/>
          </a:ln>
        </p:spPr>
      </p:pic>
      <p:pic>
        <p:nvPicPr>
          <p:cNvPr id="5" name="Picture 4" descr="A colorful text on a black background&#10;&#10;AI-generated content may be incorrect.">
            <a:extLst>
              <a:ext uri="{FF2B5EF4-FFF2-40B4-BE49-F238E27FC236}">
                <a16:creationId xmlns:a16="http://schemas.microsoft.com/office/drawing/2014/main" id="{33C89F37-DB1B-7FF3-B61B-141AC12A5303}"/>
              </a:ext>
            </a:extLst>
          </p:cNvPr>
          <p:cNvPicPr>
            <a:picLocks noChangeAspect="1"/>
          </p:cNvPicPr>
          <p:nvPr/>
        </p:nvPicPr>
        <p:blipFill>
          <a:blip r:embed="rId7"/>
          <a:stretch>
            <a:fillRect/>
          </a:stretch>
        </p:blipFill>
        <p:spPr>
          <a:xfrm>
            <a:off x="4568483" y="4364861"/>
            <a:ext cx="2965792" cy="2190887"/>
          </a:xfrm>
          <a:prstGeom prst="rect">
            <a:avLst/>
          </a:prstGeom>
        </p:spPr>
      </p:pic>
    </p:spTree>
    <p:extLst>
      <p:ext uri="{BB962C8B-B14F-4D97-AF65-F5344CB8AC3E}">
        <p14:creationId xmlns:p14="http://schemas.microsoft.com/office/powerpoint/2010/main" val="211853644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CB601-B95D-E843-AE0E-741A829463AE}"/>
              </a:ext>
            </a:extLst>
          </p:cNvPr>
          <p:cNvSpPr>
            <a:spLocks noGrp="1"/>
          </p:cNvSpPr>
          <p:nvPr>
            <p:ph type="title"/>
          </p:nvPr>
        </p:nvSpPr>
        <p:spPr>
          <a:xfrm>
            <a:off x="464573" y="388849"/>
            <a:ext cx="10515600" cy="2767710"/>
          </a:xfrm>
        </p:spPr>
        <p:txBody>
          <a:bodyPr>
            <a:normAutofit/>
          </a:bodyPr>
          <a:lstStyle/>
          <a:p>
            <a:pPr marL="0" marR="0" lvl="0" indent="0" defTabSz="914400" rtl="0" eaLnBrk="1" fontAlgn="auto" latinLnBrk="0" hangingPunct="1">
              <a:lnSpc>
                <a:spcPct val="100000"/>
              </a:lnSpc>
              <a:spcBef>
                <a:spcPts val="0"/>
              </a:spcBef>
              <a:spcAft>
                <a:spcPts val="0"/>
              </a:spcAft>
              <a:tabLst/>
              <a:defRPr/>
            </a:pPr>
            <a:r>
              <a:rPr lang="en-GB" sz="2400" b="1">
                <a:solidFill>
                  <a:srgbClr val="FFFFFF"/>
                </a:solidFill>
                <a:effectLst/>
                <a:latin typeface="Google Sans"/>
              </a:rPr>
              <a:t>The Families First programme forms a key component of the wider ’Stable Homes, Built on Love’ strategy, which was shaped by insights from numerous reviews and reports on children’s social care.</a:t>
            </a:r>
            <a:br>
              <a:rPr lang="en-GB" sz="2400" b="1">
                <a:solidFill>
                  <a:srgbClr val="FFFFFF"/>
                </a:solidFill>
                <a:effectLst/>
                <a:latin typeface="Google Sans"/>
              </a:rPr>
            </a:br>
            <a:endParaRPr lang="en-GB"/>
          </a:p>
        </p:txBody>
      </p:sp>
      <p:sp>
        <p:nvSpPr>
          <p:cNvPr id="3" name="Content Placeholder 2">
            <a:extLst>
              <a:ext uri="{FF2B5EF4-FFF2-40B4-BE49-F238E27FC236}">
                <a16:creationId xmlns:a16="http://schemas.microsoft.com/office/drawing/2014/main" id="{D605156E-1BE4-736A-C60C-7C5EB7A8176F}"/>
              </a:ext>
            </a:extLst>
          </p:cNvPr>
          <p:cNvSpPr>
            <a:spLocks noGrp="1"/>
          </p:cNvSpPr>
          <p:nvPr>
            <p:ph idx="1"/>
          </p:nvPr>
        </p:nvSpPr>
        <p:spPr>
          <a:xfrm>
            <a:off x="464573" y="1249526"/>
            <a:ext cx="10515600" cy="4927437"/>
          </a:xfrm>
        </p:spPr>
        <p:txBody>
          <a:bodyPr vert="horz" lIns="91440" tIns="45720" rIns="91440" bIns="45720" rtlCol="0" anchor="t">
            <a:normAutofit/>
          </a:bodyPr>
          <a:lstStyle/>
          <a:p>
            <a:pPr algn="ctr"/>
            <a:r>
              <a:rPr lang="en-GB" sz="2400" b="1">
                <a:solidFill>
                  <a:srgbClr val="FFFFFF"/>
                </a:solidFill>
              </a:rPr>
              <a:t>The Families First programme is part of the broader ’Stable Homes, Built on Love’ strategy, which was informed by recommendations from various reviews and reports on children's social care.</a:t>
            </a:r>
            <a:endParaRPr lang="en-US"/>
          </a:p>
          <a:p>
            <a:pPr algn="ctr"/>
            <a:r>
              <a:rPr lang="en-GB" sz="2400" b="1">
                <a:solidFill>
                  <a:srgbClr val="FFFFFF"/>
                </a:solidFill>
              </a:rPr>
              <a:t>The Families First programme is part of the broader ’Stable Homes, Built on Love’ strategy, which was informed by recommendations from various reviews and reports on children's social care.</a:t>
            </a:r>
            <a:endParaRPr lang="en-GB"/>
          </a:p>
          <a:p>
            <a:endParaRPr lang="en-GB"/>
          </a:p>
        </p:txBody>
      </p:sp>
      <p:pic>
        <p:nvPicPr>
          <p:cNvPr id="4" name="Picture 3">
            <a:extLst>
              <a:ext uri="{FF2B5EF4-FFF2-40B4-BE49-F238E27FC236}">
                <a16:creationId xmlns:a16="http://schemas.microsoft.com/office/drawing/2014/main" id="{9716D6FB-E159-24BD-14A2-DF6D825BAC69}"/>
              </a:ext>
            </a:extLst>
          </p:cNvPr>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30116633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9A1948D2-8D5B-04F3-415F-6B6E5BFC581C}"/>
              </a:ext>
            </a:extLst>
          </p:cNvPr>
          <p:cNvSpPr txBox="1">
            <a:spLocks/>
          </p:cNvSpPr>
          <p:nvPr/>
        </p:nvSpPr>
        <p:spPr>
          <a:xfrm>
            <a:off x="609600" y="484632"/>
            <a:ext cx="10541932" cy="5403691"/>
          </a:xfrm>
          <a:prstGeom prst="rect">
            <a:avLst/>
          </a:prstGeom>
        </p:spPr>
        <p:txBody>
          <a:bodyPr>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endParaRPr lang="en-GB" sz="2200" b="1">
              <a:solidFill>
                <a:srgbClr val="002060"/>
              </a:solidFill>
              <a:latin typeface="+mn-lt"/>
            </a:endParaRPr>
          </a:p>
          <a:p>
            <a:pPr fontAlgn="base"/>
            <a:r>
              <a:rPr lang="en-GB" sz="4600" b="1">
                <a:solidFill>
                  <a:srgbClr val="002060"/>
                </a:solidFill>
                <a:latin typeface="+mn-lt"/>
              </a:rPr>
              <a:t>Families First Partnership Programme (FFPP) Guide </a:t>
            </a:r>
          </a:p>
          <a:p>
            <a:pPr fontAlgn="base"/>
            <a:endParaRPr lang="en-GB" sz="2200" b="1">
              <a:solidFill>
                <a:srgbClr val="002060"/>
              </a:solidFill>
              <a:latin typeface="+mn-lt"/>
            </a:endParaRPr>
          </a:p>
          <a:p>
            <a:pPr fontAlgn="base"/>
            <a:r>
              <a:rPr lang="en-GB" sz="2200" b="1">
                <a:solidFill>
                  <a:srgbClr val="002060"/>
                </a:solidFill>
                <a:latin typeface="+mn-lt"/>
              </a:rPr>
              <a:t>Purpose</a:t>
            </a:r>
            <a:r>
              <a:rPr lang="en-GB" sz="2200">
                <a:solidFill>
                  <a:srgbClr val="002060"/>
                </a:solidFill>
                <a:latin typeface="+mn-lt"/>
              </a:rPr>
              <a:t> </a:t>
            </a:r>
          </a:p>
          <a:p>
            <a:pPr fontAlgn="base"/>
            <a:r>
              <a:rPr lang="en-GB" sz="2200">
                <a:solidFill>
                  <a:srgbClr val="002060"/>
                </a:solidFill>
                <a:latin typeface="+mn-lt"/>
              </a:rPr>
              <a:t>The guide supports safeguarding partners in England to implement reforms in Family Help, Multi-Agency Child Protection Team and Family Network Decision Making (FNDM). It aims to rebalance children’s social care toward early intervention, reducing reliance on crisis services and improving outcomes for children and families. </a:t>
            </a:r>
          </a:p>
          <a:p>
            <a:pPr fontAlgn="base"/>
            <a:r>
              <a:rPr lang="en-GB" sz="2200" b="1">
                <a:solidFill>
                  <a:srgbClr val="002060"/>
                </a:solidFill>
                <a:latin typeface="+mn-lt"/>
              </a:rPr>
              <a:t>Key Objectives</a:t>
            </a:r>
            <a:r>
              <a:rPr lang="en-GB" sz="2200">
                <a:solidFill>
                  <a:srgbClr val="002060"/>
                </a:solidFill>
                <a:latin typeface="+mn-lt"/>
              </a:rPr>
              <a:t> </a:t>
            </a:r>
          </a:p>
          <a:p>
            <a:pPr lvl="1" fontAlgn="base">
              <a:buFont typeface="+mj-lt"/>
              <a:buAutoNum type="arabicPeriod"/>
            </a:pPr>
            <a:r>
              <a:rPr lang="en-GB" sz="2200">
                <a:solidFill>
                  <a:srgbClr val="002060"/>
                </a:solidFill>
                <a:latin typeface="+mn-lt"/>
              </a:rPr>
              <a:t>Transform Family Support </a:t>
            </a:r>
          </a:p>
          <a:p>
            <a:pPr lvl="2" fontAlgn="base"/>
            <a:r>
              <a:rPr lang="en-GB" sz="2200">
                <a:solidFill>
                  <a:srgbClr val="002060"/>
                </a:solidFill>
                <a:latin typeface="+mn-lt"/>
              </a:rPr>
              <a:t>Shift from reactive crisis intervention to proactive, preventative help. </a:t>
            </a:r>
          </a:p>
          <a:p>
            <a:pPr lvl="2" fontAlgn="base"/>
            <a:r>
              <a:rPr lang="en-GB" sz="2200">
                <a:solidFill>
                  <a:srgbClr val="002060"/>
                </a:solidFill>
                <a:latin typeface="+mn-lt"/>
              </a:rPr>
              <a:t>Embed Family Help as a seamless offer combining early help and Child in Need services. </a:t>
            </a:r>
          </a:p>
          <a:p>
            <a:pPr lvl="2" fontAlgn="base"/>
            <a:r>
              <a:rPr lang="en-GB" sz="2200">
                <a:solidFill>
                  <a:srgbClr val="002060"/>
                </a:solidFill>
                <a:latin typeface="+mn-lt"/>
              </a:rPr>
              <a:t>Promote multi-disciplinary teams and a Family Help Lead Practitioner role. </a:t>
            </a:r>
          </a:p>
          <a:p>
            <a:pPr fontAlgn="base">
              <a:buFont typeface="+mj-lt"/>
              <a:buAutoNum type="arabicPeriod" startAt="2"/>
            </a:pPr>
            <a:r>
              <a:rPr lang="en-GB" sz="2200">
                <a:solidFill>
                  <a:srgbClr val="002060"/>
                </a:solidFill>
                <a:latin typeface="+mn-lt"/>
              </a:rPr>
              <a:t>Multi-Agency Child Protection Teams (MACPTs) </a:t>
            </a:r>
          </a:p>
          <a:p>
            <a:pPr lvl="1" fontAlgn="base"/>
            <a:r>
              <a:rPr lang="en-GB" sz="2200">
                <a:solidFill>
                  <a:srgbClr val="002060"/>
                </a:solidFill>
                <a:latin typeface="+mn-lt"/>
              </a:rPr>
              <a:t>Establish statutory teams combining social care, police, health, and education. </a:t>
            </a:r>
          </a:p>
          <a:p>
            <a:pPr lvl="1" fontAlgn="base"/>
            <a:r>
              <a:rPr lang="en-GB" sz="2200">
                <a:solidFill>
                  <a:srgbClr val="002060"/>
                </a:solidFill>
                <a:latin typeface="+mn-lt"/>
              </a:rPr>
              <a:t>Improve coordination, decision-making, and timely responses to significant harm. </a:t>
            </a:r>
          </a:p>
          <a:p>
            <a:pPr fontAlgn="base">
              <a:buFont typeface="+mj-lt"/>
              <a:buAutoNum type="arabicPeriod" startAt="3"/>
            </a:pPr>
            <a:r>
              <a:rPr lang="en-GB" sz="2200">
                <a:solidFill>
                  <a:srgbClr val="002060"/>
                </a:solidFill>
                <a:latin typeface="+mn-lt"/>
              </a:rPr>
              <a:t>Family Network Decision Making (FNDM) </a:t>
            </a:r>
          </a:p>
          <a:p>
            <a:pPr lvl="1" fontAlgn="base"/>
            <a:r>
              <a:rPr lang="en-GB" sz="2200">
                <a:solidFill>
                  <a:srgbClr val="002060"/>
                </a:solidFill>
                <a:latin typeface="+mn-lt"/>
              </a:rPr>
              <a:t>Mandate offering FNDM before care proceedings. </a:t>
            </a:r>
          </a:p>
          <a:p>
            <a:pPr lvl="1" fontAlgn="base"/>
            <a:r>
              <a:rPr lang="en-GB" sz="2200">
                <a:solidFill>
                  <a:srgbClr val="002060"/>
                </a:solidFill>
                <a:latin typeface="+mn-lt"/>
              </a:rPr>
              <a:t>Empower families to create plans to keep children safe and reduce care entries. </a:t>
            </a:r>
          </a:p>
          <a:p>
            <a:endParaRPr lang="en-US"/>
          </a:p>
        </p:txBody>
      </p:sp>
    </p:spTree>
    <p:extLst>
      <p:ext uri="{BB962C8B-B14F-4D97-AF65-F5344CB8AC3E}">
        <p14:creationId xmlns:p14="http://schemas.microsoft.com/office/powerpoint/2010/main" val="12074393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8840F4-7175-E2E6-1002-47C85C68C746}"/>
              </a:ext>
            </a:extLst>
          </p:cNvPr>
          <p:cNvSpPr/>
          <p:nvPr/>
        </p:nvSpPr>
        <p:spPr>
          <a:xfrm>
            <a:off x="1200150" y="0"/>
            <a:ext cx="976122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5" name="Picture 1">
            <a:extLst>
              <a:ext uri="{FF2B5EF4-FFF2-40B4-BE49-F238E27FC236}">
                <a16:creationId xmlns:a16="http://schemas.microsoft.com/office/drawing/2014/main" id="{E449FE01-FB92-CEA1-8588-D4E37B1949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0523" y="95641"/>
            <a:ext cx="9430953" cy="666671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697211C-BBCE-B2B1-B763-460D6332E1E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8814" y="95641"/>
            <a:ext cx="1869536" cy="1377853"/>
          </a:xfrm>
          <a:prstGeom prst="rect">
            <a:avLst/>
          </a:prstGeom>
        </p:spPr>
      </p:pic>
    </p:spTree>
    <p:extLst>
      <p:ext uri="{BB962C8B-B14F-4D97-AF65-F5344CB8AC3E}">
        <p14:creationId xmlns:p14="http://schemas.microsoft.com/office/powerpoint/2010/main" val="18234220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94A019E-4CC4-E2CF-579D-B9DF3836B8E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r="538" b="2"/>
          <a:stretch>
            <a:fillRect/>
          </a:stretch>
        </p:blipFill>
        <p:spPr bwMode="auto">
          <a:xfrm>
            <a:off x="1111725" y="918546"/>
            <a:ext cx="7447585" cy="4979334"/>
          </a:xfrm>
          <a:prstGeom prst="rect">
            <a:avLst/>
          </a:prstGeom>
          <a:noFill/>
        </p:spPr>
      </p:pic>
    </p:spTree>
    <p:extLst>
      <p:ext uri="{BB962C8B-B14F-4D97-AF65-F5344CB8AC3E}">
        <p14:creationId xmlns:p14="http://schemas.microsoft.com/office/powerpoint/2010/main" val="6667723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5BEE4-ADF2-9B45-08D4-FAA432E8DD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6AC60A-10CD-0BB6-197F-0B19786FEF30}"/>
              </a:ext>
            </a:extLst>
          </p:cNvPr>
          <p:cNvSpPr>
            <a:spLocks noGrp="1"/>
          </p:cNvSpPr>
          <p:nvPr>
            <p:ph type="ctrTitle"/>
          </p:nvPr>
        </p:nvSpPr>
        <p:spPr>
          <a:xfrm>
            <a:off x="1111165" y="1819656"/>
            <a:ext cx="9144000" cy="2443885"/>
          </a:xfrm>
        </p:spPr>
        <p:txBody>
          <a:bodyPr>
            <a:noAutofit/>
          </a:bodyPr>
          <a:lstStyle/>
          <a:p>
            <a:pPr algn="ctr">
              <a:lnSpc>
                <a:spcPct val="100000"/>
              </a:lnSpc>
            </a:pPr>
            <a:endParaRPr lang="en-GB" sz="2800" b="0">
              <a:solidFill>
                <a:srgbClr val="000000"/>
              </a:solidFill>
              <a:latin typeface="+mn-lt"/>
              <a:ea typeface="Noto Sans"/>
              <a:cs typeface="Noto Sans"/>
            </a:endParaRPr>
          </a:p>
          <a:p>
            <a:pPr algn="ctr">
              <a:lnSpc>
                <a:spcPct val="100000"/>
              </a:lnSpc>
            </a:pPr>
            <a:r>
              <a:rPr lang="en-GB" sz="2400">
                <a:solidFill>
                  <a:srgbClr val="002060"/>
                </a:solidFill>
                <a:latin typeface="Calibri" panose="020F0502020204030204" pitchFamily="34" charset="0"/>
                <a:ea typeface="Calibri" panose="020F0502020204030204" pitchFamily="34" charset="0"/>
                <a:cs typeface="Calibri" panose="020F0502020204030204" pitchFamily="34" charset="0"/>
              </a:rPr>
              <a:t>Giving Every Child Best Start in life </a:t>
            </a:r>
            <a:br>
              <a:rPr lang="en-GB" sz="2400">
                <a:latin typeface="Calibri" panose="020F0502020204030204" pitchFamily="34" charset="0"/>
                <a:ea typeface="Calibri" panose="020F0502020204030204" pitchFamily="34" charset="0"/>
                <a:cs typeface="Calibri" panose="020F0502020204030204" pitchFamily="34" charset="0"/>
              </a:rPr>
            </a:br>
            <a:r>
              <a:rPr lang="en-GB" sz="2400">
                <a:solidFill>
                  <a:srgbClr val="002060"/>
                </a:solidFill>
                <a:latin typeface="Calibri" panose="020F0502020204030204" pitchFamily="34" charset="0"/>
                <a:ea typeface="Calibri" panose="020F0502020204030204" pitchFamily="34" charset="0"/>
                <a:cs typeface="Calibri" panose="020F0502020204030204" pitchFamily="34" charset="0"/>
              </a:rPr>
              <a:t>‘THE OPPORTUNITY MISSION’ Break Down Barriers to Opportunity </a:t>
            </a:r>
            <a:br>
              <a:rPr lang="en-GB" sz="2400">
                <a:solidFill>
                  <a:srgbClr val="002060"/>
                </a:solidFill>
                <a:latin typeface="Calibri" panose="020F0502020204030204" pitchFamily="34" charset="0"/>
                <a:ea typeface="Calibri" panose="020F0502020204030204" pitchFamily="34" charset="0"/>
                <a:cs typeface="Calibri" panose="020F0502020204030204" pitchFamily="34" charset="0"/>
              </a:rPr>
            </a:br>
            <a:r>
              <a:rPr lang="en-GB" sz="2400">
                <a:solidFill>
                  <a:srgbClr val="002060"/>
                </a:solidFill>
                <a:latin typeface="Calibri" panose="020F0502020204030204" pitchFamily="34" charset="0"/>
                <a:ea typeface="Calibri" panose="020F0502020204030204" pitchFamily="34" charset="0"/>
                <a:cs typeface="Calibri" panose="020F0502020204030204" pitchFamily="34" charset="0"/>
              </a:rPr>
              <a:t>Government Mission</a:t>
            </a:r>
            <a:br>
              <a:rPr lang="en-GB" sz="2400">
                <a:solidFill>
                  <a:srgbClr val="002060"/>
                </a:solidFill>
                <a:latin typeface="Calibri" panose="020F0502020204030204" pitchFamily="34" charset="0"/>
                <a:ea typeface="Calibri" panose="020F0502020204030204" pitchFamily="34" charset="0"/>
                <a:cs typeface="Calibri" panose="020F0502020204030204" pitchFamily="34" charset="0"/>
              </a:rPr>
            </a:br>
            <a:r>
              <a:rPr lang="en-GB" sz="240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GB" sz="1800" b="0">
                <a:solidFill>
                  <a:srgbClr val="002060"/>
                </a:solidFill>
                <a:latin typeface="Calibri" panose="020F0502020204030204" pitchFamily="34" charset="0"/>
                <a:ea typeface="Calibri" panose="020F0502020204030204" pitchFamily="34" charset="0"/>
                <a:cs typeface="Calibri" panose="020F0502020204030204" pitchFamily="34" charset="0"/>
              </a:rPr>
              <a:t>“By 2028, we want a record proportion – 75% - of children to reach a good level of development by the end of reception – That’s up from around 68% meaning 40,000 to 45,000 more children each year will be better prepared for school and life” </a:t>
            </a:r>
            <a:r>
              <a:rPr lang="en-GB" sz="1800">
                <a:solidFill>
                  <a:srgbClr val="002060"/>
                </a:solidFill>
                <a:latin typeface="Calibri" panose="020F0502020204030204" pitchFamily="34" charset="0"/>
                <a:ea typeface="Calibri" panose="020F0502020204030204" pitchFamily="34" charset="0"/>
                <a:cs typeface="Calibri" panose="020F0502020204030204" pitchFamily="34" charset="0"/>
              </a:rPr>
              <a:t> </a:t>
            </a:r>
            <a:endParaRPr lang="en-GB" sz="1800" b="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ctr">
              <a:lnSpc>
                <a:spcPct val="100000"/>
              </a:lnSpc>
            </a:pPr>
            <a:endParaRPr lang="en-GB" sz="2800" b="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BA0E3375-0A35-6C23-F71C-3F9CB55F61D6}"/>
              </a:ext>
            </a:extLst>
          </p:cNvPr>
          <p:cNvSpPr>
            <a:spLocks noGrp="1"/>
          </p:cNvSpPr>
          <p:nvPr>
            <p:ph type="subTitle" idx="1"/>
          </p:nvPr>
        </p:nvSpPr>
        <p:spPr>
          <a:xfrm>
            <a:off x="680091" y="4503009"/>
            <a:ext cx="9144000" cy="433249"/>
          </a:xfrm>
        </p:spPr>
        <p:txBody>
          <a:bodyPr vert="horz" lIns="91440" tIns="45720" rIns="91440" bIns="45720" rtlCol="0" anchor="t">
            <a:normAutofit/>
          </a:bodyPr>
          <a:lstStyle/>
          <a:p>
            <a:r>
              <a:rPr lang="en-GB" sz="2000">
                <a:solidFill>
                  <a:srgbClr val="002060"/>
                </a:solidFill>
                <a:latin typeface="Arial"/>
                <a:cs typeface="Arial"/>
              </a:rPr>
              <a:t>February 2026 </a:t>
            </a:r>
          </a:p>
        </p:txBody>
      </p:sp>
      <p:pic>
        <p:nvPicPr>
          <p:cNvPr id="5" name="Picture 4" descr="A colorful text on a black background&#10;&#10;AI-generated content may be incorrect.">
            <a:extLst>
              <a:ext uri="{FF2B5EF4-FFF2-40B4-BE49-F238E27FC236}">
                <a16:creationId xmlns:a16="http://schemas.microsoft.com/office/drawing/2014/main" id="{F1A9CE68-1D5D-EE31-DAA3-14EBAFAE05BB}"/>
              </a:ext>
            </a:extLst>
          </p:cNvPr>
          <p:cNvPicPr>
            <a:picLocks noChangeAspect="1"/>
          </p:cNvPicPr>
          <p:nvPr/>
        </p:nvPicPr>
        <p:blipFill>
          <a:blip r:embed="rId2"/>
          <a:stretch>
            <a:fillRect/>
          </a:stretch>
        </p:blipFill>
        <p:spPr>
          <a:xfrm>
            <a:off x="9604635" y="4719634"/>
            <a:ext cx="2346184" cy="1733171"/>
          </a:xfrm>
          <a:prstGeom prst="rect">
            <a:avLst/>
          </a:prstGeom>
        </p:spPr>
      </p:pic>
    </p:spTree>
    <p:extLst>
      <p:ext uri="{BB962C8B-B14F-4D97-AF65-F5344CB8AC3E}">
        <p14:creationId xmlns:p14="http://schemas.microsoft.com/office/powerpoint/2010/main" val="39071641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5BEE4-ADF2-9B45-08D4-FAA432E8DD8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3AD67E7-2CDC-5B97-7B70-37AD74629BB3}"/>
              </a:ext>
            </a:extLst>
          </p:cNvPr>
          <p:cNvSpPr txBox="1"/>
          <p:nvPr/>
        </p:nvSpPr>
        <p:spPr>
          <a:xfrm>
            <a:off x="637015" y="1991266"/>
            <a:ext cx="11282841" cy="4247317"/>
          </a:xfrm>
          <a:prstGeom prst="rect">
            <a:avLst/>
          </a:prstGeom>
          <a:noFill/>
        </p:spPr>
        <p:txBody>
          <a:bodyPr wrap="square" lIns="91440" tIns="45720" rIns="91440" bIns="45720" anchor="t">
            <a:spAutoFit/>
          </a:bodyPr>
          <a:lstStyle/>
          <a:p>
            <a:r>
              <a:rPr lang="en-GB">
                <a:solidFill>
                  <a:srgbClr val="002060"/>
                </a:solidFill>
                <a:latin typeface="Arial" panose="020B0604020202020204" pitchFamily="34" charset="0"/>
                <a:cs typeface="Arial" panose="020B0604020202020204" pitchFamily="34" charset="0"/>
              </a:rPr>
              <a:t>Key Objectives</a:t>
            </a:r>
          </a:p>
          <a:p>
            <a:endParaRPr lang="en-GB">
              <a:solidFill>
                <a:srgbClr val="002060"/>
              </a:solidFill>
              <a:latin typeface="Arial" panose="020B0604020202020204" pitchFamily="34" charset="0"/>
              <a:cs typeface="Arial" panose="020B0604020202020204" pitchFamily="34" charset="0"/>
            </a:endParaRPr>
          </a:p>
          <a:p>
            <a:r>
              <a:rPr lang="en-GB">
                <a:solidFill>
                  <a:srgbClr val="002060"/>
                </a:solidFill>
                <a:latin typeface="Calibri" panose="020F0502020204030204" pitchFamily="34" charset="0"/>
                <a:ea typeface="Calibri" panose="020F0502020204030204" pitchFamily="34" charset="0"/>
                <a:cs typeface="Calibri" panose="020F0502020204030204" pitchFamily="34" charset="0"/>
              </a:rPr>
              <a:t>To identify at least one Best Start Family Hub site from which to deliver your parenting and HLE interventions:</a:t>
            </a:r>
          </a:p>
          <a:p>
            <a:pPr marL="742950" lvl="1" indent="-285750">
              <a:buFont typeface="Arial" panose="020B0604020202020204" pitchFamily="34" charset="0"/>
              <a:buChar char="•"/>
            </a:pPr>
            <a:r>
              <a:rPr lang="en-GB">
                <a:solidFill>
                  <a:srgbClr val="002060"/>
                </a:solidFill>
                <a:latin typeface="Calibri" panose="020F0502020204030204" pitchFamily="34" charset="0"/>
                <a:ea typeface="Calibri" panose="020F0502020204030204" pitchFamily="34" charset="0"/>
                <a:cs typeface="Calibri" panose="020F0502020204030204" pitchFamily="34" charset="0"/>
              </a:rPr>
              <a:t>As referred to in the ‘Giving Every Child the Best Start in Life’ strategy, </a:t>
            </a:r>
            <a:r>
              <a:rPr lang="en-GB" b="1">
                <a:solidFill>
                  <a:srgbClr val="002060"/>
                </a:solidFill>
                <a:latin typeface="Calibri" panose="020F0502020204030204" pitchFamily="34" charset="0"/>
                <a:ea typeface="Calibri" panose="020F0502020204030204" pitchFamily="34" charset="0"/>
                <a:cs typeface="Calibri" panose="020F0502020204030204" pitchFamily="34" charset="0"/>
              </a:rPr>
              <a:t>any Hub(s) identified should be in an area with high levels of deprivation</a:t>
            </a:r>
            <a:r>
              <a:rPr lang="en-GB">
                <a:solidFill>
                  <a:srgbClr val="002060"/>
                </a:solidFill>
                <a:latin typeface="Calibri" panose="020F0502020204030204" pitchFamily="34" charset="0"/>
                <a:ea typeface="Calibri" panose="020F0502020204030204" pitchFamily="34" charset="0"/>
                <a:cs typeface="Calibri" panose="020F0502020204030204" pitchFamily="34" charset="0"/>
              </a:rPr>
              <a:t>, where support is most needed.</a:t>
            </a: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GB">
                <a:solidFill>
                  <a:srgbClr val="002060"/>
                </a:solidFill>
                <a:latin typeface="Calibri" panose="020F0502020204030204" pitchFamily="34" charset="0"/>
                <a:ea typeface="Calibri" panose="020F0502020204030204" pitchFamily="34" charset="0"/>
                <a:cs typeface="Calibri" panose="020F0502020204030204" pitchFamily="34" charset="0"/>
              </a:rPr>
              <a:t>Prepare to Deliver Parenting and Home Learning Environment (HLE) interventions from April 2026:</a:t>
            </a:r>
          </a:p>
          <a:p>
            <a:pPr marL="742950" lvl="1" indent="-285750">
              <a:buFont typeface="Arial" panose="020B0604020202020204" pitchFamily="34" charset="0"/>
              <a:buChar char="•"/>
            </a:pPr>
            <a:r>
              <a:rPr lang="en-GB">
                <a:solidFill>
                  <a:srgbClr val="002060"/>
                </a:solidFill>
                <a:latin typeface="Calibri" panose="020F0502020204030204" pitchFamily="34" charset="0"/>
                <a:ea typeface="Calibri" panose="020F0502020204030204" pitchFamily="34" charset="0"/>
                <a:cs typeface="Calibri" panose="020F0502020204030204" pitchFamily="34" charset="0"/>
              </a:rPr>
              <a:t>Local authorities need to prepare to implement parenting and HLE evidence-based interventions  (EBIs) for   families with 3–4-year-olds from April 2026, as this cohort is key to achieving the 2028 GLD goals.</a:t>
            </a: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GB">
                <a:solidFill>
                  <a:srgbClr val="002060"/>
                </a:solidFill>
                <a:latin typeface="Calibri" panose="020F0502020204030204" pitchFamily="34" charset="0"/>
                <a:ea typeface="Calibri" panose="020F0502020204030204" pitchFamily="34" charset="0"/>
                <a:cs typeface="Calibri" panose="020F0502020204030204" pitchFamily="34" charset="0"/>
              </a:rPr>
              <a:t>Strengthen local plans for Best Start in Life delivery: Building on existing early years work, and leadership role, to drive delivery partners across education, health and community services, to increase the number of 5-year-olds achieving a good level of development by 2028:</a:t>
            </a:r>
          </a:p>
          <a:p>
            <a:pPr marL="742950" lvl="1" indent="-285750">
              <a:buFont typeface="Arial" panose="020B0604020202020204" pitchFamily="34" charset="0"/>
              <a:buChar char="•"/>
            </a:pPr>
            <a:r>
              <a:rPr lang="en-GB">
                <a:solidFill>
                  <a:srgbClr val="002060"/>
                </a:solidFill>
                <a:latin typeface="Calibri" panose="020F0502020204030204" pitchFamily="34" charset="0"/>
                <a:ea typeface="Calibri" panose="020F0502020204030204" pitchFamily="34" charset="0"/>
                <a:cs typeface="Calibri" panose="020F0502020204030204" pitchFamily="34" charset="0"/>
              </a:rPr>
              <a:t>Local authorities should identify local needs and gaps in provision and join up across systems and sectors to develop an integrated plan outlining your strengthened offer</a:t>
            </a:r>
          </a:p>
        </p:txBody>
      </p:sp>
      <p:sp>
        <p:nvSpPr>
          <p:cNvPr id="10" name="Title 1">
            <a:extLst>
              <a:ext uri="{FF2B5EF4-FFF2-40B4-BE49-F238E27FC236}">
                <a16:creationId xmlns:a16="http://schemas.microsoft.com/office/drawing/2014/main" id="{E6C058CE-A8C6-B1AE-9C39-A1B756A51503}"/>
              </a:ext>
            </a:extLst>
          </p:cNvPr>
          <p:cNvSpPr txBox="1">
            <a:spLocks/>
          </p:cNvSpPr>
          <p:nvPr/>
        </p:nvSpPr>
        <p:spPr>
          <a:xfrm>
            <a:off x="3257324" y="694394"/>
            <a:ext cx="7870924" cy="1296872"/>
          </a:xfrm>
          <a:prstGeom prst="rect">
            <a:avLst/>
          </a:prstGeom>
        </p:spPr>
        <p:txBody>
          <a:bodyPr lIns="91440" tIns="45720" rIns="91440" bIns="45720" anchor="t">
            <a:normAutofit fontScale="25000" lnSpcReduction="20000"/>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br>
              <a:rPr lang="en-GB" sz="9600" b="1">
                <a:solidFill>
                  <a:srgbClr val="002060"/>
                </a:solidFill>
                <a:latin typeface="Arial" panose="020B0604020202020204" pitchFamily="34" charset="0"/>
                <a:ea typeface="Noto Sans" panose="020B0502040504020204" pitchFamily="34" charset="0"/>
                <a:cs typeface="Arial" panose="020B0604020202020204" pitchFamily="34" charset="0"/>
              </a:rPr>
            </a:br>
            <a:r>
              <a:rPr lang="en-GB" sz="9600" b="1">
                <a:solidFill>
                  <a:srgbClr val="002060"/>
                </a:solidFill>
                <a:latin typeface="Arial" panose="020B0604020202020204" pitchFamily="34" charset="0"/>
                <a:ea typeface="Noto Sans" panose="020B0502040504020204" pitchFamily="34" charset="0"/>
                <a:cs typeface="Arial" panose="020B0604020202020204" pitchFamily="34" charset="0"/>
              </a:rPr>
              <a:t>Development Grant 2025/2026 </a:t>
            </a:r>
          </a:p>
          <a:p>
            <a:pPr algn="ctr"/>
            <a:endParaRPr lang="en-GB" sz="9600" b="1">
              <a:solidFill>
                <a:srgbClr val="002060"/>
              </a:solidFill>
              <a:latin typeface="Arial" panose="020B0604020202020204" pitchFamily="34" charset="0"/>
              <a:ea typeface="Noto Sans" panose="020B0502040504020204" pitchFamily="34" charset="0"/>
              <a:cs typeface="Arial" panose="020B0604020202020204" pitchFamily="34" charset="0"/>
            </a:endParaRPr>
          </a:p>
          <a:p>
            <a:pPr algn="ctr"/>
            <a:r>
              <a:rPr lang="en-GB" sz="9600" b="1">
                <a:solidFill>
                  <a:srgbClr val="002060"/>
                </a:solidFill>
                <a:latin typeface="Arial" panose="020B0604020202020204" pitchFamily="34" charset="0"/>
                <a:ea typeface="Noto Sans" panose="020B0502040504020204" pitchFamily="34" charset="0"/>
                <a:cs typeface="Arial" panose="020B0604020202020204" pitchFamily="34" charset="0"/>
              </a:rPr>
              <a:t> </a:t>
            </a:r>
            <a:r>
              <a:rPr lang="en-GB" sz="9600" b="1">
                <a:solidFill>
                  <a:srgbClr val="002060"/>
                </a:solidFill>
                <a:latin typeface="Arial" panose="020B0604020202020204" pitchFamily="34" charset="0"/>
                <a:cs typeface="Arial" panose="020B0604020202020204" pitchFamily="34" charset="0"/>
              </a:rPr>
              <a:t>North Yorkshire awarded  £ 205,934</a:t>
            </a:r>
            <a:endParaRPr lang="en-GB" sz="9600" b="1">
              <a:solidFill>
                <a:srgbClr val="002060"/>
              </a:solidFill>
              <a:latin typeface="Arial" panose="020B0604020202020204" pitchFamily="34" charset="0"/>
              <a:ea typeface="Noto Sans"/>
              <a:cs typeface="Arial" panose="020B0604020202020204" pitchFamily="34" charset="0"/>
            </a:endParaRPr>
          </a:p>
          <a:p>
            <a:pPr algn="ctr"/>
            <a:endParaRPr lang="en-GB" sz="6200" b="1">
              <a:solidFill>
                <a:srgbClr val="002060"/>
              </a:solidFill>
              <a:latin typeface="Arial" panose="020B0604020202020204" pitchFamily="34" charset="0"/>
              <a:ea typeface="Noto Sans"/>
              <a:cs typeface="Arial" panose="020B0604020202020204" pitchFamily="34" charset="0"/>
            </a:endParaRPr>
          </a:p>
          <a:p>
            <a:pPr algn="ctr"/>
            <a:br>
              <a:rPr lang="en-GB" sz="6200" b="1">
                <a:latin typeface="Arial" panose="020B0604020202020204" pitchFamily="34" charset="0"/>
                <a:ea typeface="Noto Sans" panose="020B0502040504020204" pitchFamily="34" charset="0"/>
                <a:cs typeface="Arial" panose="020B0604020202020204" pitchFamily="34" charset="0"/>
              </a:rPr>
            </a:br>
            <a:endParaRPr lang="en-GB" sz="6200" b="1">
              <a:solidFill>
                <a:srgbClr val="002060"/>
              </a:solidFill>
              <a:latin typeface="Arial" panose="020B0604020202020204" pitchFamily="34" charset="0"/>
              <a:cs typeface="Arial" panose="020B0604020202020204" pitchFamily="34" charset="0"/>
            </a:endParaRPr>
          </a:p>
          <a:p>
            <a:pPr algn="ctr"/>
            <a:endParaRPr lang="en-GB">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400067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5BEE4-ADF2-9B45-08D4-FAA432E8DD8E}"/>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53A690D4-58F7-8C6D-7483-13272014BC23}"/>
              </a:ext>
            </a:extLst>
          </p:cNvPr>
          <p:cNvSpPr txBox="1">
            <a:spLocks/>
          </p:cNvSpPr>
          <p:nvPr/>
        </p:nvSpPr>
        <p:spPr>
          <a:xfrm>
            <a:off x="677170" y="1763952"/>
            <a:ext cx="10685259" cy="832356"/>
          </a:xfrm>
          <a:prstGeom prst="rect">
            <a:avLst/>
          </a:prstGeom>
        </p:spPr>
        <p:txBody>
          <a:bodyPr lIns="91440" tIns="45720" rIns="91440" bIns="45720" anchor="t">
            <a:normAutofit fontScale="25000" lnSpcReduction="20000"/>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11200" b="1">
                <a:solidFill>
                  <a:srgbClr val="002060"/>
                </a:solidFill>
                <a:latin typeface="Calibri" panose="020F0502020204030204" pitchFamily="34" charset="0"/>
                <a:ea typeface="Calibri" panose="020F0502020204030204" pitchFamily="34" charset="0"/>
                <a:cs typeface="Calibri" panose="020F0502020204030204" pitchFamily="34" charset="0"/>
              </a:rPr>
              <a:t>North Yorkshire vision </a:t>
            </a:r>
          </a:p>
          <a:p>
            <a:endParaRPr lang="en-GB" sz="4600" b="1">
              <a:solidFill>
                <a:srgbClr val="002060"/>
              </a:solidFill>
              <a:latin typeface="Arial" panose="020B0604020202020204" pitchFamily="34" charset="0"/>
              <a:ea typeface="Noto Sans"/>
              <a:cs typeface="Arial" panose="020B0604020202020204" pitchFamily="34" charset="0"/>
            </a:endParaRPr>
          </a:p>
          <a:p>
            <a:endParaRPr lang="en-GB" sz="4600" b="1">
              <a:solidFill>
                <a:srgbClr val="002060"/>
              </a:solidFill>
              <a:latin typeface="Arial" panose="020B0604020202020204" pitchFamily="34" charset="0"/>
              <a:ea typeface="Noto Sans"/>
              <a:cs typeface="Arial" panose="020B0604020202020204" pitchFamily="34" charset="0"/>
            </a:endParaRPr>
          </a:p>
          <a:p>
            <a:pPr algn="ctr"/>
            <a:br>
              <a:rPr lang="en-GB" sz="1800" b="1">
                <a:latin typeface="Noto Sans" panose="020B0502040504020204" pitchFamily="34" charset="0"/>
                <a:ea typeface="Noto Sans" panose="020B0502040504020204" pitchFamily="34" charset="0"/>
                <a:cs typeface="Noto Sans" panose="020B0502040504020204" pitchFamily="34" charset="0"/>
              </a:rPr>
            </a:br>
            <a:br>
              <a:rPr lang="en-GB" sz="1800">
                <a:latin typeface="Noto Sans" panose="020B0502040504020204" pitchFamily="34" charset="0"/>
                <a:ea typeface="Noto Sans" panose="020B0502040504020204" pitchFamily="34" charset="0"/>
                <a:cs typeface="Noto Sans" panose="020B0502040504020204" pitchFamily="34" charset="0"/>
              </a:rPr>
            </a:br>
            <a:endParaRPr lang="en-GB">
              <a:latin typeface="Noto Sans" panose="020B0502040504020204" pitchFamily="34" charset="0"/>
              <a:ea typeface="Noto Sans" panose="020B0502040504020204" pitchFamily="34" charset="0"/>
              <a:cs typeface="Noto Sans" panose="020B0502040504020204" pitchFamily="34" charset="0"/>
            </a:endParaRPr>
          </a:p>
        </p:txBody>
      </p:sp>
      <p:sp>
        <p:nvSpPr>
          <p:cNvPr id="10" name="TextBox 9">
            <a:extLst>
              <a:ext uri="{FF2B5EF4-FFF2-40B4-BE49-F238E27FC236}">
                <a16:creationId xmlns:a16="http://schemas.microsoft.com/office/drawing/2014/main" id="{AC079785-1FC2-9C34-4F1F-BDBE584B07E7}"/>
              </a:ext>
            </a:extLst>
          </p:cNvPr>
          <p:cNvSpPr txBox="1"/>
          <p:nvPr/>
        </p:nvSpPr>
        <p:spPr>
          <a:xfrm>
            <a:off x="829571" y="2228671"/>
            <a:ext cx="10839915" cy="3970318"/>
          </a:xfrm>
          <a:prstGeom prst="rect">
            <a:avLst/>
          </a:prstGeom>
          <a:noFill/>
        </p:spPr>
        <p:txBody>
          <a:bodyPr wrap="square" lIns="91440" tIns="45720" rIns="91440" bIns="45720" anchor="t">
            <a:spAutoFit/>
          </a:bodyPr>
          <a:lstStyle/>
          <a:p>
            <a:r>
              <a:rPr lang="en-GB" b="1">
                <a:solidFill>
                  <a:srgbClr val="002060"/>
                </a:solidFill>
              </a:rPr>
              <a:t>Focus on Speech Language &amp; Communication </a:t>
            </a:r>
            <a:r>
              <a:rPr lang="en-GB">
                <a:solidFill>
                  <a:srgbClr val="002060"/>
                </a:solidFill>
              </a:rPr>
              <a:t>– North Yorks Talks - Language and communication is vital for teaching and learning at all ages and across all phases of education. The ability of children to be able to articulate and express themselves is an intuitive and fundamental part of the learning process. </a:t>
            </a:r>
          </a:p>
          <a:p>
            <a:endParaRPr lang="en-GB" b="1">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GB" b="1">
                <a:solidFill>
                  <a:srgbClr val="002060"/>
                </a:solidFill>
                <a:latin typeface="Calibri"/>
                <a:ea typeface="Calibri"/>
                <a:cs typeface="Calibri"/>
              </a:rPr>
              <a:t>Learning from previous practice  – Family Hubs - </a:t>
            </a:r>
            <a:r>
              <a:rPr lang="en-GB">
                <a:solidFill>
                  <a:srgbClr val="002060"/>
                </a:solidFill>
                <a:latin typeface="Calibri"/>
                <a:ea typeface="Calibri"/>
                <a:cs typeface="Calibri"/>
              </a:rPr>
              <a:t>For North Yorkshire, due to the large geographical area,  the concept of one or a small number of physical  buildings will not fully achieve the desired outcomes. </a:t>
            </a:r>
          </a:p>
          <a:p>
            <a:r>
              <a:rPr lang="en-GB">
                <a:solidFill>
                  <a:srgbClr val="002060"/>
                </a:solidFill>
                <a:latin typeface="Calibri"/>
                <a:ea typeface="Calibri"/>
                <a:cs typeface="Calibri"/>
              </a:rPr>
              <a:t>Our ambition is to design a model built on established community connections, relationships and community assets complimented by a universal digital offer – for example libraries, parent &amp; toddler group, schools &amp; early years settings.</a:t>
            </a:r>
          </a:p>
          <a:p>
            <a:endParaRPr lang="en-GB" sz="1800" b="1">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r>
              <a:rPr lang="en-GB" sz="1800" b="1">
                <a:solidFill>
                  <a:srgbClr val="002060"/>
                </a:solidFill>
                <a:effectLst/>
                <a:latin typeface="Calibri"/>
                <a:ea typeface="Calibri"/>
                <a:cs typeface="Times New Roman"/>
              </a:rPr>
              <a:t>Strengths in Relationships - </a:t>
            </a:r>
            <a:r>
              <a:rPr lang="en-GB" sz="1800">
                <a:solidFill>
                  <a:srgbClr val="002060"/>
                </a:solidFill>
                <a:effectLst/>
                <a:latin typeface="Calibri"/>
                <a:ea typeface="Calibri"/>
                <a:cs typeface="Times New Roman"/>
              </a:rPr>
              <a:t>Our methodology will bring together the evidence of speech, language and communication with our nationally regarded Strength based Practice model At the heart of this model is bringing the family network together to make plans with families to bring lasting relational change.</a:t>
            </a:r>
          </a:p>
          <a:p>
            <a:endParaRPr lang="en-GB">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11538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E9461-FA8A-7CC2-18C9-B45BE3E6E66D}"/>
              </a:ext>
            </a:extLst>
          </p:cNvPr>
          <p:cNvSpPr>
            <a:spLocks noGrp="1"/>
          </p:cNvSpPr>
          <p:nvPr>
            <p:ph type="title"/>
          </p:nvPr>
        </p:nvSpPr>
        <p:spPr>
          <a:xfrm>
            <a:off x="336652" y="323936"/>
            <a:ext cx="10515600" cy="707462"/>
          </a:xfrm>
        </p:spPr>
        <p:txBody>
          <a:bodyPr/>
          <a:lstStyle/>
          <a:p>
            <a:r>
              <a:rPr lang="en-GB"/>
              <a:t>Best Start Family Hub sites</a:t>
            </a:r>
          </a:p>
        </p:txBody>
      </p:sp>
      <p:sp>
        <p:nvSpPr>
          <p:cNvPr id="3" name="Content Placeholder 2">
            <a:extLst>
              <a:ext uri="{FF2B5EF4-FFF2-40B4-BE49-F238E27FC236}">
                <a16:creationId xmlns:a16="http://schemas.microsoft.com/office/drawing/2014/main" id="{E2C2A349-DE61-7C27-CD21-C3FC150800C5}"/>
              </a:ext>
            </a:extLst>
          </p:cNvPr>
          <p:cNvSpPr>
            <a:spLocks noGrp="1"/>
          </p:cNvSpPr>
          <p:nvPr>
            <p:ph idx="1"/>
          </p:nvPr>
        </p:nvSpPr>
        <p:spPr>
          <a:xfrm>
            <a:off x="336652" y="1031398"/>
            <a:ext cx="11375572" cy="5436285"/>
          </a:xfrm>
        </p:spPr>
        <p:txBody>
          <a:bodyPr>
            <a:noAutofit/>
          </a:bodyPr>
          <a:lstStyle/>
          <a:p>
            <a:pPr>
              <a:lnSpc>
                <a:spcPts val="1800"/>
              </a:lnSpc>
              <a:spcAft>
                <a:spcPts val="800"/>
              </a:spcAft>
            </a:pPr>
            <a:r>
              <a:rPr lang="en-GB" sz="1800" b="1" kern="100">
                <a:solidFill>
                  <a:srgbClr val="005489"/>
                </a:solidFill>
                <a:latin typeface="+mn-lt"/>
                <a:ea typeface="DengXian Light" panose="02010600030101010101" pitchFamily="2" charset="-122"/>
                <a:cs typeface="Times New Roman" panose="02020603050405020304" pitchFamily="18" charset="0"/>
              </a:rPr>
              <a:t>The initial site is Scarborough Library – Vernon Road YO11 2NN. B</a:t>
            </a:r>
            <a:r>
              <a:rPr lang="en-GB" sz="1800" b="1" kern="0">
                <a:solidFill>
                  <a:srgbClr val="005489"/>
                </a:solidFill>
                <a:latin typeface="+mn-lt"/>
                <a:ea typeface="Times New Roman" panose="02020603050405020304" pitchFamily="18" charset="0"/>
                <a:cs typeface="Times New Roman" panose="02020603050405020304" pitchFamily="18" charset="0"/>
              </a:rPr>
              <a:t>ased on the IMD 2025 data:</a:t>
            </a:r>
            <a:endParaRPr lang="en-GB" sz="1800" b="1" kern="100">
              <a:solidFill>
                <a:srgbClr val="005489"/>
              </a:solidFill>
              <a:latin typeface="+mn-lt"/>
              <a:ea typeface="DengXian Light" panose="02010600030101010101" pitchFamily="2" charset="-122"/>
              <a:cs typeface="Times New Roman" panose="02020603050405020304" pitchFamily="18" charset="0"/>
            </a:endParaRPr>
          </a:p>
          <a:p>
            <a:pPr marL="342900" lvl="0" indent="-342900">
              <a:lnSpc>
                <a:spcPts val="1800"/>
              </a:lnSpc>
              <a:spcAft>
                <a:spcPts val="800"/>
              </a:spcAft>
              <a:buFont typeface="Arial" panose="020B0604020202020204" pitchFamily="34" charset="0"/>
              <a:buChar char="•"/>
              <a:tabLst>
                <a:tab pos="457200" algn="l"/>
              </a:tabLst>
            </a:pPr>
            <a:r>
              <a:rPr lang="en-GB" sz="1800" kern="0">
                <a:solidFill>
                  <a:srgbClr val="005489"/>
                </a:solidFill>
                <a:effectLst/>
                <a:latin typeface="+mn-lt"/>
                <a:ea typeface="Times New Roman" panose="02020603050405020304" pitchFamily="18" charset="0"/>
                <a:cs typeface="Times New Roman" panose="02020603050405020304" pitchFamily="18" charset="0"/>
              </a:rPr>
              <a:t>The postcode </a:t>
            </a:r>
            <a:r>
              <a:rPr lang="en-GB" sz="1800" b="1" kern="0">
                <a:solidFill>
                  <a:srgbClr val="005489"/>
                </a:solidFill>
                <a:effectLst/>
                <a:latin typeface="+mn-lt"/>
                <a:ea typeface="Times New Roman" panose="02020603050405020304" pitchFamily="18" charset="0"/>
                <a:cs typeface="Times New Roman" panose="02020603050405020304" pitchFamily="18" charset="0"/>
              </a:rPr>
              <a:t>YO11 2NN</a:t>
            </a:r>
            <a:r>
              <a:rPr lang="en-GB" sz="1800" kern="0">
                <a:solidFill>
                  <a:srgbClr val="005489"/>
                </a:solidFill>
                <a:effectLst/>
                <a:latin typeface="+mn-lt"/>
                <a:ea typeface="Times New Roman" panose="02020603050405020304" pitchFamily="18" charset="0"/>
                <a:cs typeface="Times New Roman" panose="02020603050405020304" pitchFamily="18" charset="0"/>
              </a:rPr>
              <a:t> </a:t>
            </a:r>
            <a:r>
              <a:rPr lang="en-GB" sz="1200" b="0" i="0">
                <a:solidFill>
                  <a:srgbClr val="005489"/>
                </a:solidFill>
                <a:effectLst/>
                <a:latin typeface="GDS Transport"/>
              </a:rPr>
              <a:t> </a:t>
            </a:r>
            <a:r>
              <a:rPr lang="en-GB" sz="1800" b="0" i="0">
                <a:solidFill>
                  <a:srgbClr val="005489"/>
                </a:solidFill>
                <a:effectLst/>
                <a:latin typeface="+mn-lt"/>
              </a:rPr>
              <a:t>part of </a:t>
            </a:r>
            <a:r>
              <a:rPr lang="en-GB" sz="1800" b="1" i="0">
                <a:solidFill>
                  <a:srgbClr val="CA357C"/>
                </a:solidFill>
                <a:effectLst/>
                <a:latin typeface="+mn-lt"/>
              </a:rPr>
              <a:t>Scarborough 010A </a:t>
            </a:r>
            <a:r>
              <a:rPr lang="en-GB" sz="1800" kern="0">
                <a:solidFill>
                  <a:srgbClr val="005489"/>
                </a:solidFill>
                <a:effectLst/>
                <a:latin typeface="+mn-lt"/>
                <a:ea typeface="Times New Roman" panose="02020603050405020304" pitchFamily="18" charset="0"/>
                <a:cs typeface="Times New Roman" panose="02020603050405020304" pitchFamily="18" charset="0"/>
              </a:rPr>
              <a:t>sits in a Lower-layer Super Output Area (LSOA) that is among the </a:t>
            </a:r>
            <a:r>
              <a:rPr lang="en-GB" sz="1800" b="1" kern="0">
                <a:solidFill>
                  <a:srgbClr val="005489"/>
                </a:solidFill>
                <a:effectLst/>
                <a:latin typeface="+mn-lt"/>
                <a:ea typeface="Times New Roman" panose="02020603050405020304" pitchFamily="18" charset="0"/>
                <a:cs typeface="Times New Roman" panose="02020603050405020304" pitchFamily="18" charset="0"/>
              </a:rPr>
              <a:t>most deprived in England</a:t>
            </a:r>
            <a:r>
              <a:rPr lang="en-GB" sz="1800" kern="0">
                <a:solidFill>
                  <a:srgbClr val="005489"/>
                </a:solidFill>
                <a:effectLst/>
                <a:latin typeface="+mn-lt"/>
                <a:ea typeface="Times New Roman" panose="02020603050405020304" pitchFamily="18" charset="0"/>
                <a:cs typeface="Times New Roman" panose="02020603050405020304" pitchFamily="18" charset="0"/>
              </a:rPr>
              <a:t>, ranking highly on the Index of Multiple Deprivation (IMD). </a:t>
            </a:r>
            <a:endParaRPr lang="en-GB" sz="1800" kern="100">
              <a:effectLst/>
              <a:latin typeface="+mn-lt"/>
              <a:ea typeface="Aptos" panose="020B0004020202020204" pitchFamily="34" charset="0"/>
              <a:cs typeface="Times New Roman" panose="02020603050405020304" pitchFamily="18" charset="0"/>
            </a:endParaRPr>
          </a:p>
          <a:p>
            <a:pPr marL="342900" lvl="0" indent="-342900">
              <a:lnSpc>
                <a:spcPts val="1800"/>
              </a:lnSpc>
              <a:spcAft>
                <a:spcPts val="800"/>
              </a:spcAft>
              <a:buFont typeface="Arial" panose="020B0604020202020204" pitchFamily="34" charset="0"/>
              <a:buChar char="•"/>
              <a:tabLst>
                <a:tab pos="457200" algn="l"/>
              </a:tabLst>
            </a:pPr>
            <a:r>
              <a:rPr lang="en-GB" sz="1800" kern="0">
                <a:solidFill>
                  <a:srgbClr val="005489"/>
                </a:solidFill>
                <a:effectLst/>
                <a:latin typeface="+mn-lt"/>
                <a:ea typeface="Times New Roman" panose="02020603050405020304" pitchFamily="18" charset="0"/>
                <a:cs typeface="Times New Roman" panose="02020603050405020304" pitchFamily="18" charset="0"/>
              </a:rPr>
              <a:t>The area is ranked </a:t>
            </a:r>
            <a:r>
              <a:rPr lang="en-GB" sz="1800" b="1" kern="0">
                <a:solidFill>
                  <a:srgbClr val="005489"/>
                </a:solidFill>
                <a:effectLst/>
                <a:latin typeface="+mn-lt"/>
                <a:ea typeface="Times New Roman" panose="02020603050405020304" pitchFamily="18" charset="0"/>
                <a:cs typeface="Times New Roman" panose="02020603050405020304" pitchFamily="18" charset="0"/>
              </a:rPr>
              <a:t>1,015 out of 323,755</a:t>
            </a:r>
            <a:r>
              <a:rPr lang="en-GB" sz="1800" kern="0">
                <a:solidFill>
                  <a:srgbClr val="005489"/>
                </a:solidFill>
                <a:effectLst/>
                <a:latin typeface="+mn-lt"/>
                <a:ea typeface="Times New Roman" panose="02020603050405020304" pitchFamily="18" charset="0"/>
                <a:cs typeface="Times New Roman" panose="02020603050405020304" pitchFamily="18" charset="0"/>
              </a:rPr>
              <a:t> LSOAs in England, where a rank of 1 is the most deprived.</a:t>
            </a:r>
            <a:endParaRPr lang="en-GB" sz="1800" kern="100">
              <a:effectLst/>
              <a:latin typeface="+mn-lt"/>
              <a:ea typeface="Aptos" panose="020B0004020202020204" pitchFamily="34" charset="0"/>
              <a:cs typeface="Times New Roman" panose="02020603050405020304" pitchFamily="18" charset="0"/>
            </a:endParaRPr>
          </a:p>
          <a:p>
            <a:pPr marL="342900" lvl="0" indent="-342900">
              <a:lnSpc>
                <a:spcPts val="1800"/>
              </a:lnSpc>
              <a:spcAft>
                <a:spcPts val="800"/>
              </a:spcAft>
              <a:buFont typeface="Arial" panose="020B0604020202020204" pitchFamily="34" charset="0"/>
              <a:buChar char="•"/>
              <a:tabLst>
                <a:tab pos="457200" algn="l"/>
              </a:tabLst>
            </a:pPr>
            <a:r>
              <a:rPr lang="en-GB" sz="1800" kern="0">
                <a:solidFill>
                  <a:srgbClr val="005489"/>
                </a:solidFill>
                <a:effectLst/>
                <a:latin typeface="+mn-lt"/>
                <a:ea typeface="Times New Roman" panose="02020603050405020304" pitchFamily="18" charset="0"/>
                <a:cs typeface="Times New Roman" panose="02020603050405020304" pitchFamily="18" charset="0"/>
              </a:rPr>
              <a:t>This places the area within the </a:t>
            </a:r>
            <a:r>
              <a:rPr lang="en-GB" sz="1800" b="1" kern="0">
                <a:solidFill>
                  <a:srgbClr val="005489"/>
                </a:solidFill>
                <a:effectLst/>
                <a:latin typeface="+mn-lt"/>
                <a:ea typeface="Times New Roman" panose="02020603050405020304" pitchFamily="18" charset="0"/>
                <a:cs typeface="Times New Roman" panose="02020603050405020304" pitchFamily="18" charset="0"/>
              </a:rPr>
              <a:t>most deprived 20% (quintile 1)</a:t>
            </a:r>
            <a:r>
              <a:rPr lang="en-GB" sz="1800" kern="0">
                <a:solidFill>
                  <a:srgbClr val="005489"/>
                </a:solidFill>
                <a:effectLst/>
                <a:latin typeface="+mn-lt"/>
                <a:ea typeface="Times New Roman" panose="02020603050405020304" pitchFamily="18" charset="0"/>
                <a:cs typeface="Times New Roman" panose="02020603050405020304" pitchFamily="18" charset="0"/>
              </a:rPr>
              <a:t> of neighbourhoods nationally. </a:t>
            </a:r>
          </a:p>
          <a:p>
            <a:pPr>
              <a:lnSpc>
                <a:spcPts val="1800"/>
              </a:lnSpc>
              <a:spcAft>
                <a:spcPts val="800"/>
              </a:spcAft>
              <a:tabLst>
                <a:tab pos="457200" algn="l"/>
              </a:tabLst>
            </a:pPr>
            <a:r>
              <a:rPr lang="en-GB" sz="1800" b="1" kern="100">
                <a:solidFill>
                  <a:srgbClr val="005489"/>
                </a:solidFill>
                <a:latin typeface="+mn-lt"/>
                <a:ea typeface="DengXian" panose="02010600030101010101" pitchFamily="2" charset="-122"/>
                <a:cs typeface="Times New Roman" panose="02020603050405020304" pitchFamily="18" charset="0"/>
              </a:rPr>
              <a:t>Growing hubs in the community – </a:t>
            </a:r>
            <a:r>
              <a:rPr lang="en-GB" sz="1800" kern="100">
                <a:solidFill>
                  <a:srgbClr val="005489"/>
                </a:solidFill>
                <a:latin typeface="+mn-lt"/>
                <a:ea typeface="DengXian" panose="02010600030101010101" pitchFamily="2" charset="-122"/>
                <a:cs typeface="Times New Roman" panose="02020603050405020304" pitchFamily="18" charset="0"/>
              </a:rPr>
              <a:t>O</a:t>
            </a:r>
            <a:r>
              <a:rPr lang="en-GB" sz="1800" kern="0">
                <a:solidFill>
                  <a:srgbClr val="005489"/>
                </a:solidFill>
                <a:latin typeface="+mn-lt"/>
                <a:ea typeface="Aptos" panose="020B0004020202020204" pitchFamily="34" charset="0"/>
                <a:cs typeface="Times New Roman" panose="02020603050405020304" pitchFamily="18" charset="0"/>
              </a:rPr>
              <a:t>pportunities emerging  to work with a number of Primary Schools to develop Family Hubs within the school site working alongside Communities team - </a:t>
            </a:r>
            <a:r>
              <a:rPr lang="en-GB" sz="1800" kern="100">
                <a:solidFill>
                  <a:srgbClr val="005489"/>
                </a:solidFill>
                <a:latin typeface="+mn-lt"/>
                <a:ea typeface="DengXian" panose="02010600030101010101" pitchFamily="2" charset="-122"/>
                <a:cs typeface="Times New Roman" panose="02020603050405020304" pitchFamily="18" charset="0"/>
              </a:rPr>
              <a:t>Building  on a model of working with schools, libraries, Community anchors and  community  settings  enabling the emergence of further sites to meet the needs of the individual localities and consider repurposing of some children's centre buildings that are being retained for example Bilton CC in Harrogate.  </a:t>
            </a:r>
            <a:endParaRPr lang="en-GB" sz="1800" kern="0">
              <a:solidFill>
                <a:srgbClr val="005489"/>
              </a:solidFill>
              <a:latin typeface="+mn-lt"/>
              <a:ea typeface="Aptos" panose="020B0004020202020204" pitchFamily="34" charset="0"/>
              <a:cs typeface="Times New Roman" panose="02020603050405020304" pitchFamily="18" charset="0"/>
            </a:endParaRPr>
          </a:p>
          <a:p>
            <a:pPr marL="971550" lvl="1" indent="-285750">
              <a:lnSpc>
                <a:spcPts val="1800"/>
              </a:lnSpc>
              <a:spcAft>
                <a:spcPts val="800"/>
              </a:spcAft>
              <a:tabLst>
                <a:tab pos="457200" algn="l"/>
              </a:tabLst>
            </a:pPr>
            <a:r>
              <a:rPr lang="en-GB" sz="2000" kern="100">
                <a:solidFill>
                  <a:srgbClr val="005489"/>
                </a:solidFill>
                <a:effectLst/>
                <a:latin typeface="+mn-lt"/>
                <a:ea typeface="Aptos" panose="020B0004020202020204" pitchFamily="34" charset="0"/>
                <a:cs typeface="Times New Roman" panose="02020603050405020304" pitchFamily="18" charset="0"/>
              </a:rPr>
              <a:t>Barwick Parade, Selby</a:t>
            </a:r>
          </a:p>
          <a:p>
            <a:pPr marL="971550" lvl="1" indent="-285750">
              <a:lnSpc>
                <a:spcPts val="1800"/>
              </a:lnSpc>
              <a:spcAft>
                <a:spcPts val="800"/>
              </a:spcAft>
              <a:tabLst>
                <a:tab pos="457200" algn="l"/>
              </a:tabLst>
            </a:pPr>
            <a:r>
              <a:rPr lang="en-GB" sz="2000" kern="100">
                <a:solidFill>
                  <a:srgbClr val="005489"/>
                </a:solidFill>
                <a:latin typeface="+mn-lt"/>
                <a:ea typeface="Aptos" panose="020B0004020202020204" pitchFamily="34" charset="0"/>
                <a:cs typeface="Times New Roman" panose="02020603050405020304" pitchFamily="18" charset="0"/>
              </a:rPr>
              <a:t>Brougham Street, Skipton</a:t>
            </a:r>
          </a:p>
          <a:p>
            <a:pPr marL="971550" lvl="1" indent="-285750">
              <a:lnSpc>
                <a:spcPts val="1800"/>
              </a:lnSpc>
              <a:spcAft>
                <a:spcPts val="800"/>
              </a:spcAft>
              <a:tabLst>
                <a:tab pos="457200" algn="l"/>
              </a:tabLst>
            </a:pPr>
            <a:r>
              <a:rPr lang="en-GB" sz="2000" b="0" i="0">
                <a:solidFill>
                  <a:srgbClr val="005489"/>
                </a:solidFill>
                <a:effectLst/>
                <a:latin typeface="Muli"/>
              </a:rPr>
              <a:t>Areté </a:t>
            </a:r>
            <a:r>
              <a:rPr lang="en-GB" sz="2000" kern="100">
                <a:solidFill>
                  <a:srgbClr val="005489"/>
                </a:solidFill>
                <a:effectLst/>
                <a:latin typeface="+mn-lt"/>
                <a:ea typeface="Aptos" panose="020B0004020202020204" pitchFamily="34" charset="0"/>
                <a:cs typeface="Times New Roman" panose="02020603050405020304" pitchFamily="18" charset="0"/>
              </a:rPr>
              <a:t>Learning Trust - Kirbymoorside Ryedale, Northallerton - </a:t>
            </a:r>
            <a:r>
              <a:rPr lang="en-GB" sz="2000" u="sng">
                <a:solidFill>
                  <a:srgbClr val="005489"/>
                </a:solidFill>
                <a:effectLst/>
                <a:latin typeface="Aptos" panose="020B0004020202020204" pitchFamily="34" charset="0"/>
                <a:ea typeface="Aptos" panose="020B0004020202020204" pitchFamily="34" charset="0"/>
                <a:cs typeface="Aptos" panose="020B0004020202020204" pitchFamily="34" charset="0"/>
                <a:hlinkClick r:id="rId2">
                  <a:extLst>
                    <a:ext uri="{A12FA001-AC4F-418D-AE19-62706E023703}">
                      <ahyp:hlinkClr xmlns:ahyp="http://schemas.microsoft.com/office/drawing/2018/hyperlinkcolor" val="tx"/>
                    </a:ext>
                  </a:extLst>
                </a:hlinkClick>
              </a:rPr>
              <a:t>Areté Learning Trust - MAT Leadership</a:t>
            </a:r>
            <a:r>
              <a:rPr lang="en-GB" sz="2000">
                <a:solidFill>
                  <a:srgbClr val="005489"/>
                </a:solidFill>
                <a:effectLst/>
                <a:latin typeface="Aptos" panose="020B0004020202020204" pitchFamily="34" charset="0"/>
                <a:ea typeface="Aptos" panose="020B0004020202020204" pitchFamily="34" charset="0"/>
                <a:cs typeface="Aptos" panose="020B0004020202020204" pitchFamily="34" charset="0"/>
              </a:rPr>
              <a:t> </a:t>
            </a:r>
          </a:p>
          <a:p>
            <a:pPr>
              <a:lnSpc>
                <a:spcPct val="115000"/>
              </a:lnSpc>
              <a:spcAft>
                <a:spcPts val="800"/>
              </a:spcAft>
            </a:pPr>
            <a:r>
              <a:rPr lang="en-GB" sz="1800" kern="100">
                <a:solidFill>
                  <a:srgbClr val="005489"/>
                </a:solidFill>
                <a:latin typeface="+mn-lt"/>
                <a:ea typeface="DengXian" panose="02010600030101010101" pitchFamily="2" charset="-122"/>
                <a:cs typeface="Times New Roman" panose="02020603050405020304" pitchFamily="18" charset="0"/>
              </a:rPr>
              <a:t>A needs assessment being developed to support this </a:t>
            </a:r>
          </a:p>
          <a:p>
            <a:pPr>
              <a:lnSpc>
                <a:spcPct val="115000"/>
              </a:lnSpc>
              <a:spcAft>
                <a:spcPts val="800"/>
              </a:spcAft>
            </a:pPr>
            <a:r>
              <a:rPr lang="en-GB" sz="1800" kern="100">
                <a:solidFill>
                  <a:srgbClr val="005489"/>
                </a:solidFill>
                <a:latin typeface="+mn-lt"/>
                <a:ea typeface="DengXian" panose="02010600030101010101" pitchFamily="2" charset="-122"/>
                <a:cs typeface="Times New Roman" panose="02020603050405020304" pitchFamily="18" charset="0"/>
              </a:rPr>
              <a:t> </a:t>
            </a:r>
            <a:endParaRPr lang="en-GB" sz="1800" kern="100">
              <a:effectLst/>
              <a:latin typeface="+mn-lt"/>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3404703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5BEE4-ADF2-9B45-08D4-FAA432E8DD8E}"/>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53A690D4-58F7-8C6D-7483-13272014BC23}"/>
              </a:ext>
            </a:extLst>
          </p:cNvPr>
          <p:cNvSpPr txBox="1">
            <a:spLocks/>
          </p:cNvSpPr>
          <p:nvPr/>
        </p:nvSpPr>
        <p:spPr>
          <a:xfrm>
            <a:off x="677170" y="1763952"/>
            <a:ext cx="10685259" cy="832356"/>
          </a:xfrm>
          <a:prstGeom prst="rect">
            <a:avLst/>
          </a:prstGeom>
        </p:spPr>
        <p:txBody>
          <a:bodyPr lIns="91440" tIns="45720" rIns="91440" bIns="45720" anchor="t">
            <a:normAutofit fontScale="25000" lnSpcReduction="20000"/>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9000" b="1">
                <a:solidFill>
                  <a:srgbClr val="002060"/>
                </a:solidFill>
              </a:rPr>
              <a:t>Evidence-Based Interventions for 3–4-year-olds</a:t>
            </a:r>
            <a:endParaRPr lang="en-GB" sz="9000" b="1">
              <a:solidFill>
                <a:srgbClr val="002060"/>
              </a:solidFill>
              <a:latin typeface="Arial" panose="020B0604020202020204" pitchFamily="34" charset="0"/>
              <a:ea typeface="Noto Sans"/>
              <a:cs typeface="Arial" panose="020B0604020202020204" pitchFamily="34" charset="0"/>
            </a:endParaRPr>
          </a:p>
          <a:p>
            <a:endParaRPr lang="en-GB" sz="4600" b="1">
              <a:solidFill>
                <a:srgbClr val="002060"/>
              </a:solidFill>
              <a:latin typeface="Arial" panose="020B0604020202020204" pitchFamily="34" charset="0"/>
              <a:ea typeface="Noto Sans"/>
              <a:cs typeface="Arial" panose="020B0604020202020204" pitchFamily="34" charset="0"/>
            </a:endParaRPr>
          </a:p>
          <a:p>
            <a:pPr algn="ctr"/>
            <a:br>
              <a:rPr lang="en-GB" sz="1800" b="1">
                <a:latin typeface="Noto Sans" panose="020B0502040504020204" pitchFamily="34" charset="0"/>
                <a:ea typeface="Noto Sans" panose="020B0502040504020204" pitchFamily="34" charset="0"/>
                <a:cs typeface="Noto Sans" panose="020B0502040504020204" pitchFamily="34" charset="0"/>
              </a:rPr>
            </a:br>
            <a:br>
              <a:rPr lang="en-GB" sz="1800">
                <a:latin typeface="Noto Sans" panose="020B0502040504020204" pitchFamily="34" charset="0"/>
                <a:ea typeface="Noto Sans" panose="020B0502040504020204" pitchFamily="34" charset="0"/>
                <a:cs typeface="Noto Sans" panose="020B0502040504020204" pitchFamily="34" charset="0"/>
              </a:rPr>
            </a:br>
            <a:endParaRPr lang="en-GB">
              <a:latin typeface="Noto Sans" panose="020B0502040504020204" pitchFamily="34" charset="0"/>
              <a:ea typeface="Noto Sans" panose="020B0502040504020204" pitchFamily="34" charset="0"/>
              <a:cs typeface="Noto Sans" panose="020B0502040504020204" pitchFamily="34" charset="0"/>
            </a:endParaRPr>
          </a:p>
        </p:txBody>
      </p:sp>
      <p:sp>
        <p:nvSpPr>
          <p:cNvPr id="10" name="TextBox 9">
            <a:extLst>
              <a:ext uri="{FF2B5EF4-FFF2-40B4-BE49-F238E27FC236}">
                <a16:creationId xmlns:a16="http://schemas.microsoft.com/office/drawing/2014/main" id="{AC079785-1FC2-9C34-4F1F-BDBE584B07E7}"/>
              </a:ext>
            </a:extLst>
          </p:cNvPr>
          <p:cNvSpPr txBox="1"/>
          <p:nvPr/>
        </p:nvSpPr>
        <p:spPr>
          <a:xfrm>
            <a:off x="677170" y="2276966"/>
            <a:ext cx="9855688" cy="4524315"/>
          </a:xfrm>
          <a:prstGeom prst="rect">
            <a:avLst/>
          </a:prstGeom>
          <a:noFill/>
        </p:spPr>
        <p:txBody>
          <a:bodyPr wrap="square" lIns="91440" tIns="45720" rIns="91440" bIns="45720" anchor="t">
            <a:spAutoFit/>
          </a:bodyPr>
          <a:lstStyle/>
          <a:p>
            <a:r>
              <a:rPr lang="en-GB"/>
              <a:t>From April 2026, DfE funding for Home Learning Environment (HLE) and Parenting within Best Start Family Hubs must be strategically targeted at evidence-based interventions (EBIs) for 3–4-year-olds. </a:t>
            </a:r>
          </a:p>
          <a:p>
            <a:endParaRPr lang="en-GB"/>
          </a:p>
          <a:p>
            <a:r>
              <a:rPr lang="en-GB"/>
              <a:t>The funding is intended to strengthen and expand universal HLE and Parenting services within Best Start Family Hubs for the long term. It must be used to enhance existing provision—not to replace or offset current funding streams</a:t>
            </a:r>
          </a:p>
          <a:p>
            <a:endParaRPr lang="en-GB"/>
          </a:p>
          <a:p>
            <a:r>
              <a:rPr lang="en-GB"/>
              <a:t>DFE encourage LA to choose from the two EBI menus we have developed, provided in the annex below. Selecting programmes from these menus aligns with the </a:t>
            </a:r>
            <a:r>
              <a:rPr lang="en-GB" err="1"/>
              <a:t>BSiL</a:t>
            </a:r>
            <a:r>
              <a:rPr lang="en-GB"/>
              <a:t> strategy’s commitments to provide a consistent, evidence-based offer with clearer funding rules.</a:t>
            </a:r>
          </a:p>
          <a:p>
            <a:endParaRPr lang="en-GB"/>
          </a:p>
          <a:p>
            <a:r>
              <a:rPr lang="en-GB">
                <a:hlinkClick r:id="rId2"/>
              </a:rPr>
              <a:t>https://foundations.org.uk/toolkit/guidebook/</a:t>
            </a:r>
            <a:endParaRPr lang="en-GB"/>
          </a:p>
          <a:p>
            <a:endParaRPr lang="en-GB" b="1" i="1">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GB" b="1" i="1">
                <a:solidFill>
                  <a:srgbClr val="002060"/>
                </a:solidFill>
                <a:latin typeface="Calibri" panose="020F0502020204030204" pitchFamily="34" charset="0"/>
                <a:ea typeface="Calibri" panose="020F0502020204030204" pitchFamily="34" charset="0"/>
                <a:cs typeface="Calibri" panose="020F0502020204030204" pitchFamily="34" charset="0"/>
                <a:hlinkClick r:id="rId3"/>
              </a:rPr>
              <a:t>https://www.nesta.org.uk/project-updates/identifying-impactful-parenting-programmes-to-support-parenting-and-the-home-learning-environment-in-the-early-years/</a:t>
            </a:r>
            <a:endParaRPr lang="en-GB" b="1" i="1">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b="1" i="1">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01340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24A89-0FBC-D53E-5B46-87923CE4FE32}"/>
              </a:ext>
            </a:extLst>
          </p:cNvPr>
          <p:cNvSpPr>
            <a:spLocks noGrp="1"/>
          </p:cNvSpPr>
          <p:nvPr>
            <p:ph type="title"/>
          </p:nvPr>
        </p:nvSpPr>
        <p:spPr>
          <a:xfrm>
            <a:off x="286061" y="978407"/>
            <a:ext cx="11405196" cy="5302649"/>
          </a:xfrm>
        </p:spPr>
        <p:txBody>
          <a:bodyPr>
            <a:normAutofit fontScale="90000"/>
          </a:bodyPr>
          <a:lstStyle/>
          <a:p>
            <a:br>
              <a:rPr lang="en-GB" sz="4000"/>
            </a:br>
            <a:br>
              <a:rPr lang="en-GB" sz="4000"/>
            </a:br>
            <a:br>
              <a:rPr lang="en-GB" sz="4000"/>
            </a:br>
            <a:br>
              <a:rPr lang="en-GB" sz="4000"/>
            </a:br>
            <a:r>
              <a:rPr lang="en-GB" sz="2200">
                <a:latin typeface="+mn-lt"/>
              </a:rPr>
              <a:t>Parenting – </a:t>
            </a:r>
            <a:br>
              <a:rPr lang="en-GB" sz="2000">
                <a:latin typeface="+mn-lt"/>
              </a:rPr>
            </a:br>
            <a:r>
              <a:rPr lang="en-US" sz="2000" kern="100">
                <a:latin typeface="+mn-lt"/>
                <a:ea typeface="DengXian" panose="02010600030101010101" pitchFamily="2" charset="-122"/>
                <a:cs typeface="Times New Roman" panose="02020603050405020304" pitchFamily="18" charset="0"/>
              </a:rPr>
              <a:t>Triple P Family Transitions programme parenting support</a:t>
            </a:r>
            <a:r>
              <a:rPr lang="en-US" sz="2000" b="0" kern="100">
                <a:latin typeface="+mn-lt"/>
                <a:ea typeface="DengXian" panose="02010600030101010101" pitchFamily="2" charset="-122"/>
                <a:cs typeface="Times New Roman" panose="02020603050405020304" pitchFamily="18" charset="0"/>
              </a:rPr>
              <a:t>  - </a:t>
            </a:r>
            <a:r>
              <a:rPr lang="en-GB" sz="2000" b="0" kern="100">
                <a:latin typeface="+mn-lt"/>
                <a:ea typeface="DengXian" panose="02010600030101010101" pitchFamily="2" charset="-122"/>
                <a:cs typeface="Times New Roman" panose="02020603050405020304" pitchFamily="18" charset="0"/>
              </a:rPr>
              <a:t>Family Transitions Triple P is a targeted, well‑evidenced support programme for separated/divorced parents, focusing on emotional coping, co‑parenting, and child 	adjustment. </a:t>
            </a:r>
            <a:br>
              <a:rPr lang="en-US" sz="2000" b="0" kern="100">
                <a:latin typeface="+mn-lt"/>
                <a:ea typeface="DengXian" panose="02010600030101010101" pitchFamily="2" charset="-122"/>
                <a:cs typeface="Times New Roman" panose="02020603050405020304" pitchFamily="18" charset="0"/>
              </a:rPr>
            </a:br>
            <a:r>
              <a:rPr lang="en-US" sz="2000" b="0" kern="100">
                <a:latin typeface="+mn-lt"/>
                <a:ea typeface="DengXian" panose="02010600030101010101" pitchFamily="2" charset="-122"/>
                <a:cs typeface="Times New Roman" panose="02020603050405020304" pitchFamily="18" charset="0"/>
              </a:rPr>
              <a:t>	</a:t>
            </a:r>
            <a:br>
              <a:rPr lang="en-GB" sz="2000" b="0" kern="100">
                <a:latin typeface="+mn-lt"/>
                <a:ea typeface="DengXian" panose="02010600030101010101" pitchFamily="2" charset="-122"/>
                <a:cs typeface="Times New Roman" panose="02020603050405020304" pitchFamily="18" charset="0"/>
              </a:rPr>
            </a:br>
            <a:r>
              <a:rPr lang="en-US" sz="2000" kern="100">
                <a:latin typeface="+mn-lt"/>
                <a:ea typeface="DengXian" panose="02010600030101010101" pitchFamily="2" charset="-122"/>
                <a:cs typeface="Times New Roman" panose="02020603050405020304" pitchFamily="18" charset="0"/>
              </a:rPr>
              <a:t>Togetherness –  </a:t>
            </a:r>
            <a:r>
              <a:rPr lang="en-US" sz="2000" b="0" kern="100">
                <a:latin typeface="+mn-lt"/>
                <a:ea typeface="DengXian" panose="02010600030101010101" pitchFamily="2" charset="-122"/>
                <a:cs typeface="Times New Roman" panose="02020603050405020304" pitchFamily="18" charset="0"/>
              </a:rPr>
              <a:t>Exemption submitted - North Yorkshire already in  the 2nd year of a 5 year license giving all families in North Yorkshire access to this online resource.    Purchase of additional parenting group support training </a:t>
            </a:r>
            <a:br>
              <a:rPr lang="en-US" sz="2000" kern="100">
                <a:latin typeface="+mn-lt"/>
                <a:ea typeface="DengXian" panose="02010600030101010101" pitchFamily="2" charset="-122"/>
                <a:cs typeface="Times New Roman" panose="02020603050405020304" pitchFamily="18" charset="0"/>
              </a:rPr>
            </a:br>
            <a:r>
              <a:rPr lang="en-GB" sz="2000" b="0" kern="100">
                <a:latin typeface="+mn-lt"/>
                <a:ea typeface="DengXian" panose="02010600030101010101" pitchFamily="2" charset="-122"/>
                <a:cs typeface="Times New Roman" panose="02020603050405020304" pitchFamily="18" charset="0"/>
              </a:rPr>
              <a:t>Togetherness is grounded in the Solihull Approach, already well-established across North Yorkshire within Early Help and Healthy Child Service</a:t>
            </a:r>
            <a:br>
              <a:rPr lang="en-GB" sz="2000" b="0" kern="100">
                <a:latin typeface="+mn-lt"/>
                <a:ea typeface="DengXian" panose="02010600030101010101" pitchFamily="2" charset="-122"/>
                <a:cs typeface="Times New Roman" panose="02020603050405020304" pitchFamily="18" charset="0"/>
              </a:rPr>
            </a:br>
            <a:r>
              <a:rPr lang="en-GB" sz="2000" b="0" kern="100">
                <a:latin typeface="+mn-lt"/>
                <a:ea typeface="DengXian" panose="02010600030101010101" pitchFamily="2" charset="-122"/>
                <a:cs typeface="Times New Roman" panose="02020603050405020304" pitchFamily="18" charset="0"/>
              </a:rPr>
              <a:t> </a:t>
            </a:r>
            <a:br>
              <a:rPr lang="en-GB" sz="2000" b="0" kern="100">
                <a:latin typeface="+mn-lt"/>
                <a:ea typeface="DengXian" panose="02010600030101010101" pitchFamily="2" charset="-122"/>
                <a:cs typeface="Times New Roman" panose="02020603050405020304" pitchFamily="18" charset="0"/>
              </a:rPr>
            </a:br>
            <a:r>
              <a:rPr lang="en-GB" sz="2200" kern="100">
                <a:latin typeface="+mn-lt"/>
                <a:ea typeface="DengXian" panose="02010600030101010101" pitchFamily="2" charset="-122"/>
              </a:rPr>
              <a:t>Home Learning Environment</a:t>
            </a:r>
            <a:br>
              <a:rPr lang="en-GB" sz="2000" b="0" kern="100">
                <a:latin typeface="+mn-lt"/>
                <a:ea typeface="DengXian" panose="02010600030101010101" pitchFamily="2" charset="-122"/>
                <a:cs typeface="Times New Roman" panose="02020603050405020304" pitchFamily="18" charset="0"/>
              </a:rPr>
            </a:br>
            <a:r>
              <a:rPr lang="en-GB" sz="2000" b="1" kern="100">
                <a:solidFill>
                  <a:srgbClr val="005489"/>
                </a:solidFill>
                <a:latin typeface="+mn-lt"/>
                <a:ea typeface="DengXian" panose="02010600030101010101" pitchFamily="2" charset="-122"/>
                <a:cs typeface="Times New Roman" panose="02020603050405020304" pitchFamily="18" charset="0"/>
              </a:rPr>
              <a:t>Easy </a:t>
            </a:r>
            <a:r>
              <a:rPr lang="en-GB" sz="2000" b="1" kern="100" err="1">
                <a:solidFill>
                  <a:srgbClr val="005489"/>
                </a:solidFill>
                <a:latin typeface="+mn-lt"/>
                <a:ea typeface="DengXian" panose="02010600030101010101" pitchFamily="2" charset="-122"/>
                <a:cs typeface="Times New Roman" panose="02020603050405020304" pitchFamily="18" charset="0"/>
              </a:rPr>
              <a:t>Peasy</a:t>
            </a:r>
            <a:r>
              <a:rPr lang="en-GB" sz="2000" b="1" kern="100">
                <a:solidFill>
                  <a:srgbClr val="005489"/>
                </a:solidFill>
                <a:latin typeface="+mn-lt"/>
                <a:ea typeface="DengXian" panose="02010600030101010101" pitchFamily="2" charset="-122"/>
                <a:cs typeface="Times New Roman" panose="02020603050405020304" pitchFamily="18" charset="0"/>
              </a:rPr>
              <a:t> - </a:t>
            </a:r>
            <a:r>
              <a:rPr lang="en-GB" sz="2000" b="0" kern="100">
                <a:solidFill>
                  <a:srgbClr val="005489"/>
                </a:solidFill>
                <a:latin typeface="+mn-lt"/>
                <a:ea typeface="DengXian" panose="02010600030101010101" pitchFamily="2" charset="-122"/>
                <a:cs typeface="Times New Roman" panose="02020603050405020304" pitchFamily="18" charset="0"/>
              </a:rPr>
              <a:t>An evidence-based HLE programme standard licence for 3 years, with local signposting support and data integration providing universal access; supports home learning environment</a:t>
            </a:r>
            <a:br>
              <a:rPr lang="en-GB" sz="2000" b="0" kern="100">
                <a:solidFill>
                  <a:srgbClr val="005489"/>
                </a:solidFill>
                <a:latin typeface="+mn-lt"/>
                <a:ea typeface="DengXian" panose="02010600030101010101" pitchFamily="2" charset="-122"/>
                <a:cs typeface="Times New Roman" panose="02020603050405020304" pitchFamily="18" charset="0"/>
              </a:rPr>
            </a:br>
            <a:br>
              <a:rPr lang="en-GB" sz="2000" kern="100">
                <a:solidFill>
                  <a:srgbClr val="005489"/>
                </a:solidFill>
                <a:latin typeface="+mn-lt"/>
                <a:ea typeface="DengXian" panose="02010600030101010101" pitchFamily="2" charset="-122"/>
                <a:cs typeface="Times New Roman" panose="02020603050405020304" pitchFamily="18" charset="0"/>
              </a:rPr>
            </a:br>
            <a:r>
              <a:rPr lang="en-GB" sz="2000" b="1" kern="100">
                <a:solidFill>
                  <a:srgbClr val="005489"/>
                </a:solidFill>
                <a:latin typeface="+mn-lt"/>
                <a:ea typeface="DengXian" panose="02010600030101010101" pitchFamily="2" charset="-122"/>
                <a:cs typeface="Times New Roman" panose="02020603050405020304" pitchFamily="18" charset="0"/>
              </a:rPr>
              <a:t>Early Talk Boost </a:t>
            </a:r>
            <a:r>
              <a:rPr lang="en-GB" sz="2000" kern="100">
                <a:solidFill>
                  <a:srgbClr val="005489"/>
                </a:solidFill>
                <a:latin typeface="+mn-lt"/>
                <a:ea typeface="DengXian" panose="02010600030101010101" pitchFamily="2" charset="-122"/>
                <a:cs typeface="Times New Roman" panose="02020603050405020304" pitchFamily="18" charset="0"/>
              </a:rPr>
              <a:t>– </a:t>
            </a:r>
            <a:r>
              <a:rPr lang="en-GB" sz="2000" b="0" kern="100">
                <a:solidFill>
                  <a:srgbClr val="005489"/>
                </a:solidFill>
                <a:latin typeface="+mn-lt"/>
                <a:ea typeface="DengXian" panose="02010600030101010101" pitchFamily="2" charset="-122"/>
                <a:cs typeface="Times New Roman" panose="02020603050405020304" pitchFamily="18" charset="0"/>
              </a:rPr>
              <a:t>The existing offer will be expanded to additional Early Years Provision providing greater access; supports home learning environment</a:t>
            </a:r>
            <a:br>
              <a:rPr lang="en-GB" sz="2000" kern="100">
                <a:solidFill>
                  <a:srgbClr val="005489"/>
                </a:solidFill>
                <a:latin typeface="+mn-lt"/>
                <a:ea typeface="DengXian" panose="02010600030101010101" pitchFamily="2" charset="-122"/>
                <a:cs typeface="Times New Roman" panose="02020603050405020304" pitchFamily="18" charset="0"/>
              </a:rPr>
            </a:br>
            <a:br>
              <a:rPr lang="en-GB" sz="2000" kern="100">
                <a:solidFill>
                  <a:srgbClr val="005489"/>
                </a:solidFill>
                <a:latin typeface="+mn-lt"/>
                <a:ea typeface="DengXian" panose="02010600030101010101" pitchFamily="2" charset="-122"/>
                <a:cs typeface="Times New Roman" panose="02020603050405020304" pitchFamily="18" charset="0"/>
              </a:rPr>
            </a:br>
            <a:r>
              <a:rPr lang="en-GB" sz="2000" kern="100">
                <a:solidFill>
                  <a:srgbClr val="005489"/>
                </a:solidFill>
                <a:latin typeface="+mn-lt"/>
                <a:ea typeface="DengXian" panose="02010600030101010101" pitchFamily="2" charset="-122"/>
                <a:cs typeface="Times New Roman" panose="02020603050405020304" pitchFamily="18" charset="0"/>
              </a:rPr>
              <a:t>Parenting Apart Programme – </a:t>
            </a:r>
            <a:r>
              <a:rPr lang="en-GB" sz="2000" b="0" kern="100">
                <a:solidFill>
                  <a:srgbClr val="005489"/>
                </a:solidFill>
                <a:latin typeface="+mn-lt"/>
                <a:ea typeface="DengXian" panose="02010600030101010101" pitchFamily="2" charset="-122"/>
                <a:cs typeface="Times New Roman" panose="02020603050405020304" pitchFamily="18" charset="0"/>
              </a:rPr>
              <a:t>already in place funded through DWP RPC grant</a:t>
            </a:r>
            <a:br>
              <a:rPr lang="en-GB" sz="2000" kern="100">
                <a:solidFill>
                  <a:srgbClr val="005489"/>
                </a:solidFill>
                <a:latin typeface="+mn-lt"/>
                <a:ea typeface="DengXian" panose="02010600030101010101" pitchFamily="2" charset="-122"/>
                <a:cs typeface="Times New Roman" panose="02020603050405020304" pitchFamily="18" charset="0"/>
              </a:rPr>
            </a:br>
            <a:br>
              <a:rPr lang="en-GB" sz="2000" kern="100">
                <a:solidFill>
                  <a:srgbClr val="005489"/>
                </a:solidFill>
                <a:latin typeface="+mn-lt"/>
                <a:ea typeface="DengXian" panose="02010600030101010101" pitchFamily="2" charset="-122"/>
                <a:cs typeface="Times New Roman" panose="02020603050405020304" pitchFamily="18" charset="0"/>
              </a:rPr>
            </a:br>
            <a:r>
              <a:rPr lang="en-GB" sz="2000" b="1" kern="100">
                <a:solidFill>
                  <a:srgbClr val="005489"/>
                </a:solidFill>
                <a:latin typeface="+mn-lt"/>
                <a:ea typeface="DengXian" panose="02010600030101010101" pitchFamily="2" charset="-122"/>
                <a:cs typeface="Times New Roman" panose="02020603050405020304" pitchFamily="18" charset="0"/>
              </a:rPr>
              <a:t>Digital Universal offer </a:t>
            </a:r>
            <a:r>
              <a:rPr lang="en-GB" sz="2000" kern="100">
                <a:solidFill>
                  <a:srgbClr val="005489"/>
                </a:solidFill>
                <a:latin typeface="+mn-lt"/>
                <a:ea typeface="DengXian" panose="02010600030101010101" pitchFamily="2" charset="-122"/>
                <a:cs typeface="Times New Roman" panose="02020603050405020304" pitchFamily="18" charset="0"/>
              </a:rPr>
              <a:t>– </a:t>
            </a:r>
            <a:r>
              <a:rPr lang="en-GB" sz="2000" b="0" kern="100">
                <a:solidFill>
                  <a:srgbClr val="005489"/>
                </a:solidFill>
                <a:latin typeface="+mn-lt"/>
                <a:ea typeface="DengXian" panose="02010600030101010101" pitchFamily="2" charset="-122"/>
                <a:cs typeface="Times New Roman" panose="02020603050405020304" pitchFamily="18" charset="0"/>
              </a:rPr>
              <a:t>We are working with NYES (North Yorkshire Education Service) to develop </a:t>
            </a:r>
            <a:br>
              <a:rPr lang="en-GB" sz="2000" b="0" kern="100">
                <a:solidFill>
                  <a:srgbClr val="005489"/>
                </a:solidFill>
                <a:latin typeface="+mn-lt"/>
                <a:ea typeface="DengXian" panose="02010600030101010101" pitchFamily="2" charset="-122"/>
                <a:cs typeface="Times New Roman" panose="02020603050405020304" pitchFamily="18" charset="0"/>
              </a:rPr>
            </a:br>
            <a:r>
              <a:rPr lang="en-GB" sz="2000" b="0" kern="100">
                <a:solidFill>
                  <a:srgbClr val="005489"/>
                </a:solidFill>
                <a:latin typeface="+mn-lt"/>
                <a:ea typeface="DengXian" panose="02010600030101010101" pitchFamily="2" charset="-122"/>
                <a:cs typeface="Times New Roman" panose="02020603050405020304" pitchFamily="18" charset="0"/>
              </a:rPr>
              <a:t>a public facing digital platform providing all families within North Yorkshire with access to a suite </a:t>
            </a:r>
            <a:br>
              <a:rPr lang="en-GB" sz="2000" b="0" kern="100">
                <a:solidFill>
                  <a:srgbClr val="005489"/>
                </a:solidFill>
                <a:latin typeface="+mn-lt"/>
                <a:ea typeface="DengXian" panose="02010600030101010101" pitchFamily="2" charset="-122"/>
                <a:cs typeface="Times New Roman" panose="02020603050405020304" pitchFamily="18" charset="0"/>
              </a:rPr>
            </a:br>
            <a:r>
              <a:rPr lang="en-GB" sz="2000" b="0" kern="100">
                <a:solidFill>
                  <a:srgbClr val="005489"/>
                </a:solidFill>
                <a:latin typeface="+mn-lt"/>
                <a:ea typeface="DengXian" panose="02010600030101010101" pitchFamily="2" charset="-122"/>
                <a:cs typeface="Times New Roman" panose="02020603050405020304" pitchFamily="18" charset="0"/>
              </a:rPr>
              <a:t>of HLE and parenting resources.  </a:t>
            </a:r>
            <a:br>
              <a:rPr lang="en-GB" sz="2000" kern="100">
                <a:solidFill>
                  <a:srgbClr val="005489"/>
                </a:solidFill>
                <a:latin typeface="+mn-lt"/>
                <a:ea typeface="DengXian" panose="02010600030101010101" pitchFamily="2" charset="-122"/>
                <a:cs typeface="Times New Roman" panose="02020603050405020304" pitchFamily="18" charset="0"/>
              </a:rPr>
            </a:br>
            <a:br>
              <a:rPr lang="en-US" sz="2000" u="sng" kern="100">
                <a:latin typeface="+mn-lt"/>
                <a:ea typeface="DengXian" panose="02010600030101010101" pitchFamily="2" charset="-122"/>
                <a:cs typeface="Times New Roman" panose="02020603050405020304" pitchFamily="18" charset="0"/>
              </a:rPr>
            </a:br>
            <a:br>
              <a:rPr lang="en-GB" sz="1800" b="0">
                <a:effectLst/>
                <a:latin typeface="Aptos" panose="020B0004020202020204" pitchFamily="34" charset="0"/>
                <a:ea typeface="Times New Roman" panose="02020603050405020304" pitchFamily="18" charset="0"/>
                <a:cs typeface="Times New Roman" panose="02020603050405020304" pitchFamily="18" charset="0"/>
              </a:rPr>
            </a:br>
            <a:br>
              <a:rPr lang="en-US" sz="3200">
                <a:latin typeface="Aptos" panose="020B0004020202020204" pitchFamily="34" charset="0"/>
                <a:ea typeface="DengXian" panose="02010600030101010101" pitchFamily="2" charset="-122"/>
                <a:cs typeface="Times New Roman" panose="02020603050405020304" pitchFamily="18" charset="0"/>
              </a:rPr>
            </a:br>
            <a:br>
              <a:rPr lang="en-GB" sz="3200"/>
            </a:br>
            <a:br>
              <a:rPr lang="en-GB" sz="3200"/>
            </a:br>
            <a:endParaRPr lang="en-GB" sz="3200"/>
          </a:p>
        </p:txBody>
      </p:sp>
      <p:sp>
        <p:nvSpPr>
          <p:cNvPr id="3" name="TextBox 2">
            <a:extLst>
              <a:ext uri="{FF2B5EF4-FFF2-40B4-BE49-F238E27FC236}">
                <a16:creationId xmlns:a16="http://schemas.microsoft.com/office/drawing/2014/main" id="{CE5C0DB8-D16B-E3D5-A196-5EC43B5F3952}"/>
              </a:ext>
            </a:extLst>
          </p:cNvPr>
          <p:cNvSpPr txBox="1"/>
          <p:nvPr/>
        </p:nvSpPr>
        <p:spPr>
          <a:xfrm>
            <a:off x="503776" y="320040"/>
            <a:ext cx="10469880" cy="584775"/>
          </a:xfrm>
          <a:prstGeom prst="rect">
            <a:avLst/>
          </a:prstGeom>
          <a:noFill/>
        </p:spPr>
        <p:txBody>
          <a:bodyPr wrap="square" rtlCol="0">
            <a:spAutoFit/>
          </a:bodyPr>
          <a:lstStyle/>
          <a:p>
            <a:r>
              <a:rPr lang="en-GB" sz="3200" b="1">
                <a:solidFill>
                  <a:srgbClr val="005489"/>
                </a:solidFill>
              </a:rPr>
              <a:t>Parenting &amp; Home Learning Environment</a:t>
            </a:r>
          </a:p>
        </p:txBody>
      </p:sp>
    </p:spTree>
    <p:extLst>
      <p:ext uri="{BB962C8B-B14F-4D97-AF65-F5344CB8AC3E}">
        <p14:creationId xmlns:p14="http://schemas.microsoft.com/office/powerpoint/2010/main" val="16499264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573" y="372278"/>
            <a:ext cx="10515600" cy="1064636"/>
          </a:xfrm>
        </p:spPr>
        <p:txBody>
          <a:bodyPr>
            <a:noAutofit/>
          </a:bodyPr>
          <a:lstStyle/>
          <a:p>
            <a:r>
              <a:rPr lang="en-GB" sz="2000">
                <a:solidFill>
                  <a:srgbClr val="002060"/>
                </a:solidFill>
                <a:latin typeface="Calibri" panose="020F0502020204030204" pitchFamily="34" charset="0"/>
                <a:ea typeface="Calibri" panose="020F0502020204030204" pitchFamily="34" charset="0"/>
                <a:cs typeface="Calibri" panose="020F0502020204030204" pitchFamily="34" charset="0"/>
              </a:rPr>
              <a:t>Work with School – </a:t>
            </a:r>
            <a:r>
              <a:rPr lang="en-GB" sz="2000" b="0">
                <a:solidFill>
                  <a:srgbClr val="002060"/>
                </a:solidFill>
                <a:latin typeface="Calibri" panose="020F0502020204030204" pitchFamily="34" charset="0"/>
                <a:ea typeface="Calibri" panose="020F0502020204030204" pitchFamily="34" charset="0"/>
                <a:cs typeface="Calibri" panose="020F0502020204030204" pitchFamily="34" charset="0"/>
              </a:rPr>
              <a:t>EYFS GLD Pedagogy and Practice projects</a:t>
            </a:r>
          </a:p>
        </p:txBody>
      </p:sp>
      <p:sp>
        <p:nvSpPr>
          <p:cNvPr id="3" name="Content Placeholder 2"/>
          <p:cNvSpPr>
            <a:spLocks noGrp="1"/>
          </p:cNvSpPr>
          <p:nvPr>
            <p:ph idx="1"/>
          </p:nvPr>
        </p:nvSpPr>
        <p:spPr>
          <a:xfrm>
            <a:off x="464573" y="2205234"/>
            <a:ext cx="5631427" cy="3807389"/>
          </a:xfrm>
        </p:spPr>
        <p:txBody>
          <a:bodyPr/>
          <a:lstStyle/>
          <a:p>
            <a:pPr marL="457200" indent="-457200">
              <a:buFont typeface="Arial" panose="020B0604020202020204" pitchFamily="34" charset="0"/>
              <a:buChar char="•"/>
            </a:pPr>
            <a:endParaRPr lang="en-GB"/>
          </a:p>
          <a:p>
            <a:pPr marL="457200" indent="-457200">
              <a:buFont typeface="Arial" panose="020B0604020202020204" pitchFamily="34" charset="0"/>
              <a:buChar char="•"/>
            </a:pPr>
            <a:endParaRPr lang="en-GB"/>
          </a:p>
          <a:p>
            <a:pPr marL="457200" indent="-457200">
              <a:buFont typeface="Arial" panose="020B0604020202020204" pitchFamily="34" charset="0"/>
              <a:buChar char="•"/>
            </a:pPr>
            <a:endParaRPr lang="en-GB"/>
          </a:p>
        </p:txBody>
      </p:sp>
      <p:sp>
        <p:nvSpPr>
          <p:cNvPr id="6" name="TextBox 5">
            <a:extLst>
              <a:ext uri="{FF2B5EF4-FFF2-40B4-BE49-F238E27FC236}">
                <a16:creationId xmlns:a16="http://schemas.microsoft.com/office/drawing/2014/main" id="{C880EBDC-0F01-86DF-030F-91F8CA324D17}"/>
              </a:ext>
            </a:extLst>
          </p:cNvPr>
          <p:cNvSpPr txBox="1"/>
          <p:nvPr/>
        </p:nvSpPr>
        <p:spPr>
          <a:xfrm>
            <a:off x="274320" y="1326380"/>
            <a:ext cx="10285942" cy="3451394"/>
          </a:xfrm>
          <a:prstGeom prst="rect">
            <a:avLst/>
          </a:prstGeom>
          <a:noFill/>
        </p:spPr>
        <p:txBody>
          <a:bodyPr wrap="square" lIns="91440" tIns="45720" rIns="91440" bIns="45720" anchor="t">
            <a:spAutoFit/>
          </a:bodyPr>
          <a:lstStyle/>
          <a:p>
            <a:pPr marL="685800" marR="0" lvl="0" indent="-228600" algn="l"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2060"/>
                </a:solidFill>
                <a:effectLst/>
                <a:uLnTx/>
                <a:uFillTx/>
                <a:latin typeface="Arial"/>
                <a:ea typeface="Calibri"/>
                <a:cs typeface="Times New Roman"/>
              </a:rPr>
              <a:t>	</a:t>
            </a:r>
            <a:r>
              <a:rPr kumimoji="0" lang="en-GB" sz="1800" b="1" i="0" u="none" strike="noStrike" kern="1200" cap="none" spc="0" normalizeH="0" baseline="0" noProof="0">
                <a:ln>
                  <a:noFill/>
                </a:ln>
                <a:solidFill>
                  <a:srgbClr val="002060"/>
                </a:solidFill>
                <a:effectLst/>
                <a:uLnTx/>
                <a:uFillTx/>
                <a:latin typeface="Arial"/>
                <a:ea typeface="Calibri"/>
                <a:cs typeface="Times New Roman"/>
              </a:rPr>
              <a:t>The project aims to deliver two, 3-year EYFS GLD Pedagogy and Practice projects, aimed at raising standards in all 6 areas of learning outlined in the preceding slide through a whole-school, communication and early language focused approach. </a:t>
            </a:r>
          </a:p>
          <a:p>
            <a:pPr marL="685800" marR="0" lvl="0" indent="-228600" algn="l" defTabSz="457200" rtl="0" eaLnBrk="1" fontAlgn="auto" latinLnBrk="0" hangingPunct="1">
              <a:lnSpc>
                <a:spcPct val="107000"/>
              </a:lnSpc>
              <a:spcBef>
                <a:spcPts val="0"/>
              </a:spcBef>
              <a:spcAft>
                <a:spcPts val="800"/>
              </a:spcAft>
              <a:buClrTx/>
              <a:buSzTx/>
              <a:buFontTx/>
              <a:buNone/>
              <a:tabLst/>
              <a:defRPr/>
            </a:pPr>
            <a:endParaRPr kumimoji="0" lang="en-GB" sz="1800" b="1" i="0" u="none" strike="noStrike" kern="1200" cap="none" spc="0" normalizeH="0" baseline="0" noProof="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200150" marR="0" lvl="2" indent="-285750" algn="l" defTabSz="4572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srgbClr val="002060"/>
                </a:solidFill>
                <a:effectLst/>
                <a:uLnTx/>
                <a:uFillTx/>
                <a:ea typeface="Calibri" panose="020F0502020204030204" pitchFamily="34" charset="0"/>
                <a:cs typeface="Times New Roman" panose="02020603050405020304" pitchFamily="18" charset="0"/>
              </a:rPr>
              <a:t>Project 1: Literacy (writing, word reading, and comprehension underpinned by Listening, Attention and Understanding)</a:t>
            </a:r>
          </a:p>
          <a:p>
            <a:pPr marL="1200150" marR="0" lvl="2" indent="-285750" algn="l" defTabSz="457200" rtl="0" eaLnBrk="1" fontAlgn="auto" latinLnBrk="0" hangingPunct="1">
              <a:lnSpc>
                <a:spcPct val="107000"/>
              </a:lnSpc>
              <a:spcBef>
                <a:spcPts val="0"/>
              </a:spcBef>
              <a:spcAft>
                <a:spcPts val="80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srgbClr val="002060"/>
                </a:solidFill>
                <a:effectLst/>
                <a:uLnTx/>
                <a:uFillTx/>
                <a:ea typeface="Calibri" panose="020F0502020204030204" pitchFamily="34" charset="0"/>
                <a:cs typeface="Times New Roman" panose="02020603050405020304" pitchFamily="18" charset="0"/>
              </a:rPr>
              <a:t>Project 2: Maths (numerical pattern and number underpinned by Listening, Attention and Understanding)</a:t>
            </a:r>
          </a:p>
          <a:p>
            <a:pPr marL="457200" marR="0" lvl="1" indent="0" algn="l" defTabSz="457200" rtl="0" eaLnBrk="1" fontAlgn="auto" latinLnBrk="0" hangingPunct="1">
              <a:lnSpc>
                <a:spcPct val="107000"/>
              </a:lnSpc>
              <a:spcBef>
                <a:spcPts val="0"/>
              </a:spcBef>
              <a:spcAft>
                <a:spcPts val="80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a:t>
            </a:r>
            <a:endParaRPr kumimoji="0" lang="en-GB"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61129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5BEE4-ADF2-9B45-08D4-FAA432E8DD8E}"/>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53A690D4-58F7-8C6D-7483-13272014BC23}"/>
              </a:ext>
            </a:extLst>
          </p:cNvPr>
          <p:cNvSpPr txBox="1">
            <a:spLocks/>
          </p:cNvSpPr>
          <p:nvPr/>
        </p:nvSpPr>
        <p:spPr>
          <a:xfrm>
            <a:off x="4008200" y="1143465"/>
            <a:ext cx="2588544" cy="832356"/>
          </a:xfrm>
          <a:prstGeom prst="rect">
            <a:avLst/>
          </a:prstGeom>
        </p:spPr>
        <p:txBody>
          <a:bodyPr lIns="91440" tIns="45720" rIns="91440" bIns="45720" anchor="t">
            <a:normAutofit fontScale="25000" lnSpcReduction="20000"/>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11200" b="1">
                <a:solidFill>
                  <a:srgbClr val="002060"/>
                </a:solidFill>
                <a:latin typeface="Calibri" panose="020F0502020204030204" pitchFamily="34" charset="0"/>
                <a:ea typeface="Calibri" panose="020F0502020204030204" pitchFamily="34" charset="0"/>
                <a:cs typeface="Calibri" panose="020F0502020204030204" pitchFamily="34" charset="0"/>
              </a:rPr>
              <a:t>Focus of Work </a:t>
            </a:r>
          </a:p>
          <a:p>
            <a:endParaRPr lang="en-GB" sz="11200" b="1">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11200" b="1">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sz="4600" b="1">
              <a:solidFill>
                <a:srgbClr val="002060"/>
              </a:solidFill>
              <a:latin typeface="Arial" panose="020B0604020202020204" pitchFamily="34" charset="0"/>
              <a:ea typeface="Noto Sans"/>
              <a:cs typeface="Arial" panose="020B0604020202020204" pitchFamily="34" charset="0"/>
            </a:endParaRPr>
          </a:p>
          <a:p>
            <a:endParaRPr lang="en-GB" sz="4600" b="1">
              <a:solidFill>
                <a:srgbClr val="002060"/>
              </a:solidFill>
              <a:latin typeface="Arial" panose="020B0604020202020204" pitchFamily="34" charset="0"/>
              <a:ea typeface="Noto Sans"/>
              <a:cs typeface="Arial" panose="020B0604020202020204" pitchFamily="34" charset="0"/>
            </a:endParaRPr>
          </a:p>
          <a:p>
            <a:pPr algn="ctr"/>
            <a:br>
              <a:rPr lang="en-GB" sz="1800" b="1">
                <a:latin typeface="Noto Sans" panose="020B0502040504020204" pitchFamily="34" charset="0"/>
                <a:ea typeface="Noto Sans" panose="020B0502040504020204" pitchFamily="34" charset="0"/>
                <a:cs typeface="Noto Sans" panose="020B0502040504020204" pitchFamily="34" charset="0"/>
              </a:rPr>
            </a:br>
            <a:br>
              <a:rPr lang="en-GB" sz="1800">
                <a:latin typeface="Noto Sans" panose="020B0502040504020204" pitchFamily="34" charset="0"/>
                <a:ea typeface="Noto Sans" panose="020B0502040504020204" pitchFamily="34" charset="0"/>
                <a:cs typeface="Noto Sans" panose="020B0502040504020204" pitchFamily="34" charset="0"/>
              </a:rPr>
            </a:br>
            <a:endParaRPr lang="en-GB">
              <a:latin typeface="Noto Sans" panose="020B0502040504020204" pitchFamily="34" charset="0"/>
              <a:ea typeface="Noto Sans" panose="020B0502040504020204" pitchFamily="34" charset="0"/>
              <a:cs typeface="Noto Sans" panose="020B0502040504020204" pitchFamily="34" charset="0"/>
            </a:endParaRPr>
          </a:p>
        </p:txBody>
      </p:sp>
      <p:sp>
        <p:nvSpPr>
          <p:cNvPr id="10" name="TextBox 9">
            <a:extLst>
              <a:ext uri="{FF2B5EF4-FFF2-40B4-BE49-F238E27FC236}">
                <a16:creationId xmlns:a16="http://schemas.microsoft.com/office/drawing/2014/main" id="{AC079785-1FC2-9C34-4F1F-BDBE584B07E7}"/>
              </a:ext>
            </a:extLst>
          </p:cNvPr>
          <p:cNvSpPr txBox="1"/>
          <p:nvPr/>
        </p:nvSpPr>
        <p:spPr>
          <a:xfrm>
            <a:off x="677170" y="1630641"/>
            <a:ext cx="11158218" cy="4625112"/>
          </a:xfrm>
          <a:prstGeom prst="rect">
            <a:avLst/>
          </a:prstGeom>
          <a:noFill/>
        </p:spPr>
        <p:txBody>
          <a:bodyPr wrap="square" lIns="91440" tIns="45720" rIns="91440" bIns="45720" anchor="t">
            <a:spAutoFit/>
          </a:bodyPr>
          <a:lstStyle/>
          <a:p>
            <a:pPr algn="just">
              <a:lnSpc>
                <a:spcPct val="115000"/>
              </a:lnSpc>
              <a:spcAft>
                <a:spcPts val="800"/>
              </a:spcAft>
            </a:pPr>
            <a:r>
              <a:rPr lang="en-GB" sz="1800" b="1" kern="1200">
                <a:solidFill>
                  <a:srgbClr val="002060"/>
                </a:solidFill>
                <a:effectLst/>
                <a:latin typeface="Calibri"/>
                <a:ea typeface="Calibri"/>
                <a:cs typeface="Times New Roman"/>
              </a:rPr>
              <a:t>Needs Assessment &amp; Data </a:t>
            </a:r>
            <a:r>
              <a:rPr lang="en-GB" b="1">
                <a:solidFill>
                  <a:srgbClr val="002060"/>
                </a:solidFill>
                <a:latin typeface="Calibri"/>
                <a:ea typeface="Calibri"/>
                <a:cs typeface="Times New Roman"/>
              </a:rPr>
              <a:t>set</a:t>
            </a:r>
            <a:r>
              <a:rPr lang="en-GB" sz="1800" b="1" kern="1200">
                <a:solidFill>
                  <a:srgbClr val="002060"/>
                </a:solidFill>
                <a:effectLst/>
                <a:latin typeface="Calibri"/>
                <a:ea typeface="Calibri"/>
                <a:cs typeface="Times New Roman"/>
              </a:rPr>
              <a:t> </a:t>
            </a:r>
            <a:r>
              <a:rPr lang="en-GB" b="1">
                <a:solidFill>
                  <a:srgbClr val="002060"/>
                </a:solidFill>
                <a:latin typeface="Calibri"/>
                <a:ea typeface="Calibri"/>
                <a:cs typeface="Times New Roman"/>
              </a:rPr>
              <a:t>– </a:t>
            </a:r>
            <a:r>
              <a:rPr lang="en-GB">
                <a:solidFill>
                  <a:srgbClr val="002060"/>
                </a:solidFill>
                <a:latin typeface="Calibri"/>
                <a:ea typeface="Calibri"/>
                <a:cs typeface="Times New Roman"/>
              </a:rPr>
              <a:t>Undertake a needs assessment to fully understand the needs of our children within differing localities and Identification of a clear data set that will inform early identification, track progress and measure impact , underpinned by a clear multi agency information sharing agreement. </a:t>
            </a:r>
            <a:endParaRPr lang="en-GB" sz="1800" kern="1200">
              <a:solidFill>
                <a:srgbClr val="002060"/>
              </a:solidFill>
              <a:effectLst/>
              <a:latin typeface="Calibri"/>
              <a:ea typeface="Calibri"/>
              <a:cs typeface="Times New Roman"/>
            </a:endParaRPr>
          </a:p>
          <a:p>
            <a:pPr algn="just">
              <a:lnSpc>
                <a:spcPct val="115000"/>
              </a:lnSpc>
              <a:spcAft>
                <a:spcPts val="800"/>
              </a:spcAft>
            </a:pPr>
            <a:r>
              <a:rPr lang="en-GB" b="1">
                <a:solidFill>
                  <a:srgbClr val="002060"/>
                </a:solidFill>
                <a:latin typeface="Calibri"/>
                <a:ea typeface="Calibri"/>
                <a:cs typeface="Times New Roman"/>
              </a:rPr>
              <a:t>Integrated working:</a:t>
            </a:r>
            <a:r>
              <a:rPr lang="en-GB">
                <a:solidFill>
                  <a:srgbClr val="002060"/>
                </a:solidFill>
                <a:latin typeface="Calibri"/>
                <a:ea typeface="Calibri"/>
                <a:cs typeface="Times New Roman"/>
              </a:rPr>
              <a:t> W</a:t>
            </a:r>
            <a:r>
              <a:rPr lang="en-GB">
                <a:solidFill>
                  <a:srgbClr val="002060"/>
                </a:solidFill>
                <a:latin typeface="Calibri"/>
                <a:ea typeface="Calibri"/>
                <a:cs typeface="Calibri"/>
              </a:rPr>
              <a:t>ork with parents/carers, all partners statutory &amp; community to raise awareness of the importance of a rich home learning environment and early speech, language and communication – building on resource for example the "Grow and Learn project." </a:t>
            </a:r>
          </a:p>
          <a:p>
            <a:pPr algn="just">
              <a:lnSpc>
                <a:spcPct val="115000"/>
              </a:lnSpc>
              <a:spcAft>
                <a:spcPts val="800"/>
              </a:spcAft>
            </a:pPr>
            <a:r>
              <a:rPr lang="en-GB" b="1">
                <a:solidFill>
                  <a:srgbClr val="002060"/>
                </a:solidFill>
                <a:latin typeface="Calibri"/>
                <a:ea typeface="Calibri"/>
                <a:cs typeface="Times New Roman"/>
              </a:rPr>
              <a:t>Early identification:</a:t>
            </a:r>
            <a:r>
              <a:rPr lang="en-GB">
                <a:solidFill>
                  <a:srgbClr val="002060"/>
                </a:solidFill>
                <a:latin typeface="Calibri"/>
                <a:ea typeface="Calibri"/>
                <a:cs typeface="Times New Roman"/>
              </a:rPr>
              <a:t> Very early identification of need - using two-year-old health checks and integrated reviews to identify the groups of children most in need – opportunity to explore &amp; introduce  an earlier review for our most vulnerable children. </a:t>
            </a:r>
          </a:p>
          <a:p>
            <a:pPr algn="just">
              <a:lnSpc>
                <a:spcPct val="115000"/>
              </a:lnSpc>
              <a:spcAft>
                <a:spcPts val="800"/>
              </a:spcAft>
            </a:pPr>
            <a:r>
              <a:rPr lang="en-GB" sz="1800" b="1" kern="1200">
                <a:solidFill>
                  <a:srgbClr val="002060"/>
                </a:solidFill>
                <a:effectLst/>
                <a:latin typeface="Calibri"/>
                <a:ea typeface="Calibri"/>
                <a:cs typeface="Times New Roman"/>
              </a:rPr>
              <a:t>Targeted support:</a:t>
            </a:r>
            <a:r>
              <a:rPr lang="en-GB" sz="1800" kern="1200">
                <a:solidFill>
                  <a:srgbClr val="002060"/>
                </a:solidFill>
                <a:effectLst/>
                <a:latin typeface="Calibri"/>
                <a:ea typeface="Calibri"/>
                <a:cs typeface="Times New Roman"/>
              </a:rPr>
              <a:t> Evidence based interventions using the  Family Network Approach to develop a family plan and trajectory of what needs to happen to ensure the child arrives at school ready to </a:t>
            </a:r>
            <a:r>
              <a:rPr lang="en-GB">
                <a:solidFill>
                  <a:srgbClr val="002060"/>
                </a:solidFill>
                <a:latin typeface="Calibri"/>
                <a:ea typeface="Calibri"/>
                <a:cs typeface="Times New Roman"/>
              </a:rPr>
              <a:t>learn.  D</a:t>
            </a:r>
            <a:r>
              <a:rPr lang="en-GB">
                <a:solidFill>
                  <a:srgbClr val="002060"/>
                </a:solidFill>
                <a:latin typeface="Calibri"/>
                <a:ea typeface="Calibri"/>
                <a:cs typeface="Calibri"/>
              </a:rPr>
              <a:t>esign</a:t>
            </a:r>
            <a:r>
              <a:rPr lang="en-GB" sz="1800" kern="1200">
                <a:solidFill>
                  <a:srgbClr val="002060"/>
                </a:solidFill>
                <a:effectLst/>
                <a:latin typeface="Calibri"/>
                <a:ea typeface="Calibri"/>
                <a:cs typeface="Calibri"/>
              </a:rPr>
              <a:t> the interventions around the child, family and their network </a:t>
            </a:r>
          </a:p>
          <a:p>
            <a:pPr algn="just">
              <a:lnSpc>
                <a:spcPct val="115000"/>
              </a:lnSpc>
              <a:spcAft>
                <a:spcPts val="800"/>
              </a:spcAft>
            </a:pPr>
            <a:endParaRPr lang="en-GB" sz="1800">
              <a:solidFill>
                <a:srgbClr val="002060"/>
              </a:solidFill>
              <a:effectLst/>
              <a:latin typeface="Calibri"/>
              <a:ea typeface="Calibri"/>
              <a:cs typeface="Times New Roman"/>
            </a:endParaRPr>
          </a:p>
        </p:txBody>
      </p:sp>
    </p:spTree>
    <p:extLst>
      <p:ext uri="{BB962C8B-B14F-4D97-AF65-F5344CB8AC3E}">
        <p14:creationId xmlns:p14="http://schemas.microsoft.com/office/powerpoint/2010/main" val="31066762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5BEE4-ADF2-9B45-08D4-FAA432E8DD8E}"/>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53A690D4-58F7-8C6D-7483-13272014BC23}"/>
              </a:ext>
            </a:extLst>
          </p:cNvPr>
          <p:cNvSpPr txBox="1">
            <a:spLocks/>
          </p:cNvSpPr>
          <p:nvPr/>
        </p:nvSpPr>
        <p:spPr>
          <a:xfrm>
            <a:off x="677170" y="1763952"/>
            <a:ext cx="10685259" cy="832356"/>
          </a:xfrm>
          <a:prstGeom prst="rect">
            <a:avLst/>
          </a:prstGeom>
        </p:spPr>
        <p:txBody>
          <a:bodyPr lIns="91440" tIns="45720" rIns="91440" bIns="45720" anchor="t">
            <a:normAutofit fontScale="77500" lnSpcReduction="20000"/>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GB" sz="720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4B89131-E147-7E86-23E0-F45B3A13A086}"/>
              </a:ext>
            </a:extLst>
          </p:cNvPr>
          <p:cNvSpPr txBox="1"/>
          <p:nvPr/>
        </p:nvSpPr>
        <p:spPr>
          <a:xfrm>
            <a:off x="753370" y="1681656"/>
            <a:ext cx="10532858" cy="5563190"/>
          </a:xfrm>
          <a:prstGeom prst="rect">
            <a:avLst/>
          </a:prstGeom>
          <a:noFill/>
        </p:spPr>
        <p:txBody>
          <a:bodyPr wrap="square" lIns="91440" tIns="45720" rIns="91440" bIns="45720" anchor="t">
            <a:spAutoFit/>
          </a:bodyPr>
          <a:lstStyle/>
          <a:p>
            <a:pPr algn="just">
              <a:lnSpc>
                <a:spcPct val="114999"/>
              </a:lnSpc>
              <a:spcAft>
                <a:spcPts val="800"/>
              </a:spcAft>
            </a:pPr>
            <a:r>
              <a:rPr lang="en-GB" b="1">
                <a:solidFill>
                  <a:srgbClr val="002060"/>
                </a:solidFill>
                <a:latin typeface="Calibri"/>
                <a:ea typeface="Calibri"/>
                <a:cs typeface="Calibri"/>
              </a:rPr>
              <a:t>Skilled workforce – </a:t>
            </a:r>
            <a:r>
              <a:rPr lang="en-GB">
                <a:solidFill>
                  <a:srgbClr val="002060"/>
                </a:solidFill>
                <a:latin typeface="Calibri"/>
                <a:ea typeface="Calibri"/>
                <a:cs typeface="Calibri"/>
              </a:rPr>
              <a:t>Building on the skills of the workforce to ensure they have a strong understanding of the importance of early language and communication ensuring this is threaded through all assessments of children under the age of five years - including Children in care, Children in Need  &amp; those open to early help</a:t>
            </a:r>
            <a:endParaRPr lang="en-GB" kern="100">
              <a:solidFill>
                <a:srgbClr val="000000"/>
              </a:solidFill>
              <a:latin typeface="Calibri"/>
              <a:ea typeface="Calibri"/>
              <a:cs typeface="Times New Roman"/>
            </a:endParaRPr>
          </a:p>
          <a:p>
            <a:pPr algn="just">
              <a:lnSpc>
                <a:spcPct val="114999"/>
              </a:lnSpc>
              <a:spcAft>
                <a:spcPts val="800"/>
              </a:spcAft>
            </a:pPr>
            <a:r>
              <a:rPr lang="en-GB" b="1">
                <a:solidFill>
                  <a:srgbClr val="002060"/>
                </a:solidFill>
                <a:latin typeface="Calibri"/>
                <a:ea typeface="Calibri"/>
                <a:cs typeface="Times New Roman"/>
              </a:rPr>
              <a:t>Consistent Approach</a:t>
            </a:r>
            <a:r>
              <a:rPr lang="en-GB" sz="1800" b="1" kern="1200">
                <a:solidFill>
                  <a:srgbClr val="002060"/>
                </a:solidFill>
                <a:effectLst/>
                <a:latin typeface="Calibri"/>
                <a:ea typeface="Calibri"/>
                <a:cs typeface="Times New Roman"/>
              </a:rPr>
              <a:t> –</a:t>
            </a:r>
            <a:r>
              <a:rPr lang="en-GB" b="1">
                <a:solidFill>
                  <a:srgbClr val="002060"/>
                </a:solidFill>
                <a:latin typeface="Calibri"/>
                <a:ea typeface="Calibri"/>
                <a:cs typeface="Times New Roman"/>
              </a:rPr>
              <a:t> </a:t>
            </a:r>
            <a:r>
              <a:rPr lang="en-GB">
                <a:solidFill>
                  <a:srgbClr val="002060"/>
                </a:solidFill>
                <a:latin typeface="Calibri"/>
                <a:ea typeface="Calibri"/>
                <a:cs typeface="Times New Roman"/>
              </a:rPr>
              <a:t>We will develop a toolkit of resources to support delivery of both Universal and targeted interventions;  to support partners and practitioners provide consistent messages to family's around early communication and  the home learning environment.  </a:t>
            </a:r>
            <a:endParaRPr lang="en-GB" kern="100">
              <a:latin typeface="Calibri"/>
              <a:ea typeface="Calibri"/>
              <a:cs typeface="Times New Roman"/>
            </a:endParaRPr>
          </a:p>
          <a:p>
            <a:pPr algn="just">
              <a:lnSpc>
                <a:spcPct val="115000"/>
              </a:lnSpc>
              <a:spcAft>
                <a:spcPts val="1000"/>
              </a:spcAft>
            </a:pPr>
            <a:r>
              <a:rPr lang="en-GB" b="1">
                <a:solidFill>
                  <a:srgbClr val="002060"/>
                </a:solidFill>
                <a:latin typeface="Calibri"/>
                <a:ea typeface="Calibri"/>
                <a:cs typeface="Calibri"/>
              </a:rPr>
              <a:t>Digital Platform – </a:t>
            </a:r>
            <a:r>
              <a:rPr lang="en-GB">
                <a:solidFill>
                  <a:srgbClr val="002060"/>
                </a:solidFill>
                <a:latin typeface="Calibri"/>
                <a:ea typeface="Calibri"/>
                <a:cs typeface="Calibri"/>
              </a:rPr>
              <a:t>Explore the opportunity to design and develop a digital platform offering personalised support, information and advice  to all families  and people who work with them, within North Yorkshire   </a:t>
            </a:r>
            <a:endParaRPr lang="en-GB" sz="1800" kern="1200">
              <a:solidFill>
                <a:srgbClr val="002060"/>
              </a:solidFill>
              <a:effectLst/>
              <a:latin typeface="Calibri"/>
              <a:ea typeface="Calibri"/>
              <a:cs typeface="Calibri"/>
            </a:endParaRPr>
          </a:p>
          <a:p>
            <a:pPr algn="just">
              <a:lnSpc>
                <a:spcPct val="115000"/>
              </a:lnSpc>
              <a:spcAft>
                <a:spcPts val="1000"/>
              </a:spcAft>
            </a:pPr>
            <a:r>
              <a:rPr lang="en-GB" b="1">
                <a:solidFill>
                  <a:srgbClr val="002060"/>
                </a:solidFill>
                <a:latin typeface="Calibri"/>
                <a:ea typeface="Calibri"/>
                <a:cs typeface="Calibri"/>
              </a:rPr>
              <a:t>Communication strategy – </a:t>
            </a:r>
            <a:r>
              <a:rPr lang="en-GB">
                <a:solidFill>
                  <a:srgbClr val="002060"/>
                </a:solidFill>
                <a:latin typeface="Calibri"/>
                <a:ea typeface="Calibri"/>
                <a:cs typeface="Calibri"/>
              </a:rPr>
              <a:t>Produce a communication plan to ensure a common understanding of the work taking place, why &amp; what  it is happening and how others can become involved. </a:t>
            </a:r>
            <a:endParaRPr lang="en-GB">
              <a:solidFill>
                <a:srgbClr val="002060"/>
              </a:solidFill>
              <a:ea typeface="Calibri"/>
              <a:cs typeface="Calibri"/>
            </a:endParaRPr>
          </a:p>
          <a:p>
            <a:pPr algn="just">
              <a:lnSpc>
                <a:spcPct val="114999"/>
              </a:lnSpc>
              <a:spcAft>
                <a:spcPts val="1000"/>
              </a:spcAft>
            </a:pPr>
            <a:r>
              <a:rPr lang="en-GB" b="1">
                <a:solidFill>
                  <a:srgbClr val="002060"/>
                </a:solidFill>
                <a:latin typeface="Calibri"/>
                <a:ea typeface="Calibri"/>
                <a:cs typeface="Calibri"/>
              </a:rPr>
              <a:t>School Improvement –</a:t>
            </a:r>
            <a:r>
              <a:rPr lang="en-GB">
                <a:latin typeface="Calibri"/>
                <a:ea typeface="Calibri"/>
                <a:cs typeface="Calibri"/>
              </a:rPr>
              <a:t> </a:t>
            </a:r>
            <a:r>
              <a:rPr lang="en-GB">
                <a:solidFill>
                  <a:srgbClr val="002060"/>
                </a:solidFill>
                <a:latin typeface="Calibri"/>
                <a:ea typeface="Calibri"/>
                <a:cs typeface="Calibri"/>
              </a:rPr>
              <a:t>Pilot a GLD Pedagogy and Practice Project – </a:t>
            </a:r>
            <a:r>
              <a:rPr lang="en-GB">
                <a:solidFill>
                  <a:srgbClr val="002060"/>
                </a:solidFill>
                <a:effectLst/>
                <a:ea typeface="Calibri"/>
                <a:cs typeface="Times New Roman"/>
              </a:rPr>
              <a:t>The project aims to deliver two, 3-year EYFS GLD Pedagogy and Practice projects, aimed at raising standards in all 6 areas of learning outlined in the preceding slide through a whole-school, communication and early language </a:t>
            </a:r>
            <a:r>
              <a:rPr lang="en-GB">
                <a:solidFill>
                  <a:srgbClr val="002060"/>
                </a:solidFill>
                <a:ea typeface="Calibri"/>
                <a:cs typeface="Times New Roman"/>
              </a:rPr>
              <a:t>focused approach</a:t>
            </a:r>
            <a:r>
              <a:rPr lang="en-GB">
                <a:solidFill>
                  <a:srgbClr val="002060"/>
                </a:solidFill>
                <a:effectLst/>
                <a:ea typeface="Calibri"/>
                <a:cs typeface="Times New Roman"/>
              </a:rPr>
              <a:t>. </a:t>
            </a:r>
            <a:endParaRPr lang="en-GB">
              <a:solidFill>
                <a:srgbClr val="002060"/>
              </a:solidFill>
              <a:effectLst/>
              <a:ea typeface="Calibri" panose="020F0502020204030204" pitchFamily="34" charset="0"/>
              <a:cs typeface="Times New Roman" panose="02020603050405020304" pitchFamily="18" charset="0"/>
            </a:endParaRPr>
          </a:p>
          <a:p>
            <a:pPr algn="just">
              <a:lnSpc>
                <a:spcPct val="114999"/>
              </a:lnSpc>
              <a:spcAft>
                <a:spcPts val="1000"/>
              </a:spcAft>
            </a:pPr>
            <a:endParaRPr lang="en-GB" sz="1800" b="1">
              <a:solidFill>
                <a:srgbClr val="002060"/>
              </a:solidFill>
              <a:effectLst/>
              <a:latin typeface="Calibri"/>
              <a:ea typeface="Calibri"/>
              <a:cs typeface="Calibri"/>
            </a:endParaRPr>
          </a:p>
          <a:p>
            <a:pPr algn="just">
              <a:lnSpc>
                <a:spcPct val="115000"/>
              </a:lnSpc>
              <a:spcAft>
                <a:spcPts val="1000"/>
              </a:spcAft>
            </a:pPr>
            <a:endParaRPr lang="en-GB">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7756603"/>
      </p:ext>
    </p:extLst>
  </p:cSld>
  <p:clrMapOvr>
    <a:masterClrMapping/>
  </p:clrMapOvr>
</p:sld>
</file>

<file path=ppt/theme/theme1.xml><?xml version="1.0" encoding="utf-8"?>
<a:theme xmlns:a="http://schemas.openxmlformats.org/drawingml/2006/main" name="Office Theme">
  <a:themeElements>
    <a:clrScheme name="NYC">
      <a:dk1>
        <a:sysClr val="windowText" lastClr="000000"/>
      </a:dk1>
      <a:lt1>
        <a:sysClr val="window" lastClr="FFFFFF"/>
      </a:lt1>
      <a:dk2>
        <a:srgbClr val="44546A"/>
      </a:dk2>
      <a:lt2>
        <a:srgbClr val="E7E6E6"/>
      </a:lt2>
      <a:accent1>
        <a:srgbClr val="005489"/>
      </a:accent1>
      <a:accent2>
        <a:srgbClr val="347121"/>
      </a:accent2>
      <a:accent3>
        <a:srgbClr val="866243"/>
      </a:accent3>
      <a:accent4>
        <a:srgbClr val="942A86"/>
      </a:accent4>
      <a:accent5>
        <a:srgbClr val="FAC52D"/>
      </a:accent5>
      <a:accent6>
        <a:srgbClr val="70AD47"/>
      </a:accent6>
      <a:hlink>
        <a:srgbClr val="005489"/>
      </a:hlink>
      <a:folHlink>
        <a:srgbClr val="00548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YC PowerPoint Template.pptx  -  Read-Only" id="{1562FE9F-4B65-423D-9197-647658875975}" vid="{6C27EA03-A725-4ADD-BF2D-32FDBEFECC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282F7BA9282348AA59C02FC93972E8" ma:contentTypeVersion="12" ma:contentTypeDescription="Create a new document." ma:contentTypeScope="" ma:versionID="5822aceb9f0660e403239936b4342307">
  <xsd:schema xmlns:xsd="http://www.w3.org/2001/XMLSchema" xmlns:xs="http://www.w3.org/2001/XMLSchema" xmlns:p="http://schemas.microsoft.com/office/2006/metadata/properties" xmlns:ns2="ee6e231d-b79c-4e31-866a-6a82b0c69022" xmlns:ns3="c3228960-8dda-4990-96fa-d0546ee09822" targetNamespace="http://schemas.microsoft.com/office/2006/metadata/properties" ma:root="true" ma:fieldsID="9eac217d49e789a9fed1ab6b91298a81" ns2:_="" ns3:_="">
    <xsd:import namespace="ee6e231d-b79c-4e31-866a-6a82b0c69022"/>
    <xsd:import namespace="c3228960-8dda-4990-96fa-d0546ee098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6e231d-b79c-4e31-866a-6a82b0c690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e47a77f1-cf3c-4eb3-ad1c-cfadb09caf68"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228960-8dda-4990-96fa-d0546ee0982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92701c8-24af-40b0-a80a-48aeab443776}" ma:internalName="TaxCatchAll" ma:showField="CatchAllData" ma:web="c3228960-8dda-4990-96fa-d0546ee098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e6e231d-b79c-4e31-866a-6a82b0c69022">
      <Terms xmlns="http://schemas.microsoft.com/office/infopath/2007/PartnerControls"/>
    </lcf76f155ced4ddcb4097134ff3c332f>
    <TaxCatchAll xmlns="c3228960-8dda-4990-96fa-d0546ee09822" xsi:nil="true"/>
  </documentManagement>
</p:properties>
</file>

<file path=customXml/itemProps1.xml><?xml version="1.0" encoding="utf-8"?>
<ds:datastoreItem xmlns:ds="http://schemas.openxmlformats.org/officeDocument/2006/customXml" ds:itemID="{65861366-31DA-405A-BDA1-2B79545FF92A}">
  <ds:schemaRefs>
    <ds:schemaRef ds:uri="c3228960-8dda-4990-96fa-d0546ee09822"/>
    <ds:schemaRef ds:uri="ee6e231d-b79c-4e31-866a-6a82b0c690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76C895C-37E1-4EE4-BEB2-A61158C5DFB4}">
  <ds:schemaRefs>
    <ds:schemaRef ds:uri="http://schemas.microsoft.com/sharepoint/v3/contenttype/forms"/>
  </ds:schemaRefs>
</ds:datastoreItem>
</file>

<file path=customXml/itemProps3.xml><?xml version="1.0" encoding="utf-8"?>
<ds:datastoreItem xmlns:ds="http://schemas.openxmlformats.org/officeDocument/2006/customXml" ds:itemID="{4B540594-9720-4B4C-BDD2-1D74C6F0387F}">
  <ds:schemaRefs>
    <ds:schemaRef ds:uri="2de7e331-00bd-4744-84fc-f963cb77dad9"/>
    <ds:schemaRef ds:uri="929015bb-b0a6-4b1e-b228-649d104e12ff"/>
    <ds:schemaRef ds:uri="c3228960-8dda-4990-96fa-d0546ee09822"/>
    <ds:schemaRef ds:uri="ee6e231d-b79c-4e31-866a-6a82b0c6902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NYC PowerPoint Template</Template>
  <Application>Microsoft Office PowerPoint</Application>
  <PresentationFormat>Widescreen</PresentationFormat>
  <Slides>77</Slides>
  <Notes>17</Notes>
  <HiddenSlides>0</HiddenSlide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Office Theme</vt:lpstr>
      <vt:lpstr>North Yorkshire Primary and Secondary School SENCO Network  11th February 2026</vt:lpstr>
      <vt:lpstr>Agenda</vt:lpstr>
      <vt:lpstr>National context</vt:lpstr>
      <vt:lpstr>  Early  Children should receive support as early as possible  </vt:lpstr>
      <vt:lpstr>Local</vt:lpstr>
      <vt:lpstr>Fair</vt:lpstr>
      <vt:lpstr>Effective and shared</vt:lpstr>
      <vt:lpstr>PowerPoint Presentation</vt:lpstr>
      <vt:lpstr>     Educational Psychology Offer                       2025-2026</vt:lpstr>
      <vt:lpstr>Educational Psychology Team Offer 2025-26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SENCO Network</vt:lpstr>
      <vt:lpstr>PowerPoint Presentation</vt:lpstr>
      <vt:lpstr>PowerPoint Presentation</vt:lpstr>
      <vt:lpstr>Ofsted – Renewed Ofsted Framework</vt:lpstr>
      <vt:lpstr>Ofsted – Renewed Ofsted Framework</vt:lpstr>
      <vt:lpstr>Ofsted – Renewed Ofsted Framework</vt:lpstr>
      <vt:lpstr>Ofsted – Renewed Ofsted Framework</vt:lpstr>
      <vt:lpstr>Ofsted – Renewed Ofsted Framework</vt:lpstr>
      <vt:lpstr>Ofsted – Renewed Ofsted Framework</vt:lpstr>
      <vt:lpstr>Ofsted – Renewed Ofsted Framework</vt:lpstr>
      <vt:lpstr>Gathering Evidence Prompts</vt:lpstr>
      <vt:lpstr>PowerPoint Presentation</vt:lpstr>
      <vt:lpstr>Ofsted Inspection experience as a SENCO</vt:lpstr>
      <vt:lpstr>Ofsted Inspection experience as a SENCO</vt:lpstr>
      <vt:lpstr>Ofsted Inspection experience as a SENCO</vt:lpstr>
      <vt:lpstr>Ofsted Inspection experience as a SENCO</vt:lpstr>
      <vt:lpstr>Ofsted Inspection experience as a SENCO</vt:lpstr>
      <vt:lpstr>Ofsted Inspection experience as a SENCO</vt:lpstr>
      <vt:lpstr>Ofsted Inspection experience as a SENCO</vt:lpstr>
      <vt:lpstr>Ofsted Inspection experience as a SENCO</vt:lpstr>
      <vt:lpstr>Ofsted Inspection experience as a SENCO</vt:lpstr>
      <vt:lpstr>Ofsted Inspection experience as a SENCO</vt:lpstr>
      <vt:lpstr>Resources</vt:lpstr>
      <vt:lpstr>Resources</vt:lpstr>
      <vt:lpstr>Resources</vt:lpstr>
      <vt:lpstr>Julie Bunn Access and Engagement</vt:lpstr>
      <vt:lpstr>Working together to improve school attendance</vt:lpstr>
      <vt:lpstr>Attendance of pupils with EHCPs – comparison with previous year</vt:lpstr>
      <vt:lpstr>Major shift in approach from DfE</vt:lpstr>
      <vt:lpstr>Recent messaging from DfE</vt:lpstr>
      <vt:lpstr>PowerPoint Presentation</vt:lpstr>
      <vt:lpstr>Restrictive interventions, including the use of reasonable force, in schools’ comes into effect on 1 April 2026. </vt:lpstr>
      <vt:lpstr>Digital EHCP Project SENCO Networks</vt:lpstr>
      <vt:lpstr>Project Summary</vt:lpstr>
      <vt:lpstr>What has happened so far?</vt:lpstr>
      <vt:lpstr>The procurement process</vt:lpstr>
      <vt:lpstr>When will the new system be available?</vt:lpstr>
      <vt:lpstr>When will the new system be available?</vt:lpstr>
      <vt:lpstr>What are the key changes?</vt:lpstr>
      <vt:lpstr>How will you be supported through the change?</vt:lpstr>
      <vt:lpstr>How can I stay up to date with progress?</vt:lpstr>
      <vt:lpstr>Next steps – preparation</vt:lpstr>
      <vt:lpstr>PowerPoint Presentation</vt:lpstr>
      <vt:lpstr>PowerPoint Presentation</vt:lpstr>
      <vt:lpstr>  </vt:lpstr>
      <vt:lpstr>The Families First programme forms a key component of the wider ’Stable Homes, Built on Love’ strategy, which was shaped by insights from numerous reviews and reports on children’s social care. </vt:lpstr>
      <vt:lpstr>PowerPoint Presentation</vt:lpstr>
      <vt:lpstr>PowerPoint Presentation</vt:lpstr>
      <vt:lpstr>PowerPoint Presentation</vt:lpstr>
      <vt:lpstr> Giving Every Child Best Start in life  ‘THE OPPORTUNITY MISSION’ Break Down Barriers to Opportunity  Government Mission  “By 2028, we want a record proportion – 75% - of children to reach a good level of development by the end of reception – That’s up from around 68% meaning 40,000 to 45,000 more children each year will be better prepared for school and life”   </vt:lpstr>
      <vt:lpstr>PowerPoint Presentation</vt:lpstr>
      <vt:lpstr>PowerPoint Presentation</vt:lpstr>
      <vt:lpstr>Best Start Family Hub sites</vt:lpstr>
      <vt:lpstr>PowerPoint Presentation</vt:lpstr>
      <vt:lpstr>    Parenting –  Triple P Family Transitions programme parenting support  - Family Transitions Triple P is a targeted, well‑evidenced support programme for separated/divorced parents, focusing on emotional coping, co‑parenting, and child  adjustment.    Togetherness –  Exemption submitted - North Yorkshire already in  the 2nd year of a 5 year license giving all families in North Yorkshire access to this online resource.    Purchase of additional parenting group support training  Togetherness is grounded in the Solihull Approach, already well-established across North Yorkshire within Early Help and Healthy Child Service   Home Learning Environment Easy Peasy - An evidence-based HLE programme standard licence for 3 years, with local signposting support and data integration providing universal access; supports home learning environment  Early Talk Boost – The existing offer will be expanded to additional Early Years Provision providing greater access; supports home learning environment  Parenting Apart Programme – already in place funded through DWP RPC grant  Digital Universal offer – We are working with NYES (North Yorkshire Education Service) to develop  a public facing digital platform providing all families within North Yorkshire with access to a suite  of HLE and parenting resources.        </vt:lpstr>
      <vt:lpstr>Work with School – EYFS GLD Pedagogy and Practice projects</vt:lpstr>
      <vt:lpstr>PowerPoint Presentation</vt:lpstr>
      <vt:lpstr>PowerPoint Presentation</vt:lpstr>
    </vt:vector>
  </TitlesOfParts>
  <Company>North Yorkshire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Carol-Ann Howe</dc:creator>
  <cp:revision>1</cp:revision>
  <dcterms:created xsi:type="dcterms:W3CDTF">2025-09-30T10:50:43Z</dcterms:created>
  <dcterms:modified xsi:type="dcterms:W3CDTF">2026-02-11T09:50:25Z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ecdfc32-7be5-4b17-9f97-00453388bdd7_Enabled">
    <vt:lpwstr>true</vt:lpwstr>
  </property>
  <property fmtid="{D5CDD505-2E9C-101B-9397-08002B2CF9AE}" pid="3" name="MSIP_Label_3ecdfc32-7be5-4b17-9f97-00453388bdd7_SetDate">
    <vt:lpwstr>2022-06-08T18:49:47Z</vt:lpwstr>
  </property>
  <property fmtid="{D5CDD505-2E9C-101B-9397-08002B2CF9AE}" pid="4" name="MSIP_Label_3ecdfc32-7be5-4b17-9f97-00453388bdd7_Method">
    <vt:lpwstr>Standard</vt:lpwstr>
  </property>
  <property fmtid="{D5CDD505-2E9C-101B-9397-08002B2CF9AE}" pid="5" name="MSIP_Label_3ecdfc32-7be5-4b17-9f97-00453388bdd7_Name">
    <vt:lpwstr>OFFICIAL</vt:lpwstr>
  </property>
  <property fmtid="{D5CDD505-2E9C-101B-9397-08002B2CF9AE}" pid="6" name="MSIP_Label_3ecdfc32-7be5-4b17-9f97-00453388bdd7_SiteId">
    <vt:lpwstr>ad3d9c73-9830-44a1-b487-e1055441c70e</vt:lpwstr>
  </property>
  <property fmtid="{D5CDD505-2E9C-101B-9397-08002B2CF9AE}" pid="7" name="MSIP_Label_3ecdfc32-7be5-4b17-9f97-00453388bdd7_ActionId">
    <vt:lpwstr>cd6ddabf-fe2f-41b7-b8b1-00005cf1a473</vt:lpwstr>
  </property>
  <property fmtid="{D5CDD505-2E9C-101B-9397-08002B2CF9AE}" pid="8" name="MSIP_Label_3ecdfc32-7be5-4b17-9f97-00453388bdd7_ContentBits">
    <vt:lpwstr>2</vt:lpwstr>
  </property>
  <property fmtid="{D5CDD505-2E9C-101B-9397-08002B2CF9AE}" pid="9" name="ContentTypeId">
    <vt:lpwstr>0x01010069282F7BA9282348AA59C02FC93972E8</vt:lpwstr>
  </property>
  <property fmtid="{D5CDD505-2E9C-101B-9397-08002B2CF9AE}" pid="10" name="MediaServiceImageTags">
    <vt:lpwstr/>
  </property>
</Properties>
</file>