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5" r:id="rId5"/>
    <p:sldMasterId id="2147483658" r:id="rId6"/>
    <p:sldMasterId id="2147483661" r:id="rId7"/>
    <p:sldMasterId id="2147483673" r:id="rId8"/>
  </p:sldMasterIdLst>
  <p:notesMasterIdLst>
    <p:notesMasterId r:id="rId190"/>
  </p:notesMasterIdLst>
  <p:sldIdLst>
    <p:sldId id="258" r:id="rId9"/>
    <p:sldId id="2147374836" r:id="rId10"/>
    <p:sldId id="257" r:id="rId11"/>
    <p:sldId id="2147374703" r:id="rId12"/>
    <p:sldId id="2147374709" r:id="rId13"/>
    <p:sldId id="2147374710" r:id="rId14"/>
    <p:sldId id="2147374705" r:id="rId15"/>
    <p:sldId id="2147374826" r:id="rId16"/>
    <p:sldId id="2147374812" r:id="rId17"/>
    <p:sldId id="2147374813" r:id="rId18"/>
    <p:sldId id="2147374814" r:id="rId19"/>
    <p:sldId id="2147374815" r:id="rId20"/>
    <p:sldId id="2147374816" r:id="rId21"/>
    <p:sldId id="2147374804" r:id="rId22"/>
    <p:sldId id="2147374791" r:id="rId23"/>
    <p:sldId id="2147374792" r:id="rId24"/>
    <p:sldId id="2147374793" r:id="rId25"/>
    <p:sldId id="2147374794" r:id="rId26"/>
    <p:sldId id="2147374795" r:id="rId27"/>
    <p:sldId id="2147374796" r:id="rId28"/>
    <p:sldId id="2147374797" r:id="rId29"/>
    <p:sldId id="2147374798" r:id="rId30"/>
    <p:sldId id="2147374799" r:id="rId31"/>
    <p:sldId id="2147374800" r:id="rId32"/>
    <p:sldId id="2147374801" r:id="rId33"/>
    <p:sldId id="2147374802" r:id="rId34"/>
    <p:sldId id="2147374803" r:id="rId35"/>
    <p:sldId id="2147374790" r:id="rId36"/>
    <p:sldId id="2147374788" r:id="rId37"/>
    <p:sldId id="2147374827" r:id="rId38"/>
    <p:sldId id="2147374779" r:id="rId39"/>
    <p:sldId id="2147374780" r:id="rId40"/>
    <p:sldId id="2147374781" r:id="rId41"/>
    <p:sldId id="2147374782" r:id="rId42"/>
    <p:sldId id="677" r:id="rId43"/>
    <p:sldId id="2147374783" r:id="rId44"/>
    <p:sldId id="2147374784" r:id="rId45"/>
    <p:sldId id="2147374785" r:id="rId46"/>
    <p:sldId id="277" r:id="rId47"/>
    <p:sldId id="278" r:id="rId48"/>
    <p:sldId id="2147374786" r:id="rId49"/>
    <p:sldId id="2147374787" r:id="rId50"/>
    <p:sldId id="681" r:id="rId51"/>
    <p:sldId id="2147374811" r:id="rId52"/>
    <p:sldId id="682" r:id="rId53"/>
    <p:sldId id="683" r:id="rId54"/>
    <p:sldId id="685" r:id="rId55"/>
    <p:sldId id="686" r:id="rId56"/>
    <p:sldId id="687" r:id="rId57"/>
    <p:sldId id="2147374789" r:id="rId58"/>
    <p:sldId id="2147374778" r:id="rId59"/>
    <p:sldId id="2147374829" r:id="rId60"/>
    <p:sldId id="2147374745" r:id="rId61"/>
    <p:sldId id="2147374832" r:id="rId62"/>
    <p:sldId id="2147374833" r:id="rId63"/>
    <p:sldId id="279" r:id="rId64"/>
    <p:sldId id="2147374774" r:id="rId65"/>
    <p:sldId id="2147374775" r:id="rId66"/>
    <p:sldId id="276" r:id="rId67"/>
    <p:sldId id="679" r:id="rId68"/>
    <p:sldId id="680" r:id="rId69"/>
    <p:sldId id="676" r:id="rId70"/>
    <p:sldId id="661" r:id="rId71"/>
    <p:sldId id="671" r:id="rId72"/>
    <p:sldId id="678" r:id="rId73"/>
    <p:sldId id="2147374806" r:id="rId74"/>
    <p:sldId id="675" r:id="rId75"/>
    <p:sldId id="2147374807" r:id="rId76"/>
    <p:sldId id="673" r:id="rId77"/>
    <p:sldId id="2147374808" r:id="rId78"/>
    <p:sldId id="2147374776" r:id="rId79"/>
    <p:sldId id="2147374830" r:id="rId80"/>
    <p:sldId id="2147374761" r:id="rId81"/>
    <p:sldId id="2147374831" r:id="rId82"/>
    <p:sldId id="2147374746" r:id="rId83"/>
    <p:sldId id="2147374747" r:id="rId84"/>
    <p:sldId id="2147374748" r:id="rId85"/>
    <p:sldId id="2147374749" r:id="rId86"/>
    <p:sldId id="2147374750" r:id="rId87"/>
    <p:sldId id="2147374751" r:id="rId88"/>
    <p:sldId id="2147374752" r:id="rId89"/>
    <p:sldId id="2147374753" r:id="rId90"/>
    <p:sldId id="2147374754" r:id="rId91"/>
    <p:sldId id="2147374755" r:id="rId92"/>
    <p:sldId id="2147374756" r:id="rId93"/>
    <p:sldId id="2147374810" r:id="rId94"/>
    <p:sldId id="2147374757" r:id="rId95"/>
    <p:sldId id="2147374758" r:id="rId96"/>
    <p:sldId id="2147374759" r:id="rId97"/>
    <p:sldId id="2147374760" r:id="rId98"/>
    <p:sldId id="2147374805" r:id="rId99"/>
    <p:sldId id="293" r:id="rId100"/>
    <p:sldId id="309" r:id="rId101"/>
    <p:sldId id="307" r:id="rId102"/>
    <p:sldId id="308" r:id="rId103"/>
    <p:sldId id="310" r:id="rId104"/>
    <p:sldId id="395" r:id="rId105"/>
    <p:sldId id="2147374817" r:id="rId106"/>
    <p:sldId id="2147374818" r:id="rId107"/>
    <p:sldId id="2147374819" r:id="rId108"/>
    <p:sldId id="2147374820" r:id="rId109"/>
    <p:sldId id="259" r:id="rId110"/>
    <p:sldId id="260" r:id="rId111"/>
    <p:sldId id="261" r:id="rId112"/>
    <p:sldId id="262" r:id="rId113"/>
    <p:sldId id="263" r:id="rId114"/>
    <p:sldId id="264" r:id="rId115"/>
    <p:sldId id="265" r:id="rId116"/>
    <p:sldId id="266" r:id="rId117"/>
    <p:sldId id="267" r:id="rId118"/>
    <p:sldId id="256" r:id="rId119"/>
    <p:sldId id="2147374762" r:id="rId120"/>
    <p:sldId id="2147374763" r:id="rId121"/>
    <p:sldId id="2147374764" r:id="rId122"/>
    <p:sldId id="2147374765" r:id="rId123"/>
    <p:sldId id="2147374766" r:id="rId124"/>
    <p:sldId id="2147374767" r:id="rId125"/>
    <p:sldId id="2147374768" r:id="rId126"/>
    <p:sldId id="2147374769" r:id="rId127"/>
    <p:sldId id="2147374770" r:id="rId128"/>
    <p:sldId id="2147374771" r:id="rId129"/>
    <p:sldId id="2147374772" r:id="rId130"/>
    <p:sldId id="2147374716" r:id="rId131"/>
    <p:sldId id="2147374717" r:id="rId132"/>
    <p:sldId id="1670" r:id="rId133"/>
    <p:sldId id="1699" r:id="rId134"/>
    <p:sldId id="1681" r:id="rId135"/>
    <p:sldId id="1678" r:id="rId136"/>
    <p:sldId id="1702" r:id="rId137"/>
    <p:sldId id="1704" r:id="rId138"/>
    <p:sldId id="2147374720" r:id="rId139"/>
    <p:sldId id="2147374834" r:id="rId140"/>
    <p:sldId id="2147374721" r:id="rId141"/>
    <p:sldId id="2147374722" r:id="rId142"/>
    <p:sldId id="2147374723" r:id="rId143"/>
    <p:sldId id="2147374724" r:id="rId144"/>
    <p:sldId id="2147374725" r:id="rId145"/>
    <p:sldId id="2147374727" r:id="rId146"/>
    <p:sldId id="2147374728" r:id="rId147"/>
    <p:sldId id="2147374729" r:id="rId148"/>
    <p:sldId id="369" r:id="rId149"/>
    <p:sldId id="370" r:id="rId150"/>
    <p:sldId id="372" r:id="rId151"/>
    <p:sldId id="373" r:id="rId152"/>
    <p:sldId id="374" r:id="rId153"/>
    <p:sldId id="375" r:id="rId154"/>
    <p:sldId id="376" r:id="rId155"/>
    <p:sldId id="377" r:id="rId156"/>
    <p:sldId id="378" r:id="rId157"/>
    <p:sldId id="380" r:id="rId158"/>
    <p:sldId id="381" r:id="rId159"/>
    <p:sldId id="382" r:id="rId160"/>
    <p:sldId id="383" r:id="rId161"/>
    <p:sldId id="384" r:id="rId162"/>
    <p:sldId id="385" r:id="rId163"/>
    <p:sldId id="386" r:id="rId164"/>
    <p:sldId id="387" r:id="rId165"/>
    <p:sldId id="388" r:id="rId166"/>
    <p:sldId id="389" r:id="rId167"/>
    <p:sldId id="390" r:id="rId168"/>
    <p:sldId id="391" r:id="rId169"/>
    <p:sldId id="392" r:id="rId170"/>
    <p:sldId id="393" r:id="rId171"/>
    <p:sldId id="394" r:id="rId172"/>
    <p:sldId id="2147374711" r:id="rId173"/>
    <p:sldId id="688" r:id="rId174"/>
    <p:sldId id="689" r:id="rId175"/>
    <p:sldId id="2147374718" r:id="rId176"/>
    <p:sldId id="693" r:id="rId177"/>
    <p:sldId id="699" r:id="rId178"/>
    <p:sldId id="2147374821" r:id="rId179"/>
    <p:sldId id="2147374822" r:id="rId180"/>
    <p:sldId id="2147374823" r:id="rId181"/>
    <p:sldId id="288" r:id="rId182"/>
    <p:sldId id="2147374824" r:id="rId183"/>
    <p:sldId id="290" r:id="rId184"/>
    <p:sldId id="2147374825" r:id="rId185"/>
    <p:sldId id="291" r:id="rId186"/>
    <p:sldId id="292" r:id="rId187"/>
    <p:sldId id="2147374828" r:id="rId188"/>
    <p:sldId id="268" r:id="rId1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Ann Howe" initials="CAH" lastIdx="2" clrIdx="0">
    <p:extLst>
      <p:ext uri="{19B8F6BF-5375-455C-9EA6-DF929625EA0E}">
        <p15:presenceInfo xmlns:p15="http://schemas.microsoft.com/office/powerpoint/2012/main" userId="S::Carol-Ann.Howe@northyorks.gov.uk::e7d4bfc2-ca9d-4ac4-89da-da85477c9a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98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59" Type="http://schemas.openxmlformats.org/officeDocument/2006/relationships/slide" Target="slides/slide151.xml"/><Relationship Id="rId170" Type="http://schemas.openxmlformats.org/officeDocument/2006/relationships/slide" Target="slides/slide162.xml"/><Relationship Id="rId191" Type="http://schemas.openxmlformats.org/officeDocument/2006/relationships/commentAuthors" Target="commentAuthors.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slide" Target="slides/slide141.xml"/><Relationship Id="rId5" Type="http://schemas.openxmlformats.org/officeDocument/2006/relationships/slideMaster" Target="slideMasters/slideMaster2.xml"/><Relationship Id="rId95" Type="http://schemas.openxmlformats.org/officeDocument/2006/relationships/slide" Target="slides/slide87.xml"/><Relationship Id="rId160" Type="http://schemas.openxmlformats.org/officeDocument/2006/relationships/slide" Target="slides/slide152.xml"/><Relationship Id="rId181" Type="http://schemas.openxmlformats.org/officeDocument/2006/relationships/slide" Target="slides/slide173.xml"/><Relationship Id="rId22" Type="http://schemas.openxmlformats.org/officeDocument/2006/relationships/slide" Target="slides/slide14.xml"/><Relationship Id="rId43" Type="http://schemas.openxmlformats.org/officeDocument/2006/relationships/slide" Target="slides/slide35.xml"/><Relationship Id="rId64" Type="http://schemas.openxmlformats.org/officeDocument/2006/relationships/slide" Target="slides/slide56.xml"/><Relationship Id="rId118" Type="http://schemas.openxmlformats.org/officeDocument/2006/relationships/slide" Target="slides/slide110.xml"/><Relationship Id="rId139" Type="http://schemas.openxmlformats.org/officeDocument/2006/relationships/slide" Target="slides/slide131.xml"/><Relationship Id="rId85" Type="http://schemas.openxmlformats.org/officeDocument/2006/relationships/slide" Target="slides/slide77.xml"/><Relationship Id="rId150" Type="http://schemas.openxmlformats.org/officeDocument/2006/relationships/slide" Target="slides/slide142.xml"/><Relationship Id="rId171" Type="http://schemas.openxmlformats.org/officeDocument/2006/relationships/slide" Target="slides/slide163.xml"/><Relationship Id="rId192" Type="http://schemas.openxmlformats.org/officeDocument/2006/relationships/presProps" Target="presProps.xml"/><Relationship Id="rId12" Type="http://schemas.openxmlformats.org/officeDocument/2006/relationships/slide" Target="slides/slide4.xml"/><Relationship Id="rId33" Type="http://schemas.openxmlformats.org/officeDocument/2006/relationships/slide" Target="slides/slide25.xml"/><Relationship Id="rId108" Type="http://schemas.openxmlformats.org/officeDocument/2006/relationships/slide" Target="slides/slide100.xml"/><Relationship Id="rId129" Type="http://schemas.openxmlformats.org/officeDocument/2006/relationships/slide" Target="slides/slide121.xml"/><Relationship Id="rId54" Type="http://schemas.openxmlformats.org/officeDocument/2006/relationships/slide" Target="slides/slide46.xml"/><Relationship Id="rId75" Type="http://schemas.openxmlformats.org/officeDocument/2006/relationships/slide" Target="slides/slide67.xml"/><Relationship Id="rId96" Type="http://schemas.openxmlformats.org/officeDocument/2006/relationships/slide" Target="slides/slide88.xml"/><Relationship Id="rId140" Type="http://schemas.openxmlformats.org/officeDocument/2006/relationships/slide" Target="slides/slide132.xml"/><Relationship Id="rId161" Type="http://schemas.openxmlformats.org/officeDocument/2006/relationships/slide" Target="slides/slide153.xml"/><Relationship Id="rId182" Type="http://schemas.openxmlformats.org/officeDocument/2006/relationships/slide" Target="slides/slide174.xml"/><Relationship Id="rId6" Type="http://schemas.openxmlformats.org/officeDocument/2006/relationships/slideMaster" Target="slideMasters/slideMaster3.xml"/><Relationship Id="rId23" Type="http://schemas.openxmlformats.org/officeDocument/2006/relationships/slide" Target="slides/slide15.xml"/><Relationship Id="rId119" Type="http://schemas.openxmlformats.org/officeDocument/2006/relationships/slide" Target="slides/slide111.xml"/><Relationship Id="rId44" Type="http://schemas.openxmlformats.org/officeDocument/2006/relationships/slide" Target="slides/slide36.xml"/><Relationship Id="rId65" Type="http://schemas.openxmlformats.org/officeDocument/2006/relationships/slide" Target="slides/slide57.xml"/><Relationship Id="rId86" Type="http://schemas.openxmlformats.org/officeDocument/2006/relationships/slide" Target="slides/slide78.xml"/><Relationship Id="rId130" Type="http://schemas.openxmlformats.org/officeDocument/2006/relationships/slide" Target="slides/slide122.xml"/><Relationship Id="rId151" Type="http://schemas.openxmlformats.org/officeDocument/2006/relationships/slide" Target="slides/slide143.xml"/><Relationship Id="rId172" Type="http://schemas.openxmlformats.org/officeDocument/2006/relationships/slide" Target="slides/slide164.xml"/><Relationship Id="rId193" Type="http://schemas.openxmlformats.org/officeDocument/2006/relationships/viewProps" Target="viewProps.xml"/><Relationship Id="rId13" Type="http://schemas.openxmlformats.org/officeDocument/2006/relationships/slide" Target="slides/slide5.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slide" Target="slides/slide133.xml"/><Relationship Id="rId146" Type="http://schemas.openxmlformats.org/officeDocument/2006/relationships/slide" Target="slides/slide138.xml"/><Relationship Id="rId167" Type="http://schemas.openxmlformats.org/officeDocument/2006/relationships/slide" Target="slides/slide159.xml"/><Relationship Id="rId188" Type="http://schemas.openxmlformats.org/officeDocument/2006/relationships/slide" Target="slides/slide180.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162" Type="http://schemas.openxmlformats.org/officeDocument/2006/relationships/slide" Target="slides/slide154.xml"/><Relationship Id="rId183" Type="http://schemas.openxmlformats.org/officeDocument/2006/relationships/slide" Target="slides/slide175.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157" Type="http://schemas.openxmlformats.org/officeDocument/2006/relationships/slide" Target="slides/slide149.xml"/><Relationship Id="rId178" Type="http://schemas.openxmlformats.org/officeDocument/2006/relationships/slide" Target="slides/slide170.xml"/><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slide" Target="slides/slide144.xml"/><Relationship Id="rId173" Type="http://schemas.openxmlformats.org/officeDocument/2006/relationships/slide" Target="slides/slide165.xml"/><Relationship Id="rId194" Type="http://schemas.openxmlformats.org/officeDocument/2006/relationships/theme" Target="theme/theme1.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168" Type="http://schemas.openxmlformats.org/officeDocument/2006/relationships/slide" Target="slides/slide160.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163" Type="http://schemas.openxmlformats.org/officeDocument/2006/relationships/slide" Target="slides/slide155.xml"/><Relationship Id="rId184" Type="http://schemas.openxmlformats.org/officeDocument/2006/relationships/slide" Target="slides/slide176.xml"/><Relationship Id="rId189" Type="http://schemas.openxmlformats.org/officeDocument/2006/relationships/slide" Target="slides/slide181.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slide" Target="slides/slide150.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slide" Target="slides/slide145.xml"/><Relationship Id="rId174" Type="http://schemas.openxmlformats.org/officeDocument/2006/relationships/slide" Target="slides/slide166.xml"/><Relationship Id="rId179" Type="http://schemas.openxmlformats.org/officeDocument/2006/relationships/slide" Target="slides/slide171.xml"/><Relationship Id="rId195" Type="http://schemas.openxmlformats.org/officeDocument/2006/relationships/tableStyles" Target="tableStyles.xml"/><Relationship Id="rId190" Type="http://schemas.openxmlformats.org/officeDocument/2006/relationships/notesMaster" Target="notesMasters/notesMaster1.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slide" Target="slides/slide140.xml"/><Relationship Id="rId164" Type="http://schemas.openxmlformats.org/officeDocument/2006/relationships/slide" Target="slides/slide156.xml"/><Relationship Id="rId169" Type="http://schemas.openxmlformats.org/officeDocument/2006/relationships/slide" Target="slides/slide161.xml"/><Relationship Id="rId185" Type="http://schemas.openxmlformats.org/officeDocument/2006/relationships/slide" Target="slides/slide177.xml"/><Relationship Id="rId4" Type="http://schemas.openxmlformats.org/officeDocument/2006/relationships/slideMaster" Target="slideMasters/slideMaster1.xml"/><Relationship Id="rId9" Type="http://schemas.openxmlformats.org/officeDocument/2006/relationships/slide" Target="slides/slide1.xml"/><Relationship Id="rId180" Type="http://schemas.openxmlformats.org/officeDocument/2006/relationships/slide" Target="slides/slide172.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slide" Target="slides/slide146.xml"/><Relationship Id="rId175" Type="http://schemas.openxmlformats.org/officeDocument/2006/relationships/slide" Target="slides/slide167.xml"/><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slide" Target="slides/slide136.xml"/><Relationship Id="rId90" Type="http://schemas.openxmlformats.org/officeDocument/2006/relationships/slide" Target="slides/slide82.xml"/><Relationship Id="rId165" Type="http://schemas.openxmlformats.org/officeDocument/2006/relationships/slide" Target="slides/slide157.xml"/><Relationship Id="rId186" Type="http://schemas.openxmlformats.org/officeDocument/2006/relationships/slide" Target="slides/slide178.xml"/><Relationship Id="rId27" Type="http://schemas.openxmlformats.org/officeDocument/2006/relationships/slide" Target="slides/slide19.xml"/><Relationship Id="rId48" Type="http://schemas.openxmlformats.org/officeDocument/2006/relationships/slide" Target="slides/slide40.xml"/><Relationship Id="rId69" Type="http://schemas.openxmlformats.org/officeDocument/2006/relationships/slide" Target="slides/slide61.xml"/><Relationship Id="rId113" Type="http://schemas.openxmlformats.org/officeDocument/2006/relationships/slide" Target="slides/slide105.xml"/><Relationship Id="rId134" Type="http://schemas.openxmlformats.org/officeDocument/2006/relationships/slide" Target="slides/slide126.xml"/><Relationship Id="rId80" Type="http://schemas.openxmlformats.org/officeDocument/2006/relationships/slide" Target="slides/slide72.xml"/><Relationship Id="rId155" Type="http://schemas.openxmlformats.org/officeDocument/2006/relationships/slide" Target="slides/slide147.xml"/><Relationship Id="rId176" Type="http://schemas.openxmlformats.org/officeDocument/2006/relationships/slide" Target="slides/slide168.xml"/><Relationship Id="rId17" Type="http://schemas.openxmlformats.org/officeDocument/2006/relationships/slide" Target="slides/slide9.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24" Type="http://schemas.openxmlformats.org/officeDocument/2006/relationships/slide" Target="slides/slide116.xml"/><Relationship Id="rId70" Type="http://schemas.openxmlformats.org/officeDocument/2006/relationships/slide" Target="slides/slide62.xml"/><Relationship Id="rId91" Type="http://schemas.openxmlformats.org/officeDocument/2006/relationships/slide" Target="slides/slide83.xml"/><Relationship Id="rId145" Type="http://schemas.openxmlformats.org/officeDocument/2006/relationships/slide" Target="slides/slide137.xml"/><Relationship Id="rId166" Type="http://schemas.openxmlformats.org/officeDocument/2006/relationships/slide" Target="slides/slide158.xml"/><Relationship Id="rId187" Type="http://schemas.openxmlformats.org/officeDocument/2006/relationships/slide" Target="slides/slide179.xml"/><Relationship Id="rId1" Type="http://schemas.openxmlformats.org/officeDocument/2006/relationships/customXml" Target="../customXml/item1.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60" Type="http://schemas.openxmlformats.org/officeDocument/2006/relationships/slide" Target="slides/slide52.xml"/><Relationship Id="rId81" Type="http://schemas.openxmlformats.org/officeDocument/2006/relationships/slide" Target="slides/slide73.xml"/><Relationship Id="rId135" Type="http://schemas.openxmlformats.org/officeDocument/2006/relationships/slide" Target="slides/slide127.xml"/><Relationship Id="rId156" Type="http://schemas.openxmlformats.org/officeDocument/2006/relationships/slide" Target="slides/slide148.xml"/><Relationship Id="rId177" Type="http://schemas.openxmlformats.org/officeDocument/2006/relationships/slide" Target="slides/slide169.xml"/><Relationship Id="rId18" Type="http://schemas.openxmlformats.org/officeDocument/2006/relationships/slide" Target="slides/slide10.xml"/><Relationship Id="rId39" Type="http://schemas.openxmlformats.org/officeDocument/2006/relationships/slide" Target="slides/slide31.xml"/></Relationships>
</file>

<file path=ppt/diagrams/_rels/data7.xml.rels><?xml version="1.0" encoding="UTF-8" standalone="yes"?>
<Relationships xmlns="http://schemas.openxmlformats.org/package/2006/relationships"><Relationship Id="rId1" Type="http://schemas.openxmlformats.org/officeDocument/2006/relationships/hyperlink" Target="https://localityboardsnorthyorks.co.uk/" TargetMode="External"/></Relationships>
</file>

<file path=ppt/diagrams/_rels/drawing7.xml.rels><?xml version="1.0" encoding="UTF-8" standalone="yes"?>
<Relationships xmlns="http://schemas.openxmlformats.org/package/2006/relationships"><Relationship Id="rId1" Type="http://schemas.openxmlformats.org/officeDocument/2006/relationships/hyperlink" Target="https://localityboardsnorthyorks.co.uk/" TargetMode="Externa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5BDC20-D97C-436A-B685-3BDCAF09EE65}" type="doc">
      <dgm:prSet loTypeId="urn:microsoft.com/office/officeart/2005/8/layout/orgChart1" loCatId="hierarchy" qsTypeId="urn:microsoft.com/office/officeart/2005/8/quickstyle/simple1" qsCatId="simple" csTypeId="urn:microsoft.com/office/officeart/2005/8/colors/accent2_2" csCatId="accent2" phldr="1"/>
      <dgm:spPr/>
      <dgm:t>
        <a:bodyPr/>
        <a:lstStyle/>
        <a:p>
          <a:endParaRPr lang="en-GB"/>
        </a:p>
      </dgm:t>
    </dgm:pt>
    <dgm:pt modelId="{CF80091B-C209-41DE-96A3-9575141EE833}">
      <dgm:prSet phldrT="[Text]"/>
      <dgm:spPr/>
      <dgm:t>
        <a:bodyPr/>
        <a:lstStyle/>
        <a:p>
          <a:r>
            <a:rPr lang="en-GB"/>
            <a:t>Amanda Newbold </a:t>
          </a:r>
        </a:p>
      </dgm:t>
    </dgm:pt>
    <dgm:pt modelId="{E1494B70-9EE1-4B3E-8AEA-4B2CBB4F9273}" type="parTrans" cxnId="{9041E924-D973-420F-8818-932DFD553E24}">
      <dgm:prSet/>
      <dgm:spPr/>
      <dgm:t>
        <a:bodyPr/>
        <a:lstStyle/>
        <a:p>
          <a:endParaRPr lang="en-GB"/>
        </a:p>
      </dgm:t>
    </dgm:pt>
    <dgm:pt modelId="{0FFE7385-CB02-460F-8EB2-C10F5A3D9B70}" type="sibTrans" cxnId="{9041E924-D973-420F-8818-932DFD553E24}">
      <dgm:prSet/>
      <dgm:spPr/>
      <dgm:t>
        <a:bodyPr/>
        <a:lstStyle/>
        <a:p>
          <a:endParaRPr lang="en-GB"/>
        </a:p>
      </dgm:t>
    </dgm:pt>
    <dgm:pt modelId="{BF73E26F-6F59-41BE-9864-9D7BFC4E8008}" type="asst">
      <dgm:prSet phldrT="[Text]"/>
      <dgm:spPr>
        <a:solidFill>
          <a:schemeClr val="accent1"/>
        </a:solidFill>
      </dgm:spPr>
      <dgm:t>
        <a:bodyPr/>
        <a:lstStyle/>
        <a:p>
          <a:r>
            <a:rPr lang="en-GB"/>
            <a:t>Elaine Weatherley and Karen Russell </a:t>
          </a:r>
        </a:p>
      </dgm:t>
    </dgm:pt>
    <dgm:pt modelId="{A486C5F8-82A4-4183-8EB8-933DCF3FE401}" type="parTrans" cxnId="{9A54A527-CDF3-416F-AF31-46790D82D8E5}">
      <dgm:prSet/>
      <dgm:spPr/>
      <dgm:t>
        <a:bodyPr/>
        <a:lstStyle/>
        <a:p>
          <a:endParaRPr lang="en-GB"/>
        </a:p>
      </dgm:t>
    </dgm:pt>
    <dgm:pt modelId="{5C97689C-D725-42A6-AEFB-2BAC2A0519E0}" type="sibTrans" cxnId="{9A54A527-CDF3-416F-AF31-46790D82D8E5}">
      <dgm:prSet/>
      <dgm:spPr/>
      <dgm:t>
        <a:bodyPr/>
        <a:lstStyle/>
        <a:p>
          <a:endParaRPr lang="en-GB"/>
        </a:p>
      </dgm:t>
    </dgm:pt>
    <dgm:pt modelId="{D40073F0-7A7D-421E-AA87-0F3A6CFE4B55}">
      <dgm:prSet phldrT="[Text]"/>
      <dgm:spPr/>
      <dgm:t>
        <a:bodyPr/>
        <a:lstStyle/>
        <a:p>
          <a:r>
            <a:rPr lang="en-GB"/>
            <a:t>Carol-Ann Howe (Locality Hubs)</a:t>
          </a:r>
        </a:p>
      </dgm:t>
    </dgm:pt>
    <dgm:pt modelId="{8C367E9F-2BF5-4EF0-8777-B764DD97FB4D}" type="parTrans" cxnId="{822CED7E-9FE8-4FBA-93A7-BE9713B13D70}">
      <dgm:prSet/>
      <dgm:spPr/>
      <dgm:t>
        <a:bodyPr/>
        <a:lstStyle/>
        <a:p>
          <a:endParaRPr lang="en-GB"/>
        </a:p>
      </dgm:t>
    </dgm:pt>
    <dgm:pt modelId="{35CABBF3-5705-41F3-A7D3-2A8FBA61D316}" type="sibTrans" cxnId="{822CED7E-9FE8-4FBA-93A7-BE9713B13D70}">
      <dgm:prSet/>
      <dgm:spPr/>
      <dgm:t>
        <a:bodyPr/>
        <a:lstStyle/>
        <a:p>
          <a:endParaRPr lang="en-GB"/>
        </a:p>
      </dgm:t>
    </dgm:pt>
    <dgm:pt modelId="{8DB95971-5CD9-44E0-B725-BA36F13A8E3B}">
      <dgm:prSet phldrT="[Text]"/>
      <dgm:spPr/>
      <dgm:t>
        <a:bodyPr/>
        <a:lstStyle/>
        <a:p>
          <a:r>
            <a:rPr lang="en-GB"/>
            <a:t>Julie Bunn </a:t>
          </a:r>
        </a:p>
        <a:p>
          <a:r>
            <a:rPr lang="en-GB"/>
            <a:t>(AP and Virtual School Head)</a:t>
          </a:r>
        </a:p>
      </dgm:t>
    </dgm:pt>
    <dgm:pt modelId="{04435C8C-FFBE-4CEB-9AE6-2B6355203B9A}" type="parTrans" cxnId="{34CCD507-9537-4A04-9C7C-F3178D31D35E}">
      <dgm:prSet/>
      <dgm:spPr/>
      <dgm:t>
        <a:bodyPr/>
        <a:lstStyle/>
        <a:p>
          <a:endParaRPr lang="en-GB"/>
        </a:p>
      </dgm:t>
    </dgm:pt>
    <dgm:pt modelId="{51C98C44-0E66-4E46-AC28-67478377989C}" type="sibTrans" cxnId="{34CCD507-9537-4A04-9C7C-F3178D31D35E}">
      <dgm:prSet/>
      <dgm:spPr/>
      <dgm:t>
        <a:bodyPr/>
        <a:lstStyle/>
        <a:p>
          <a:endParaRPr lang="en-GB"/>
        </a:p>
      </dgm:t>
    </dgm:pt>
    <dgm:pt modelId="{794CA53C-65C8-4FEA-A2EB-C86CF2665E6F}">
      <dgm:prSet phldrT="[Text]"/>
      <dgm:spPr/>
      <dgm:t>
        <a:bodyPr/>
        <a:lstStyle/>
        <a:p>
          <a:r>
            <a:rPr lang="en-GB"/>
            <a:t>Karen Jessup (Educational Psychology)</a:t>
          </a:r>
        </a:p>
      </dgm:t>
    </dgm:pt>
    <dgm:pt modelId="{B46A973C-8C27-4C03-8F9E-B9B4837F9992}" type="parTrans" cxnId="{EE8F4332-1C79-44D7-8480-AAFF96DCB0E0}">
      <dgm:prSet/>
      <dgm:spPr/>
      <dgm:t>
        <a:bodyPr/>
        <a:lstStyle/>
        <a:p>
          <a:endParaRPr lang="en-GB"/>
        </a:p>
      </dgm:t>
    </dgm:pt>
    <dgm:pt modelId="{DE56345E-3ACF-475A-B743-2A196E3E5044}" type="sibTrans" cxnId="{EE8F4332-1C79-44D7-8480-AAFF96DCB0E0}">
      <dgm:prSet/>
      <dgm:spPr/>
      <dgm:t>
        <a:bodyPr/>
        <a:lstStyle/>
        <a:p>
          <a:endParaRPr lang="en-GB"/>
        </a:p>
      </dgm:t>
    </dgm:pt>
    <dgm:pt modelId="{AE387D24-E88C-4BFC-9C6A-74964DD2CB39}">
      <dgm:prSet phldrT="[Text]"/>
      <dgm:spPr/>
      <dgm:t>
        <a:bodyPr/>
        <a:lstStyle/>
        <a:p>
          <a:r>
            <a:rPr lang="en-GB"/>
            <a:t>Charlie Lowe (SEND)  role being covered by Chris Reynolds</a:t>
          </a:r>
        </a:p>
      </dgm:t>
    </dgm:pt>
    <dgm:pt modelId="{6652DE27-E08C-43BF-9D2B-563FA9878E34}" type="parTrans" cxnId="{B184A34B-5B0A-496B-B763-A4A242F58C62}">
      <dgm:prSet/>
      <dgm:spPr/>
      <dgm:t>
        <a:bodyPr/>
        <a:lstStyle/>
        <a:p>
          <a:endParaRPr lang="en-GB"/>
        </a:p>
      </dgm:t>
    </dgm:pt>
    <dgm:pt modelId="{396AD720-D949-4B1B-9D77-C93CEA31CA1F}" type="sibTrans" cxnId="{B184A34B-5B0A-496B-B763-A4A242F58C62}">
      <dgm:prSet/>
      <dgm:spPr/>
      <dgm:t>
        <a:bodyPr/>
        <a:lstStyle/>
        <a:p>
          <a:endParaRPr lang="en-GB"/>
        </a:p>
      </dgm:t>
    </dgm:pt>
    <dgm:pt modelId="{4023773D-BE7C-460B-96C6-CD2ED69A281E}">
      <dgm:prSet phldrT="[Text]"/>
      <dgm:spPr/>
      <dgm:t>
        <a:bodyPr/>
        <a:lstStyle/>
        <a:p>
          <a:r>
            <a:rPr lang="en-GB"/>
            <a:t>Chris Reynolds</a:t>
          </a:r>
        </a:p>
        <a:p>
          <a:r>
            <a:rPr lang="en-GB"/>
            <a:t>(SEND Strategic Planning and Resources) </a:t>
          </a:r>
        </a:p>
      </dgm:t>
    </dgm:pt>
    <dgm:pt modelId="{F58FB2EA-5BFE-4EFF-993C-2BD9F9DF3D5B}" type="parTrans" cxnId="{DD2F7936-0A95-4F65-9336-7CB6B7205DF2}">
      <dgm:prSet/>
      <dgm:spPr/>
      <dgm:t>
        <a:bodyPr/>
        <a:lstStyle/>
        <a:p>
          <a:endParaRPr lang="en-GB"/>
        </a:p>
      </dgm:t>
    </dgm:pt>
    <dgm:pt modelId="{5B60BB30-29B5-4DD5-A74D-AB32A804CEB1}" type="sibTrans" cxnId="{DD2F7936-0A95-4F65-9336-7CB6B7205DF2}">
      <dgm:prSet/>
      <dgm:spPr/>
      <dgm:t>
        <a:bodyPr/>
        <a:lstStyle/>
        <a:p>
          <a:endParaRPr lang="en-GB"/>
        </a:p>
      </dgm:t>
    </dgm:pt>
    <dgm:pt modelId="{B9ADBF3F-1036-474E-A155-6BAB98FDA5C7}">
      <dgm:prSet phldrT="[Text]"/>
      <dgm:spPr/>
      <dgm:t>
        <a:bodyPr/>
        <a:lstStyle/>
        <a:p>
          <a:r>
            <a:rPr lang="en-GB"/>
            <a:t>Exclusions, children with health needs, EHE, Children Missing Education, EOTAS, Virtual School, HI/VI, OT service</a:t>
          </a:r>
        </a:p>
      </dgm:t>
    </dgm:pt>
    <dgm:pt modelId="{ABD12299-E0A1-4F0C-9CE5-2BC3D25D6A55}" type="parTrans" cxnId="{F41BE247-70F8-4C81-A4C9-7FE02B48D3FF}">
      <dgm:prSet/>
      <dgm:spPr/>
      <dgm:t>
        <a:bodyPr/>
        <a:lstStyle/>
        <a:p>
          <a:endParaRPr lang="en-GB"/>
        </a:p>
      </dgm:t>
    </dgm:pt>
    <dgm:pt modelId="{6FA0D5F1-2612-4C77-8D4E-B96302A348FE}" type="sibTrans" cxnId="{F41BE247-70F8-4C81-A4C9-7FE02B48D3FF}">
      <dgm:prSet/>
      <dgm:spPr/>
      <dgm:t>
        <a:bodyPr/>
        <a:lstStyle/>
        <a:p>
          <a:endParaRPr lang="en-GB"/>
        </a:p>
      </dgm:t>
    </dgm:pt>
    <dgm:pt modelId="{C7B39017-5479-4B16-A5D3-55AA5DF1500A}">
      <dgm:prSet phldrT="[Text]"/>
      <dgm:spPr/>
      <dgm:t>
        <a:bodyPr/>
        <a:lstStyle/>
        <a:p>
          <a:r>
            <a:rPr lang="en-GB"/>
            <a:t>Hub managers, DBV projects, Specialist teachers and therapists, FAP, Early Years SEN,</a:t>
          </a:r>
        </a:p>
      </dgm:t>
    </dgm:pt>
    <dgm:pt modelId="{F16710DD-34A7-4E16-8FDF-12868AB8B990}" type="parTrans" cxnId="{2E92DD1A-527A-4889-95BF-5F89D187F99D}">
      <dgm:prSet/>
      <dgm:spPr/>
      <dgm:t>
        <a:bodyPr/>
        <a:lstStyle/>
        <a:p>
          <a:endParaRPr lang="en-GB"/>
        </a:p>
      </dgm:t>
    </dgm:pt>
    <dgm:pt modelId="{47C4387B-C0AC-482B-B4A0-6915C5BDD833}" type="sibTrans" cxnId="{2E92DD1A-527A-4889-95BF-5F89D187F99D}">
      <dgm:prSet/>
      <dgm:spPr/>
      <dgm:t>
        <a:bodyPr/>
        <a:lstStyle/>
        <a:p>
          <a:endParaRPr lang="en-GB"/>
        </a:p>
      </dgm:t>
    </dgm:pt>
    <dgm:pt modelId="{F3EBC108-5FBE-4C45-BE52-2BCAF8EB4F96}">
      <dgm:prSet phldrT="[Text]"/>
      <dgm:spPr/>
      <dgm:t>
        <a:bodyPr/>
        <a:lstStyle/>
        <a:p>
          <a:r>
            <a:rPr lang="en-GB"/>
            <a:t>EP team</a:t>
          </a:r>
        </a:p>
      </dgm:t>
    </dgm:pt>
    <dgm:pt modelId="{014B07C3-EC38-426A-A3D6-BEC3C521C62E}" type="parTrans" cxnId="{CC8D81A6-FED0-48DD-B5B0-E93E49D8521C}">
      <dgm:prSet/>
      <dgm:spPr/>
      <dgm:t>
        <a:bodyPr/>
        <a:lstStyle/>
        <a:p>
          <a:endParaRPr lang="en-GB"/>
        </a:p>
      </dgm:t>
    </dgm:pt>
    <dgm:pt modelId="{7BF0E806-5980-4B0C-B016-716265C70EB6}" type="sibTrans" cxnId="{CC8D81A6-FED0-48DD-B5B0-E93E49D8521C}">
      <dgm:prSet/>
      <dgm:spPr/>
      <dgm:t>
        <a:bodyPr/>
        <a:lstStyle/>
        <a:p>
          <a:endParaRPr lang="en-GB"/>
        </a:p>
      </dgm:t>
    </dgm:pt>
    <dgm:pt modelId="{5E6450C9-957A-4158-A107-321AC8F55561}">
      <dgm:prSet phldrT="[Text]"/>
      <dgm:spPr/>
      <dgm:t>
        <a:bodyPr/>
        <a:lstStyle/>
        <a:p>
          <a:r>
            <a:rPr lang="en-GB"/>
            <a:t>Statutory Assessment and Review including banding</a:t>
          </a:r>
        </a:p>
      </dgm:t>
    </dgm:pt>
    <dgm:pt modelId="{3926455B-91FB-4480-AB2D-CFD4DB4ACD80}" type="parTrans" cxnId="{ACAC24DC-EB7A-4C59-ABAC-B2262E093BD2}">
      <dgm:prSet/>
      <dgm:spPr/>
      <dgm:t>
        <a:bodyPr/>
        <a:lstStyle/>
        <a:p>
          <a:endParaRPr lang="en-GB"/>
        </a:p>
      </dgm:t>
    </dgm:pt>
    <dgm:pt modelId="{4ED9693A-0BD2-49E7-8728-C355019AD952}" type="sibTrans" cxnId="{ACAC24DC-EB7A-4C59-ABAC-B2262E093BD2}">
      <dgm:prSet/>
      <dgm:spPr/>
      <dgm:t>
        <a:bodyPr/>
        <a:lstStyle/>
        <a:p>
          <a:endParaRPr lang="en-GB"/>
        </a:p>
      </dgm:t>
    </dgm:pt>
    <dgm:pt modelId="{DB4B4C11-E2CD-4330-9AE0-15899FA39F2C}">
      <dgm:prSet phldrT="[Text]"/>
      <dgm:spPr/>
      <dgm:t>
        <a:bodyPr/>
        <a:lstStyle/>
        <a:p>
          <a:r>
            <a:rPr lang="en-GB"/>
            <a:t>SEN sufficiency and provision, SEN capital programme, SEN transport, support for locality boards</a:t>
          </a:r>
        </a:p>
      </dgm:t>
    </dgm:pt>
    <dgm:pt modelId="{2BFEEE93-A0CA-4851-B01B-ECA4DBA7A9B0}" type="parTrans" cxnId="{7EAA6546-B467-46A9-ACA5-F9168603A3D5}">
      <dgm:prSet/>
      <dgm:spPr/>
      <dgm:t>
        <a:bodyPr/>
        <a:lstStyle/>
        <a:p>
          <a:endParaRPr lang="en-GB"/>
        </a:p>
      </dgm:t>
    </dgm:pt>
    <dgm:pt modelId="{341BB009-499E-4D45-AF8C-5F749721428F}" type="sibTrans" cxnId="{7EAA6546-B467-46A9-ACA5-F9168603A3D5}">
      <dgm:prSet/>
      <dgm:spPr/>
      <dgm:t>
        <a:bodyPr/>
        <a:lstStyle/>
        <a:p>
          <a:endParaRPr lang="en-GB"/>
        </a:p>
      </dgm:t>
    </dgm:pt>
    <dgm:pt modelId="{5175BC81-53D8-4C14-B794-22562EB204B7}">
      <dgm:prSet phldrT="[Text]"/>
      <dgm:spPr>
        <a:solidFill>
          <a:schemeClr val="accent2">
            <a:lumMod val="60000"/>
            <a:lumOff val="40000"/>
          </a:schemeClr>
        </a:solidFill>
      </dgm:spPr>
      <dgm:t>
        <a:bodyPr/>
        <a:lstStyle/>
        <a:p>
          <a:r>
            <a:rPr lang="en-GB"/>
            <a:t>Jon Holden (Strategic planning)</a:t>
          </a:r>
        </a:p>
      </dgm:t>
    </dgm:pt>
    <dgm:pt modelId="{E37BF705-F911-4A75-8493-B9932DA2E215}" type="parTrans" cxnId="{5556D504-BBBB-4859-8F28-4C533E8FDE66}">
      <dgm:prSet/>
      <dgm:spPr/>
      <dgm:t>
        <a:bodyPr/>
        <a:lstStyle/>
        <a:p>
          <a:endParaRPr lang="en-GB"/>
        </a:p>
      </dgm:t>
    </dgm:pt>
    <dgm:pt modelId="{A4AB8FB9-280B-4D59-B3AC-E5C36167A6C6}" type="sibTrans" cxnId="{5556D504-BBBB-4859-8F28-4C533E8FDE66}">
      <dgm:prSet/>
      <dgm:spPr/>
      <dgm:t>
        <a:bodyPr/>
        <a:lstStyle/>
        <a:p>
          <a:endParaRPr lang="en-GB"/>
        </a:p>
      </dgm:t>
    </dgm:pt>
    <dgm:pt modelId="{15503922-108E-4835-BC87-73ACED94C753}">
      <dgm:prSet phldrT="[Text]"/>
      <dgm:spPr>
        <a:solidFill>
          <a:schemeClr val="accent2">
            <a:lumMod val="60000"/>
            <a:lumOff val="40000"/>
          </a:schemeClr>
        </a:solidFill>
      </dgm:spPr>
      <dgm:t>
        <a:bodyPr/>
        <a:lstStyle/>
        <a:p>
          <a:r>
            <a:rPr lang="en-GB"/>
            <a:t>School organisation, place planning, schools' capital, admissions and appeals, transport, FAP,  PFI schools</a:t>
          </a:r>
        </a:p>
      </dgm:t>
    </dgm:pt>
    <dgm:pt modelId="{6740087E-0F64-453D-BFD6-5F4F8A672076}" type="parTrans" cxnId="{5BE35A1E-33F2-4DC6-9208-C1BDA2DBB7A0}">
      <dgm:prSet/>
      <dgm:spPr/>
      <dgm:t>
        <a:bodyPr/>
        <a:lstStyle/>
        <a:p>
          <a:endParaRPr lang="en-GB"/>
        </a:p>
      </dgm:t>
    </dgm:pt>
    <dgm:pt modelId="{B52C4212-B319-4D41-9869-B0E59925F32F}" type="sibTrans" cxnId="{5BE35A1E-33F2-4DC6-9208-C1BDA2DBB7A0}">
      <dgm:prSet/>
      <dgm:spPr/>
      <dgm:t>
        <a:bodyPr/>
        <a:lstStyle/>
        <a:p>
          <a:endParaRPr lang="en-GB"/>
        </a:p>
      </dgm:t>
    </dgm:pt>
    <dgm:pt modelId="{5A6A1DD2-546E-4B6C-9CBF-D98F3CDB2550}" type="pres">
      <dgm:prSet presAssocID="{035BDC20-D97C-436A-B685-3BDCAF09EE65}" presName="hierChild1" presStyleCnt="0">
        <dgm:presLayoutVars>
          <dgm:orgChart val="1"/>
          <dgm:chPref val="1"/>
          <dgm:dir/>
          <dgm:animOne val="branch"/>
          <dgm:animLvl val="lvl"/>
          <dgm:resizeHandles/>
        </dgm:presLayoutVars>
      </dgm:prSet>
      <dgm:spPr/>
    </dgm:pt>
    <dgm:pt modelId="{7A3B6524-109D-4213-B87E-EB8B367597ED}" type="pres">
      <dgm:prSet presAssocID="{CF80091B-C209-41DE-96A3-9575141EE833}" presName="hierRoot1" presStyleCnt="0">
        <dgm:presLayoutVars>
          <dgm:hierBranch val="init"/>
        </dgm:presLayoutVars>
      </dgm:prSet>
      <dgm:spPr/>
    </dgm:pt>
    <dgm:pt modelId="{029A56E1-0EAE-4FC1-AF41-D04E0E91EE89}" type="pres">
      <dgm:prSet presAssocID="{CF80091B-C209-41DE-96A3-9575141EE833}" presName="rootComposite1" presStyleCnt="0"/>
      <dgm:spPr/>
    </dgm:pt>
    <dgm:pt modelId="{A40F5B28-7AB1-4BDB-88DB-0A05349CB1CE}" type="pres">
      <dgm:prSet presAssocID="{CF80091B-C209-41DE-96A3-9575141EE833}" presName="rootText1" presStyleLbl="node0" presStyleIdx="0" presStyleCnt="1">
        <dgm:presLayoutVars>
          <dgm:chPref val="3"/>
        </dgm:presLayoutVars>
      </dgm:prSet>
      <dgm:spPr/>
    </dgm:pt>
    <dgm:pt modelId="{43FD465B-5DF8-4D88-833D-EA542E190FF9}" type="pres">
      <dgm:prSet presAssocID="{CF80091B-C209-41DE-96A3-9575141EE833}" presName="rootConnector1" presStyleLbl="node1" presStyleIdx="0" presStyleCnt="0"/>
      <dgm:spPr/>
    </dgm:pt>
    <dgm:pt modelId="{B58EE969-1568-41E2-B490-4ED472606A84}" type="pres">
      <dgm:prSet presAssocID="{CF80091B-C209-41DE-96A3-9575141EE833}" presName="hierChild2" presStyleCnt="0"/>
      <dgm:spPr/>
    </dgm:pt>
    <dgm:pt modelId="{2B392E28-93C6-443B-841F-FA61D783F0D3}" type="pres">
      <dgm:prSet presAssocID="{04435C8C-FFBE-4CEB-9AE6-2B6355203B9A}" presName="Name37" presStyleLbl="parChTrans1D2" presStyleIdx="0" presStyleCnt="7"/>
      <dgm:spPr/>
    </dgm:pt>
    <dgm:pt modelId="{31858A06-9DFD-40B6-94CE-B9E19C424029}" type="pres">
      <dgm:prSet presAssocID="{8DB95971-5CD9-44E0-B725-BA36F13A8E3B}" presName="hierRoot2" presStyleCnt="0">
        <dgm:presLayoutVars>
          <dgm:hierBranch val="init"/>
        </dgm:presLayoutVars>
      </dgm:prSet>
      <dgm:spPr/>
    </dgm:pt>
    <dgm:pt modelId="{70E5A40D-B9D1-4F47-9B80-9B90706AC803}" type="pres">
      <dgm:prSet presAssocID="{8DB95971-5CD9-44E0-B725-BA36F13A8E3B}" presName="rootComposite" presStyleCnt="0"/>
      <dgm:spPr/>
    </dgm:pt>
    <dgm:pt modelId="{C87F69DF-8BBC-4B9E-B4D0-D1FDE94741B3}" type="pres">
      <dgm:prSet presAssocID="{8DB95971-5CD9-44E0-B725-BA36F13A8E3B}" presName="rootText" presStyleLbl="node2" presStyleIdx="0" presStyleCnt="6">
        <dgm:presLayoutVars>
          <dgm:chPref val="3"/>
        </dgm:presLayoutVars>
      </dgm:prSet>
      <dgm:spPr/>
    </dgm:pt>
    <dgm:pt modelId="{567EDA8D-8BDD-47CF-BE7B-548C3BAE0CE3}" type="pres">
      <dgm:prSet presAssocID="{8DB95971-5CD9-44E0-B725-BA36F13A8E3B}" presName="rootConnector" presStyleLbl="node2" presStyleIdx="0" presStyleCnt="6"/>
      <dgm:spPr/>
    </dgm:pt>
    <dgm:pt modelId="{1CF1D1EB-FACD-479C-B589-B1D29D4E0F56}" type="pres">
      <dgm:prSet presAssocID="{8DB95971-5CD9-44E0-B725-BA36F13A8E3B}" presName="hierChild4" presStyleCnt="0"/>
      <dgm:spPr/>
    </dgm:pt>
    <dgm:pt modelId="{92226C7A-07F0-4FB3-8554-0EEA9A6F90DF}" type="pres">
      <dgm:prSet presAssocID="{ABD12299-E0A1-4F0C-9CE5-2BC3D25D6A55}" presName="Name37" presStyleLbl="parChTrans1D3" presStyleIdx="0" presStyleCnt="6"/>
      <dgm:spPr/>
    </dgm:pt>
    <dgm:pt modelId="{6E88B538-A563-4081-BCB7-77B4C4630D35}" type="pres">
      <dgm:prSet presAssocID="{B9ADBF3F-1036-474E-A155-6BAB98FDA5C7}" presName="hierRoot2" presStyleCnt="0">
        <dgm:presLayoutVars>
          <dgm:hierBranch val="init"/>
        </dgm:presLayoutVars>
      </dgm:prSet>
      <dgm:spPr/>
    </dgm:pt>
    <dgm:pt modelId="{DEE29A05-10F0-4AB7-8E32-0FF9FD389B32}" type="pres">
      <dgm:prSet presAssocID="{B9ADBF3F-1036-474E-A155-6BAB98FDA5C7}" presName="rootComposite" presStyleCnt="0"/>
      <dgm:spPr/>
    </dgm:pt>
    <dgm:pt modelId="{31425719-B3F4-4677-970E-7B1AC912D233}" type="pres">
      <dgm:prSet presAssocID="{B9ADBF3F-1036-474E-A155-6BAB98FDA5C7}" presName="rootText" presStyleLbl="node3" presStyleIdx="0" presStyleCnt="6">
        <dgm:presLayoutVars>
          <dgm:chPref val="3"/>
        </dgm:presLayoutVars>
      </dgm:prSet>
      <dgm:spPr/>
    </dgm:pt>
    <dgm:pt modelId="{A848B94E-9C46-4097-A539-AFA3E317AC59}" type="pres">
      <dgm:prSet presAssocID="{B9ADBF3F-1036-474E-A155-6BAB98FDA5C7}" presName="rootConnector" presStyleLbl="node3" presStyleIdx="0" presStyleCnt="6"/>
      <dgm:spPr/>
    </dgm:pt>
    <dgm:pt modelId="{16EA565F-FED1-4CF8-8359-84660E3C2DD1}" type="pres">
      <dgm:prSet presAssocID="{B9ADBF3F-1036-474E-A155-6BAB98FDA5C7}" presName="hierChild4" presStyleCnt="0"/>
      <dgm:spPr/>
    </dgm:pt>
    <dgm:pt modelId="{A3E83149-93BF-4405-A9CC-B911B0AF014E}" type="pres">
      <dgm:prSet presAssocID="{B9ADBF3F-1036-474E-A155-6BAB98FDA5C7}" presName="hierChild5" presStyleCnt="0"/>
      <dgm:spPr/>
    </dgm:pt>
    <dgm:pt modelId="{10DD4F1A-D4F3-4D0B-8A15-DA25FC490143}" type="pres">
      <dgm:prSet presAssocID="{8DB95971-5CD9-44E0-B725-BA36F13A8E3B}" presName="hierChild5" presStyleCnt="0"/>
      <dgm:spPr/>
    </dgm:pt>
    <dgm:pt modelId="{81116379-CC6D-403B-979C-9A8150B101C0}" type="pres">
      <dgm:prSet presAssocID="{8C367E9F-2BF5-4EF0-8777-B764DD97FB4D}" presName="Name37" presStyleLbl="parChTrans1D2" presStyleIdx="1" presStyleCnt="7"/>
      <dgm:spPr/>
    </dgm:pt>
    <dgm:pt modelId="{28BFC7A7-B81F-46CF-B9BD-6ACE88B1B3B8}" type="pres">
      <dgm:prSet presAssocID="{D40073F0-7A7D-421E-AA87-0F3A6CFE4B55}" presName="hierRoot2" presStyleCnt="0">
        <dgm:presLayoutVars>
          <dgm:hierBranch val="init"/>
        </dgm:presLayoutVars>
      </dgm:prSet>
      <dgm:spPr/>
    </dgm:pt>
    <dgm:pt modelId="{E09AB04E-9760-4FFC-B8C5-49084C2AEDA4}" type="pres">
      <dgm:prSet presAssocID="{D40073F0-7A7D-421E-AA87-0F3A6CFE4B55}" presName="rootComposite" presStyleCnt="0"/>
      <dgm:spPr/>
    </dgm:pt>
    <dgm:pt modelId="{79B09A3B-42CF-4CB2-BDE1-5E19489654B5}" type="pres">
      <dgm:prSet presAssocID="{D40073F0-7A7D-421E-AA87-0F3A6CFE4B55}" presName="rootText" presStyleLbl="node2" presStyleIdx="1" presStyleCnt="6">
        <dgm:presLayoutVars>
          <dgm:chPref val="3"/>
        </dgm:presLayoutVars>
      </dgm:prSet>
      <dgm:spPr/>
    </dgm:pt>
    <dgm:pt modelId="{65ACF7ED-643E-4E9C-92AF-B378F9583977}" type="pres">
      <dgm:prSet presAssocID="{D40073F0-7A7D-421E-AA87-0F3A6CFE4B55}" presName="rootConnector" presStyleLbl="node2" presStyleIdx="1" presStyleCnt="6"/>
      <dgm:spPr/>
    </dgm:pt>
    <dgm:pt modelId="{B7AF127F-6378-4546-AB86-721599A1BA4C}" type="pres">
      <dgm:prSet presAssocID="{D40073F0-7A7D-421E-AA87-0F3A6CFE4B55}" presName="hierChild4" presStyleCnt="0"/>
      <dgm:spPr/>
    </dgm:pt>
    <dgm:pt modelId="{BEB09CEB-D14A-4885-8553-9B741E97EE87}" type="pres">
      <dgm:prSet presAssocID="{F16710DD-34A7-4E16-8FDF-12868AB8B990}" presName="Name37" presStyleLbl="parChTrans1D3" presStyleIdx="1" presStyleCnt="6"/>
      <dgm:spPr/>
    </dgm:pt>
    <dgm:pt modelId="{054DA094-6E85-499B-8510-3968193C3DDD}" type="pres">
      <dgm:prSet presAssocID="{C7B39017-5479-4B16-A5D3-55AA5DF1500A}" presName="hierRoot2" presStyleCnt="0">
        <dgm:presLayoutVars>
          <dgm:hierBranch val="init"/>
        </dgm:presLayoutVars>
      </dgm:prSet>
      <dgm:spPr/>
    </dgm:pt>
    <dgm:pt modelId="{87E779EF-C802-47F7-A407-893F7BB0CF58}" type="pres">
      <dgm:prSet presAssocID="{C7B39017-5479-4B16-A5D3-55AA5DF1500A}" presName="rootComposite" presStyleCnt="0"/>
      <dgm:spPr/>
    </dgm:pt>
    <dgm:pt modelId="{DD20790D-8B1C-4652-84DB-CA4B843DB4FB}" type="pres">
      <dgm:prSet presAssocID="{C7B39017-5479-4B16-A5D3-55AA5DF1500A}" presName="rootText" presStyleLbl="node3" presStyleIdx="1" presStyleCnt="6">
        <dgm:presLayoutVars>
          <dgm:chPref val="3"/>
        </dgm:presLayoutVars>
      </dgm:prSet>
      <dgm:spPr/>
    </dgm:pt>
    <dgm:pt modelId="{5BE1AAD4-436E-40EC-B134-47BDBF5D2295}" type="pres">
      <dgm:prSet presAssocID="{C7B39017-5479-4B16-A5D3-55AA5DF1500A}" presName="rootConnector" presStyleLbl="node3" presStyleIdx="1" presStyleCnt="6"/>
      <dgm:spPr/>
    </dgm:pt>
    <dgm:pt modelId="{2C042BDC-9B60-4EC7-9D75-8836E485AEB6}" type="pres">
      <dgm:prSet presAssocID="{C7B39017-5479-4B16-A5D3-55AA5DF1500A}" presName="hierChild4" presStyleCnt="0"/>
      <dgm:spPr/>
    </dgm:pt>
    <dgm:pt modelId="{18FD3FFC-A321-4E3E-838E-17F5131B5957}" type="pres">
      <dgm:prSet presAssocID="{C7B39017-5479-4B16-A5D3-55AA5DF1500A}" presName="hierChild5" presStyleCnt="0"/>
      <dgm:spPr/>
    </dgm:pt>
    <dgm:pt modelId="{8631F91C-DBCB-4A8A-B442-52023F725534}" type="pres">
      <dgm:prSet presAssocID="{D40073F0-7A7D-421E-AA87-0F3A6CFE4B55}" presName="hierChild5" presStyleCnt="0"/>
      <dgm:spPr/>
    </dgm:pt>
    <dgm:pt modelId="{7E581830-D125-42FC-88DC-2C2BAA597B2A}" type="pres">
      <dgm:prSet presAssocID="{B46A973C-8C27-4C03-8F9E-B9B4837F9992}" presName="Name37" presStyleLbl="parChTrans1D2" presStyleIdx="2" presStyleCnt="7"/>
      <dgm:spPr/>
    </dgm:pt>
    <dgm:pt modelId="{CF1FD4D7-9698-418A-9336-AA9EABC494B1}" type="pres">
      <dgm:prSet presAssocID="{794CA53C-65C8-4FEA-A2EB-C86CF2665E6F}" presName="hierRoot2" presStyleCnt="0">
        <dgm:presLayoutVars>
          <dgm:hierBranch val="init"/>
        </dgm:presLayoutVars>
      </dgm:prSet>
      <dgm:spPr/>
    </dgm:pt>
    <dgm:pt modelId="{A078D697-6510-4799-AD63-61841EC510FF}" type="pres">
      <dgm:prSet presAssocID="{794CA53C-65C8-4FEA-A2EB-C86CF2665E6F}" presName="rootComposite" presStyleCnt="0"/>
      <dgm:spPr/>
    </dgm:pt>
    <dgm:pt modelId="{184813E9-E053-43E9-9C5E-B201335102F2}" type="pres">
      <dgm:prSet presAssocID="{794CA53C-65C8-4FEA-A2EB-C86CF2665E6F}" presName="rootText" presStyleLbl="node2" presStyleIdx="2" presStyleCnt="6">
        <dgm:presLayoutVars>
          <dgm:chPref val="3"/>
        </dgm:presLayoutVars>
      </dgm:prSet>
      <dgm:spPr/>
    </dgm:pt>
    <dgm:pt modelId="{0E974876-C380-484B-872D-ED62D65800CD}" type="pres">
      <dgm:prSet presAssocID="{794CA53C-65C8-4FEA-A2EB-C86CF2665E6F}" presName="rootConnector" presStyleLbl="node2" presStyleIdx="2" presStyleCnt="6"/>
      <dgm:spPr/>
    </dgm:pt>
    <dgm:pt modelId="{C4689667-E8FF-4F5A-8136-7A7FC4410D61}" type="pres">
      <dgm:prSet presAssocID="{794CA53C-65C8-4FEA-A2EB-C86CF2665E6F}" presName="hierChild4" presStyleCnt="0"/>
      <dgm:spPr/>
    </dgm:pt>
    <dgm:pt modelId="{57912E0A-E095-48B0-86EA-3E3A6E20FE0A}" type="pres">
      <dgm:prSet presAssocID="{014B07C3-EC38-426A-A3D6-BEC3C521C62E}" presName="Name37" presStyleLbl="parChTrans1D3" presStyleIdx="2" presStyleCnt="6"/>
      <dgm:spPr/>
    </dgm:pt>
    <dgm:pt modelId="{064E446F-93FC-44A7-A602-2B8E21B45921}" type="pres">
      <dgm:prSet presAssocID="{F3EBC108-5FBE-4C45-BE52-2BCAF8EB4F96}" presName="hierRoot2" presStyleCnt="0">
        <dgm:presLayoutVars>
          <dgm:hierBranch val="init"/>
        </dgm:presLayoutVars>
      </dgm:prSet>
      <dgm:spPr/>
    </dgm:pt>
    <dgm:pt modelId="{6637DF89-787B-4AA7-AE9C-58E315D69C06}" type="pres">
      <dgm:prSet presAssocID="{F3EBC108-5FBE-4C45-BE52-2BCAF8EB4F96}" presName="rootComposite" presStyleCnt="0"/>
      <dgm:spPr/>
    </dgm:pt>
    <dgm:pt modelId="{362D2586-768F-403E-9BC6-20B6FE324AFA}" type="pres">
      <dgm:prSet presAssocID="{F3EBC108-5FBE-4C45-BE52-2BCAF8EB4F96}" presName="rootText" presStyleLbl="node3" presStyleIdx="2" presStyleCnt="6">
        <dgm:presLayoutVars>
          <dgm:chPref val="3"/>
        </dgm:presLayoutVars>
      </dgm:prSet>
      <dgm:spPr/>
    </dgm:pt>
    <dgm:pt modelId="{9232F245-A776-4988-A62D-5D8005EF8EDC}" type="pres">
      <dgm:prSet presAssocID="{F3EBC108-5FBE-4C45-BE52-2BCAF8EB4F96}" presName="rootConnector" presStyleLbl="node3" presStyleIdx="2" presStyleCnt="6"/>
      <dgm:spPr/>
    </dgm:pt>
    <dgm:pt modelId="{4A178FBC-3F4C-4BD2-809E-CBDAC81928E4}" type="pres">
      <dgm:prSet presAssocID="{F3EBC108-5FBE-4C45-BE52-2BCAF8EB4F96}" presName="hierChild4" presStyleCnt="0"/>
      <dgm:spPr/>
    </dgm:pt>
    <dgm:pt modelId="{2D2B419F-31F8-4020-87A7-45363D70E435}" type="pres">
      <dgm:prSet presAssocID="{F3EBC108-5FBE-4C45-BE52-2BCAF8EB4F96}" presName="hierChild5" presStyleCnt="0"/>
      <dgm:spPr/>
    </dgm:pt>
    <dgm:pt modelId="{8CE1FC64-FC6F-40DE-A892-D9252EF2D1A4}" type="pres">
      <dgm:prSet presAssocID="{794CA53C-65C8-4FEA-A2EB-C86CF2665E6F}" presName="hierChild5" presStyleCnt="0"/>
      <dgm:spPr/>
    </dgm:pt>
    <dgm:pt modelId="{270DEF96-8344-49CC-9B14-98275E3CE8D3}" type="pres">
      <dgm:prSet presAssocID="{6652DE27-E08C-43BF-9D2B-563FA9878E34}" presName="Name37" presStyleLbl="parChTrans1D2" presStyleIdx="3" presStyleCnt="7"/>
      <dgm:spPr/>
    </dgm:pt>
    <dgm:pt modelId="{4579EAA0-D46F-4E3B-9B2B-C0411F74A986}" type="pres">
      <dgm:prSet presAssocID="{AE387D24-E88C-4BFC-9C6A-74964DD2CB39}" presName="hierRoot2" presStyleCnt="0">
        <dgm:presLayoutVars>
          <dgm:hierBranch val="init"/>
        </dgm:presLayoutVars>
      </dgm:prSet>
      <dgm:spPr/>
    </dgm:pt>
    <dgm:pt modelId="{44F8B5A4-946C-4EF2-9CA2-C8870CC541F5}" type="pres">
      <dgm:prSet presAssocID="{AE387D24-E88C-4BFC-9C6A-74964DD2CB39}" presName="rootComposite" presStyleCnt="0"/>
      <dgm:spPr/>
    </dgm:pt>
    <dgm:pt modelId="{82DF79CA-E8E6-4251-AC52-75386A8F73A5}" type="pres">
      <dgm:prSet presAssocID="{AE387D24-E88C-4BFC-9C6A-74964DD2CB39}" presName="rootText" presStyleLbl="node2" presStyleIdx="3" presStyleCnt="6">
        <dgm:presLayoutVars>
          <dgm:chPref val="3"/>
        </dgm:presLayoutVars>
      </dgm:prSet>
      <dgm:spPr/>
    </dgm:pt>
    <dgm:pt modelId="{767EB7E5-68E0-4D85-B11D-2C2EDA630E64}" type="pres">
      <dgm:prSet presAssocID="{AE387D24-E88C-4BFC-9C6A-74964DD2CB39}" presName="rootConnector" presStyleLbl="node2" presStyleIdx="3" presStyleCnt="6"/>
      <dgm:spPr/>
    </dgm:pt>
    <dgm:pt modelId="{34D5B779-E82A-4BD3-81DB-CE6ABD648E1A}" type="pres">
      <dgm:prSet presAssocID="{AE387D24-E88C-4BFC-9C6A-74964DD2CB39}" presName="hierChild4" presStyleCnt="0"/>
      <dgm:spPr/>
    </dgm:pt>
    <dgm:pt modelId="{8D042767-F6FC-4884-A67A-BA1BEC75B75E}" type="pres">
      <dgm:prSet presAssocID="{3926455B-91FB-4480-AB2D-CFD4DB4ACD80}" presName="Name37" presStyleLbl="parChTrans1D3" presStyleIdx="3" presStyleCnt="6"/>
      <dgm:spPr/>
    </dgm:pt>
    <dgm:pt modelId="{33229686-80BB-434E-ACD7-49AAD1538CBC}" type="pres">
      <dgm:prSet presAssocID="{5E6450C9-957A-4158-A107-321AC8F55561}" presName="hierRoot2" presStyleCnt="0">
        <dgm:presLayoutVars>
          <dgm:hierBranch val="init"/>
        </dgm:presLayoutVars>
      </dgm:prSet>
      <dgm:spPr/>
    </dgm:pt>
    <dgm:pt modelId="{9BE35A53-3B4F-4F4E-99EC-8BD6C2DA27A5}" type="pres">
      <dgm:prSet presAssocID="{5E6450C9-957A-4158-A107-321AC8F55561}" presName="rootComposite" presStyleCnt="0"/>
      <dgm:spPr/>
    </dgm:pt>
    <dgm:pt modelId="{75A1CB05-69EA-4B47-8C32-EBD670DA441B}" type="pres">
      <dgm:prSet presAssocID="{5E6450C9-957A-4158-A107-321AC8F55561}" presName="rootText" presStyleLbl="node3" presStyleIdx="3" presStyleCnt="6">
        <dgm:presLayoutVars>
          <dgm:chPref val="3"/>
        </dgm:presLayoutVars>
      </dgm:prSet>
      <dgm:spPr/>
    </dgm:pt>
    <dgm:pt modelId="{00BDFD85-E1AD-49F6-88E0-7FEA1E44231E}" type="pres">
      <dgm:prSet presAssocID="{5E6450C9-957A-4158-A107-321AC8F55561}" presName="rootConnector" presStyleLbl="node3" presStyleIdx="3" presStyleCnt="6"/>
      <dgm:spPr/>
    </dgm:pt>
    <dgm:pt modelId="{43E10D25-071D-408C-9D01-28CC52E083B8}" type="pres">
      <dgm:prSet presAssocID="{5E6450C9-957A-4158-A107-321AC8F55561}" presName="hierChild4" presStyleCnt="0"/>
      <dgm:spPr/>
    </dgm:pt>
    <dgm:pt modelId="{5720A376-EB3E-4147-B54D-4099777ED040}" type="pres">
      <dgm:prSet presAssocID="{5E6450C9-957A-4158-A107-321AC8F55561}" presName="hierChild5" presStyleCnt="0"/>
      <dgm:spPr/>
    </dgm:pt>
    <dgm:pt modelId="{BFA48525-A43F-4618-BC11-A7C8C3F23F58}" type="pres">
      <dgm:prSet presAssocID="{AE387D24-E88C-4BFC-9C6A-74964DD2CB39}" presName="hierChild5" presStyleCnt="0"/>
      <dgm:spPr/>
    </dgm:pt>
    <dgm:pt modelId="{50270443-267B-44CB-9502-66D9710D8DA9}" type="pres">
      <dgm:prSet presAssocID="{F58FB2EA-5BFE-4EFF-993C-2BD9F9DF3D5B}" presName="Name37" presStyleLbl="parChTrans1D2" presStyleIdx="4" presStyleCnt="7"/>
      <dgm:spPr/>
    </dgm:pt>
    <dgm:pt modelId="{0E144148-743C-4DEE-A82C-AE04D47F0E9D}" type="pres">
      <dgm:prSet presAssocID="{4023773D-BE7C-460B-96C6-CD2ED69A281E}" presName="hierRoot2" presStyleCnt="0">
        <dgm:presLayoutVars>
          <dgm:hierBranch val="init"/>
        </dgm:presLayoutVars>
      </dgm:prSet>
      <dgm:spPr/>
    </dgm:pt>
    <dgm:pt modelId="{2AAC3C73-886B-41AC-99FD-88C69B5C4735}" type="pres">
      <dgm:prSet presAssocID="{4023773D-BE7C-460B-96C6-CD2ED69A281E}" presName="rootComposite" presStyleCnt="0"/>
      <dgm:spPr/>
    </dgm:pt>
    <dgm:pt modelId="{C9832F37-4BE2-4D6B-A545-B55BE092F5E3}" type="pres">
      <dgm:prSet presAssocID="{4023773D-BE7C-460B-96C6-CD2ED69A281E}" presName="rootText" presStyleLbl="node2" presStyleIdx="4" presStyleCnt="6">
        <dgm:presLayoutVars>
          <dgm:chPref val="3"/>
        </dgm:presLayoutVars>
      </dgm:prSet>
      <dgm:spPr/>
    </dgm:pt>
    <dgm:pt modelId="{D5FA7220-5D02-4333-A1E3-A2CDF4FC8453}" type="pres">
      <dgm:prSet presAssocID="{4023773D-BE7C-460B-96C6-CD2ED69A281E}" presName="rootConnector" presStyleLbl="node2" presStyleIdx="4" presStyleCnt="6"/>
      <dgm:spPr/>
    </dgm:pt>
    <dgm:pt modelId="{5E5D9095-F800-41D6-8C96-4360C832227A}" type="pres">
      <dgm:prSet presAssocID="{4023773D-BE7C-460B-96C6-CD2ED69A281E}" presName="hierChild4" presStyleCnt="0"/>
      <dgm:spPr/>
    </dgm:pt>
    <dgm:pt modelId="{11215309-F0E3-4B1E-B0B6-AD3EB072407F}" type="pres">
      <dgm:prSet presAssocID="{2BFEEE93-A0CA-4851-B01B-ECA4DBA7A9B0}" presName="Name37" presStyleLbl="parChTrans1D3" presStyleIdx="4" presStyleCnt="6"/>
      <dgm:spPr/>
    </dgm:pt>
    <dgm:pt modelId="{42D1F9FC-8D18-4041-A4CF-4367F0991961}" type="pres">
      <dgm:prSet presAssocID="{DB4B4C11-E2CD-4330-9AE0-15899FA39F2C}" presName="hierRoot2" presStyleCnt="0">
        <dgm:presLayoutVars>
          <dgm:hierBranch val="init"/>
        </dgm:presLayoutVars>
      </dgm:prSet>
      <dgm:spPr/>
    </dgm:pt>
    <dgm:pt modelId="{69999423-50BC-45D3-9E5F-4126A6F52A47}" type="pres">
      <dgm:prSet presAssocID="{DB4B4C11-E2CD-4330-9AE0-15899FA39F2C}" presName="rootComposite" presStyleCnt="0"/>
      <dgm:spPr/>
    </dgm:pt>
    <dgm:pt modelId="{FE68A8C6-C054-4018-8B4D-16EB7733E0E6}" type="pres">
      <dgm:prSet presAssocID="{DB4B4C11-E2CD-4330-9AE0-15899FA39F2C}" presName="rootText" presStyleLbl="node3" presStyleIdx="4" presStyleCnt="6">
        <dgm:presLayoutVars>
          <dgm:chPref val="3"/>
        </dgm:presLayoutVars>
      </dgm:prSet>
      <dgm:spPr/>
    </dgm:pt>
    <dgm:pt modelId="{484CDEFE-0FF4-4EE5-82B7-A53F6EE1A415}" type="pres">
      <dgm:prSet presAssocID="{DB4B4C11-E2CD-4330-9AE0-15899FA39F2C}" presName="rootConnector" presStyleLbl="node3" presStyleIdx="4" presStyleCnt="6"/>
      <dgm:spPr/>
    </dgm:pt>
    <dgm:pt modelId="{0B3A9CCE-CFE9-4818-8B05-AAF59AE0A5D1}" type="pres">
      <dgm:prSet presAssocID="{DB4B4C11-E2CD-4330-9AE0-15899FA39F2C}" presName="hierChild4" presStyleCnt="0"/>
      <dgm:spPr/>
    </dgm:pt>
    <dgm:pt modelId="{81FF9109-4C7A-4817-8F99-5A7543AC5764}" type="pres">
      <dgm:prSet presAssocID="{DB4B4C11-E2CD-4330-9AE0-15899FA39F2C}" presName="hierChild5" presStyleCnt="0"/>
      <dgm:spPr/>
    </dgm:pt>
    <dgm:pt modelId="{A9FC1A99-6EFF-4FAB-8924-22517DB54D14}" type="pres">
      <dgm:prSet presAssocID="{4023773D-BE7C-460B-96C6-CD2ED69A281E}" presName="hierChild5" presStyleCnt="0"/>
      <dgm:spPr/>
    </dgm:pt>
    <dgm:pt modelId="{92317262-EF9F-4046-8B5E-E31513FB2E6B}" type="pres">
      <dgm:prSet presAssocID="{E37BF705-F911-4A75-8493-B9932DA2E215}" presName="Name37" presStyleLbl="parChTrans1D2" presStyleIdx="5" presStyleCnt="7"/>
      <dgm:spPr/>
    </dgm:pt>
    <dgm:pt modelId="{948F391E-90D0-43DD-91D7-E8902B30298F}" type="pres">
      <dgm:prSet presAssocID="{5175BC81-53D8-4C14-B794-22562EB204B7}" presName="hierRoot2" presStyleCnt="0">
        <dgm:presLayoutVars>
          <dgm:hierBranch val="init"/>
        </dgm:presLayoutVars>
      </dgm:prSet>
      <dgm:spPr/>
    </dgm:pt>
    <dgm:pt modelId="{5A14E72E-BCB2-4D1E-B83D-38E1C4EA5E68}" type="pres">
      <dgm:prSet presAssocID="{5175BC81-53D8-4C14-B794-22562EB204B7}" presName="rootComposite" presStyleCnt="0"/>
      <dgm:spPr/>
    </dgm:pt>
    <dgm:pt modelId="{285B0D7C-664F-4C1B-AA69-D60E036A5CC7}" type="pres">
      <dgm:prSet presAssocID="{5175BC81-53D8-4C14-B794-22562EB204B7}" presName="rootText" presStyleLbl="node2" presStyleIdx="5" presStyleCnt="6">
        <dgm:presLayoutVars>
          <dgm:chPref val="3"/>
        </dgm:presLayoutVars>
      </dgm:prSet>
      <dgm:spPr/>
    </dgm:pt>
    <dgm:pt modelId="{A7BA9555-5DE2-4756-879C-22858DA7F57B}" type="pres">
      <dgm:prSet presAssocID="{5175BC81-53D8-4C14-B794-22562EB204B7}" presName="rootConnector" presStyleLbl="node2" presStyleIdx="5" presStyleCnt="6"/>
      <dgm:spPr/>
    </dgm:pt>
    <dgm:pt modelId="{F83D75C3-232D-48C1-8791-E1D8DEA2F6EF}" type="pres">
      <dgm:prSet presAssocID="{5175BC81-53D8-4C14-B794-22562EB204B7}" presName="hierChild4" presStyleCnt="0"/>
      <dgm:spPr/>
    </dgm:pt>
    <dgm:pt modelId="{93ADF037-473D-427D-B4E1-65AC81250C82}" type="pres">
      <dgm:prSet presAssocID="{6740087E-0F64-453D-BFD6-5F4F8A672076}" presName="Name37" presStyleLbl="parChTrans1D3" presStyleIdx="5" presStyleCnt="6"/>
      <dgm:spPr/>
    </dgm:pt>
    <dgm:pt modelId="{645EDB7D-4EED-42A4-91B9-82F54C860464}" type="pres">
      <dgm:prSet presAssocID="{15503922-108E-4835-BC87-73ACED94C753}" presName="hierRoot2" presStyleCnt="0">
        <dgm:presLayoutVars>
          <dgm:hierBranch val="init"/>
        </dgm:presLayoutVars>
      </dgm:prSet>
      <dgm:spPr/>
    </dgm:pt>
    <dgm:pt modelId="{E9905C77-7DBC-4C62-9B5C-B52D47685281}" type="pres">
      <dgm:prSet presAssocID="{15503922-108E-4835-BC87-73ACED94C753}" presName="rootComposite" presStyleCnt="0"/>
      <dgm:spPr/>
    </dgm:pt>
    <dgm:pt modelId="{FD639899-83A4-4563-8EF4-CC22E5F9C19C}" type="pres">
      <dgm:prSet presAssocID="{15503922-108E-4835-BC87-73ACED94C753}" presName="rootText" presStyleLbl="node3" presStyleIdx="5" presStyleCnt="6">
        <dgm:presLayoutVars>
          <dgm:chPref val="3"/>
        </dgm:presLayoutVars>
      </dgm:prSet>
      <dgm:spPr/>
    </dgm:pt>
    <dgm:pt modelId="{51ED420C-61FF-4A3B-8753-62FF7A29F16F}" type="pres">
      <dgm:prSet presAssocID="{15503922-108E-4835-BC87-73ACED94C753}" presName="rootConnector" presStyleLbl="node3" presStyleIdx="5" presStyleCnt="6"/>
      <dgm:spPr/>
    </dgm:pt>
    <dgm:pt modelId="{1A7AFE18-F664-4E38-A73B-EFD2F36F1284}" type="pres">
      <dgm:prSet presAssocID="{15503922-108E-4835-BC87-73ACED94C753}" presName="hierChild4" presStyleCnt="0"/>
      <dgm:spPr/>
    </dgm:pt>
    <dgm:pt modelId="{D14831ED-4432-4F9B-BBEC-1727D6B3B8A5}" type="pres">
      <dgm:prSet presAssocID="{15503922-108E-4835-BC87-73ACED94C753}" presName="hierChild5" presStyleCnt="0"/>
      <dgm:spPr/>
    </dgm:pt>
    <dgm:pt modelId="{6BE020A2-FF94-4090-962F-53FC4428B197}" type="pres">
      <dgm:prSet presAssocID="{5175BC81-53D8-4C14-B794-22562EB204B7}" presName="hierChild5" presStyleCnt="0"/>
      <dgm:spPr/>
    </dgm:pt>
    <dgm:pt modelId="{E12F50A8-9150-4157-8AC4-55B9A3BB069E}" type="pres">
      <dgm:prSet presAssocID="{CF80091B-C209-41DE-96A3-9575141EE833}" presName="hierChild3" presStyleCnt="0"/>
      <dgm:spPr/>
    </dgm:pt>
    <dgm:pt modelId="{211C2962-F36F-4E6D-9CB9-CD5AB83F0545}" type="pres">
      <dgm:prSet presAssocID="{A486C5F8-82A4-4183-8EB8-933DCF3FE401}" presName="Name111" presStyleLbl="parChTrans1D2" presStyleIdx="6" presStyleCnt="7"/>
      <dgm:spPr/>
    </dgm:pt>
    <dgm:pt modelId="{07471F75-1207-4A37-85E9-0FBF70B6E462}" type="pres">
      <dgm:prSet presAssocID="{BF73E26F-6F59-41BE-9864-9D7BFC4E8008}" presName="hierRoot3" presStyleCnt="0">
        <dgm:presLayoutVars>
          <dgm:hierBranch val="init"/>
        </dgm:presLayoutVars>
      </dgm:prSet>
      <dgm:spPr/>
    </dgm:pt>
    <dgm:pt modelId="{2C79208D-AA10-48A4-BBD9-A5B833C3B45D}" type="pres">
      <dgm:prSet presAssocID="{BF73E26F-6F59-41BE-9864-9D7BFC4E8008}" presName="rootComposite3" presStyleCnt="0"/>
      <dgm:spPr/>
    </dgm:pt>
    <dgm:pt modelId="{25FD0A38-1BF6-4259-AEFF-A59C84C40C63}" type="pres">
      <dgm:prSet presAssocID="{BF73E26F-6F59-41BE-9864-9D7BFC4E8008}" presName="rootText3" presStyleLbl="asst1" presStyleIdx="0" presStyleCnt="1">
        <dgm:presLayoutVars>
          <dgm:chPref val="3"/>
        </dgm:presLayoutVars>
      </dgm:prSet>
      <dgm:spPr/>
    </dgm:pt>
    <dgm:pt modelId="{F9C7CA3E-A421-4BAA-9B4A-8D6EB3F86678}" type="pres">
      <dgm:prSet presAssocID="{BF73E26F-6F59-41BE-9864-9D7BFC4E8008}" presName="rootConnector3" presStyleLbl="asst1" presStyleIdx="0" presStyleCnt="1"/>
      <dgm:spPr/>
    </dgm:pt>
    <dgm:pt modelId="{D98968BE-39D2-4F63-856A-BB5D99A49292}" type="pres">
      <dgm:prSet presAssocID="{BF73E26F-6F59-41BE-9864-9D7BFC4E8008}" presName="hierChild6" presStyleCnt="0"/>
      <dgm:spPr/>
    </dgm:pt>
    <dgm:pt modelId="{6D10957C-9EDF-41B8-8653-ACC1120F8D5D}" type="pres">
      <dgm:prSet presAssocID="{BF73E26F-6F59-41BE-9864-9D7BFC4E8008}" presName="hierChild7" presStyleCnt="0"/>
      <dgm:spPr/>
    </dgm:pt>
  </dgm:ptLst>
  <dgm:cxnLst>
    <dgm:cxn modelId="{5556D504-BBBB-4859-8F28-4C533E8FDE66}" srcId="{CF80091B-C209-41DE-96A3-9575141EE833}" destId="{5175BC81-53D8-4C14-B794-22562EB204B7}" srcOrd="6" destOrd="0" parTransId="{E37BF705-F911-4A75-8493-B9932DA2E215}" sibTransId="{A4AB8FB9-280B-4D59-B3AC-E5C36167A6C6}"/>
    <dgm:cxn modelId="{F8371705-22D8-49B2-8FC6-39768B480687}" type="presOf" srcId="{5175BC81-53D8-4C14-B794-22562EB204B7}" destId="{285B0D7C-664F-4C1B-AA69-D60E036A5CC7}" srcOrd="0" destOrd="0" presId="urn:microsoft.com/office/officeart/2005/8/layout/orgChart1"/>
    <dgm:cxn modelId="{34CCD507-9537-4A04-9C7C-F3178D31D35E}" srcId="{CF80091B-C209-41DE-96A3-9575141EE833}" destId="{8DB95971-5CD9-44E0-B725-BA36F13A8E3B}" srcOrd="1" destOrd="0" parTransId="{04435C8C-FFBE-4CEB-9AE6-2B6355203B9A}" sibTransId="{51C98C44-0E66-4E46-AC28-67478377989C}"/>
    <dgm:cxn modelId="{76336B13-7DC4-4BB9-8150-F967C7D98DD3}" type="presOf" srcId="{4023773D-BE7C-460B-96C6-CD2ED69A281E}" destId="{C9832F37-4BE2-4D6B-A545-B55BE092F5E3}" srcOrd="0" destOrd="0" presId="urn:microsoft.com/office/officeart/2005/8/layout/orgChart1"/>
    <dgm:cxn modelId="{2E92DD1A-527A-4889-95BF-5F89D187F99D}" srcId="{D40073F0-7A7D-421E-AA87-0F3A6CFE4B55}" destId="{C7B39017-5479-4B16-A5D3-55AA5DF1500A}" srcOrd="0" destOrd="0" parTransId="{F16710DD-34A7-4E16-8FDF-12868AB8B990}" sibTransId="{47C4387B-C0AC-482B-B4A0-6915C5BDD833}"/>
    <dgm:cxn modelId="{598C351C-4C28-4E6F-B702-C9CC72B9AA4B}" type="presOf" srcId="{4023773D-BE7C-460B-96C6-CD2ED69A281E}" destId="{D5FA7220-5D02-4333-A1E3-A2CDF4FC8453}" srcOrd="1" destOrd="0" presId="urn:microsoft.com/office/officeart/2005/8/layout/orgChart1"/>
    <dgm:cxn modelId="{DD8ECA1D-70F0-446A-A38F-28C58D69A85D}" type="presOf" srcId="{DB4B4C11-E2CD-4330-9AE0-15899FA39F2C}" destId="{484CDEFE-0FF4-4EE5-82B7-A53F6EE1A415}" srcOrd="1" destOrd="0" presId="urn:microsoft.com/office/officeart/2005/8/layout/orgChart1"/>
    <dgm:cxn modelId="{FF1D381E-D381-4825-8C2E-E87E45983C7A}" type="presOf" srcId="{AE387D24-E88C-4BFC-9C6A-74964DD2CB39}" destId="{82DF79CA-E8E6-4251-AC52-75386A8F73A5}" srcOrd="0" destOrd="0" presId="urn:microsoft.com/office/officeart/2005/8/layout/orgChart1"/>
    <dgm:cxn modelId="{5BE35A1E-33F2-4DC6-9208-C1BDA2DBB7A0}" srcId="{5175BC81-53D8-4C14-B794-22562EB204B7}" destId="{15503922-108E-4835-BC87-73ACED94C753}" srcOrd="0" destOrd="0" parTransId="{6740087E-0F64-453D-BFD6-5F4F8A672076}" sibTransId="{B52C4212-B319-4D41-9869-B0E59925F32F}"/>
    <dgm:cxn modelId="{AEE7C61E-F6F8-4BDB-A397-3B6553FFFC80}" type="presOf" srcId="{6740087E-0F64-453D-BFD6-5F4F8A672076}" destId="{93ADF037-473D-427D-B4E1-65AC81250C82}" srcOrd="0" destOrd="0" presId="urn:microsoft.com/office/officeart/2005/8/layout/orgChart1"/>
    <dgm:cxn modelId="{E069E41E-E0FB-4CB3-82EF-66159036A8A5}" type="presOf" srcId="{CF80091B-C209-41DE-96A3-9575141EE833}" destId="{43FD465B-5DF8-4D88-833D-EA542E190FF9}" srcOrd="1" destOrd="0" presId="urn:microsoft.com/office/officeart/2005/8/layout/orgChart1"/>
    <dgm:cxn modelId="{9041E924-D973-420F-8818-932DFD553E24}" srcId="{035BDC20-D97C-436A-B685-3BDCAF09EE65}" destId="{CF80091B-C209-41DE-96A3-9575141EE833}" srcOrd="0" destOrd="0" parTransId="{E1494B70-9EE1-4B3E-8AEA-4B2CBB4F9273}" sibTransId="{0FFE7385-CB02-460F-8EB2-C10F5A3D9B70}"/>
    <dgm:cxn modelId="{9A54A527-CDF3-416F-AF31-46790D82D8E5}" srcId="{CF80091B-C209-41DE-96A3-9575141EE833}" destId="{BF73E26F-6F59-41BE-9864-9D7BFC4E8008}" srcOrd="0" destOrd="0" parTransId="{A486C5F8-82A4-4183-8EB8-933DCF3FE401}" sibTransId="{5C97689C-D725-42A6-AEFB-2BAC2A0519E0}"/>
    <dgm:cxn modelId="{488E5F2C-1BFA-4ED5-B6BA-3E0950340746}" type="presOf" srcId="{04435C8C-FFBE-4CEB-9AE6-2B6355203B9A}" destId="{2B392E28-93C6-443B-841F-FA61D783F0D3}" srcOrd="0" destOrd="0" presId="urn:microsoft.com/office/officeart/2005/8/layout/orgChart1"/>
    <dgm:cxn modelId="{5ABEAE2E-A6D8-44BF-B46A-ACF7815CC789}" type="presOf" srcId="{F3EBC108-5FBE-4C45-BE52-2BCAF8EB4F96}" destId="{9232F245-A776-4988-A62D-5D8005EF8EDC}" srcOrd="1" destOrd="0" presId="urn:microsoft.com/office/officeart/2005/8/layout/orgChart1"/>
    <dgm:cxn modelId="{EE8F4332-1C79-44D7-8480-AAFF96DCB0E0}" srcId="{CF80091B-C209-41DE-96A3-9575141EE833}" destId="{794CA53C-65C8-4FEA-A2EB-C86CF2665E6F}" srcOrd="3" destOrd="0" parTransId="{B46A973C-8C27-4C03-8F9E-B9B4837F9992}" sibTransId="{DE56345E-3ACF-475A-B743-2A196E3E5044}"/>
    <dgm:cxn modelId="{DD2F7936-0A95-4F65-9336-7CB6B7205DF2}" srcId="{CF80091B-C209-41DE-96A3-9575141EE833}" destId="{4023773D-BE7C-460B-96C6-CD2ED69A281E}" srcOrd="5" destOrd="0" parTransId="{F58FB2EA-5BFE-4EFF-993C-2BD9F9DF3D5B}" sibTransId="{5B60BB30-29B5-4DD5-A74D-AB32A804CEB1}"/>
    <dgm:cxn modelId="{5C9D5837-D0E0-4474-8E63-CDA38E621E59}" type="presOf" srcId="{8DB95971-5CD9-44E0-B725-BA36F13A8E3B}" destId="{C87F69DF-8BBC-4B9E-B4D0-D1FDE94741B3}" srcOrd="0" destOrd="0" presId="urn:microsoft.com/office/officeart/2005/8/layout/orgChart1"/>
    <dgm:cxn modelId="{6F9E213F-C02D-42AD-8730-7E1266803B10}" type="presOf" srcId="{B46A973C-8C27-4C03-8F9E-B9B4837F9992}" destId="{7E581830-D125-42FC-88DC-2C2BAA597B2A}" srcOrd="0" destOrd="0" presId="urn:microsoft.com/office/officeart/2005/8/layout/orgChart1"/>
    <dgm:cxn modelId="{5455B540-4ED9-4547-BA0E-CA30A6FF08F0}" type="presOf" srcId="{B9ADBF3F-1036-474E-A155-6BAB98FDA5C7}" destId="{A848B94E-9C46-4097-A539-AFA3E317AC59}" srcOrd="1" destOrd="0" presId="urn:microsoft.com/office/officeart/2005/8/layout/orgChart1"/>
    <dgm:cxn modelId="{AF47DD60-ADB4-4F48-92DD-D8A9196FE321}" type="presOf" srcId="{F58FB2EA-5BFE-4EFF-993C-2BD9F9DF3D5B}" destId="{50270443-267B-44CB-9502-66D9710D8DA9}" srcOrd="0" destOrd="0" presId="urn:microsoft.com/office/officeart/2005/8/layout/orgChart1"/>
    <dgm:cxn modelId="{8732AA61-C150-4AA8-8ACF-2CEB835F18D8}" type="presOf" srcId="{A486C5F8-82A4-4183-8EB8-933DCF3FE401}" destId="{211C2962-F36F-4E6D-9CB9-CD5AB83F0545}" srcOrd="0" destOrd="0" presId="urn:microsoft.com/office/officeart/2005/8/layout/orgChart1"/>
    <dgm:cxn modelId="{717C2F62-FE62-434B-952F-9F181609FFA7}" type="presOf" srcId="{794CA53C-65C8-4FEA-A2EB-C86CF2665E6F}" destId="{184813E9-E053-43E9-9C5E-B201335102F2}" srcOrd="0" destOrd="0" presId="urn:microsoft.com/office/officeart/2005/8/layout/orgChart1"/>
    <dgm:cxn modelId="{CD1E2246-6E74-421D-99FC-A5DD25FDC17B}" type="presOf" srcId="{C7B39017-5479-4B16-A5D3-55AA5DF1500A}" destId="{5BE1AAD4-436E-40EC-B134-47BDBF5D2295}" srcOrd="1" destOrd="0" presId="urn:microsoft.com/office/officeart/2005/8/layout/orgChart1"/>
    <dgm:cxn modelId="{7EAA6546-B467-46A9-ACA5-F9168603A3D5}" srcId="{4023773D-BE7C-460B-96C6-CD2ED69A281E}" destId="{DB4B4C11-E2CD-4330-9AE0-15899FA39F2C}" srcOrd="0" destOrd="0" parTransId="{2BFEEE93-A0CA-4851-B01B-ECA4DBA7A9B0}" sibTransId="{341BB009-499E-4D45-AF8C-5F749721428F}"/>
    <dgm:cxn modelId="{F41BE247-70F8-4C81-A4C9-7FE02B48D3FF}" srcId="{8DB95971-5CD9-44E0-B725-BA36F13A8E3B}" destId="{B9ADBF3F-1036-474E-A155-6BAB98FDA5C7}" srcOrd="0" destOrd="0" parTransId="{ABD12299-E0A1-4F0C-9CE5-2BC3D25D6A55}" sibTransId="{6FA0D5F1-2612-4C77-8D4E-B96302A348FE}"/>
    <dgm:cxn modelId="{B184A34B-5B0A-496B-B763-A4A242F58C62}" srcId="{CF80091B-C209-41DE-96A3-9575141EE833}" destId="{AE387D24-E88C-4BFC-9C6A-74964DD2CB39}" srcOrd="4" destOrd="0" parTransId="{6652DE27-E08C-43BF-9D2B-563FA9878E34}" sibTransId="{396AD720-D949-4B1B-9D77-C93CEA31CA1F}"/>
    <dgm:cxn modelId="{CE664D74-862F-452A-A4C5-2D4F699046DB}" type="presOf" srcId="{5E6450C9-957A-4158-A107-321AC8F55561}" destId="{75A1CB05-69EA-4B47-8C32-EBD670DA441B}" srcOrd="0" destOrd="0" presId="urn:microsoft.com/office/officeart/2005/8/layout/orgChart1"/>
    <dgm:cxn modelId="{9D17D958-5EAB-49FF-8F5A-9EF37EEB8615}" type="presOf" srcId="{6652DE27-E08C-43BF-9D2B-563FA9878E34}" destId="{270DEF96-8344-49CC-9B14-98275E3CE8D3}" srcOrd="0" destOrd="0" presId="urn:microsoft.com/office/officeart/2005/8/layout/orgChart1"/>
    <dgm:cxn modelId="{4437DD58-06F4-496A-BFC5-04351BD6B626}" type="presOf" srcId="{BF73E26F-6F59-41BE-9864-9D7BFC4E8008}" destId="{25FD0A38-1BF6-4259-AEFF-A59C84C40C63}" srcOrd="0" destOrd="0" presId="urn:microsoft.com/office/officeart/2005/8/layout/orgChart1"/>
    <dgm:cxn modelId="{06AEB37D-EA9F-4990-B8E1-B73784CBEAA3}" type="presOf" srcId="{BF73E26F-6F59-41BE-9864-9D7BFC4E8008}" destId="{F9C7CA3E-A421-4BAA-9B4A-8D6EB3F86678}" srcOrd="1" destOrd="0" presId="urn:microsoft.com/office/officeart/2005/8/layout/orgChart1"/>
    <dgm:cxn modelId="{822CED7E-9FE8-4FBA-93A7-BE9713B13D70}" srcId="{CF80091B-C209-41DE-96A3-9575141EE833}" destId="{D40073F0-7A7D-421E-AA87-0F3A6CFE4B55}" srcOrd="2" destOrd="0" parTransId="{8C367E9F-2BF5-4EF0-8777-B764DD97FB4D}" sibTransId="{35CABBF3-5705-41F3-A7D3-2A8FBA61D316}"/>
    <dgm:cxn modelId="{B87A0586-4A99-478D-B326-37C5A3EC0A87}" type="presOf" srcId="{ABD12299-E0A1-4F0C-9CE5-2BC3D25D6A55}" destId="{92226C7A-07F0-4FB3-8554-0EEA9A6F90DF}" srcOrd="0" destOrd="0" presId="urn:microsoft.com/office/officeart/2005/8/layout/orgChart1"/>
    <dgm:cxn modelId="{29FA8C90-1A74-452B-AFE7-B3D1269B5582}" type="presOf" srcId="{D40073F0-7A7D-421E-AA87-0F3A6CFE4B55}" destId="{79B09A3B-42CF-4CB2-BDE1-5E19489654B5}" srcOrd="0" destOrd="0" presId="urn:microsoft.com/office/officeart/2005/8/layout/orgChart1"/>
    <dgm:cxn modelId="{81D10D93-8A2E-4C48-95AE-CCE334371FD1}" type="presOf" srcId="{5E6450C9-957A-4158-A107-321AC8F55561}" destId="{00BDFD85-E1AD-49F6-88E0-7FEA1E44231E}" srcOrd="1" destOrd="0" presId="urn:microsoft.com/office/officeart/2005/8/layout/orgChart1"/>
    <dgm:cxn modelId="{CC8D81A6-FED0-48DD-B5B0-E93E49D8521C}" srcId="{794CA53C-65C8-4FEA-A2EB-C86CF2665E6F}" destId="{F3EBC108-5FBE-4C45-BE52-2BCAF8EB4F96}" srcOrd="0" destOrd="0" parTransId="{014B07C3-EC38-426A-A3D6-BEC3C521C62E}" sibTransId="{7BF0E806-5980-4B0C-B016-716265C70EB6}"/>
    <dgm:cxn modelId="{10E4CCA7-2208-4387-BC52-FABE6E6BD4D8}" type="presOf" srcId="{5175BC81-53D8-4C14-B794-22562EB204B7}" destId="{A7BA9555-5DE2-4756-879C-22858DA7F57B}" srcOrd="1" destOrd="0" presId="urn:microsoft.com/office/officeart/2005/8/layout/orgChart1"/>
    <dgm:cxn modelId="{85D1F8AE-14D1-4552-8F8E-192F4DEFC1E3}" type="presOf" srcId="{DB4B4C11-E2CD-4330-9AE0-15899FA39F2C}" destId="{FE68A8C6-C054-4018-8B4D-16EB7733E0E6}" srcOrd="0" destOrd="0" presId="urn:microsoft.com/office/officeart/2005/8/layout/orgChart1"/>
    <dgm:cxn modelId="{44AA37B2-1456-4879-83B4-DA9A585E50D9}" type="presOf" srcId="{014B07C3-EC38-426A-A3D6-BEC3C521C62E}" destId="{57912E0A-E095-48B0-86EA-3E3A6E20FE0A}" srcOrd="0" destOrd="0" presId="urn:microsoft.com/office/officeart/2005/8/layout/orgChart1"/>
    <dgm:cxn modelId="{CBE45AB8-8ED1-4A8B-8B72-311337E2704B}" type="presOf" srcId="{E37BF705-F911-4A75-8493-B9932DA2E215}" destId="{92317262-EF9F-4046-8B5E-E31513FB2E6B}" srcOrd="0" destOrd="0" presId="urn:microsoft.com/office/officeart/2005/8/layout/orgChart1"/>
    <dgm:cxn modelId="{E7AB55BE-B825-44A0-954F-3644F49B1D9B}" type="presOf" srcId="{15503922-108E-4835-BC87-73ACED94C753}" destId="{FD639899-83A4-4563-8EF4-CC22E5F9C19C}" srcOrd="0" destOrd="0" presId="urn:microsoft.com/office/officeart/2005/8/layout/orgChart1"/>
    <dgm:cxn modelId="{59D3C9C4-EC80-41E8-A612-B73A934FCB3C}" type="presOf" srcId="{3926455B-91FB-4480-AB2D-CFD4DB4ACD80}" destId="{8D042767-F6FC-4884-A67A-BA1BEC75B75E}" srcOrd="0" destOrd="0" presId="urn:microsoft.com/office/officeart/2005/8/layout/orgChart1"/>
    <dgm:cxn modelId="{1D07CCCC-3FD0-4F8D-969E-788D18AEEC62}" type="presOf" srcId="{15503922-108E-4835-BC87-73ACED94C753}" destId="{51ED420C-61FF-4A3B-8753-62FF7A29F16F}" srcOrd="1" destOrd="0" presId="urn:microsoft.com/office/officeart/2005/8/layout/orgChart1"/>
    <dgm:cxn modelId="{111C9DD6-8744-471C-B90B-7463B6D8D1A2}" type="presOf" srcId="{F16710DD-34A7-4E16-8FDF-12868AB8B990}" destId="{BEB09CEB-D14A-4885-8553-9B741E97EE87}" srcOrd="0" destOrd="0" presId="urn:microsoft.com/office/officeart/2005/8/layout/orgChart1"/>
    <dgm:cxn modelId="{0AC7F2D6-540D-43DE-938B-647A5F9E8EBF}" type="presOf" srcId="{CF80091B-C209-41DE-96A3-9575141EE833}" destId="{A40F5B28-7AB1-4BDB-88DB-0A05349CB1CE}" srcOrd="0" destOrd="0" presId="urn:microsoft.com/office/officeart/2005/8/layout/orgChart1"/>
    <dgm:cxn modelId="{ACAC24DC-EB7A-4C59-ABAC-B2262E093BD2}" srcId="{AE387D24-E88C-4BFC-9C6A-74964DD2CB39}" destId="{5E6450C9-957A-4158-A107-321AC8F55561}" srcOrd="0" destOrd="0" parTransId="{3926455B-91FB-4480-AB2D-CFD4DB4ACD80}" sibTransId="{4ED9693A-0BD2-49E7-8728-C355019AD952}"/>
    <dgm:cxn modelId="{8DB0C9E1-2682-4FA5-B304-921D751DD425}" type="presOf" srcId="{8DB95971-5CD9-44E0-B725-BA36F13A8E3B}" destId="{567EDA8D-8BDD-47CF-BE7B-548C3BAE0CE3}" srcOrd="1" destOrd="0" presId="urn:microsoft.com/office/officeart/2005/8/layout/orgChart1"/>
    <dgm:cxn modelId="{D93BB2E2-2380-45FB-A479-62FB074DA9DA}" type="presOf" srcId="{794CA53C-65C8-4FEA-A2EB-C86CF2665E6F}" destId="{0E974876-C380-484B-872D-ED62D65800CD}" srcOrd="1" destOrd="0" presId="urn:microsoft.com/office/officeart/2005/8/layout/orgChart1"/>
    <dgm:cxn modelId="{5AE24AEA-76E1-4424-9827-2F687F9D2ECD}" type="presOf" srcId="{035BDC20-D97C-436A-B685-3BDCAF09EE65}" destId="{5A6A1DD2-546E-4B6C-9CBF-D98F3CDB2550}" srcOrd="0" destOrd="0" presId="urn:microsoft.com/office/officeart/2005/8/layout/orgChart1"/>
    <dgm:cxn modelId="{6B11A3EB-1D5C-40EF-A578-D031940C2003}" type="presOf" srcId="{C7B39017-5479-4B16-A5D3-55AA5DF1500A}" destId="{DD20790D-8B1C-4652-84DB-CA4B843DB4FB}" srcOrd="0" destOrd="0" presId="urn:microsoft.com/office/officeart/2005/8/layout/orgChart1"/>
    <dgm:cxn modelId="{2DEA0CEE-81E5-4C02-B509-85E9FE142F6E}" type="presOf" srcId="{2BFEEE93-A0CA-4851-B01B-ECA4DBA7A9B0}" destId="{11215309-F0E3-4B1E-B0B6-AD3EB072407F}" srcOrd="0" destOrd="0" presId="urn:microsoft.com/office/officeart/2005/8/layout/orgChart1"/>
    <dgm:cxn modelId="{3F7A61F5-AF10-4721-A65D-3E5D2D1A3AC6}" type="presOf" srcId="{F3EBC108-5FBE-4C45-BE52-2BCAF8EB4F96}" destId="{362D2586-768F-403E-9BC6-20B6FE324AFA}" srcOrd="0" destOrd="0" presId="urn:microsoft.com/office/officeart/2005/8/layout/orgChart1"/>
    <dgm:cxn modelId="{604FB2F8-7869-4644-990F-F3060D202AA9}" type="presOf" srcId="{8C367E9F-2BF5-4EF0-8777-B764DD97FB4D}" destId="{81116379-CC6D-403B-979C-9A8150B101C0}" srcOrd="0" destOrd="0" presId="urn:microsoft.com/office/officeart/2005/8/layout/orgChart1"/>
    <dgm:cxn modelId="{D92F88F9-52E6-4C07-8518-68E3A8218CFE}" type="presOf" srcId="{AE387D24-E88C-4BFC-9C6A-74964DD2CB39}" destId="{767EB7E5-68E0-4D85-B11D-2C2EDA630E64}" srcOrd="1" destOrd="0" presId="urn:microsoft.com/office/officeart/2005/8/layout/orgChart1"/>
    <dgm:cxn modelId="{992944FA-B3D3-4294-A425-467AE926C93F}" type="presOf" srcId="{D40073F0-7A7D-421E-AA87-0F3A6CFE4B55}" destId="{65ACF7ED-643E-4E9C-92AF-B378F9583977}" srcOrd="1" destOrd="0" presId="urn:microsoft.com/office/officeart/2005/8/layout/orgChart1"/>
    <dgm:cxn modelId="{A4A77CFA-6741-43DA-90A0-0093AB4FF98C}" type="presOf" srcId="{B9ADBF3F-1036-474E-A155-6BAB98FDA5C7}" destId="{31425719-B3F4-4677-970E-7B1AC912D233}" srcOrd="0" destOrd="0" presId="urn:microsoft.com/office/officeart/2005/8/layout/orgChart1"/>
    <dgm:cxn modelId="{8E461A7B-FCAF-4223-A63A-1DA0A660D73B}" type="presParOf" srcId="{5A6A1DD2-546E-4B6C-9CBF-D98F3CDB2550}" destId="{7A3B6524-109D-4213-B87E-EB8B367597ED}" srcOrd="0" destOrd="0" presId="urn:microsoft.com/office/officeart/2005/8/layout/orgChart1"/>
    <dgm:cxn modelId="{ED09B214-3E69-4668-8826-8E64AE79D73E}" type="presParOf" srcId="{7A3B6524-109D-4213-B87E-EB8B367597ED}" destId="{029A56E1-0EAE-4FC1-AF41-D04E0E91EE89}" srcOrd="0" destOrd="0" presId="urn:microsoft.com/office/officeart/2005/8/layout/orgChart1"/>
    <dgm:cxn modelId="{8A309266-E4F3-4640-9904-CCE65566A7ED}" type="presParOf" srcId="{029A56E1-0EAE-4FC1-AF41-D04E0E91EE89}" destId="{A40F5B28-7AB1-4BDB-88DB-0A05349CB1CE}" srcOrd="0" destOrd="0" presId="urn:microsoft.com/office/officeart/2005/8/layout/orgChart1"/>
    <dgm:cxn modelId="{7B9ED0AA-71BA-47F5-9652-F9D7FBA9F042}" type="presParOf" srcId="{029A56E1-0EAE-4FC1-AF41-D04E0E91EE89}" destId="{43FD465B-5DF8-4D88-833D-EA542E190FF9}" srcOrd="1" destOrd="0" presId="urn:microsoft.com/office/officeart/2005/8/layout/orgChart1"/>
    <dgm:cxn modelId="{2A945E4D-8A9D-4021-9124-2A11963D141E}" type="presParOf" srcId="{7A3B6524-109D-4213-B87E-EB8B367597ED}" destId="{B58EE969-1568-41E2-B490-4ED472606A84}" srcOrd="1" destOrd="0" presId="urn:microsoft.com/office/officeart/2005/8/layout/orgChart1"/>
    <dgm:cxn modelId="{068F4772-9EF7-4226-8E14-857BD605764D}" type="presParOf" srcId="{B58EE969-1568-41E2-B490-4ED472606A84}" destId="{2B392E28-93C6-443B-841F-FA61D783F0D3}" srcOrd="0" destOrd="0" presId="urn:microsoft.com/office/officeart/2005/8/layout/orgChart1"/>
    <dgm:cxn modelId="{8F38EF02-6739-4770-BE06-DD336D222D0A}" type="presParOf" srcId="{B58EE969-1568-41E2-B490-4ED472606A84}" destId="{31858A06-9DFD-40B6-94CE-B9E19C424029}" srcOrd="1" destOrd="0" presId="urn:microsoft.com/office/officeart/2005/8/layout/orgChart1"/>
    <dgm:cxn modelId="{D5BABC70-7C46-49C2-AE5E-0E635A563245}" type="presParOf" srcId="{31858A06-9DFD-40B6-94CE-B9E19C424029}" destId="{70E5A40D-B9D1-4F47-9B80-9B90706AC803}" srcOrd="0" destOrd="0" presId="urn:microsoft.com/office/officeart/2005/8/layout/orgChart1"/>
    <dgm:cxn modelId="{DBDCC7D0-F982-41AE-B9E5-03D172BC2225}" type="presParOf" srcId="{70E5A40D-B9D1-4F47-9B80-9B90706AC803}" destId="{C87F69DF-8BBC-4B9E-B4D0-D1FDE94741B3}" srcOrd="0" destOrd="0" presId="urn:microsoft.com/office/officeart/2005/8/layout/orgChart1"/>
    <dgm:cxn modelId="{9D9A861B-AD7C-4853-AF09-0B22AC15D6FD}" type="presParOf" srcId="{70E5A40D-B9D1-4F47-9B80-9B90706AC803}" destId="{567EDA8D-8BDD-47CF-BE7B-548C3BAE0CE3}" srcOrd="1" destOrd="0" presId="urn:microsoft.com/office/officeart/2005/8/layout/orgChart1"/>
    <dgm:cxn modelId="{FD88226B-B6F2-4C21-B536-A87E3C322B74}" type="presParOf" srcId="{31858A06-9DFD-40B6-94CE-B9E19C424029}" destId="{1CF1D1EB-FACD-479C-B589-B1D29D4E0F56}" srcOrd="1" destOrd="0" presId="urn:microsoft.com/office/officeart/2005/8/layout/orgChart1"/>
    <dgm:cxn modelId="{3B51F634-DB31-43DC-AE46-38732AD233FF}" type="presParOf" srcId="{1CF1D1EB-FACD-479C-B589-B1D29D4E0F56}" destId="{92226C7A-07F0-4FB3-8554-0EEA9A6F90DF}" srcOrd="0" destOrd="0" presId="urn:microsoft.com/office/officeart/2005/8/layout/orgChart1"/>
    <dgm:cxn modelId="{28EBE4D4-0BDA-4883-BAF8-52EE5D33F4B4}" type="presParOf" srcId="{1CF1D1EB-FACD-479C-B589-B1D29D4E0F56}" destId="{6E88B538-A563-4081-BCB7-77B4C4630D35}" srcOrd="1" destOrd="0" presId="urn:microsoft.com/office/officeart/2005/8/layout/orgChart1"/>
    <dgm:cxn modelId="{FD49E96F-E8BE-42BB-B81F-512C3FB5C874}" type="presParOf" srcId="{6E88B538-A563-4081-BCB7-77B4C4630D35}" destId="{DEE29A05-10F0-4AB7-8E32-0FF9FD389B32}" srcOrd="0" destOrd="0" presId="urn:microsoft.com/office/officeart/2005/8/layout/orgChart1"/>
    <dgm:cxn modelId="{6FC62644-3B9C-4380-8501-996D57016F70}" type="presParOf" srcId="{DEE29A05-10F0-4AB7-8E32-0FF9FD389B32}" destId="{31425719-B3F4-4677-970E-7B1AC912D233}" srcOrd="0" destOrd="0" presId="urn:microsoft.com/office/officeart/2005/8/layout/orgChart1"/>
    <dgm:cxn modelId="{2B465274-FAC1-494A-8D62-C055C4500365}" type="presParOf" srcId="{DEE29A05-10F0-4AB7-8E32-0FF9FD389B32}" destId="{A848B94E-9C46-4097-A539-AFA3E317AC59}" srcOrd="1" destOrd="0" presId="urn:microsoft.com/office/officeart/2005/8/layout/orgChart1"/>
    <dgm:cxn modelId="{95042EE7-3BF4-494E-A80B-F502DA083505}" type="presParOf" srcId="{6E88B538-A563-4081-BCB7-77B4C4630D35}" destId="{16EA565F-FED1-4CF8-8359-84660E3C2DD1}" srcOrd="1" destOrd="0" presId="urn:microsoft.com/office/officeart/2005/8/layout/orgChart1"/>
    <dgm:cxn modelId="{278C286A-5CA9-4BC8-A9FD-8BDF25D8E820}" type="presParOf" srcId="{6E88B538-A563-4081-BCB7-77B4C4630D35}" destId="{A3E83149-93BF-4405-A9CC-B911B0AF014E}" srcOrd="2" destOrd="0" presId="urn:microsoft.com/office/officeart/2005/8/layout/orgChart1"/>
    <dgm:cxn modelId="{DA1E6C0C-7C02-40FC-A6C2-DB18B027A86A}" type="presParOf" srcId="{31858A06-9DFD-40B6-94CE-B9E19C424029}" destId="{10DD4F1A-D4F3-4D0B-8A15-DA25FC490143}" srcOrd="2" destOrd="0" presId="urn:microsoft.com/office/officeart/2005/8/layout/orgChart1"/>
    <dgm:cxn modelId="{41D64CE6-13FD-4F87-A5DA-3BD0AEB747A5}" type="presParOf" srcId="{B58EE969-1568-41E2-B490-4ED472606A84}" destId="{81116379-CC6D-403B-979C-9A8150B101C0}" srcOrd="2" destOrd="0" presId="urn:microsoft.com/office/officeart/2005/8/layout/orgChart1"/>
    <dgm:cxn modelId="{69FCAA32-0601-4198-98D1-C5FB9C108C61}" type="presParOf" srcId="{B58EE969-1568-41E2-B490-4ED472606A84}" destId="{28BFC7A7-B81F-46CF-B9BD-6ACE88B1B3B8}" srcOrd="3" destOrd="0" presId="urn:microsoft.com/office/officeart/2005/8/layout/orgChart1"/>
    <dgm:cxn modelId="{888BAC3F-C6C3-4B5D-B3CD-BF0444FBB241}" type="presParOf" srcId="{28BFC7A7-B81F-46CF-B9BD-6ACE88B1B3B8}" destId="{E09AB04E-9760-4FFC-B8C5-49084C2AEDA4}" srcOrd="0" destOrd="0" presId="urn:microsoft.com/office/officeart/2005/8/layout/orgChart1"/>
    <dgm:cxn modelId="{41A1181B-E4FD-4FDD-BEFA-7F0CDC570322}" type="presParOf" srcId="{E09AB04E-9760-4FFC-B8C5-49084C2AEDA4}" destId="{79B09A3B-42CF-4CB2-BDE1-5E19489654B5}" srcOrd="0" destOrd="0" presId="urn:microsoft.com/office/officeart/2005/8/layout/orgChart1"/>
    <dgm:cxn modelId="{6F77F62E-A729-41E5-A01C-0EC2895233F2}" type="presParOf" srcId="{E09AB04E-9760-4FFC-B8C5-49084C2AEDA4}" destId="{65ACF7ED-643E-4E9C-92AF-B378F9583977}" srcOrd="1" destOrd="0" presId="urn:microsoft.com/office/officeart/2005/8/layout/orgChart1"/>
    <dgm:cxn modelId="{CDA27C15-DD18-4CA1-BCD0-114F135D834C}" type="presParOf" srcId="{28BFC7A7-B81F-46CF-B9BD-6ACE88B1B3B8}" destId="{B7AF127F-6378-4546-AB86-721599A1BA4C}" srcOrd="1" destOrd="0" presId="urn:microsoft.com/office/officeart/2005/8/layout/orgChart1"/>
    <dgm:cxn modelId="{06D869E4-76E3-4635-8563-547F10CC4F1C}" type="presParOf" srcId="{B7AF127F-6378-4546-AB86-721599A1BA4C}" destId="{BEB09CEB-D14A-4885-8553-9B741E97EE87}" srcOrd="0" destOrd="0" presId="urn:microsoft.com/office/officeart/2005/8/layout/orgChart1"/>
    <dgm:cxn modelId="{CB18B64B-5377-4DED-A59B-529A7789DEFD}" type="presParOf" srcId="{B7AF127F-6378-4546-AB86-721599A1BA4C}" destId="{054DA094-6E85-499B-8510-3968193C3DDD}" srcOrd="1" destOrd="0" presId="urn:microsoft.com/office/officeart/2005/8/layout/orgChart1"/>
    <dgm:cxn modelId="{2903C851-3F43-4BC2-9693-CAE4B40011E8}" type="presParOf" srcId="{054DA094-6E85-499B-8510-3968193C3DDD}" destId="{87E779EF-C802-47F7-A407-893F7BB0CF58}" srcOrd="0" destOrd="0" presId="urn:microsoft.com/office/officeart/2005/8/layout/orgChart1"/>
    <dgm:cxn modelId="{C39647DF-DD0D-4B57-BB46-D01D1A7382B9}" type="presParOf" srcId="{87E779EF-C802-47F7-A407-893F7BB0CF58}" destId="{DD20790D-8B1C-4652-84DB-CA4B843DB4FB}" srcOrd="0" destOrd="0" presId="urn:microsoft.com/office/officeart/2005/8/layout/orgChart1"/>
    <dgm:cxn modelId="{50A3BE2F-DF0A-4015-8930-1307E52B1D04}" type="presParOf" srcId="{87E779EF-C802-47F7-A407-893F7BB0CF58}" destId="{5BE1AAD4-436E-40EC-B134-47BDBF5D2295}" srcOrd="1" destOrd="0" presId="urn:microsoft.com/office/officeart/2005/8/layout/orgChart1"/>
    <dgm:cxn modelId="{6E13C01C-B574-45D1-BAF3-DE4B53A604EA}" type="presParOf" srcId="{054DA094-6E85-499B-8510-3968193C3DDD}" destId="{2C042BDC-9B60-4EC7-9D75-8836E485AEB6}" srcOrd="1" destOrd="0" presId="urn:microsoft.com/office/officeart/2005/8/layout/orgChart1"/>
    <dgm:cxn modelId="{F43AF876-F0A7-4A6B-AB7A-A9458D947D0E}" type="presParOf" srcId="{054DA094-6E85-499B-8510-3968193C3DDD}" destId="{18FD3FFC-A321-4E3E-838E-17F5131B5957}" srcOrd="2" destOrd="0" presId="urn:microsoft.com/office/officeart/2005/8/layout/orgChart1"/>
    <dgm:cxn modelId="{C339CEA4-523A-4834-9908-43D7C7B9A105}" type="presParOf" srcId="{28BFC7A7-B81F-46CF-B9BD-6ACE88B1B3B8}" destId="{8631F91C-DBCB-4A8A-B442-52023F725534}" srcOrd="2" destOrd="0" presId="urn:microsoft.com/office/officeart/2005/8/layout/orgChart1"/>
    <dgm:cxn modelId="{7C4F0946-2D97-4382-AB50-B0135A6BA54C}" type="presParOf" srcId="{B58EE969-1568-41E2-B490-4ED472606A84}" destId="{7E581830-D125-42FC-88DC-2C2BAA597B2A}" srcOrd="4" destOrd="0" presId="urn:microsoft.com/office/officeart/2005/8/layout/orgChart1"/>
    <dgm:cxn modelId="{657C7CCB-79F9-488F-9BBD-8E00A3341290}" type="presParOf" srcId="{B58EE969-1568-41E2-B490-4ED472606A84}" destId="{CF1FD4D7-9698-418A-9336-AA9EABC494B1}" srcOrd="5" destOrd="0" presId="urn:microsoft.com/office/officeart/2005/8/layout/orgChart1"/>
    <dgm:cxn modelId="{88603BB9-DD52-41AF-A27D-D443397DCAA6}" type="presParOf" srcId="{CF1FD4D7-9698-418A-9336-AA9EABC494B1}" destId="{A078D697-6510-4799-AD63-61841EC510FF}" srcOrd="0" destOrd="0" presId="urn:microsoft.com/office/officeart/2005/8/layout/orgChart1"/>
    <dgm:cxn modelId="{158AEFB2-6FEA-4C32-814C-0E676D26C342}" type="presParOf" srcId="{A078D697-6510-4799-AD63-61841EC510FF}" destId="{184813E9-E053-43E9-9C5E-B201335102F2}" srcOrd="0" destOrd="0" presId="urn:microsoft.com/office/officeart/2005/8/layout/orgChart1"/>
    <dgm:cxn modelId="{3F9257DA-C539-40C9-813A-3337DBA96F17}" type="presParOf" srcId="{A078D697-6510-4799-AD63-61841EC510FF}" destId="{0E974876-C380-484B-872D-ED62D65800CD}" srcOrd="1" destOrd="0" presId="urn:microsoft.com/office/officeart/2005/8/layout/orgChart1"/>
    <dgm:cxn modelId="{CF2F8B0B-8F80-40A1-97B7-4FF2EB2B6649}" type="presParOf" srcId="{CF1FD4D7-9698-418A-9336-AA9EABC494B1}" destId="{C4689667-E8FF-4F5A-8136-7A7FC4410D61}" srcOrd="1" destOrd="0" presId="urn:microsoft.com/office/officeart/2005/8/layout/orgChart1"/>
    <dgm:cxn modelId="{274602E1-DE44-4E1E-A644-24F4B4388FB4}" type="presParOf" srcId="{C4689667-E8FF-4F5A-8136-7A7FC4410D61}" destId="{57912E0A-E095-48B0-86EA-3E3A6E20FE0A}" srcOrd="0" destOrd="0" presId="urn:microsoft.com/office/officeart/2005/8/layout/orgChart1"/>
    <dgm:cxn modelId="{B46ECEEF-6342-4BC0-A612-9217B3DB07DE}" type="presParOf" srcId="{C4689667-E8FF-4F5A-8136-7A7FC4410D61}" destId="{064E446F-93FC-44A7-A602-2B8E21B45921}" srcOrd="1" destOrd="0" presId="urn:microsoft.com/office/officeart/2005/8/layout/orgChart1"/>
    <dgm:cxn modelId="{EC58A78C-91C5-4E6A-95AD-26AE02CB7815}" type="presParOf" srcId="{064E446F-93FC-44A7-A602-2B8E21B45921}" destId="{6637DF89-787B-4AA7-AE9C-58E315D69C06}" srcOrd="0" destOrd="0" presId="urn:microsoft.com/office/officeart/2005/8/layout/orgChart1"/>
    <dgm:cxn modelId="{7551DCB5-F443-48E3-BFC5-A502F558B1D7}" type="presParOf" srcId="{6637DF89-787B-4AA7-AE9C-58E315D69C06}" destId="{362D2586-768F-403E-9BC6-20B6FE324AFA}" srcOrd="0" destOrd="0" presId="urn:microsoft.com/office/officeart/2005/8/layout/orgChart1"/>
    <dgm:cxn modelId="{16A2648A-6B9E-4A2C-9BC8-E50D23548D45}" type="presParOf" srcId="{6637DF89-787B-4AA7-AE9C-58E315D69C06}" destId="{9232F245-A776-4988-A62D-5D8005EF8EDC}" srcOrd="1" destOrd="0" presId="urn:microsoft.com/office/officeart/2005/8/layout/orgChart1"/>
    <dgm:cxn modelId="{9C8260A5-8AF6-4857-B98B-B6637B590902}" type="presParOf" srcId="{064E446F-93FC-44A7-A602-2B8E21B45921}" destId="{4A178FBC-3F4C-4BD2-809E-CBDAC81928E4}" srcOrd="1" destOrd="0" presId="urn:microsoft.com/office/officeart/2005/8/layout/orgChart1"/>
    <dgm:cxn modelId="{A0E9DDC3-3CD5-4F83-8E4F-7E91B436AF09}" type="presParOf" srcId="{064E446F-93FC-44A7-A602-2B8E21B45921}" destId="{2D2B419F-31F8-4020-87A7-45363D70E435}" srcOrd="2" destOrd="0" presId="urn:microsoft.com/office/officeart/2005/8/layout/orgChart1"/>
    <dgm:cxn modelId="{A8E04EEC-429F-40BA-B082-845FEA04A0A2}" type="presParOf" srcId="{CF1FD4D7-9698-418A-9336-AA9EABC494B1}" destId="{8CE1FC64-FC6F-40DE-A892-D9252EF2D1A4}" srcOrd="2" destOrd="0" presId="urn:microsoft.com/office/officeart/2005/8/layout/orgChart1"/>
    <dgm:cxn modelId="{504AF871-F7B3-4E60-ACC9-5B3C31BBDF88}" type="presParOf" srcId="{B58EE969-1568-41E2-B490-4ED472606A84}" destId="{270DEF96-8344-49CC-9B14-98275E3CE8D3}" srcOrd="6" destOrd="0" presId="urn:microsoft.com/office/officeart/2005/8/layout/orgChart1"/>
    <dgm:cxn modelId="{3465805A-0476-4929-A819-C47B29BA027B}" type="presParOf" srcId="{B58EE969-1568-41E2-B490-4ED472606A84}" destId="{4579EAA0-D46F-4E3B-9B2B-C0411F74A986}" srcOrd="7" destOrd="0" presId="urn:microsoft.com/office/officeart/2005/8/layout/orgChart1"/>
    <dgm:cxn modelId="{4A48FAD0-068F-4616-94A8-278F2C01388D}" type="presParOf" srcId="{4579EAA0-D46F-4E3B-9B2B-C0411F74A986}" destId="{44F8B5A4-946C-4EF2-9CA2-C8870CC541F5}" srcOrd="0" destOrd="0" presId="urn:microsoft.com/office/officeart/2005/8/layout/orgChart1"/>
    <dgm:cxn modelId="{CCF436EA-8AAC-47F5-929E-6E977212D747}" type="presParOf" srcId="{44F8B5A4-946C-4EF2-9CA2-C8870CC541F5}" destId="{82DF79CA-E8E6-4251-AC52-75386A8F73A5}" srcOrd="0" destOrd="0" presId="urn:microsoft.com/office/officeart/2005/8/layout/orgChart1"/>
    <dgm:cxn modelId="{8DB9DC38-D9BB-4729-9B0F-CBD28F0BF951}" type="presParOf" srcId="{44F8B5A4-946C-4EF2-9CA2-C8870CC541F5}" destId="{767EB7E5-68E0-4D85-B11D-2C2EDA630E64}" srcOrd="1" destOrd="0" presId="urn:microsoft.com/office/officeart/2005/8/layout/orgChart1"/>
    <dgm:cxn modelId="{66F664BC-FB3D-4483-9E8F-014138626CB1}" type="presParOf" srcId="{4579EAA0-D46F-4E3B-9B2B-C0411F74A986}" destId="{34D5B779-E82A-4BD3-81DB-CE6ABD648E1A}" srcOrd="1" destOrd="0" presId="urn:microsoft.com/office/officeart/2005/8/layout/orgChart1"/>
    <dgm:cxn modelId="{865B3D03-B22B-4324-ADDA-EE00DFD7569B}" type="presParOf" srcId="{34D5B779-E82A-4BD3-81DB-CE6ABD648E1A}" destId="{8D042767-F6FC-4884-A67A-BA1BEC75B75E}" srcOrd="0" destOrd="0" presId="urn:microsoft.com/office/officeart/2005/8/layout/orgChart1"/>
    <dgm:cxn modelId="{EF04A909-CBBF-45A6-9432-B25D617B65D1}" type="presParOf" srcId="{34D5B779-E82A-4BD3-81DB-CE6ABD648E1A}" destId="{33229686-80BB-434E-ACD7-49AAD1538CBC}" srcOrd="1" destOrd="0" presId="urn:microsoft.com/office/officeart/2005/8/layout/orgChart1"/>
    <dgm:cxn modelId="{8DF53A56-3D8E-4982-96DF-8E73DF284F9C}" type="presParOf" srcId="{33229686-80BB-434E-ACD7-49AAD1538CBC}" destId="{9BE35A53-3B4F-4F4E-99EC-8BD6C2DA27A5}" srcOrd="0" destOrd="0" presId="urn:microsoft.com/office/officeart/2005/8/layout/orgChart1"/>
    <dgm:cxn modelId="{93EEE8A2-06AA-43EB-8DEB-D4FAE05F04E5}" type="presParOf" srcId="{9BE35A53-3B4F-4F4E-99EC-8BD6C2DA27A5}" destId="{75A1CB05-69EA-4B47-8C32-EBD670DA441B}" srcOrd="0" destOrd="0" presId="urn:microsoft.com/office/officeart/2005/8/layout/orgChart1"/>
    <dgm:cxn modelId="{9DA8E69E-A7E5-46E3-9281-A65FD3C48CBA}" type="presParOf" srcId="{9BE35A53-3B4F-4F4E-99EC-8BD6C2DA27A5}" destId="{00BDFD85-E1AD-49F6-88E0-7FEA1E44231E}" srcOrd="1" destOrd="0" presId="urn:microsoft.com/office/officeart/2005/8/layout/orgChart1"/>
    <dgm:cxn modelId="{82D15E5E-B562-409A-957B-C1C536ADD732}" type="presParOf" srcId="{33229686-80BB-434E-ACD7-49AAD1538CBC}" destId="{43E10D25-071D-408C-9D01-28CC52E083B8}" srcOrd="1" destOrd="0" presId="urn:microsoft.com/office/officeart/2005/8/layout/orgChart1"/>
    <dgm:cxn modelId="{3A821F97-7CFE-4BB4-8C9A-9E7C513DB7A9}" type="presParOf" srcId="{33229686-80BB-434E-ACD7-49AAD1538CBC}" destId="{5720A376-EB3E-4147-B54D-4099777ED040}" srcOrd="2" destOrd="0" presId="urn:microsoft.com/office/officeart/2005/8/layout/orgChart1"/>
    <dgm:cxn modelId="{007DAAB1-A799-451A-BEA1-4CCC70E803D8}" type="presParOf" srcId="{4579EAA0-D46F-4E3B-9B2B-C0411F74A986}" destId="{BFA48525-A43F-4618-BC11-A7C8C3F23F58}" srcOrd="2" destOrd="0" presId="urn:microsoft.com/office/officeart/2005/8/layout/orgChart1"/>
    <dgm:cxn modelId="{153788E6-AB60-4967-9516-7C9D178A6098}" type="presParOf" srcId="{B58EE969-1568-41E2-B490-4ED472606A84}" destId="{50270443-267B-44CB-9502-66D9710D8DA9}" srcOrd="8" destOrd="0" presId="urn:microsoft.com/office/officeart/2005/8/layout/orgChart1"/>
    <dgm:cxn modelId="{307FC641-D8A0-46F6-92D0-3A1C13A531B1}" type="presParOf" srcId="{B58EE969-1568-41E2-B490-4ED472606A84}" destId="{0E144148-743C-4DEE-A82C-AE04D47F0E9D}" srcOrd="9" destOrd="0" presId="urn:microsoft.com/office/officeart/2005/8/layout/orgChart1"/>
    <dgm:cxn modelId="{E6CCD9AF-3E42-4250-B3D0-9733F638872B}" type="presParOf" srcId="{0E144148-743C-4DEE-A82C-AE04D47F0E9D}" destId="{2AAC3C73-886B-41AC-99FD-88C69B5C4735}" srcOrd="0" destOrd="0" presId="urn:microsoft.com/office/officeart/2005/8/layout/orgChart1"/>
    <dgm:cxn modelId="{6FE869AF-01B0-4051-9CCA-F7B6A110E52B}" type="presParOf" srcId="{2AAC3C73-886B-41AC-99FD-88C69B5C4735}" destId="{C9832F37-4BE2-4D6B-A545-B55BE092F5E3}" srcOrd="0" destOrd="0" presId="urn:microsoft.com/office/officeart/2005/8/layout/orgChart1"/>
    <dgm:cxn modelId="{9FE73D80-BA4A-4CED-ABA6-4FBC09E05C18}" type="presParOf" srcId="{2AAC3C73-886B-41AC-99FD-88C69B5C4735}" destId="{D5FA7220-5D02-4333-A1E3-A2CDF4FC8453}" srcOrd="1" destOrd="0" presId="urn:microsoft.com/office/officeart/2005/8/layout/orgChart1"/>
    <dgm:cxn modelId="{06A74EDD-99E4-4BE8-B8E8-094D3A0143DB}" type="presParOf" srcId="{0E144148-743C-4DEE-A82C-AE04D47F0E9D}" destId="{5E5D9095-F800-41D6-8C96-4360C832227A}" srcOrd="1" destOrd="0" presId="urn:microsoft.com/office/officeart/2005/8/layout/orgChart1"/>
    <dgm:cxn modelId="{B4375F07-7C6A-4D50-8963-1828EAF4094C}" type="presParOf" srcId="{5E5D9095-F800-41D6-8C96-4360C832227A}" destId="{11215309-F0E3-4B1E-B0B6-AD3EB072407F}" srcOrd="0" destOrd="0" presId="urn:microsoft.com/office/officeart/2005/8/layout/orgChart1"/>
    <dgm:cxn modelId="{52195687-CDC3-470A-9E40-A2B5DE823410}" type="presParOf" srcId="{5E5D9095-F800-41D6-8C96-4360C832227A}" destId="{42D1F9FC-8D18-4041-A4CF-4367F0991961}" srcOrd="1" destOrd="0" presId="urn:microsoft.com/office/officeart/2005/8/layout/orgChart1"/>
    <dgm:cxn modelId="{A1DF6584-F33C-490C-9B77-4C1382C9DF7A}" type="presParOf" srcId="{42D1F9FC-8D18-4041-A4CF-4367F0991961}" destId="{69999423-50BC-45D3-9E5F-4126A6F52A47}" srcOrd="0" destOrd="0" presId="urn:microsoft.com/office/officeart/2005/8/layout/orgChart1"/>
    <dgm:cxn modelId="{397680E1-BA59-4745-822C-76037F7DC907}" type="presParOf" srcId="{69999423-50BC-45D3-9E5F-4126A6F52A47}" destId="{FE68A8C6-C054-4018-8B4D-16EB7733E0E6}" srcOrd="0" destOrd="0" presId="urn:microsoft.com/office/officeart/2005/8/layout/orgChart1"/>
    <dgm:cxn modelId="{2A322216-767E-4B07-A4CC-3F915A759494}" type="presParOf" srcId="{69999423-50BC-45D3-9E5F-4126A6F52A47}" destId="{484CDEFE-0FF4-4EE5-82B7-A53F6EE1A415}" srcOrd="1" destOrd="0" presId="urn:microsoft.com/office/officeart/2005/8/layout/orgChart1"/>
    <dgm:cxn modelId="{66386D8D-61A4-46E8-A531-8E1C18A707F4}" type="presParOf" srcId="{42D1F9FC-8D18-4041-A4CF-4367F0991961}" destId="{0B3A9CCE-CFE9-4818-8B05-AAF59AE0A5D1}" srcOrd="1" destOrd="0" presId="urn:microsoft.com/office/officeart/2005/8/layout/orgChart1"/>
    <dgm:cxn modelId="{45DC399B-FE16-47F6-9B0A-9767E0D4EB1A}" type="presParOf" srcId="{42D1F9FC-8D18-4041-A4CF-4367F0991961}" destId="{81FF9109-4C7A-4817-8F99-5A7543AC5764}" srcOrd="2" destOrd="0" presId="urn:microsoft.com/office/officeart/2005/8/layout/orgChart1"/>
    <dgm:cxn modelId="{F4D08078-135B-4EB5-AEA5-DEA06493026F}" type="presParOf" srcId="{0E144148-743C-4DEE-A82C-AE04D47F0E9D}" destId="{A9FC1A99-6EFF-4FAB-8924-22517DB54D14}" srcOrd="2" destOrd="0" presId="urn:microsoft.com/office/officeart/2005/8/layout/orgChart1"/>
    <dgm:cxn modelId="{7654F082-9360-4F40-B7F9-3A41225D4DC3}" type="presParOf" srcId="{B58EE969-1568-41E2-B490-4ED472606A84}" destId="{92317262-EF9F-4046-8B5E-E31513FB2E6B}" srcOrd="10" destOrd="0" presId="urn:microsoft.com/office/officeart/2005/8/layout/orgChart1"/>
    <dgm:cxn modelId="{93D05B50-5A3A-4842-86CD-6B6BDD132F2A}" type="presParOf" srcId="{B58EE969-1568-41E2-B490-4ED472606A84}" destId="{948F391E-90D0-43DD-91D7-E8902B30298F}" srcOrd="11" destOrd="0" presId="urn:microsoft.com/office/officeart/2005/8/layout/orgChart1"/>
    <dgm:cxn modelId="{DFB7834E-7F0B-4F3D-A699-B3C3C07E5622}" type="presParOf" srcId="{948F391E-90D0-43DD-91D7-E8902B30298F}" destId="{5A14E72E-BCB2-4D1E-B83D-38E1C4EA5E68}" srcOrd="0" destOrd="0" presId="urn:microsoft.com/office/officeart/2005/8/layout/orgChart1"/>
    <dgm:cxn modelId="{D392878B-1EA9-4958-AD4B-D16302CAD998}" type="presParOf" srcId="{5A14E72E-BCB2-4D1E-B83D-38E1C4EA5E68}" destId="{285B0D7C-664F-4C1B-AA69-D60E036A5CC7}" srcOrd="0" destOrd="0" presId="urn:microsoft.com/office/officeart/2005/8/layout/orgChart1"/>
    <dgm:cxn modelId="{514A0C3C-5BC7-4250-9948-E8A4F5A3BB0E}" type="presParOf" srcId="{5A14E72E-BCB2-4D1E-B83D-38E1C4EA5E68}" destId="{A7BA9555-5DE2-4756-879C-22858DA7F57B}" srcOrd="1" destOrd="0" presId="urn:microsoft.com/office/officeart/2005/8/layout/orgChart1"/>
    <dgm:cxn modelId="{ABB24409-27A4-494B-862A-D3D616094911}" type="presParOf" srcId="{948F391E-90D0-43DD-91D7-E8902B30298F}" destId="{F83D75C3-232D-48C1-8791-E1D8DEA2F6EF}" srcOrd="1" destOrd="0" presId="urn:microsoft.com/office/officeart/2005/8/layout/orgChart1"/>
    <dgm:cxn modelId="{0D8E0117-8E39-40D6-A6E4-D19516BB3E86}" type="presParOf" srcId="{F83D75C3-232D-48C1-8791-E1D8DEA2F6EF}" destId="{93ADF037-473D-427D-B4E1-65AC81250C82}" srcOrd="0" destOrd="0" presId="urn:microsoft.com/office/officeart/2005/8/layout/orgChart1"/>
    <dgm:cxn modelId="{5BBE8409-7005-40C2-8115-54DC34F39FCD}" type="presParOf" srcId="{F83D75C3-232D-48C1-8791-E1D8DEA2F6EF}" destId="{645EDB7D-4EED-42A4-91B9-82F54C860464}" srcOrd="1" destOrd="0" presId="urn:microsoft.com/office/officeart/2005/8/layout/orgChart1"/>
    <dgm:cxn modelId="{93853C9D-621F-4710-9CA8-712214A490DA}" type="presParOf" srcId="{645EDB7D-4EED-42A4-91B9-82F54C860464}" destId="{E9905C77-7DBC-4C62-9B5C-B52D47685281}" srcOrd="0" destOrd="0" presId="urn:microsoft.com/office/officeart/2005/8/layout/orgChart1"/>
    <dgm:cxn modelId="{F51E6687-74DC-4F3A-A31D-1200492F673B}" type="presParOf" srcId="{E9905C77-7DBC-4C62-9B5C-B52D47685281}" destId="{FD639899-83A4-4563-8EF4-CC22E5F9C19C}" srcOrd="0" destOrd="0" presId="urn:microsoft.com/office/officeart/2005/8/layout/orgChart1"/>
    <dgm:cxn modelId="{7123B049-7BBD-4B0B-AD61-182DE6D4F95A}" type="presParOf" srcId="{E9905C77-7DBC-4C62-9B5C-B52D47685281}" destId="{51ED420C-61FF-4A3B-8753-62FF7A29F16F}" srcOrd="1" destOrd="0" presId="urn:microsoft.com/office/officeart/2005/8/layout/orgChart1"/>
    <dgm:cxn modelId="{33AA6FF6-3868-4941-A4D1-B107A7FE8CA7}" type="presParOf" srcId="{645EDB7D-4EED-42A4-91B9-82F54C860464}" destId="{1A7AFE18-F664-4E38-A73B-EFD2F36F1284}" srcOrd="1" destOrd="0" presId="urn:microsoft.com/office/officeart/2005/8/layout/orgChart1"/>
    <dgm:cxn modelId="{FC6C7FAE-8027-466B-945D-D2B7594AF622}" type="presParOf" srcId="{645EDB7D-4EED-42A4-91B9-82F54C860464}" destId="{D14831ED-4432-4F9B-BBEC-1727D6B3B8A5}" srcOrd="2" destOrd="0" presId="urn:microsoft.com/office/officeart/2005/8/layout/orgChart1"/>
    <dgm:cxn modelId="{79CD5F85-1A00-4F2C-8E77-51845809ED6F}" type="presParOf" srcId="{948F391E-90D0-43DD-91D7-E8902B30298F}" destId="{6BE020A2-FF94-4090-962F-53FC4428B197}" srcOrd="2" destOrd="0" presId="urn:microsoft.com/office/officeart/2005/8/layout/orgChart1"/>
    <dgm:cxn modelId="{957264CE-F4E3-4C77-867F-B54392C7ECAB}" type="presParOf" srcId="{7A3B6524-109D-4213-B87E-EB8B367597ED}" destId="{E12F50A8-9150-4157-8AC4-55B9A3BB069E}" srcOrd="2" destOrd="0" presId="urn:microsoft.com/office/officeart/2005/8/layout/orgChart1"/>
    <dgm:cxn modelId="{C876414B-68AD-4CBC-AE4B-08C3C5790DDE}" type="presParOf" srcId="{E12F50A8-9150-4157-8AC4-55B9A3BB069E}" destId="{211C2962-F36F-4E6D-9CB9-CD5AB83F0545}" srcOrd="0" destOrd="0" presId="urn:microsoft.com/office/officeart/2005/8/layout/orgChart1"/>
    <dgm:cxn modelId="{947EAF73-706F-49E6-B37B-EEC2B7CA486E}" type="presParOf" srcId="{E12F50A8-9150-4157-8AC4-55B9A3BB069E}" destId="{07471F75-1207-4A37-85E9-0FBF70B6E462}" srcOrd="1" destOrd="0" presId="urn:microsoft.com/office/officeart/2005/8/layout/orgChart1"/>
    <dgm:cxn modelId="{1DF34AEB-3A4B-43F5-9595-68B305D88445}" type="presParOf" srcId="{07471F75-1207-4A37-85E9-0FBF70B6E462}" destId="{2C79208D-AA10-48A4-BBD9-A5B833C3B45D}" srcOrd="0" destOrd="0" presId="urn:microsoft.com/office/officeart/2005/8/layout/orgChart1"/>
    <dgm:cxn modelId="{26D78341-99DA-4BC5-BE2D-7A52C86EE514}" type="presParOf" srcId="{2C79208D-AA10-48A4-BBD9-A5B833C3B45D}" destId="{25FD0A38-1BF6-4259-AEFF-A59C84C40C63}" srcOrd="0" destOrd="0" presId="urn:microsoft.com/office/officeart/2005/8/layout/orgChart1"/>
    <dgm:cxn modelId="{DE77D1BF-43E1-4655-9DD5-3F88717C6733}" type="presParOf" srcId="{2C79208D-AA10-48A4-BBD9-A5B833C3B45D}" destId="{F9C7CA3E-A421-4BAA-9B4A-8D6EB3F86678}" srcOrd="1" destOrd="0" presId="urn:microsoft.com/office/officeart/2005/8/layout/orgChart1"/>
    <dgm:cxn modelId="{903A4318-40A6-48A4-919D-D682DC77136D}" type="presParOf" srcId="{07471F75-1207-4A37-85E9-0FBF70B6E462}" destId="{D98968BE-39D2-4F63-856A-BB5D99A49292}" srcOrd="1" destOrd="0" presId="urn:microsoft.com/office/officeart/2005/8/layout/orgChart1"/>
    <dgm:cxn modelId="{C26BCCAF-9004-4043-A089-288070DF8228}" type="presParOf" srcId="{07471F75-1207-4A37-85E9-0FBF70B6E462}" destId="{6D10957C-9EDF-41B8-8653-ACC1120F8D5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7F9EE2-0B68-477D-8BA1-117E56A39B28}"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4C664B20-C42D-4677-8747-CB05237F604F}">
      <dgm:prSet/>
      <dgm:spPr/>
      <dgm:t>
        <a:bodyPr/>
        <a:lstStyle/>
        <a:p>
          <a:r>
            <a:rPr lang="en-GB"/>
            <a:t>Focused Support pilot- Initial launch April 2024, with full take up Sept 2024.</a:t>
          </a:r>
          <a:endParaRPr lang="en-US"/>
        </a:p>
      </dgm:t>
    </dgm:pt>
    <dgm:pt modelId="{92F6B4D4-12A9-4C47-89ED-EB61B85620A5}" type="parTrans" cxnId="{8745DE47-C2F3-42EC-AB9F-94429CB184E4}">
      <dgm:prSet/>
      <dgm:spPr/>
      <dgm:t>
        <a:bodyPr/>
        <a:lstStyle/>
        <a:p>
          <a:endParaRPr lang="en-US"/>
        </a:p>
      </dgm:t>
    </dgm:pt>
    <dgm:pt modelId="{F7DDFDFC-8BF0-4B19-8EC6-68337DBDD8A3}" type="sibTrans" cxnId="{8745DE47-C2F3-42EC-AB9F-94429CB184E4}">
      <dgm:prSet/>
      <dgm:spPr/>
      <dgm:t>
        <a:bodyPr/>
        <a:lstStyle/>
        <a:p>
          <a:endParaRPr lang="en-US"/>
        </a:p>
      </dgm:t>
    </dgm:pt>
    <dgm:pt modelId="{1DFD42A3-6D65-41B2-9575-2A1F8544042F}">
      <dgm:prSet/>
      <dgm:spPr/>
      <dgm:t>
        <a:bodyPr/>
        <a:lstStyle/>
        <a:p>
          <a:r>
            <a:rPr lang="en-GB"/>
            <a:t>The concept behind Focused Support is the use of a relational approach by which all schools are allocated a FS Partner to jointly plan a schedule of support (and challenge!) through a number of allocated sessions across the school year. </a:t>
          </a:r>
          <a:endParaRPr lang="en-US"/>
        </a:p>
      </dgm:t>
    </dgm:pt>
    <dgm:pt modelId="{2A227771-3507-48EC-BD0A-A1002DCAE2CA}" type="parTrans" cxnId="{0D34D95B-5154-454E-9BDA-1E28AF06E8BA}">
      <dgm:prSet/>
      <dgm:spPr/>
      <dgm:t>
        <a:bodyPr/>
        <a:lstStyle/>
        <a:p>
          <a:endParaRPr lang="en-US"/>
        </a:p>
      </dgm:t>
    </dgm:pt>
    <dgm:pt modelId="{4FFBFBC0-AD5D-421F-ACD2-EE84421BAA2F}" type="sibTrans" cxnId="{0D34D95B-5154-454E-9BDA-1E28AF06E8BA}">
      <dgm:prSet/>
      <dgm:spPr/>
      <dgm:t>
        <a:bodyPr/>
        <a:lstStyle/>
        <a:p>
          <a:endParaRPr lang="en-US"/>
        </a:p>
      </dgm:t>
    </dgm:pt>
    <dgm:pt modelId="{6D603950-3EF6-4866-96E6-B522EF98E1C8}" type="pres">
      <dgm:prSet presAssocID="{327F9EE2-0B68-477D-8BA1-117E56A39B28}" presName="hierChild1" presStyleCnt="0">
        <dgm:presLayoutVars>
          <dgm:chPref val="1"/>
          <dgm:dir/>
          <dgm:animOne val="branch"/>
          <dgm:animLvl val="lvl"/>
          <dgm:resizeHandles/>
        </dgm:presLayoutVars>
      </dgm:prSet>
      <dgm:spPr/>
    </dgm:pt>
    <dgm:pt modelId="{946BE5D3-CF71-46C2-9729-C6656E6F6EA8}" type="pres">
      <dgm:prSet presAssocID="{4C664B20-C42D-4677-8747-CB05237F604F}" presName="hierRoot1" presStyleCnt="0"/>
      <dgm:spPr/>
    </dgm:pt>
    <dgm:pt modelId="{D7D056B7-A745-4D93-93B7-6902B7EA6FB7}" type="pres">
      <dgm:prSet presAssocID="{4C664B20-C42D-4677-8747-CB05237F604F}" presName="composite" presStyleCnt="0"/>
      <dgm:spPr/>
    </dgm:pt>
    <dgm:pt modelId="{810FE8B8-7394-4778-ACE6-1E79C3304D50}" type="pres">
      <dgm:prSet presAssocID="{4C664B20-C42D-4677-8747-CB05237F604F}" presName="background" presStyleLbl="node0" presStyleIdx="0" presStyleCnt="2"/>
      <dgm:spPr/>
    </dgm:pt>
    <dgm:pt modelId="{08F37B16-FA88-4789-8C14-799064E3062B}" type="pres">
      <dgm:prSet presAssocID="{4C664B20-C42D-4677-8747-CB05237F604F}" presName="text" presStyleLbl="fgAcc0" presStyleIdx="0" presStyleCnt="2">
        <dgm:presLayoutVars>
          <dgm:chPref val="3"/>
        </dgm:presLayoutVars>
      </dgm:prSet>
      <dgm:spPr/>
    </dgm:pt>
    <dgm:pt modelId="{1431BFC4-FECF-465A-A402-B8E7034435AE}" type="pres">
      <dgm:prSet presAssocID="{4C664B20-C42D-4677-8747-CB05237F604F}" presName="hierChild2" presStyleCnt="0"/>
      <dgm:spPr/>
    </dgm:pt>
    <dgm:pt modelId="{58DDEB79-5AAF-4EBE-B15D-B31AFABEBD35}" type="pres">
      <dgm:prSet presAssocID="{1DFD42A3-6D65-41B2-9575-2A1F8544042F}" presName="hierRoot1" presStyleCnt="0"/>
      <dgm:spPr/>
    </dgm:pt>
    <dgm:pt modelId="{67063478-1539-4B58-8FA0-7E3206C8B7DD}" type="pres">
      <dgm:prSet presAssocID="{1DFD42A3-6D65-41B2-9575-2A1F8544042F}" presName="composite" presStyleCnt="0"/>
      <dgm:spPr/>
    </dgm:pt>
    <dgm:pt modelId="{8C5310A6-01ED-4918-BE85-6EF317ADF5AA}" type="pres">
      <dgm:prSet presAssocID="{1DFD42A3-6D65-41B2-9575-2A1F8544042F}" presName="background" presStyleLbl="node0" presStyleIdx="1" presStyleCnt="2"/>
      <dgm:spPr/>
    </dgm:pt>
    <dgm:pt modelId="{10B9206D-B83E-4DE3-ACD3-2770C42A8169}" type="pres">
      <dgm:prSet presAssocID="{1DFD42A3-6D65-41B2-9575-2A1F8544042F}" presName="text" presStyleLbl="fgAcc0" presStyleIdx="1" presStyleCnt="2">
        <dgm:presLayoutVars>
          <dgm:chPref val="3"/>
        </dgm:presLayoutVars>
      </dgm:prSet>
      <dgm:spPr/>
    </dgm:pt>
    <dgm:pt modelId="{670DE105-01DE-4D9E-95E6-2FFDE6ADB8B6}" type="pres">
      <dgm:prSet presAssocID="{1DFD42A3-6D65-41B2-9575-2A1F8544042F}" presName="hierChild2" presStyleCnt="0"/>
      <dgm:spPr/>
    </dgm:pt>
  </dgm:ptLst>
  <dgm:cxnLst>
    <dgm:cxn modelId="{685CCB09-7DB7-4669-A70C-69F4D0A383CF}" type="presOf" srcId="{327F9EE2-0B68-477D-8BA1-117E56A39B28}" destId="{6D603950-3EF6-4866-96E6-B522EF98E1C8}" srcOrd="0" destOrd="0" presId="urn:microsoft.com/office/officeart/2005/8/layout/hierarchy1"/>
    <dgm:cxn modelId="{A1A23714-C05E-4DFB-8706-C22C274CA2CD}" type="presOf" srcId="{4C664B20-C42D-4677-8747-CB05237F604F}" destId="{08F37B16-FA88-4789-8C14-799064E3062B}" srcOrd="0" destOrd="0" presId="urn:microsoft.com/office/officeart/2005/8/layout/hierarchy1"/>
    <dgm:cxn modelId="{40A9C138-FC9D-4708-B519-047598DE9958}" type="presOf" srcId="{1DFD42A3-6D65-41B2-9575-2A1F8544042F}" destId="{10B9206D-B83E-4DE3-ACD3-2770C42A8169}" srcOrd="0" destOrd="0" presId="urn:microsoft.com/office/officeart/2005/8/layout/hierarchy1"/>
    <dgm:cxn modelId="{0D34D95B-5154-454E-9BDA-1E28AF06E8BA}" srcId="{327F9EE2-0B68-477D-8BA1-117E56A39B28}" destId="{1DFD42A3-6D65-41B2-9575-2A1F8544042F}" srcOrd="1" destOrd="0" parTransId="{2A227771-3507-48EC-BD0A-A1002DCAE2CA}" sibTransId="{4FFBFBC0-AD5D-421F-ACD2-EE84421BAA2F}"/>
    <dgm:cxn modelId="{8745DE47-C2F3-42EC-AB9F-94429CB184E4}" srcId="{327F9EE2-0B68-477D-8BA1-117E56A39B28}" destId="{4C664B20-C42D-4677-8747-CB05237F604F}" srcOrd="0" destOrd="0" parTransId="{92F6B4D4-12A9-4C47-89ED-EB61B85620A5}" sibTransId="{F7DDFDFC-8BF0-4B19-8EC6-68337DBDD8A3}"/>
    <dgm:cxn modelId="{96C015FF-A319-4277-9508-1749B6569104}" type="presParOf" srcId="{6D603950-3EF6-4866-96E6-B522EF98E1C8}" destId="{946BE5D3-CF71-46C2-9729-C6656E6F6EA8}" srcOrd="0" destOrd="0" presId="urn:microsoft.com/office/officeart/2005/8/layout/hierarchy1"/>
    <dgm:cxn modelId="{26C5EB19-1076-4A0A-ABF3-83564EC81BC1}" type="presParOf" srcId="{946BE5D3-CF71-46C2-9729-C6656E6F6EA8}" destId="{D7D056B7-A745-4D93-93B7-6902B7EA6FB7}" srcOrd="0" destOrd="0" presId="urn:microsoft.com/office/officeart/2005/8/layout/hierarchy1"/>
    <dgm:cxn modelId="{E52A7B07-9236-4FF4-A68E-5B0030108CD7}" type="presParOf" srcId="{D7D056B7-A745-4D93-93B7-6902B7EA6FB7}" destId="{810FE8B8-7394-4778-ACE6-1E79C3304D50}" srcOrd="0" destOrd="0" presId="urn:microsoft.com/office/officeart/2005/8/layout/hierarchy1"/>
    <dgm:cxn modelId="{F76A827F-B0B9-4299-A50A-FC2B0540C52B}" type="presParOf" srcId="{D7D056B7-A745-4D93-93B7-6902B7EA6FB7}" destId="{08F37B16-FA88-4789-8C14-799064E3062B}" srcOrd="1" destOrd="0" presId="urn:microsoft.com/office/officeart/2005/8/layout/hierarchy1"/>
    <dgm:cxn modelId="{814607B5-4937-48F1-B824-8FEA60D55FA6}" type="presParOf" srcId="{946BE5D3-CF71-46C2-9729-C6656E6F6EA8}" destId="{1431BFC4-FECF-465A-A402-B8E7034435AE}" srcOrd="1" destOrd="0" presId="urn:microsoft.com/office/officeart/2005/8/layout/hierarchy1"/>
    <dgm:cxn modelId="{ED25D751-7D4F-45CB-80A1-B2D1EE7ABF62}" type="presParOf" srcId="{6D603950-3EF6-4866-96E6-B522EF98E1C8}" destId="{58DDEB79-5AAF-4EBE-B15D-B31AFABEBD35}" srcOrd="1" destOrd="0" presId="urn:microsoft.com/office/officeart/2005/8/layout/hierarchy1"/>
    <dgm:cxn modelId="{EF8116A9-A453-4FAF-B523-5EC151ACD2F3}" type="presParOf" srcId="{58DDEB79-5AAF-4EBE-B15D-B31AFABEBD35}" destId="{67063478-1539-4B58-8FA0-7E3206C8B7DD}" srcOrd="0" destOrd="0" presId="urn:microsoft.com/office/officeart/2005/8/layout/hierarchy1"/>
    <dgm:cxn modelId="{1BCB7081-51A9-4E05-88A4-BBDE9AAF046F}" type="presParOf" srcId="{67063478-1539-4B58-8FA0-7E3206C8B7DD}" destId="{8C5310A6-01ED-4918-BE85-6EF317ADF5AA}" srcOrd="0" destOrd="0" presId="urn:microsoft.com/office/officeart/2005/8/layout/hierarchy1"/>
    <dgm:cxn modelId="{7490140D-AB15-45AD-91E6-4E91764DF912}" type="presParOf" srcId="{67063478-1539-4B58-8FA0-7E3206C8B7DD}" destId="{10B9206D-B83E-4DE3-ACD3-2770C42A8169}" srcOrd="1" destOrd="0" presId="urn:microsoft.com/office/officeart/2005/8/layout/hierarchy1"/>
    <dgm:cxn modelId="{232F8F83-ABA1-40D0-B9D2-9B0B21EDDA5A}" type="presParOf" srcId="{58DDEB79-5AAF-4EBE-B15D-B31AFABEBD35}" destId="{670DE105-01DE-4D9E-95E6-2FFDE6ADB8B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7F9EE2-0B68-477D-8BA1-117E56A39B28}"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4C664B20-C42D-4677-8747-CB05237F604F}">
      <dgm:prSet/>
      <dgm:spPr/>
      <dgm:t>
        <a:bodyPr/>
        <a:lstStyle/>
        <a:p>
          <a:r>
            <a:rPr lang="en-GB"/>
            <a:t>Focused Support pilot- Initial launch April 2024, with full take up Sept 2024.</a:t>
          </a:r>
          <a:endParaRPr lang="en-US"/>
        </a:p>
      </dgm:t>
    </dgm:pt>
    <dgm:pt modelId="{92F6B4D4-12A9-4C47-89ED-EB61B85620A5}" type="parTrans" cxnId="{8745DE47-C2F3-42EC-AB9F-94429CB184E4}">
      <dgm:prSet/>
      <dgm:spPr/>
      <dgm:t>
        <a:bodyPr/>
        <a:lstStyle/>
        <a:p>
          <a:endParaRPr lang="en-US"/>
        </a:p>
      </dgm:t>
    </dgm:pt>
    <dgm:pt modelId="{F7DDFDFC-8BF0-4B19-8EC6-68337DBDD8A3}" type="sibTrans" cxnId="{8745DE47-C2F3-42EC-AB9F-94429CB184E4}">
      <dgm:prSet/>
      <dgm:spPr/>
      <dgm:t>
        <a:bodyPr/>
        <a:lstStyle/>
        <a:p>
          <a:endParaRPr lang="en-US"/>
        </a:p>
      </dgm:t>
    </dgm:pt>
    <dgm:pt modelId="{1DFD42A3-6D65-41B2-9575-2A1F8544042F}">
      <dgm:prSet/>
      <dgm:spPr/>
      <dgm:t>
        <a:bodyPr/>
        <a:lstStyle/>
        <a:p>
          <a:r>
            <a:rPr lang="en-GB"/>
            <a:t>The concept behind Focused Support is the use of a relational approach by which all schools are allocated a FS Partner to jointly plan a schedule of support (and challenge!) through a number of allocated sessions across the school year. </a:t>
          </a:r>
          <a:endParaRPr lang="en-US"/>
        </a:p>
      </dgm:t>
    </dgm:pt>
    <dgm:pt modelId="{2A227771-3507-48EC-BD0A-A1002DCAE2CA}" type="parTrans" cxnId="{0D34D95B-5154-454E-9BDA-1E28AF06E8BA}">
      <dgm:prSet/>
      <dgm:spPr/>
      <dgm:t>
        <a:bodyPr/>
        <a:lstStyle/>
        <a:p>
          <a:endParaRPr lang="en-US"/>
        </a:p>
      </dgm:t>
    </dgm:pt>
    <dgm:pt modelId="{4FFBFBC0-AD5D-421F-ACD2-EE84421BAA2F}" type="sibTrans" cxnId="{0D34D95B-5154-454E-9BDA-1E28AF06E8BA}">
      <dgm:prSet/>
      <dgm:spPr/>
      <dgm:t>
        <a:bodyPr/>
        <a:lstStyle/>
        <a:p>
          <a:endParaRPr lang="en-US"/>
        </a:p>
      </dgm:t>
    </dgm:pt>
    <dgm:pt modelId="{6D603950-3EF6-4866-96E6-B522EF98E1C8}" type="pres">
      <dgm:prSet presAssocID="{327F9EE2-0B68-477D-8BA1-117E56A39B28}" presName="hierChild1" presStyleCnt="0">
        <dgm:presLayoutVars>
          <dgm:chPref val="1"/>
          <dgm:dir/>
          <dgm:animOne val="branch"/>
          <dgm:animLvl val="lvl"/>
          <dgm:resizeHandles/>
        </dgm:presLayoutVars>
      </dgm:prSet>
      <dgm:spPr/>
    </dgm:pt>
    <dgm:pt modelId="{946BE5D3-CF71-46C2-9729-C6656E6F6EA8}" type="pres">
      <dgm:prSet presAssocID="{4C664B20-C42D-4677-8747-CB05237F604F}" presName="hierRoot1" presStyleCnt="0"/>
      <dgm:spPr/>
    </dgm:pt>
    <dgm:pt modelId="{D7D056B7-A745-4D93-93B7-6902B7EA6FB7}" type="pres">
      <dgm:prSet presAssocID="{4C664B20-C42D-4677-8747-CB05237F604F}" presName="composite" presStyleCnt="0"/>
      <dgm:spPr/>
    </dgm:pt>
    <dgm:pt modelId="{810FE8B8-7394-4778-ACE6-1E79C3304D50}" type="pres">
      <dgm:prSet presAssocID="{4C664B20-C42D-4677-8747-CB05237F604F}" presName="background" presStyleLbl="node0" presStyleIdx="0" presStyleCnt="2"/>
      <dgm:spPr/>
    </dgm:pt>
    <dgm:pt modelId="{08F37B16-FA88-4789-8C14-799064E3062B}" type="pres">
      <dgm:prSet presAssocID="{4C664B20-C42D-4677-8747-CB05237F604F}" presName="text" presStyleLbl="fgAcc0" presStyleIdx="0" presStyleCnt="2" custLinFactNeighborX="379" custLinFactNeighborY="597">
        <dgm:presLayoutVars>
          <dgm:chPref val="3"/>
        </dgm:presLayoutVars>
      </dgm:prSet>
      <dgm:spPr/>
    </dgm:pt>
    <dgm:pt modelId="{1431BFC4-FECF-465A-A402-B8E7034435AE}" type="pres">
      <dgm:prSet presAssocID="{4C664B20-C42D-4677-8747-CB05237F604F}" presName="hierChild2" presStyleCnt="0"/>
      <dgm:spPr/>
    </dgm:pt>
    <dgm:pt modelId="{58DDEB79-5AAF-4EBE-B15D-B31AFABEBD35}" type="pres">
      <dgm:prSet presAssocID="{1DFD42A3-6D65-41B2-9575-2A1F8544042F}" presName="hierRoot1" presStyleCnt="0"/>
      <dgm:spPr/>
    </dgm:pt>
    <dgm:pt modelId="{67063478-1539-4B58-8FA0-7E3206C8B7DD}" type="pres">
      <dgm:prSet presAssocID="{1DFD42A3-6D65-41B2-9575-2A1F8544042F}" presName="composite" presStyleCnt="0"/>
      <dgm:spPr/>
    </dgm:pt>
    <dgm:pt modelId="{8C5310A6-01ED-4918-BE85-6EF317ADF5AA}" type="pres">
      <dgm:prSet presAssocID="{1DFD42A3-6D65-41B2-9575-2A1F8544042F}" presName="background" presStyleLbl="node0" presStyleIdx="1" presStyleCnt="2"/>
      <dgm:spPr/>
    </dgm:pt>
    <dgm:pt modelId="{10B9206D-B83E-4DE3-ACD3-2770C42A8169}" type="pres">
      <dgm:prSet presAssocID="{1DFD42A3-6D65-41B2-9575-2A1F8544042F}" presName="text" presStyleLbl="fgAcc0" presStyleIdx="1" presStyleCnt="2" custLinFactNeighborX="-569" custLinFactNeighborY="-896">
        <dgm:presLayoutVars>
          <dgm:chPref val="3"/>
        </dgm:presLayoutVars>
      </dgm:prSet>
      <dgm:spPr/>
    </dgm:pt>
    <dgm:pt modelId="{670DE105-01DE-4D9E-95E6-2FFDE6ADB8B6}" type="pres">
      <dgm:prSet presAssocID="{1DFD42A3-6D65-41B2-9575-2A1F8544042F}" presName="hierChild2" presStyleCnt="0"/>
      <dgm:spPr/>
    </dgm:pt>
  </dgm:ptLst>
  <dgm:cxnLst>
    <dgm:cxn modelId="{685CCB09-7DB7-4669-A70C-69F4D0A383CF}" type="presOf" srcId="{327F9EE2-0B68-477D-8BA1-117E56A39B28}" destId="{6D603950-3EF6-4866-96E6-B522EF98E1C8}" srcOrd="0" destOrd="0" presId="urn:microsoft.com/office/officeart/2005/8/layout/hierarchy1"/>
    <dgm:cxn modelId="{A1A23714-C05E-4DFB-8706-C22C274CA2CD}" type="presOf" srcId="{4C664B20-C42D-4677-8747-CB05237F604F}" destId="{08F37B16-FA88-4789-8C14-799064E3062B}" srcOrd="0" destOrd="0" presId="urn:microsoft.com/office/officeart/2005/8/layout/hierarchy1"/>
    <dgm:cxn modelId="{40A9C138-FC9D-4708-B519-047598DE9958}" type="presOf" srcId="{1DFD42A3-6D65-41B2-9575-2A1F8544042F}" destId="{10B9206D-B83E-4DE3-ACD3-2770C42A8169}" srcOrd="0" destOrd="0" presId="urn:microsoft.com/office/officeart/2005/8/layout/hierarchy1"/>
    <dgm:cxn modelId="{0D34D95B-5154-454E-9BDA-1E28AF06E8BA}" srcId="{327F9EE2-0B68-477D-8BA1-117E56A39B28}" destId="{1DFD42A3-6D65-41B2-9575-2A1F8544042F}" srcOrd="1" destOrd="0" parTransId="{2A227771-3507-48EC-BD0A-A1002DCAE2CA}" sibTransId="{4FFBFBC0-AD5D-421F-ACD2-EE84421BAA2F}"/>
    <dgm:cxn modelId="{8745DE47-C2F3-42EC-AB9F-94429CB184E4}" srcId="{327F9EE2-0B68-477D-8BA1-117E56A39B28}" destId="{4C664B20-C42D-4677-8747-CB05237F604F}" srcOrd="0" destOrd="0" parTransId="{92F6B4D4-12A9-4C47-89ED-EB61B85620A5}" sibTransId="{F7DDFDFC-8BF0-4B19-8EC6-68337DBDD8A3}"/>
    <dgm:cxn modelId="{96C015FF-A319-4277-9508-1749B6569104}" type="presParOf" srcId="{6D603950-3EF6-4866-96E6-B522EF98E1C8}" destId="{946BE5D3-CF71-46C2-9729-C6656E6F6EA8}" srcOrd="0" destOrd="0" presId="urn:microsoft.com/office/officeart/2005/8/layout/hierarchy1"/>
    <dgm:cxn modelId="{26C5EB19-1076-4A0A-ABF3-83564EC81BC1}" type="presParOf" srcId="{946BE5D3-CF71-46C2-9729-C6656E6F6EA8}" destId="{D7D056B7-A745-4D93-93B7-6902B7EA6FB7}" srcOrd="0" destOrd="0" presId="urn:microsoft.com/office/officeart/2005/8/layout/hierarchy1"/>
    <dgm:cxn modelId="{E52A7B07-9236-4FF4-A68E-5B0030108CD7}" type="presParOf" srcId="{D7D056B7-A745-4D93-93B7-6902B7EA6FB7}" destId="{810FE8B8-7394-4778-ACE6-1E79C3304D50}" srcOrd="0" destOrd="0" presId="urn:microsoft.com/office/officeart/2005/8/layout/hierarchy1"/>
    <dgm:cxn modelId="{F76A827F-B0B9-4299-A50A-FC2B0540C52B}" type="presParOf" srcId="{D7D056B7-A745-4D93-93B7-6902B7EA6FB7}" destId="{08F37B16-FA88-4789-8C14-799064E3062B}" srcOrd="1" destOrd="0" presId="urn:microsoft.com/office/officeart/2005/8/layout/hierarchy1"/>
    <dgm:cxn modelId="{814607B5-4937-48F1-B824-8FEA60D55FA6}" type="presParOf" srcId="{946BE5D3-CF71-46C2-9729-C6656E6F6EA8}" destId="{1431BFC4-FECF-465A-A402-B8E7034435AE}" srcOrd="1" destOrd="0" presId="urn:microsoft.com/office/officeart/2005/8/layout/hierarchy1"/>
    <dgm:cxn modelId="{ED25D751-7D4F-45CB-80A1-B2D1EE7ABF62}" type="presParOf" srcId="{6D603950-3EF6-4866-96E6-B522EF98E1C8}" destId="{58DDEB79-5AAF-4EBE-B15D-B31AFABEBD35}" srcOrd="1" destOrd="0" presId="urn:microsoft.com/office/officeart/2005/8/layout/hierarchy1"/>
    <dgm:cxn modelId="{EF8116A9-A453-4FAF-B523-5EC151ACD2F3}" type="presParOf" srcId="{58DDEB79-5AAF-4EBE-B15D-B31AFABEBD35}" destId="{67063478-1539-4B58-8FA0-7E3206C8B7DD}" srcOrd="0" destOrd="0" presId="urn:microsoft.com/office/officeart/2005/8/layout/hierarchy1"/>
    <dgm:cxn modelId="{1BCB7081-51A9-4E05-88A4-BBDE9AAF046F}" type="presParOf" srcId="{67063478-1539-4B58-8FA0-7E3206C8B7DD}" destId="{8C5310A6-01ED-4918-BE85-6EF317ADF5AA}" srcOrd="0" destOrd="0" presId="urn:microsoft.com/office/officeart/2005/8/layout/hierarchy1"/>
    <dgm:cxn modelId="{7490140D-AB15-45AD-91E6-4E91764DF912}" type="presParOf" srcId="{67063478-1539-4B58-8FA0-7E3206C8B7DD}" destId="{10B9206D-B83E-4DE3-ACD3-2770C42A8169}" srcOrd="1" destOrd="0" presId="urn:microsoft.com/office/officeart/2005/8/layout/hierarchy1"/>
    <dgm:cxn modelId="{232F8F83-ABA1-40D0-B9D2-9B0B21EDDA5A}" type="presParOf" srcId="{58DDEB79-5AAF-4EBE-B15D-B31AFABEBD35}" destId="{670DE105-01DE-4D9E-95E6-2FFDE6ADB8B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7F9EE2-0B68-477D-8BA1-117E56A39B28}" type="doc">
      <dgm:prSet loTypeId="urn:microsoft.com/office/officeart/2005/8/layout/process4" loCatId="process" qsTypeId="urn:microsoft.com/office/officeart/2005/8/quickstyle/simple4" qsCatId="simple" csTypeId="urn:microsoft.com/office/officeart/2005/8/colors/colorful5" csCatId="colorful"/>
      <dgm:spPr/>
      <dgm:t>
        <a:bodyPr/>
        <a:lstStyle/>
        <a:p>
          <a:endParaRPr lang="en-US"/>
        </a:p>
      </dgm:t>
    </dgm:pt>
    <dgm:pt modelId="{4C664B20-C42D-4677-8747-CB05237F604F}">
      <dgm:prSet/>
      <dgm:spPr/>
      <dgm:t>
        <a:bodyPr/>
        <a:lstStyle/>
        <a:p>
          <a:r>
            <a:rPr lang="en-GB"/>
            <a:t>Focused Support pilot- Initial launch April 2024, with full take up Sept 2024.</a:t>
          </a:r>
          <a:endParaRPr lang="en-US"/>
        </a:p>
      </dgm:t>
    </dgm:pt>
    <dgm:pt modelId="{92F6B4D4-12A9-4C47-89ED-EB61B85620A5}" type="parTrans" cxnId="{8745DE47-C2F3-42EC-AB9F-94429CB184E4}">
      <dgm:prSet/>
      <dgm:spPr/>
      <dgm:t>
        <a:bodyPr/>
        <a:lstStyle/>
        <a:p>
          <a:endParaRPr lang="en-US"/>
        </a:p>
      </dgm:t>
    </dgm:pt>
    <dgm:pt modelId="{F7DDFDFC-8BF0-4B19-8EC6-68337DBDD8A3}" type="sibTrans" cxnId="{8745DE47-C2F3-42EC-AB9F-94429CB184E4}">
      <dgm:prSet/>
      <dgm:spPr/>
      <dgm:t>
        <a:bodyPr/>
        <a:lstStyle/>
        <a:p>
          <a:endParaRPr lang="en-US"/>
        </a:p>
      </dgm:t>
    </dgm:pt>
    <dgm:pt modelId="{1DFD42A3-6D65-41B2-9575-2A1F8544042F}">
      <dgm:prSet/>
      <dgm:spPr/>
      <dgm:t>
        <a:bodyPr/>
        <a:lstStyle/>
        <a:p>
          <a:r>
            <a:rPr lang="en-GB"/>
            <a:t>The concept behind Focused Support is the use of a relational approach by which all schools are allocated a FS Partner to jointly plan a schedule of support (and challenge!) through a number of allocated sessions across the school year. </a:t>
          </a:r>
          <a:endParaRPr lang="en-US"/>
        </a:p>
      </dgm:t>
    </dgm:pt>
    <dgm:pt modelId="{2A227771-3507-48EC-BD0A-A1002DCAE2CA}" type="parTrans" cxnId="{0D34D95B-5154-454E-9BDA-1E28AF06E8BA}">
      <dgm:prSet/>
      <dgm:spPr/>
      <dgm:t>
        <a:bodyPr/>
        <a:lstStyle/>
        <a:p>
          <a:endParaRPr lang="en-US"/>
        </a:p>
      </dgm:t>
    </dgm:pt>
    <dgm:pt modelId="{4FFBFBC0-AD5D-421F-ACD2-EE84421BAA2F}" type="sibTrans" cxnId="{0D34D95B-5154-454E-9BDA-1E28AF06E8BA}">
      <dgm:prSet/>
      <dgm:spPr/>
      <dgm:t>
        <a:bodyPr/>
        <a:lstStyle/>
        <a:p>
          <a:endParaRPr lang="en-US"/>
        </a:p>
      </dgm:t>
    </dgm:pt>
    <dgm:pt modelId="{322DD1F2-0630-4DA6-804A-230AB52BE7CB}" type="pres">
      <dgm:prSet presAssocID="{327F9EE2-0B68-477D-8BA1-117E56A39B28}" presName="Name0" presStyleCnt="0">
        <dgm:presLayoutVars>
          <dgm:dir/>
          <dgm:animLvl val="lvl"/>
          <dgm:resizeHandles val="exact"/>
        </dgm:presLayoutVars>
      </dgm:prSet>
      <dgm:spPr/>
    </dgm:pt>
    <dgm:pt modelId="{990EB02B-F6E7-4E3E-A694-F4671442BB07}" type="pres">
      <dgm:prSet presAssocID="{1DFD42A3-6D65-41B2-9575-2A1F8544042F}" presName="boxAndChildren" presStyleCnt="0"/>
      <dgm:spPr/>
    </dgm:pt>
    <dgm:pt modelId="{D2C0290E-06EB-4B34-AFAB-78EA7E7E989B}" type="pres">
      <dgm:prSet presAssocID="{1DFD42A3-6D65-41B2-9575-2A1F8544042F}" presName="parentTextBox" presStyleLbl="node1" presStyleIdx="0" presStyleCnt="2"/>
      <dgm:spPr/>
    </dgm:pt>
    <dgm:pt modelId="{448F79FE-FC2B-4BF2-B47C-FC80AB65361E}" type="pres">
      <dgm:prSet presAssocID="{F7DDFDFC-8BF0-4B19-8EC6-68337DBDD8A3}" presName="sp" presStyleCnt="0"/>
      <dgm:spPr/>
    </dgm:pt>
    <dgm:pt modelId="{6E57BCEA-69B7-4CEC-B4EA-44CB68EE55CD}" type="pres">
      <dgm:prSet presAssocID="{4C664B20-C42D-4677-8747-CB05237F604F}" presName="arrowAndChildren" presStyleCnt="0"/>
      <dgm:spPr/>
    </dgm:pt>
    <dgm:pt modelId="{BD949D9B-5189-4EB3-BB2F-3162C91522EA}" type="pres">
      <dgm:prSet presAssocID="{4C664B20-C42D-4677-8747-CB05237F604F}" presName="parentTextArrow" presStyleLbl="node1" presStyleIdx="1" presStyleCnt="2"/>
      <dgm:spPr/>
    </dgm:pt>
  </dgm:ptLst>
  <dgm:cxnLst>
    <dgm:cxn modelId="{0D34D95B-5154-454E-9BDA-1E28AF06E8BA}" srcId="{327F9EE2-0B68-477D-8BA1-117E56A39B28}" destId="{1DFD42A3-6D65-41B2-9575-2A1F8544042F}" srcOrd="1" destOrd="0" parTransId="{2A227771-3507-48EC-BD0A-A1002DCAE2CA}" sibTransId="{4FFBFBC0-AD5D-421F-ACD2-EE84421BAA2F}"/>
    <dgm:cxn modelId="{9ABA545D-1725-4E81-BD23-3015C285B093}" type="presOf" srcId="{4C664B20-C42D-4677-8747-CB05237F604F}" destId="{BD949D9B-5189-4EB3-BB2F-3162C91522EA}" srcOrd="0" destOrd="0" presId="urn:microsoft.com/office/officeart/2005/8/layout/process4"/>
    <dgm:cxn modelId="{8745DE47-C2F3-42EC-AB9F-94429CB184E4}" srcId="{327F9EE2-0B68-477D-8BA1-117E56A39B28}" destId="{4C664B20-C42D-4677-8747-CB05237F604F}" srcOrd="0" destOrd="0" parTransId="{92F6B4D4-12A9-4C47-89ED-EB61B85620A5}" sibTransId="{F7DDFDFC-8BF0-4B19-8EC6-68337DBDD8A3}"/>
    <dgm:cxn modelId="{D856937B-4494-4F3D-835D-4AF7E3D63DE5}" type="presOf" srcId="{327F9EE2-0B68-477D-8BA1-117E56A39B28}" destId="{322DD1F2-0630-4DA6-804A-230AB52BE7CB}" srcOrd="0" destOrd="0" presId="urn:microsoft.com/office/officeart/2005/8/layout/process4"/>
    <dgm:cxn modelId="{7EEE7BBF-F3DA-4E99-9A50-03F9D45FEA01}" type="presOf" srcId="{1DFD42A3-6D65-41B2-9575-2A1F8544042F}" destId="{D2C0290E-06EB-4B34-AFAB-78EA7E7E989B}" srcOrd="0" destOrd="0" presId="urn:microsoft.com/office/officeart/2005/8/layout/process4"/>
    <dgm:cxn modelId="{2150225E-3AF2-4D9D-9089-31CE83B0A245}" type="presParOf" srcId="{322DD1F2-0630-4DA6-804A-230AB52BE7CB}" destId="{990EB02B-F6E7-4E3E-A694-F4671442BB07}" srcOrd="0" destOrd="0" presId="urn:microsoft.com/office/officeart/2005/8/layout/process4"/>
    <dgm:cxn modelId="{EF246080-75C6-4689-8408-A5CD526F6BC7}" type="presParOf" srcId="{990EB02B-F6E7-4E3E-A694-F4671442BB07}" destId="{D2C0290E-06EB-4B34-AFAB-78EA7E7E989B}" srcOrd="0" destOrd="0" presId="urn:microsoft.com/office/officeart/2005/8/layout/process4"/>
    <dgm:cxn modelId="{E16E9D30-CAD0-4006-BB99-C4E0605DF75A}" type="presParOf" srcId="{322DD1F2-0630-4DA6-804A-230AB52BE7CB}" destId="{448F79FE-FC2B-4BF2-B47C-FC80AB65361E}" srcOrd="1" destOrd="0" presId="urn:microsoft.com/office/officeart/2005/8/layout/process4"/>
    <dgm:cxn modelId="{D1A3E0C4-8057-4473-9AAB-1BE12F6F4CDA}" type="presParOf" srcId="{322DD1F2-0630-4DA6-804A-230AB52BE7CB}" destId="{6E57BCEA-69B7-4CEC-B4EA-44CB68EE55CD}" srcOrd="2" destOrd="0" presId="urn:microsoft.com/office/officeart/2005/8/layout/process4"/>
    <dgm:cxn modelId="{B10A668C-F65C-4893-8808-6A6A597D2DE6}" type="presParOf" srcId="{6E57BCEA-69B7-4CEC-B4EA-44CB68EE55CD}" destId="{BD949D9B-5189-4EB3-BB2F-3162C91522E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E2F1EFC-9CA1-4C94-BFF1-2B71359750B2}"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DED5C1E9-3B9A-4A1B-8BF5-E014BA271B66}">
      <dgm:prSet/>
      <dgm:spPr/>
      <dgm:t>
        <a:bodyPr/>
        <a:lstStyle/>
        <a:p>
          <a:r>
            <a:rPr lang="en-GB"/>
            <a:t>The Focused Support offer was a pilot project made possible by having access to some short-term funding which has now ended. </a:t>
          </a:r>
          <a:endParaRPr lang="en-US"/>
        </a:p>
      </dgm:t>
    </dgm:pt>
    <dgm:pt modelId="{D1F41456-E784-4DE7-9258-3018D7B8620E}" type="parTrans" cxnId="{EA65CF03-6F34-4748-9FB7-10A616CF01BC}">
      <dgm:prSet/>
      <dgm:spPr/>
      <dgm:t>
        <a:bodyPr/>
        <a:lstStyle/>
        <a:p>
          <a:endParaRPr lang="en-US"/>
        </a:p>
      </dgm:t>
    </dgm:pt>
    <dgm:pt modelId="{CF3E4B59-B77E-4B44-A557-07B5FD958202}" type="sibTrans" cxnId="{EA65CF03-6F34-4748-9FB7-10A616CF01BC}">
      <dgm:prSet/>
      <dgm:spPr/>
      <dgm:t>
        <a:bodyPr/>
        <a:lstStyle/>
        <a:p>
          <a:endParaRPr lang="en-US"/>
        </a:p>
      </dgm:t>
    </dgm:pt>
    <dgm:pt modelId="{57CB98C0-5EC7-4AE0-9DAB-73D1DFEAE9D6}">
      <dgm:prSet/>
      <dgm:spPr/>
      <dgm:t>
        <a:bodyPr/>
        <a:lstStyle/>
        <a:p>
          <a:r>
            <a:rPr lang="en-GB"/>
            <a:t>There is currently ongoing work to establish what the overall Hub model will look like in the future and the learning from this pilot has been helpful in informing next steps.</a:t>
          </a:r>
          <a:endParaRPr lang="en-US"/>
        </a:p>
      </dgm:t>
    </dgm:pt>
    <dgm:pt modelId="{F5FE3FC2-5F6F-4268-88ED-BE83682DE9A8}" type="parTrans" cxnId="{93FE224A-A6B2-401C-ACD3-A10B63BBBAA0}">
      <dgm:prSet/>
      <dgm:spPr/>
      <dgm:t>
        <a:bodyPr/>
        <a:lstStyle/>
        <a:p>
          <a:endParaRPr lang="en-US"/>
        </a:p>
      </dgm:t>
    </dgm:pt>
    <dgm:pt modelId="{D0D5A71C-555C-4CF1-BE48-A30E6F9B150A}" type="sibTrans" cxnId="{93FE224A-A6B2-401C-ACD3-A10B63BBBAA0}">
      <dgm:prSet/>
      <dgm:spPr/>
      <dgm:t>
        <a:bodyPr/>
        <a:lstStyle/>
        <a:p>
          <a:endParaRPr lang="en-US"/>
        </a:p>
      </dgm:t>
    </dgm:pt>
    <dgm:pt modelId="{B3716792-401C-4E21-8B16-97F2B3B3D9D5}">
      <dgm:prSet/>
      <dgm:spPr/>
      <dgm:t>
        <a:bodyPr/>
        <a:lstStyle/>
        <a:p>
          <a:pPr rtl="0"/>
          <a:r>
            <a:rPr lang="en-GB">
              <a:latin typeface="Calibri Light" panose="020F0302020204030204"/>
            </a:rPr>
            <a:t> </a:t>
          </a:r>
          <a:r>
            <a:rPr lang="en-GB" b="1">
              <a:latin typeface="Calibri Light" panose="020F0302020204030204"/>
            </a:rPr>
            <a:t>Decisions will be made as to what support will look like as soon as possible</a:t>
          </a:r>
          <a:r>
            <a:rPr lang="en-GB" b="1"/>
            <a:t>,</a:t>
          </a:r>
          <a:r>
            <a:rPr lang="en-GB" b="1">
              <a:latin typeface="Calibri Light" panose="020F0302020204030204"/>
            </a:rPr>
            <a:t> so </a:t>
          </a:r>
          <a:r>
            <a:rPr lang="en-GB" b="1"/>
            <a:t>watch this space......................</a:t>
          </a:r>
          <a:endParaRPr lang="en-US" b="1"/>
        </a:p>
      </dgm:t>
    </dgm:pt>
    <dgm:pt modelId="{262BE823-2810-4335-B9AA-9B5E280147CA}" type="parTrans" cxnId="{83BAC059-3E64-4636-B4B9-A6741CB741AA}">
      <dgm:prSet/>
      <dgm:spPr/>
      <dgm:t>
        <a:bodyPr/>
        <a:lstStyle/>
        <a:p>
          <a:endParaRPr lang="en-US"/>
        </a:p>
      </dgm:t>
    </dgm:pt>
    <dgm:pt modelId="{2E2B13A7-2729-47F0-AC3B-25FB37B2283A}" type="sibTrans" cxnId="{83BAC059-3E64-4636-B4B9-A6741CB741AA}">
      <dgm:prSet/>
      <dgm:spPr/>
      <dgm:t>
        <a:bodyPr/>
        <a:lstStyle/>
        <a:p>
          <a:endParaRPr lang="en-US"/>
        </a:p>
      </dgm:t>
    </dgm:pt>
    <dgm:pt modelId="{3D331976-077F-4E32-BAFD-B1BC3C2E0D47}" type="pres">
      <dgm:prSet presAssocID="{CE2F1EFC-9CA1-4C94-BFF1-2B71359750B2}" presName="hierChild1" presStyleCnt="0">
        <dgm:presLayoutVars>
          <dgm:chPref val="1"/>
          <dgm:dir/>
          <dgm:animOne val="branch"/>
          <dgm:animLvl val="lvl"/>
          <dgm:resizeHandles/>
        </dgm:presLayoutVars>
      </dgm:prSet>
      <dgm:spPr/>
    </dgm:pt>
    <dgm:pt modelId="{12DE75DB-5051-4D4A-BCD6-255B478E10A6}" type="pres">
      <dgm:prSet presAssocID="{DED5C1E9-3B9A-4A1B-8BF5-E014BA271B66}" presName="hierRoot1" presStyleCnt="0"/>
      <dgm:spPr/>
    </dgm:pt>
    <dgm:pt modelId="{95217B19-E19B-4BE9-9125-4058CAD21115}" type="pres">
      <dgm:prSet presAssocID="{DED5C1E9-3B9A-4A1B-8BF5-E014BA271B66}" presName="composite" presStyleCnt="0"/>
      <dgm:spPr/>
    </dgm:pt>
    <dgm:pt modelId="{B569C3E8-FAFD-4156-9156-589B7E19A5B0}" type="pres">
      <dgm:prSet presAssocID="{DED5C1E9-3B9A-4A1B-8BF5-E014BA271B66}" presName="background" presStyleLbl="node0" presStyleIdx="0" presStyleCnt="3"/>
      <dgm:spPr/>
    </dgm:pt>
    <dgm:pt modelId="{81FDFCB5-7739-449D-9D0D-0F2C5C9E5D8F}" type="pres">
      <dgm:prSet presAssocID="{DED5C1E9-3B9A-4A1B-8BF5-E014BA271B66}" presName="text" presStyleLbl="fgAcc0" presStyleIdx="0" presStyleCnt="3">
        <dgm:presLayoutVars>
          <dgm:chPref val="3"/>
        </dgm:presLayoutVars>
      </dgm:prSet>
      <dgm:spPr/>
    </dgm:pt>
    <dgm:pt modelId="{8F5AB4DA-40B8-4BB7-9CBC-361D7D599B71}" type="pres">
      <dgm:prSet presAssocID="{DED5C1E9-3B9A-4A1B-8BF5-E014BA271B66}" presName="hierChild2" presStyleCnt="0"/>
      <dgm:spPr/>
    </dgm:pt>
    <dgm:pt modelId="{3E00106E-5033-4E47-B487-3CF480B5E514}" type="pres">
      <dgm:prSet presAssocID="{57CB98C0-5EC7-4AE0-9DAB-73D1DFEAE9D6}" presName="hierRoot1" presStyleCnt="0"/>
      <dgm:spPr/>
    </dgm:pt>
    <dgm:pt modelId="{8C3FEC6E-B2C3-4B69-AD55-28EB8A9BF50D}" type="pres">
      <dgm:prSet presAssocID="{57CB98C0-5EC7-4AE0-9DAB-73D1DFEAE9D6}" presName="composite" presStyleCnt="0"/>
      <dgm:spPr/>
    </dgm:pt>
    <dgm:pt modelId="{19A7CBD2-3BBC-4DCE-BCC9-3621BB9695A7}" type="pres">
      <dgm:prSet presAssocID="{57CB98C0-5EC7-4AE0-9DAB-73D1DFEAE9D6}" presName="background" presStyleLbl="node0" presStyleIdx="1" presStyleCnt="3"/>
      <dgm:spPr/>
    </dgm:pt>
    <dgm:pt modelId="{46E364F2-D11E-4BC5-9367-DA01CC0934FD}" type="pres">
      <dgm:prSet presAssocID="{57CB98C0-5EC7-4AE0-9DAB-73D1DFEAE9D6}" presName="text" presStyleLbl="fgAcc0" presStyleIdx="1" presStyleCnt="3">
        <dgm:presLayoutVars>
          <dgm:chPref val="3"/>
        </dgm:presLayoutVars>
      </dgm:prSet>
      <dgm:spPr/>
    </dgm:pt>
    <dgm:pt modelId="{39413341-DCE9-487A-B3B5-A6B24EF6A54D}" type="pres">
      <dgm:prSet presAssocID="{57CB98C0-5EC7-4AE0-9DAB-73D1DFEAE9D6}" presName="hierChild2" presStyleCnt="0"/>
      <dgm:spPr/>
    </dgm:pt>
    <dgm:pt modelId="{C2FCC45E-9E63-4A79-ACAB-90B91AA16AA7}" type="pres">
      <dgm:prSet presAssocID="{B3716792-401C-4E21-8B16-97F2B3B3D9D5}" presName="hierRoot1" presStyleCnt="0"/>
      <dgm:spPr/>
    </dgm:pt>
    <dgm:pt modelId="{D3E105F5-5C34-4B84-B2F6-248095C0B1B1}" type="pres">
      <dgm:prSet presAssocID="{B3716792-401C-4E21-8B16-97F2B3B3D9D5}" presName="composite" presStyleCnt="0"/>
      <dgm:spPr/>
    </dgm:pt>
    <dgm:pt modelId="{A1322946-A6B9-4E6D-8EAE-09FEC94936A6}" type="pres">
      <dgm:prSet presAssocID="{B3716792-401C-4E21-8B16-97F2B3B3D9D5}" presName="background" presStyleLbl="node0" presStyleIdx="2" presStyleCnt="3"/>
      <dgm:spPr/>
    </dgm:pt>
    <dgm:pt modelId="{E7C85735-17D2-4778-BF80-CBED72B654CA}" type="pres">
      <dgm:prSet presAssocID="{B3716792-401C-4E21-8B16-97F2B3B3D9D5}" presName="text" presStyleLbl="fgAcc0" presStyleIdx="2" presStyleCnt="3">
        <dgm:presLayoutVars>
          <dgm:chPref val="3"/>
        </dgm:presLayoutVars>
      </dgm:prSet>
      <dgm:spPr/>
    </dgm:pt>
    <dgm:pt modelId="{03C7C654-9BC5-4E0E-9BC6-EEB17FEA73BA}" type="pres">
      <dgm:prSet presAssocID="{B3716792-401C-4E21-8B16-97F2B3B3D9D5}" presName="hierChild2" presStyleCnt="0"/>
      <dgm:spPr/>
    </dgm:pt>
  </dgm:ptLst>
  <dgm:cxnLst>
    <dgm:cxn modelId="{EA65CF03-6F34-4748-9FB7-10A616CF01BC}" srcId="{CE2F1EFC-9CA1-4C94-BFF1-2B71359750B2}" destId="{DED5C1E9-3B9A-4A1B-8BF5-E014BA271B66}" srcOrd="0" destOrd="0" parTransId="{D1F41456-E784-4DE7-9258-3018D7B8620E}" sibTransId="{CF3E4B59-B77E-4B44-A557-07B5FD958202}"/>
    <dgm:cxn modelId="{84A0700F-25D1-49F1-B625-8931942F35AC}" type="presOf" srcId="{CE2F1EFC-9CA1-4C94-BFF1-2B71359750B2}" destId="{3D331976-077F-4E32-BAFD-B1BC3C2E0D47}" srcOrd="0" destOrd="0" presId="urn:microsoft.com/office/officeart/2005/8/layout/hierarchy1"/>
    <dgm:cxn modelId="{952EBA17-8DED-4B5A-9EA8-0609F194A7EB}" type="presOf" srcId="{B3716792-401C-4E21-8B16-97F2B3B3D9D5}" destId="{E7C85735-17D2-4778-BF80-CBED72B654CA}" srcOrd="0" destOrd="0" presId="urn:microsoft.com/office/officeart/2005/8/layout/hierarchy1"/>
    <dgm:cxn modelId="{93FE224A-A6B2-401C-ACD3-A10B63BBBAA0}" srcId="{CE2F1EFC-9CA1-4C94-BFF1-2B71359750B2}" destId="{57CB98C0-5EC7-4AE0-9DAB-73D1DFEAE9D6}" srcOrd="1" destOrd="0" parTransId="{F5FE3FC2-5F6F-4268-88ED-BE83682DE9A8}" sibTransId="{D0D5A71C-555C-4CF1-BE48-A30E6F9B150A}"/>
    <dgm:cxn modelId="{83BAC059-3E64-4636-B4B9-A6741CB741AA}" srcId="{CE2F1EFC-9CA1-4C94-BFF1-2B71359750B2}" destId="{B3716792-401C-4E21-8B16-97F2B3B3D9D5}" srcOrd="2" destOrd="0" parTransId="{262BE823-2810-4335-B9AA-9B5E280147CA}" sibTransId="{2E2B13A7-2729-47F0-AC3B-25FB37B2283A}"/>
    <dgm:cxn modelId="{FBF6618F-C548-417A-B4AC-B7944215EB48}" type="presOf" srcId="{57CB98C0-5EC7-4AE0-9DAB-73D1DFEAE9D6}" destId="{46E364F2-D11E-4BC5-9367-DA01CC0934FD}" srcOrd="0" destOrd="0" presId="urn:microsoft.com/office/officeart/2005/8/layout/hierarchy1"/>
    <dgm:cxn modelId="{CDED14CF-5644-46D1-A96F-C8E00B7DAA7A}" type="presOf" srcId="{DED5C1E9-3B9A-4A1B-8BF5-E014BA271B66}" destId="{81FDFCB5-7739-449D-9D0D-0F2C5C9E5D8F}" srcOrd="0" destOrd="0" presId="urn:microsoft.com/office/officeart/2005/8/layout/hierarchy1"/>
    <dgm:cxn modelId="{824B340F-26C4-4C97-8312-4037FBC4977F}" type="presParOf" srcId="{3D331976-077F-4E32-BAFD-B1BC3C2E0D47}" destId="{12DE75DB-5051-4D4A-BCD6-255B478E10A6}" srcOrd="0" destOrd="0" presId="urn:microsoft.com/office/officeart/2005/8/layout/hierarchy1"/>
    <dgm:cxn modelId="{8E097B5C-FEE2-44A4-A989-9247B18F97FB}" type="presParOf" srcId="{12DE75DB-5051-4D4A-BCD6-255B478E10A6}" destId="{95217B19-E19B-4BE9-9125-4058CAD21115}" srcOrd="0" destOrd="0" presId="urn:microsoft.com/office/officeart/2005/8/layout/hierarchy1"/>
    <dgm:cxn modelId="{F324160D-DC43-474E-8321-F8DAC1791458}" type="presParOf" srcId="{95217B19-E19B-4BE9-9125-4058CAD21115}" destId="{B569C3E8-FAFD-4156-9156-589B7E19A5B0}" srcOrd="0" destOrd="0" presId="urn:microsoft.com/office/officeart/2005/8/layout/hierarchy1"/>
    <dgm:cxn modelId="{46DF7B6F-9DF7-41D1-925C-4A3781B4E5BE}" type="presParOf" srcId="{95217B19-E19B-4BE9-9125-4058CAD21115}" destId="{81FDFCB5-7739-449D-9D0D-0F2C5C9E5D8F}" srcOrd="1" destOrd="0" presId="urn:microsoft.com/office/officeart/2005/8/layout/hierarchy1"/>
    <dgm:cxn modelId="{377C77A3-7DF6-426C-A229-ACA7570F78A0}" type="presParOf" srcId="{12DE75DB-5051-4D4A-BCD6-255B478E10A6}" destId="{8F5AB4DA-40B8-4BB7-9CBC-361D7D599B71}" srcOrd="1" destOrd="0" presId="urn:microsoft.com/office/officeart/2005/8/layout/hierarchy1"/>
    <dgm:cxn modelId="{1365EBD6-979D-4B18-8C26-D0E9A197C602}" type="presParOf" srcId="{3D331976-077F-4E32-BAFD-B1BC3C2E0D47}" destId="{3E00106E-5033-4E47-B487-3CF480B5E514}" srcOrd="1" destOrd="0" presId="urn:microsoft.com/office/officeart/2005/8/layout/hierarchy1"/>
    <dgm:cxn modelId="{B7D5FC37-6371-4A13-B7D0-46BA20036471}" type="presParOf" srcId="{3E00106E-5033-4E47-B487-3CF480B5E514}" destId="{8C3FEC6E-B2C3-4B69-AD55-28EB8A9BF50D}" srcOrd="0" destOrd="0" presId="urn:microsoft.com/office/officeart/2005/8/layout/hierarchy1"/>
    <dgm:cxn modelId="{E90648C1-F86F-4F50-AB3E-6C6986CD8802}" type="presParOf" srcId="{8C3FEC6E-B2C3-4B69-AD55-28EB8A9BF50D}" destId="{19A7CBD2-3BBC-4DCE-BCC9-3621BB9695A7}" srcOrd="0" destOrd="0" presId="urn:microsoft.com/office/officeart/2005/8/layout/hierarchy1"/>
    <dgm:cxn modelId="{AF8624C9-6E7F-4752-B691-B10CEC05A1E1}" type="presParOf" srcId="{8C3FEC6E-B2C3-4B69-AD55-28EB8A9BF50D}" destId="{46E364F2-D11E-4BC5-9367-DA01CC0934FD}" srcOrd="1" destOrd="0" presId="urn:microsoft.com/office/officeart/2005/8/layout/hierarchy1"/>
    <dgm:cxn modelId="{4C8AAC54-85B2-48C3-A374-A3AAF6BCB3D4}" type="presParOf" srcId="{3E00106E-5033-4E47-B487-3CF480B5E514}" destId="{39413341-DCE9-487A-B3B5-A6B24EF6A54D}" srcOrd="1" destOrd="0" presId="urn:microsoft.com/office/officeart/2005/8/layout/hierarchy1"/>
    <dgm:cxn modelId="{1596C476-801C-4475-A421-A033D101E262}" type="presParOf" srcId="{3D331976-077F-4E32-BAFD-B1BC3C2E0D47}" destId="{C2FCC45E-9E63-4A79-ACAB-90B91AA16AA7}" srcOrd="2" destOrd="0" presId="urn:microsoft.com/office/officeart/2005/8/layout/hierarchy1"/>
    <dgm:cxn modelId="{30D46B68-B3DC-447A-8292-D80EA64FEAA1}" type="presParOf" srcId="{C2FCC45E-9E63-4A79-ACAB-90B91AA16AA7}" destId="{D3E105F5-5C34-4B84-B2F6-248095C0B1B1}" srcOrd="0" destOrd="0" presId="urn:microsoft.com/office/officeart/2005/8/layout/hierarchy1"/>
    <dgm:cxn modelId="{08D95334-0006-43B0-9286-07CECA1E5B1A}" type="presParOf" srcId="{D3E105F5-5C34-4B84-B2F6-248095C0B1B1}" destId="{A1322946-A6B9-4E6D-8EAE-09FEC94936A6}" srcOrd="0" destOrd="0" presId="urn:microsoft.com/office/officeart/2005/8/layout/hierarchy1"/>
    <dgm:cxn modelId="{65B4323F-9966-431E-9C2C-6E12EF9E39A8}" type="presParOf" srcId="{D3E105F5-5C34-4B84-B2F6-248095C0B1B1}" destId="{E7C85735-17D2-4778-BF80-CBED72B654CA}" srcOrd="1" destOrd="0" presId="urn:microsoft.com/office/officeart/2005/8/layout/hierarchy1"/>
    <dgm:cxn modelId="{855FEEB0-065D-45AC-A9E5-440F8022FA08}" type="presParOf" srcId="{C2FCC45E-9E63-4A79-ACAB-90B91AA16AA7}" destId="{03C7C654-9BC5-4E0E-9BC6-EEB17FEA73B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E2F1EFC-9CA1-4C94-BFF1-2B71359750B2}" type="doc">
      <dgm:prSet loTypeId="urn:microsoft.com/office/officeart/2005/8/layout/hierarchy1" loCatId="hierarchy" qsTypeId="urn:microsoft.com/office/officeart/2005/8/quickstyle/simple1" qsCatId="simple" csTypeId="urn:microsoft.com/office/officeart/2005/8/colors/accent1_3" csCatId="accent1"/>
      <dgm:spPr/>
      <dgm:t>
        <a:bodyPr/>
        <a:lstStyle/>
        <a:p>
          <a:endParaRPr lang="en-US"/>
        </a:p>
      </dgm:t>
    </dgm:pt>
    <dgm:pt modelId="{DED5C1E9-3B9A-4A1B-8BF5-E014BA271B66}">
      <dgm:prSet/>
      <dgm:spPr/>
      <dgm:t>
        <a:bodyPr/>
        <a:lstStyle/>
        <a:p>
          <a:r>
            <a:rPr lang="en-GB"/>
            <a:t>The Focused Support offer was a pilot project made possible by having access to some short-term funding which has now ended. </a:t>
          </a:r>
          <a:endParaRPr lang="en-US"/>
        </a:p>
      </dgm:t>
    </dgm:pt>
    <dgm:pt modelId="{D1F41456-E784-4DE7-9258-3018D7B8620E}" type="parTrans" cxnId="{EA65CF03-6F34-4748-9FB7-10A616CF01BC}">
      <dgm:prSet/>
      <dgm:spPr/>
      <dgm:t>
        <a:bodyPr/>
        <a:lstStyle/>
        <a:p>
          <a:endParaRPr lang="en-US"/>
        </a:p>
      </dgm:t>
    </dgm:pt>
    <dgm:pt modelId="{CF3E4B59-B77E-4B44-A557-07B5FD958202}" type="sibTrans" cxnId="{EA65CF03-6F34-4748-9FB7-10A616CF01BC}">
      <dgm:prSet/>
      <dgm:spPr/>
      <dgm:t>
        <a:bodyPr/>
        <a:lstStyle/>
        <a:p>
          <a:endParaRPr lang="en-US"/>
        </a:p>
      </dgm:t>
    </dgm:pt>
    <dgm:pt modelId="{57CB98C0-5EC7-4AE0-9DAB-73D1DFEAE9D6}">
      <dgm:prSet/>
      <dgm:spPr/>
      <dgm:t>
        <a:bodyPr/>
        <a:lstStyle/>
        <a:p>
          <a:r>
            <a:rPr lang="en-GB"/>
            <a:t>There is currently ongoing work to establish what the overall Hub model will look like in the future and the learning from this pilot has been helpful in informing next steps.</a:t>
          </a:r>
          <a:endParaRPr lang="en-US"/>
        </a:p>
      </dgm:t>
    </dgm:pt>
    <dgm:pt modelId="{F5FE3FC2-5F6F-4268-88ED-BE83682DE9A8}" type="parTrans" cxnId="{93FE224A-A6B2-401C-ACD3-A10B63BBBAA0}">
      <dgm:prSet/>
      <dgm:spPr/>
      <dgm:t>
        <a:bodyPr/>
        <a:lstStyle/>
        <a:p>
          <a:endParaRPr lang="en-US"/>
        </a:p>
      </dgm:t>
    </dgm:pt>
    <dgm:pt modelId="{D0D5A71C-555C-4CF1-BE48-A30E6F9B150A}" type="sibTrans" cxnId="{93FE224A-A6B2-401C-ACD3-A10B63BBBAA0}">
      <dgm:prSet/>
      <dgm:spPr/>
      <dgm:t>
        <a:bodyPr/>
        <a:lstStyle/>
        <a:p>
          <a:endParaRPr lang="en-US"/>
        </a:p>
      </dgm:t>
    </dgm:pt>
    <dgm:pt modelId="{B3716792-401C-4E21-8B16-97F2B3B3D9D5}">
      <dgm:prSet/>
      <dgm:spPr/>
      <dgm:t>
        <a:bodyPr/>
        <a:lstStyle/>
        <a:p>
          <a:pPr rtl="0"/>
          <a:r>
            <a:rPr lang="en-GB">
              <a:latin typeface="Calibri Light" panose="020F0302020204030204"/>
            </a:rPr>
            <a:t> </a:t>
          </a:r>
          <a:r>
            <a:rPr lang="en-GB" b="1">
              <a:latin typeface="Calibri Light" panose="020F0302020204030204"/>
            </a:rPr>
            <a:t>Decisions will be made as to what support will look like as soon as possible</a:t>
          </a:r>
          <a:r>
            <a:rPr lang="en-GB" b="1"/>
            <a:t>,</a:t>
          </a:r>
          <a:r>
            <a:rPr lang="en-GB" b="1">
              <a:latin typeface="Calibri Light" panose="020F0302020204030204"/>
            </a:rPr>
            <a:t> so </a:t>
          </a:r>
          <a:r>
            <a:rPr lang="en-GB" b="1"/>
            <a:t>watch this space......................</a:t>
          </a:r>
          <a:endParaRPr lang="en-US" b="1"/>
        </a:p>
      </dgm:t>
    </dgm:pt>
    <dgm:pt modelId="{262BE823-2810-4335-B9AA-9B5E280147CA}" type="parTrans" cxnId="{83BAC059-3E64-4636-B4B9-A6741CB741AA}">
      <dgm:prSet/>
      <dgm:spPr/>
      <dgm:t>
        <a:bodyPr/>
        <a:lstStyle/>
        <a:p>
          <a:endParaRPr lang="en-US"/>
        </a:p>
      </dgm:t>
    </dgm:pt>
    <dgm:pt modelId="{2E2B13A7-2729-47F0-AC3B-25FB37B2283A}" type="sibTrans" cxnId="{83BAC059-3E64-4636-B4B9-A6741CB741AA}">
      <dgm:prSet/>
      <dgm:spPr/>
      <dgm:t>
        <a:bodyPr/>
        <a:lstStyle/>
        <a:p>
          <a:endParaRPr lang="en-US"/>
        </a:p>
      </dgm:t>
    </dgm:pt>
    <dgm:pt modelId="{4830C435-DDD8-403C-8E86-BEFF4900BDBE}" type="pres">
      <dgm:prSet presAssocID="{CE2F1EFC-9CA1-4C94-BFF1-2B71359750B2}" presName="hierChild1" presStyleCnt="0">
        <dgm:presLayoutVars>
          <dgm:chPref val="1"/>
          <dgm:dir/>
          <dgm:animOne val="branch"/>
          <dgm:animLvl val="lvl"/>
          <dgm:resizeHandles/>
        </dgm:presLayoutVars>
      </dgm:prSet>
      <dgm:spPr/>
    </dgm:pt>
    <dgm:pt modelId="{B207B076-268C-4D9C-BB18-EF6B3297F7EA}" type="pres">
      <dgm:prSet presAssocID="{DED5C1E9-3B9A-4A1B-8BF5-E014BA271B66}" presName="hierRoot1" presStyleCnt="0"/>
      <dgm:spPr/>
    </dgm:pt>
    <dgm:pt modelId="{DBBC8744-5A42-4695-9770-43396DA21EF7}" type="pres">
      <dgm:prSet presAssocID="{DED5C1E9-3B9A-4A1B-8BF5-E014BA271B66}" presName="composite" presStyleCnt="0"/>
      <dgm:spPr/>
    </dgm:pt>
    <dgm:pt modelId="{8BE31CAA-4BF9-44EC-9CD2-9FB2B48B6466}" type="pres">
      <dgm:prSet presAssocID="{DED5C1E9-3B9A-4A1B-8BF5-E014BA271B66}" presName="background" presStyleLbl="node0" presStyleIdx="0" presStyleCnt="3"/>
      <dgm:spPr/>
    </dgm:pt>
    <dgm:pt modelId="{A9D8D665-99B5-4E26-9D8B-908EA16D20BB}" type="pres">
      <dgm:prSet presAssocID="{DED5C1E9-3B9A-4A1B-8BF5-E014BA271B66}" presName="text" presStyleLbl="fgAcc0" presStyleIdx="0" presStyleCnt="3">
        <dgm:presLayoutVars>
          <dgm:chPref val="3"/>
        </dgm:presLayoutVars>
      </dgm:prSet>
      <dgm:spPr/>
    </dgm:pt>
    <dgm:pt modelId="{C0AC473D-F687-4176-BC4E-03C76257CE44}" type="pres">
      <dgm:prSet presAssocID="{DED5C1E9-3B9A-4A1B-8BF5-E014BA271B66}" presName="hierChild2" presStyleCnt="0"/>
      <dgm:spPr/>
    </dgm:pt>
    <dgm:pt modelId="{C506FD83-95AC-4BA3-8FC0-AE8675F0ABA4}" type="pres">
      <dgm:prSet presAssocID="{57CB98C0-5EC7-4AE0-9DAB-73D1DFEAE9D6}" presName="hierRoot1" presStyleCnt="0"/>
      <dgm:spPr/>
    </dgm:pt>
    <dgm:pt modelId="{6097F02C-F815-40A9-BC32-50128B9F2699}" type="pres">
      <dgm:prSet presAssocID="{57CB98C0-5EC7-4AE0-9DAB-73D1DFEAE9D6}" presName="composite" presStyleCnt="0"/>
      <dgm:spPr/>
    </dgm:pt>
    <dgm:pt modelId="{2A533DBD-36B0-4145-B143-F3E642AF6810}" type="pres">
      <dgm:prSet presAssocID="{57CB98C0-5EC7-4AE0-9DAB-73D1DFEAE9D6}" presName="background" presStyleLbl="node0" presStyleIdx="1" presStyleCnt="3"/>
      <dgm:spPr/>
    </dgm:pt>
    <dgm:pt modelId="{28D59BD3-175F-4FEA-9171-B4131FBCCF1A}" type="pres">
      <dgm:prSet presAssocID="{57CB98C0-5EC7-4AE0-9DAB-73D1DFEAE9D6}" presName="text" presStyleLbl="fgAcc0" presStyleIdx="1" presStyleCnt="3">
        <dgm:presLayoutVars>
          <dgm:chPref val="3"/>
        </dgm:presLayoutVars>
      </dgm:prSet>
      <dgm:spPr/>
    </dgm:pt>
    <dgm:pt modelId="{F8FB5CA3-702E-4A1A-83AF-AED4707AC4C8}" type="pres">
      <dgm:prSet presAssocID="{57CB98C0-5EC7-4AE0-9DAB-73D1DFEAE9D6}" presName="hierChild2" presStyleCnt="0"/>
      <dgm:spPr/>
    </dgm:pt>
    <dgm:pt modelId="{1DD095CD-F985-48D3-9148-B6B00E713177}" type="pres">
      <dgm:prSet presAssocID="{B3716792-401C-4E21-8B16-97F2B3B3D9D5}" presName="hierRoot1" presStyleCnt="0"/>
      <dgm:spPr/>
    </dgm:pt>
    <dgm:pt modelId="{51E2742F-55E2-46AC-BFEA-0F6FDAC3DEC1}" type="pres">
      <dgm:prSet presAssocID="{B3716792-401C-4E21-8B16-97F2B3B3D9D5}" presName="composite" presStyleCnt="0"/>
      <dgm:spPr/>
    </dgm:pt>
    <dgm:pt modelId="{42C8DBF8-00AE-4304-84B6-8E7DE12B36E4}" type="pres">
      <dgm:prSet presAssocID="{B3716792-401C-4E21-8B16-97F2B3B3D9D5}" presName="background" presStyleLbl="node0" presStyleIdx="2" presStyleCnt="3"/>
      <dgm:spPr/>
    </dgm:pt>
    <dgm:pt modelId="{8B8B2AF6-AEEF-4667-BEBE-18F27FCE13D0}" type="pres">
      <dgm:prSet presAssocID="{B3716792-401C-4E21-8B16-97F2B3B3D9D5}" presName="text" presStyleLbl="fgAcc0" presStyleIdx="2" presStyleCnt="3">
        <dgm:presLayoutVars>
          <dgm:chPref val="3"/>
        </dgm:presLayoutVars>
      </dgm:prSet>
      <dgm:spPr/>
    </dgm:pt>
    <dgm:pt modelId="{9513CEE9-541E-4F66-918F-5C2FCDE396F1}" type="pres">
      <dgm:prSet presAssocID="{B3716792-401C-4E21-8B16-97F2B3B3D9D5}" presName="hierChild2" presStyleCnt="0"/>
      <dgm:spPr/>
    </dgm:pt>
  </dgm:ptLst>
  <dgm:cxnLst>
    <dgm:cxn modelId="{EA65CF03-6F34-4748-9FB7-10A616CF01BC}" srcId="{CE2F1EFC-9CA1-4C94-BFF1-2B71359750B2}" destId="{DED5C1E9-3B9A-4A1B-8BF5-E014BA271B66}" srcOrd="0" destOrd="0" parTransId="{D1F41456-E784-4DE7-9258-3018D7B8620E}" sibTransId="{CF3E4B59-B77E-4B44-A557-07B5FD958202}"/>
    <dgm:cxn modelId="{EAF7F229-92E5-4F5B-811D-46A8CD798816}" type="presOf" srcId="{DED5C1E9-3B9A-4A1B-8BF5-E014BA271B66}" destId="{A9D8D665-99B5-4E26-9D8B-908EA16D20BB}" srcOrd="0" destOrd="0" presId="urn:microsoft.com/office/officeart/2005/8/layout/hierarchy1"/>
    <dgm:cxn modelId="{821DF934-B7EB-46BD-9D63-52873CA09B81}" type="presOf" srcId="{B3716792-401C-4E21-8B16-97F2B3B3D9D5}" destId="{8B8B2AF6-AEEF-4667-BEBE-18F27FCE13D0}" srcOrd="0" destOrd="0" presId="urn:microsoft.com/office/officeart/2005/8/layout/hierarchy1"/>
    <dgm:cxn modelId="{93FE224A-A6B2-401C-ACD3-A10B63BBBAA0}" srcId="{CE2F1EFC-9CA1-4C94-BFF1-2B71359750B2}" destId="{57CB98C0-5EC7-4AE0-9DAB-73D1DFEAE9D6}" srcOrd="1" destOrd="0" parTransId="{F5FE3FC2-5F6F-4268-88ED-BE83682DE9A8}" sibTransId="{D0D5A71C-555C-4CF1-BE48-A30E6F9B150A}"/>
    <dgm:cxn modelId="{83BAC059-3E64-4636-B4B9-A6741CB741AA}" srcId="{CE2F1EFC-9CA1-4C94-BFF1-2B71359750B2}" destId="{B3716792-401C-4E21-8B16-97F2B3B3D9D5}" srcOrd="2" destOrd="0" parTransId="{262BE823-2810-4335-B9AA-9B5E280147CA}" sibTransId="{2E2B13A7-2729-47F0-AC3B-25FB37B2283A}"/>
    <dgm:cxn modelId="{39E8EBB2-4340-4858-8FA2-5FE412BD2091}" type="presOf" srcId="{57CB98C0-5EC7-4AE0-9DAB-73D1DFEAE9D6}" destId="{28D59BD3-175F-4FEA-9171-B4131FBCCF1A}" srcOrd="0" destOrd="0" presId="urn:microsoft.com/office/officeart/2005/8/layout/hierarchy1"/>
    <dgm:cxn modelId="{E0D528D6-46A2-49BF-A799-18CCCB2FA274}" type="presOf" srcId="{CE2F1EFC-9CA1-4C94-BFF1-2B71359750B2}" destId="{4830C435-DDD8-403C-8E86-BEFF4900BDBE}" srcOrd="0" destOrd="0" presId="urn:microsoft.com/office/officeart/2005/8/layout/hierarchy1"/>
    <dgm:cxn modelId="{E3C29226-010C-4F68-A745-2C0666944B9D}" type="presParOf" srcId="{4830C435-DDD8-403C-8E86-BEFF4900BDBE}" destId="{B207B076-268C-4D9C-BB18-EF6B3297F7EA}" srcOrd="0" destOrd="0" presId="urn:microsoft.com/office/officeart/2005/8/layout/hierarchy1"/>
    <dgm:cxn modelId="{FC45C50A-1A6E-4F55-8BC6-CA2286A8D1B7}" type="presParOf" srcId="{B207B076-268C-4D9C-BB18-EF6B3297F7EA}" destId="{DBBC8744-5A42-4695-9770-43396DA21EF7}" srcOrd="0" destOrd="0" presId="urn:microsoft.com/office/officeart/2005/8/layout/hierarchy1"/>
    <dgm:cxn modelId="{53867C63-CDBC-475D-92AB-DD1C33918AFC}" type="presParOf" srcId="{DBBC8744-5A42-4695-9770-43396DA21EF7}" destId="{8BE31CAA-4BF9-44EC-9CD2-9FB2B48B6466}" srcOrd="0" destOrd="0" presId="urn:microsoft.com/office/officeart/2005/8/layout/hierarchy1"/>
    <dgm:cxn modelId="{C90E34D4-741D-423F-9A29-B4024A04E367}" type="presParOf" srcId="{DBBC8744-5A42-4695-9770-43396DA21EF7}" destId="{A9D8D665-99B5-4E26-9D8B-908EA16D20BB}" srcOrd="1" destOrd="0" presId="urn:microsoft.com/office/officeart/2005/8/layout/hierarchy1"/>
    <dgm:cxn modelId="{7C58D4A0-2B10-4489-B14F-EB2F0EEFEEA1}" type="presParOf" srcId="{B207B076-268C-4D9C-BB18-EF6B3297F7EA}" destId="{C0AC473D-F687-4176-BC4E-03C76257CE44}" srcOrd="1" destOrd="0" presId="urn:microsoft.com/office/officeart/2005/8/layout/hierarchy1"/>
    <dgm:cxn modelId="{9144CCE2-9CEC-490A-AC4C-D38781970436}" type="presParOf" srcId="{4830C435-DDD8-403C-8E86-BEFF4900BDBE}" destId="{C506FD83-95AC-4BA3-8FC0-AE8675F0ABA4}" srcOrd="1" destOrd="0" presId="urn:microsoft.com/office/officeart/2005/8/layout/hierarchy1"/>
    <dgm:cxn modelId="{CEBE25A6-F7F5-4880-B034-E1801ECF620A}" type="presParOf" srcId="{C506FD83-95AC-4BA3-8FC0-AE8675F0ABA4}" destId="{6097F02C-F815-40A9-BC32-50128B9F2699}" srcOrd="0" destOrd="0" presId="urn:microsoft.com/office/officeart/2005/8/layout/hierarchy1"/>
    <dgm:cxn modelId="{AB63DA41-0B1B-44EC-B63E-661E2DA4B4DF}" type="presParOf" srcId="{6097F02C-F815-40A9-BC32-50128B9F2699}" destId="{2A533DBD-36B0-4145-B143-F3E642AF6810}" srcOrd="0" destOrd="0" presId="urn:microsoft.com/office/officeart/2005/8/layout/hierarchy1"/>
    <dgm:cxn modelId="{5BD5267A-CC37-49E9-B6AA-D1AC94646DD2}" type="presParOf" srcId="{6097F02C-F815-40A9-BC32-50128B9F2699}" destId="{28D59BD3-175F-4FEA-9171-B4131FBCCF1A}" srcOrd="1" destOrd="0" presId="urn:microsoft.com/office/officeart/2005/8/layout/hierarchy1"/>
    <dgm:cxn modelId="{BDF1CAF5-D9D8-4426-A590-07879F3571BE}" type="presParOf" srcId="{C506FD83-95AC-4BA3-8FC0-AE8675F0ABA4}" destId="{F8FB5CA3-702E-4A1A-83AF-AED4707AC4C8}" srcOrd="1" destOrd="0" presId="urn:microsoft.com/office/officeart/2005/8/layout/hierarchy1"/>
    <dgm:cxn modelId="{C015E878-7BA4-4344-8E88-1042128875AD}" type="presParOf" srcId="{4830C435-DDD8-403C-8E86-BEFF4900BDBE}" destId="{1DD095CD-F985-48D3-9148-B6B00E713177}" srcOrd="2" destOrd="0" presId="urn:microsoft.com/office/officeart/2005/8/layout/hierarchy1"/>
    <dgm:cxn modelId="{8A1F4F90-008F-4D5F-9DE4-E68A7DA35DFB}" type="presParOf" srcId="{1DD095CD-F985-48D3-9148-B6B00E713177}" destId="{51E2742F-55E2-46AC-BFEA-0F6FDAC3DEC1}" srcOrd="0" destOrd="0" presId="urn:microsoft.com/office/officeart/2005/8/layout/hierarchy1"/>
    <dgm:cxn modelId="{E628192C-84BA-444D-BE8C-25C859703617}" type="presParOf" srcId="{51E2742F-55E2-46AC-BFEA-0F6FDAC3DEC1}" destId="{42C8DBF8-00AE-4304-84B6-8E7DE12B36E4}" srcOrd="0" destOrd="0" presId="urn:microsoft.com/office/officeart/2005/8/layout/hierarchy1"/>
    <dgm:cxn modelId="{D08E81AE-0211-4A30-B520-4D22E0C794DD}" type="presParOf" srcId="{51E2742F-55E2-46AC-BFEA-0F6FDAC3DEC1}" destId="{8B8B2AF6-AEEF-4667-BEBE-18F27FCE13D0}" srcOrd="1" destOrd="0" presId="urn:microsoft.com/office/officeart/2005/8/layout/hierarchy1"/>
    <dgm:cxn modelId="{84F818CF-A1F8-45D0-9761-FAB14218182E}" type="presParOf" srcId="{1DD095CD-F985-48D3-9148-B6B00E713177}" destId="{9513CEE9-541E-4F66-918F-5C2FCDE396F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EBE09C8-C3EE-4EF8-AA64-200584F3E462}"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n-US"/>
        </a:p>
      </dgm:t>
    </dgm:pt>
    <dgm:pt modelId="{9FED85F3-2D91-4247-AC63-48B4D6622F3B}">
      <dgm:prSet/>
      <dgm:spPr/>
      <dgm:t>
        <a:bodyPr/>
        <a:lstStyle/>
        <a:p>
          <a:r>
            <a:rPr lang="en-GB">
              <a:solidFill>
                <a:schemeClr val="accent1">
                  <a:lumMod val="60000"/>
                  <a:lumOff val="40000"/>
                </a:schemeClr>
              </a:solidFill>
              <a:hlinkClick xmlns:r="http://schemas.openxmlformats.org/officeDocument/2006/relationships" r:id="rId1">
                <a:extLst>
                  <a:ext uri="{A12FA001-AC4F-418D-AE19-62706E023703}">
                    <ahyp:hlinkClr xmlns:ahyp="http://schemas.microsoft.com/office/drawing/2018/hyperlinkcolor" val="tx"/>
                  </a:ext>
                </a:extLst>
              </a:hlinkClick>
            </a:rPr>
            <a:t>Home - Locality Boards</a:t>
          </a:r>
          <a:endParaRPr lang="en-US">
            <a:solidFill>
              <a:schemeClr val="accent1">
                <a:lumMod val="60000"/>
                <a:lumOff val="40000"/>
              </a:schemeClr>
            </a:solidFill>
          </a:endParaRPr>
        </a:p>
      </dgm:t>
    </dgm:pt>
    <dgm:pt modelId="{F9BD5229-B510-47D9-AF55-6FD979FE1F7F}" type="parTrans" cxnId="{B61CC744-2434-4D04-8780-2B237269D933}">
      <dgm:prSet/>
      <dgm:spPr/>
      <dgm:t>
        <a:bodyPr/>
        <a:lstStyle/>
        <a:p>
          <a:endParaRPr lang="en-US"/>
        </a:p>
      </dgm:t>
    </dgm:pt>
    <dgm:pt modelId="{AC048F9F-8A26-4397-9351-7D2E2390E11C}" type="sibTrans" cxnId="{B61CC744-2434-4D04-8780-2B237269D933}">
      <dgm:prSet/>
      <dgm:spPr/>
      <dgm:t>
        <a:bodyPr/>
        <a:lstStyle/>
        <a:p>
          <a:endParaRPr lang="en-US"/>
        </a:p>
      </dgm:t>
    </dgm:pt>
    <dgm:pt modelId="{70D4987C-4383-4003-9ED6-6ABBBB4F4735}">
      <dgm:prSet/>
      <dgm:spPr/>
      <dgm:t>
        <a:bodyPr/>
        <a:lstStyle/>
        <a:p>
          <a:r>
            <a:rPr lang="en-GB"/>
            <a:t>Locality boards are a dynamic collaboration between education leaders and North Yorkshire Council.  The five boards share the aim of maximising outcomes and promoting inclusivity for children and young people aged from 0-25 years old. </a:t>
          </a:r>
          <a:endParaRPr lang="en-US"/>
        </a:p>
      </dgm:t>
    </dgm:pt>
    <dgm:pt modelId="{B3BF08EC-1B08-4C4E-A7F6-43649D754D7A}" type="parTrans" cxnId="{DA45241F-9525-4B80-A474-442E6E14C0A6}">
      <dgm:prSet/>
      <dgm:spPr/>
      <dgm:t>
        <a:bodyPr/>
        <a:lstStyle/>
        <a:p>
          <a:endParaRPr lang="en-US"/>
        </a:p>
      </dgm:t>
    </dgm:pt>
    <dgm:pt modelId="{381AB885-6F71-4CC2-A372-468B6ED44F87}" type="sibTrans" cxnId="{DA45241F-9525-4B80-A474-442E6E14C0A6}">
      <dgm:prSet/>
      <dgm:spPr/>
      <dgm:t>
        <a:bodyPr/>
        <a:lstStyle/>
        <a:p>
          <a:endParaRPr lang="en-US"/>
        </a:p>
      </dgm:t>
    </dgm:pt>
    <dgm:pt modelId="{2B0341E3-E15E-498A-B6E9-E53F6420173F}">
      <dgm:prSet/>
      <dgm:spPr/>
      <dgm:t>
        <a:bodyPr/>
        <a:lstStyle/>
        <a:p>
          <a:r>
            <a:rPr lang="en-GB"/>
            <a:t>North Yorkshire Council allocates budgets to each board, enabling them to initiate projects tailored to the evolving needs of their communities.  To find out more about how your setting can benefit from the projects on offer, visit your locality board pages by clicking on the link above.</a:t>
          </a:r>
          <a:endParaRPr lang="en-US"/>
        </a:p>
      </dgm:t>
    </dgm:pt>
    <dgm:pt modelId="{7DE38B37-6DD1-437C-B872-83DD42F95C5C}" type="parTrans" cxnId="{F1CB2692-1C15-4975-94F3-10E781341D86}">
      <dgm:prSet/>
      <dgm:spPr/>
      <dgm:t>
        <a:bodyPr/>
        <a:lstStyle/>
        <a:p>
          <a:endParaRPr lang="en-US"/>
        </a:p>
      </dgm:t>
    </dgm:pt>
    <dgm:pt modelId="{3570F335-13A6-4C67-A46D-8B5D5CAD78CE}" type="sibTrans" cxnId="{F1CB2692-1C15-4975-94F3-10E781341D86}">
      <dgm:prSet/>
      <dgm:spPr/>
      <dgm:t>
        <a:bodyPr/>
        <a:lstStyle/>
        <a:p>
          <a:endParaRPr lang="en-US"/>
        </a:p>
      </dgm:t>
    </dgm:pt>
    <dgm:pt modelId="{6541BA93-A40D-41DF-AA85-135E27344ACD}" type="pres">
      <dgm:prSet presAssocID="{7EBE09C8-C3EE-4EF8-AA64-200584F3E462}" presName="linear" presStyleCnt="0">
        <dgm:presLayoutVars>
          <dgm:animLvl val="lvl"/>
          <dgm:resizeHandles val="exact"/>
        </dgm:presLayoutVars>
      </dgm:prSet>
      <dgm:spPr/>
    </dgm:pt>
    <dgm:pt modelId="{9663B3DE-7BA0-44AD-A989-2BA3AFC6BADA}" type="pres">
      <dgm:prSet presAssocID="{9FED85F3-2D91-4247-AC63-48B4D6622F3B}" presName="parentText" presStyleLbl="node1" presStyleIdx="0" presStyleCnt="1" custLinFactNeighborX="-912" custLinFactNeighborY="-498">
        <dgm:presLayoutVars>
          <dgm:chMax val="0"/>
          <dgm:bulletEnabled val="1"/>
        </dgm:presLayoutVars>
      </dgm:prSet>
      <dgm:spPr/>
    </dgm:pt>
    <dgm:pt modelId="{BCEC6794-5D61-49D8-B475-C5C577B01356}" type="pres">
      <dgm:prSet presAssocID="{9FED85F3-2D91-4247-AC63-48B4D6622F3B}" presName="childText" presStyleLbl="revTx" presStyleIdx="0" presStyleCnt="1">
        <dgm:presLayoutVars>
          <dgm:bulletEnabled val="1"/>
        </dgm:presLayoutVars>
      </dgm:prSet>
      <dgm:spPr/>
    </dgm:pt>
  </dgm:ptLst>
  <dgm:cxnLst>
    <dgm:cxn modelId="{DA45241F-9525-4B80-A474-442E6E14C0A6}" srcId="{9FED85F3-2D91-4247-AC63-48B4D6622F3B}" destId="{70D4987C-4383-4003-9ED6-6ABBBB4F4735}" srcOrd="0" destOrd="0" parTransId="{B3BF08EC-1B08-4C4E-A7F6-43649D754D7A}" sibTransId="{381AB885-6F71-4CC2-A372-468B6ED44F87}"/>
    <dgm:cxn modelId="{F815AB38-6EFB-4A0C-BA56-207122555CC0}" type="presOf" srcId="{9FED85F3-2D91-4247-AC63-48B4D6622F3B}" destId="{9663B3DE-7BA0-44AD-A989-2BA3AFC6BADA}" srcOrd="0" destOrd="0" presId="urn:microsoft.com/office/officeart/2005/8/layout/vList2"/>
    <dgm:cxn modelId="{BC8DBF5F-C94F-4D3F-94B7-5A069192F892}" type="presOf" srcId="{70D4987C-4383-4003-9ED6-6ABBBB4F4735}" destId="{BCEC6794-5D61-49D8-B475-C5C577B01356}" srcOrd="0" destOrd="0" presId="urn:microsoft.com/office/officeart/2005/8/layout/vList2"/>
    <dgm:cxn modelId="{0D8C5160-9E1B-4710-935B-EAF101DA7ED7}" type="presOf" srcId="{7EBE09C8-C3EE-4EF8-AA64-200584F3E462}" destId="{6541BA93-A40D-41DF-AA85-135E27344ACD}" srcOrd="0" destOrd="0" presId="urn:microsoft.com/office/officeart/2005/8/layout/vList2"/>
    <dgm:cxn modelId="{B61CC744-2434-4D04-8780-2B237269D933}" srcId="{7EBE09C8-C3EE-4EF8-AA64-200584F3E462}" destId="{9FED85F3-2D91-4247-AC63-48B4D6622F3B}" srcOrd="0" destOrd="0" parTransId="{F9BD5229-B510-47D9-AF55-6FD979FE1F7F}" sibTransId="{AC048F9F-8A26-4397-9351-7D2E2390E11C}"/>
    <dgm:cxn modelId="{F1CB2692-1C15-4975-94F3-10E781341D86}" srcId="{9FED85F3-2D91-4247-AC63-48B4D6622F3B}" destId="{2B0341E3-E15E-498A-B6E9-E53F6420173F}" srcOrd="1" destOrd="0" parTransId="{7DE38B37-6DD1-437C-B872-83DD42F95C5C}" sibTransId="{3570F335-13A6-4C67-A46D-8B5D5CAD78CE}"/>
    <dgm:cxn modelId="{FDC167D3-0C80-4738-B905-4CF1A2FAA498}" type="presOf" srcId="{2B0341E3-E15E-498A-B6E9-E53F6420173F}" destId="{BCEC6794-5D61-49D8-B475-C5C577B01356}" srcOrd="0" destOrd="1" presId="urn:microsoft.com/office/officeart/2005/8/layout/vList2"/>
    <dgm:cxn modelId="{08C97537-4CA9-41E2-BD02-67359C9D773C}" type="presParOf" srcId="{6541BA93-A40D-41DF-AA85-135E27344ACD}" destId="{9663B3DE-7BA0-44AD-A989-2BA3AFC6BADA}" srcOrd="0" destOrd="0" presId="urn:microsoft.com/office/officeart/2005/8/layout/vList2"/>
    <dgm:cxn modelId="{FF2853CF-61F6-4230-8125-5A7BE4C0CD29}" type="presParOf" srcId="{6541BA93-A40D-41DF-AA85-135E27344ACD}" destId="{BCEC6794-5D61-49D8-B475-C5C577B01356}"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78AE3D-A30A-4A3A-9C90-CFA92A43952F}"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GB"/>
        </a:p>
      </dgm:t>
    </dgm:pt>
    <dgm:pt modelId="{9B392AD5-747E-4CE6-AF37-1E34D900DC32}">
      <dgm:prSet phldrT="[Text]" custT="1"/>
      <dgm:spPr/>
      <dgm:t>
        <a:bodyPr anchor="b"/>
        <a:lstStyle/>
        <a:p>
          <a:r>
            <a:rPr lang="en-GB" sz="2400" b="1"/>
            <a:t>REVIEW PROCESSES</a:t>
          </a:r>
        </a:p>
      </dgm:t>
    </dgm:pt>
    <dgm:pt modelId="{FC3B83DF-942F-4688-9FB9-766E11543215}" type="parTrans" cxnId="{46D85521-FCED-487B-9ECB-4A430A5D5C35}">
      <dgm:prSet/>
      <dgm:spPr/>
      <dgm:t>
        <a:bodyPr/>
        <a:lstStyle/>
        <a:p>
          <a:endParaRPr lang="en-GB"/>
        </a:p>
      </dgm:t>
    </dgm:pt>
    <dgm:pt modelId="{E556417E-F1FE-4AA1-AB40-2F4005050B82}" type="sibTrans" cxnId="{46D85521-FCED-487B-9ECB-4A430A5D5C35}">
      <dgm:prSet/>
      <dgm:spPr/>
      <dgm:t>
        <a:bodyPr/>
        <a:lstStyle/>
        <a:p>
          <a:endParaRPr lang="en-GB"/>
        </a:p>
      </dgm:t>
    </dgm:pt>
    <dgm:pt modelId="{E2BCFB45-9B53-4AA3-862B-F295E3CA2065}">
      <dgm:prSet phldrT="[Text]" custT="1"/>
      <dgm:spPr/>
      <dgm:t>
        <a:bodyPr/>
        <a:lstStyle/>
        <a:p>
          <a:pPr>
            <a:spcAft>
              <a:spcPts val="800"/>
            </a:spcAft>
          </a:pPr>
          <a:r>
            <a:rPr lang="en-GB" sz="1800">
              <a:solidFill>
                <a:schemeClr val="accent1">
                  <a:lumMod val="50000"/>
                </a:schemeClr>
              </a:solidFill>
            </a:rPr>
            <a:t>Review/map ‘as is’ processes for all EHCP related processes, in detail (timings, systems, data entry, people involved, etc).</a:t>
          </a:r>
        </a:p>
      </dgm:t>
    </dgm:pt>
    <dgm:pt modelId="{7678A761-B877-44FD-BABB-A2EA02C9899F}" type="parTrans" cxnId="{E0BB7903-0390-481C-B0A4-C23764EB0ED8}">
      <dgm:prSet/>
      <dgm:spPr/>
      <dgm:t>
        <a:bodyPr/>
        <a:lstStyle/>
        <a:p>
          <a:endParaRPr lang="en-GB"/>
        </a:p>
      </dgm:t>
    </dgm:pt>
    <dgm:pt modelId="{22AA0A3F-81F4-44F7-85A1-AF0BB26E0261}" type="sibTrans" cxnId="{E0BB7903-0390-481C-B0A4-C23764EB0ED8}">
      <dgm:prSet/>
      <dgm:spPr/>
      <dgm:t>
        <a:bodyPr/>
        <a:lstStyle/>
        <a:p>
          <a:endParaRPr lang="en-GB"/>
        </a:p>
      </dgm:t>
    </dgm:pt>
    <dgm:pt modelId="{B36F36CF-EFE2-4E8F-BA46-7960E44FBE6D}">
      <dgm:prSet phldrT="[Text]" custT="1"/>
      <dgm:spPr>
        <a:ln>
          <a:solidFill>
            <a:schemeClr val="accent4">
              <a:lumMod val="50000"/>
            </a:schemeClr>
          </a:solidFill>
        </a:ln>
      </dgm:spPr>
      <dgm:t>
        <a:bodyPr/>
        <a:lstStyle/>
        <a:p>
          <a:pPr>
            <a:spcAft>
              <a:spcPts val="800"/>
            </a:spcAft>
          </a:pPr>
          <a:r>
            <a:rPr lang="en-GB" sz="1800">
              <a:solidFill>
                <a:schemeClr val="accent4">
                  <a:lumMod val="75000"/>
                </a:schemeClr>
              </a:solidFill>
            </a:rPr>
            <a:t>Identify business requirements.</a:t>
          </a:r>
        </a:p>
      </dgm:t>
    </dgm:pt>
    <dgm:pt modelId="{26A2544D-693C-466C-B219-7B657D0F60E7}" type="parTrans" cxnId="{671AF5BE-0FF6-48D7-AF6E-51D1FEBECC4F}">
      <dgm:prSet/>
      <dgm:spPr/>
      <dgm:t>
        <a:bodyPr/>
        <a:lstStyle/>
        <a:p>
          <a:endParaRPr lang="en-GB"/>
        </a:p>
      </dgm:t>
    </dgm:pt>
    <dgm:pt modelId="{76D73F79-5EA1-47BF-A392-0EF98B29A554}" type="sibTrans" cxnId="{671AF5BE-0FF6-48D7-AF6E-51D1FEBECC4F}">
      <dgm:prSet/>
      <dgm:spPr/>
      <dgm:t>
        <a:bodyPr/>
        <a:lstStyle/>
        <a:p>
          <a:endParaRPr lang="en-GB"/>
        </a:p>
      </dgm:t>
    </dgm:pt>
    <dgm:pt modelId="{C5A84711-EB1C-4665-A69D-BB633BB41088}">
      <dgm:prSet phldrT="[Text]" custT="1"/>
      <dgm:spPr>
        <a:solidFill>
          <a:schemeClr val="accent6">
            <a:lumMod val="50000"/>
          </a:schemeClr>
        </a:solidFill>
      </dgm:spPr>
      <dgm:t>
        <a:bodyPr anchor="t"/>
        <a:lstStyle/>
        <a:p>
          <a:r>
            <a:rPr lang="en-GB" sz="2400" b="1"/>
            <a:t>REVIEW OPTIONS</a:t>
          </a:r>
        </a:p>
      </dgm:t>
    </dgm:pt>
    <dgm:pt modelId="{33924716-8D41-45BC-8CE2-FE86603B7739}" type="parTrans" cxnId="{6AC487B0-A6C7-4437-898A-A847575DC419}">
      <dgm:prSet/>
      <dgm:spPr/>
      <dgm:t>
        <a:bodyPr/>
        <a:lstStyle/>
        <a:p>
          <a:endParaRPr lang="en-GB"/>
        </a:p>
      </dgm:t>
    </dgm:pt>
    <dgm:pt modelId="{98647A45-1CC6-4B1F-9FD6-51FB42BD9065}" type="sibTrans" cxnId="{6AC487B0-A6C7-4437-898A-A847575DC419}">
      <dgm:prSet/>
      <dgm:spPr/>
      <dgm:t>
        <a:bodyPr/>
        <a:lstStyle/>
        <a:p>
          <a:endParaRPr lang="en-GB"/>
        </a:p>
      </dgm:t>
    </dgm:pt>
    <dgm:pt modelId="{3B365737-75F2-40EA-8A46-1E9A194C37B8}">
      <dgm:prSet phldrT="[Text]" custT="1"/>
      <dgm:spPr>
        <a:ln>
          <a:solidFill>
            <a:schemeClr val="accent6">
              <a:lumMod val="50000"/>
            </a:schemeClr>
          </a:solidFill>
        </a:ln>
      </dgm:spPr>
      <dgm:t>
        <a:bodyPr/>
        <a:lstStyle/>
        <a:p>
          <a:pPr>
            <a:spcAft>
              <a:spcPts val="800"/>
            </a:spcAft>
          </a:pPr>
          <a:r>
            <a:rPr lang="en-GB" sz="1800">
              <a:solidFill>
                <a:schemeClr val="accent6">
                  <a:lumMod val="50000"/>
                </a:schemeClr>
              </a:solidFill>
            </a:rPr>
            <a:t>Consider the re-use solutions available.</a:t>
          </a:r>
        </a:p>
      </dgm:t>
    </dgm:pt>
    <dgm:pt modelId="{1F38CC79-3FC8-4CE3-ACEF-9A85058AC14C}" type="parTrans" cxnId="{157A7055-B3E5-42B2-BB3D-A8FCD582A68F}">
      <dgm:prSet/>
      <dgm:spPr/>
      <dgm:t>
        <a:bodyPr/>
        <a:lstStyle/>
        <a:p>
          <a:endParaRPr lang="en-GB"/>
        </a:p>
      </dgm:t>
    </dgm:pt>
    <dgm:pt modelId="{6393C85F-28D5-4D60-B58F-77E3136CBB83}" type="sibTrans" cxnId="{157A7055-B3E5-42B2-BB3D-A8FCD582A68F}">
      <dgm:prSet/>
      <dgm:spPr/>
      <dgm:t>
        <a:bodyPr/>
        <a:lstStyle/>
        <a:p>
          <a:endParaRPr lang="en-GB"/>
        </a:p>
      </dgm:t>
    </dgm:pt>
    <dgm:pt modelId="{D5C9D617-AC50-4412-83C9-25E1D2F01CB5}">
      <dgm:prSet phldrT="[Text]" custT="1"/>
      <dgm:spPr/>
      <dgm:t>
        <a:bodyPr/>
        <a:lstStyle/>
        <a:p>
          <a:pPr>
            <a:spcAft>
              <a:spcPts val="800"/>
            </a:spcAft>
          </a:pPr>
          <a:r>
            <a:rPr lang="en-GB" sz="1800">
              <a:solidFill>
                <a:schemeClr val="accent1">
                  <a:lumMod val="50000"/>
                </a:schemeClr>
              </a:solidFill>
            </a:rPr>
            <a:t>Consider the customer &amp; partner journey. </a:t>
          </a:r>
        </a:p>
      </dgm:t>
    </dgm:pt>
    <dgm:pt modelId="{7A0791C8-EB19-4725-914C-FF0CA1CAD018}" type="parTrans" cxnId="{616871A0-FAC2-4BFF-B3D0-DD6F30662057}">
      <dgm:prSet/>
      <dgm:spPr/>
      <dgm:t>
        <a:bodyPr/>
        <a:lstStyle/>
        <a:p>
          <a:endParaRPr lang="en-GB"/>
        </a:p>
      </dgm:t>
    </dgm:pt>
    <dgm:pt modelId="{E8541602-EB2E-4DF0-BADF-73F72CAFFD7E}" type="sibTrans" cxnId="{616871A0-FAC2-4BFF-B3D0-DD6F30662057}">
      <dgm:prSet/>
      <dgm:spPr/>
      <dgm:t>
        <a:bodyPr/>
        <a:lstStyle/>
        <a:p>
          <a:endParaRPr lang="en-GB"/>
        </a:p>
      </dgm:t>
    </dgm:pt>
    <dgm:pt modelId="{C0429E9C-4E51-4D3E-A0FF-12F2B5CD6994}">
      <dgm:prSet phldrT="[Text]" custT="1"/>
      <dgm:spPr>
        <a:ln>
          <a:solidFill>
            <a:schemeClr val="accent4">
              <a:lumMod val="50000"/>
            </a:schemeClr>
          </a:solidFill>
        </a:ln>
      </dgm:spPr>
      <dgm:t>
        <a:bodyPr/>
        <a:lstStyle/>
        <a:p>
          <a:pPr>
            <a:spcAft>
              <a:spcPts val="800"/>
            </a:spcAft>
          </a:pPr>
          <a:r>
            <a:rPr lang="en-GB" sz="1800">
              <a:solidFill>
                <a:schemeClr val="accent4">
                  <a:lumMod val="75000"/>
                </a:schemeClr>
              </a:solidFill>
            </a:rPr>
            <a:t>Identify functional requirements.</a:t>
          </a:r>
        </a:p>
      </dgm:t>
    </dgm:pt>
    <dgm:pt modelId="{7C42D147-0581-4329-8676-586799E3A2E7}" type="parTrans" cxnId="{69BDDAAA-AEC0-47D8-8B1F-BCE44395E2EA}">
      <dgm:prSet/>
      <dgm:spPr/>
      <dgm:t>
        <a:bodyPr/>
        <a:lstStyle/>
        <a:p>
          <a:endParaRPr lang="en-GB"/>
        </a:p>
      </dgm:t>
    </dgm:pt>
    <dgm:pt modelId="{B0C00563-9314-43C6-AC38-C044E88F689F}" type="sibTrans" cxnId="{69BDDAAA-AEC0-47D8-8B1F-BCE44395E2EA}">
      <dgm:prSet/>
      <dgm:spPr/>
      <dgm:t>
        <a:bodyPr/>
        <a:lstStyle/>
        <a:p>
          <a:endParaRPr lang="en-GB"/>
        </a:p>
      </dgm:t>
    </dgm:pt>
    <dgm:pt modelId="{A6D3C449-DFA7-415C-9C06-6865EC476486}">
      <dgm:prSet phldrT="[Text]" custT="1"/>
      <dgm:spPr>
        <a:ln>
          <a:solidFill>
            <a:schemeClr val="accent4">
              <a:lumMod val="50000"/>
            </a:schemeClr>
          </a:solidFill>
        </a:ln>
      </dgm:spPr>
      <dgm:t>
        <a:bodyPr/>
        <a:lstStyle/>
        <a:p>
          <a:pPr>
            <a:spcAft>
              <a:spcPts val="800"/>
            </a:spcAft>
          </a:pPr>
          <a:r>
            <a:rPr lang="en-GB" sz="1800">
              <a:solidFill>
                <a:schemeClr val="accent4">
                  <a:lumMod val="75000"/>
                </a:schemeClr>
              </a:solidFill>
            </a:rPr>
            <a:t>Identify data requirements.</a:t>
          </a:r>
        </a:p>
      </dgm:t>
    </dgm:pt>
    <dgm:pt modelId="{24C673AC-504A-427A-B7DD-52640A25922F}" type="parTrans" cxnId="{3DB5D648-8752-4598-B04C-09D34FC8A23F}">
      <dgm:prSet/>
      <dgm:spPr/>
      <dgm:t>
        <a:bodyPr/>
        <a:lstStyle/>
        <a:p>
          <a:endParaRPr lang="en-GB"/>
        </a:p>
      </dgm:t>
    </dgm:pt>
    <dgm:pt modelId="{B3AB8BE1-DF58-496B-A67A-468441E05280}" type="sibTrans" cxnId="{3DB5D648-8752-4598-B04C-09D34FC8A23F}">
      <dgm:prSet/>
      <dgm:spPr/>
      <dgm:t>
        <a:bodyPr/>
        <a:lstStyle/>
        <a:p>
          <a:endParaRPr lang="en-GB"/>
        </a:p>
      </dgm:t>
    </dgm:pt>
    <dgm:pt modelId="{CECD1EC8-E05E-4A85-BC1D-0677096CCF75}">
      <dgm:prSet phldrT="[Text]" custT="1"/>
      <dgm:spPr>
        <a:ln>
          <a:solidFill>
            <a:schemeClr val="accent4">
              <a:lumMod val="50000"/>
            </a:schemeClr>
          </a:solidFill>
        </a:ln>
      </dgm:spPr>
      <dgm:t>
        <a:bodyPr/>
        <a:lstStyle/>
        <a:p>
          <a:pPr>
            <a:spcAft>
              <a:spcPts val="800"/>
            </a:spcAft>
          </a:pPr>
          <a:r>
            <a:rPr lang="en-GB" sz="1800">
              <a:solidFill>
                <a:schemeClr val="accent4">
                  <a:lumMod val="75000"/>
                </a:schemeClr>
              </a:solidFill>
            </a:rPr>
            <a:t>Use existing knowledge &amp; information.</a:t>
          </a:r>
        </a:p>
      </dgm:t>
    </dgm:pt>
    <dgm:pt modelId="{081DAF95-CE22-447C-A270-90106B392D95}" type="parTrans" cxnId="{9D325F8D-F050-4A99-AEF4-5EB357A2EBED}">
      <dgm:prSet/>
      <dgm:spPr/>
      <dgm:t>
        <a:bodyPr/>
        <a:lstStyle/>
        <a:p>
          <a:endParaRPr lang="en-GB"/>
        </a:p>
      </dgm:t>
    </dgm:pt>
    <dgm:pt modelId="{CA787BE5-11DE-4339-84FC-7D18DAAB2E8D}" type="sibTrans" cxnId="{9D325F8D-F050-4A99-AEF4-5EB357A2EBED}">
      <dgm:prSet/>
      <dgm:spPr/>
      <dgm:t>
        <a:bodyPr/>
        <a:lstStyle/>
        <a:p>
          <a:endParaRPr lang="en-GB"/>
        </a:p>
      </dgm:t>
    </dgm:pt>
    <dgm:pt modelId="{34D9FA98-0F20-4F91-A798-F005971522FC}">
      <dgm:prSet phldrT="[Text]" custT="1"/>
      <dgm:spPr>
        <a:ln>
          <a:solidFill>
            <a:schemeClr val="accent6">
              <a:lumMod val="50000"/>
            </a:schemeClr>
          </a:solidFill>
        </a:ln>
      </dgm:spPr>
      <dgm:t>
        <a:bodyPr/>
        <a:lstStyle/>
        <a:p>
          <a:pPr>
            <a:spcAft>
              <a:spcPts val="800"/>
            </a:spcAft>
          </a:pPr>
          <a:r>
            <a:rPr lang="en-GB" sz="1800">
              <a:solidFill>
                <a:schemeClr val="accent6">
                  <a:lumMod val="50000"/>
                </a:schemeClr>
              </a:solidFill>
            </a:rPr>
            <a:t>Conduct desktop market testing to identify suppliers.</a:t>
          </a:r>
        </a:p>
      </dgm:t>
    </dgm:pt>
    <dgm:pt modelId="{386F8EAB-F9A1-4350-977D-05D79AFC1F7F}" type="parTrans" cxnId="{CD9A0B10-433C-4D61-998B-C53D23449743}">
      <dgm:prSet/>
      <dgm:spPr/>
      <dgm:t>
        <a:bodyPr/>
        <a:lstStyle/>
        <a:p>
          <a:endParaRPr lang="en-GB"/>
        </a:p>
      </dgm:t>
    </dgm:pt>
    <dgm:pt modelId="{791FEC50-8A1D-4F30-A78F-A1175E3D82B4}" type="sibTrans" cxnId="{CD9A0B10-433C-4D61-998B-C53D23449743}">
      <dgm:prSet/>
      <dgm:spPr/>
      <dgm:t>
        <a:bodyPr/>
        <a:lstStyle/>
        <a:p>
          <a:endParaRPr lang="en-GB"/>
        </a:p>
      </dgm:t>
    </dgm:pt>
    <dgm:pt modelId="{602A5683-059C-4FD6-B922-07FE53BC7A58}">
      <dgm:prSet phldrT="[Text]" custT="1"/>
      <dgm:spPr>
        <a:ln>
          <a:solidFill>
            <a:schemeClr val="accent6">
              <a:lumMod val="50000"/>
            </a:schemeClr>
          </a:solidFill>
        </a:ln>
      </dgm:spPr>
      <dgm:t>
        <a:bodyPr/>
        <a:lstStyle/>
        <a:p>
          <a:pPr>
            <a:spcAft>
              <a:spcPts val="800"/>
            </a:spcAft>
          </a:pPr>
          <a:r>
            <a:rPr lang="en-GB" sz="1800">
              <a:solidFill>
                <a:schemeClr val="accent6">
                  <a:lumMod val="50000"/>
                </a:schemeClr>
              </a:solidFill>
            </a:rPr>
            <a:t>Consider the technology innovations available.</a:t>
          </a:r>
        </a:p>
      </dgm:t>
    </dgm:pt>
    <dgm:pt modelId="{E07B81B9-6AAD-4DCC-9146-10E7FDB8C7DA}" type="parTrans" cxnId="{EDBD12AA-5D79-408F-AF46-D39DE7D5E30C}">
      <dgm:prSet/>
      <dgm:spPr/>
      <dgm:t>
        <a:bodyPr/>
        <a:lstStyle/>
        <a:p>
          <a:endParaRPr lang="en-GB"/>
        </a:p>
      </dgm:t>
    </dgm:pt>
    <dgm:pt modelId="{2690EA04-6D3A-45E4-9F69-8BA781CCD9B2}" type="sibTrans" cxnId="{EDBD12AA-5D79-408F-AF46-D39DE7D5E30C}">
      <dgm:prSet/>
      <dgm:spPr/>
      <dgm:t>
        <a:bodyPr/>
        <a:lstStyle/>
        <a:p>
          <a:endParaRPr lang="en-GB"/>
        </a:p>
      </dgm:t>
    </dgm:pt>
    <dgm:pt modelId="{48F8C60C-B5AC-4F99-8688-FFC19507E147}">
      <dgm:prSet phldrT="[Text]" custT="1"/>
      <dgm:spPr>
        <a:ln>
          <a:solidFill>
            <a:schemeClr val="accent6">
              <a:lumMod val="50000"/>
            </a:schemeClr>
          </a:solidFill>
        </a:ln>
      </dgm:spPr>
      <dgm:t>
        <a:bodyPr/>
        <a:lstStyle/>
        <a:p>
          <a:pPr>
            <a:spcAft>
              <a:spcPts val="800"/>
            </a:spcAft>
          </a:pPr>
          <a:r>
            <a:rPr lang="en-GB" sz="1800">
              <a:solidFill>
                <a:schemeClr val="accent6">
                  <a:lumMod val="50000"/>
                </a:schemeClr>
              </a:solidFill>
            </a:rPr>
            <a:t>Cost each option and identify benefits.</a:t>
          </a:r>
        </a:p>
      </dgm:t>
    </dgm:pt>
    <dgm:pt modelId="{B9D6DF5E-F926-44FA-A330-E117D770A244}" type="parTrans" cxnId="{2D2050BA-DDF7-4EAA-9100-E346E2BA7245}">
      <dgm:prSet/>
      <dgm:spPr/>
      <dgm:t>
        <a:bodyPr/>
        <a:lstStyle/>
        <a:p>
          <a:endParaRPr lang="en-GB"/>
        </a:p>
      </dgm:t>
    </dgm:pt>
    <dgm:pt modelId="{2521E270-2CBD-491D-AFFD-64DF26156F0A}" type="sibTrans" cxnId="{2D2050BA-DDF7-4EAA-9100-E346E2BA7245}">
      <dgm:prSet/>
      <dgm:spPr/>
      <dgm:t>
        <a:bodyPr/>
        <a:lstStyle/>
        <a:p>
          <a:endParaRPr lang="en-GB"/>
        </a:p>
      </dgm:t>
    </dgm:pt>
    <dgm:pt modelId="{0AA6ACCF-486F-4441-BFD4-351B97234391}">
      <dgm:prSet phldrT="[Text]" custT="1"/>
      <dgm:spPr>
        <a:ln>
          <a:solidFill>
            <a:schemeClr val="accent4">
              <a:lumMod val="50000"/>
            </a:schemeClr>
          </a:solidFill>
        </a:ln>
      </dgm:spPr>
      <dgm:t>
        <a:bodyPr/>
        <a:lstStyle/>
        <a:p>
          <a:pPr>
            <a:spcAft>
              <a:spcPts val="800"/>
            </a:spcAft>
          </a:pPr>
          <a:r>
            <a:rPr lang="en-GB" sz="1800">
              <a:solidFill>
                <a:schemeClr val="accent4">
                  <a:lumMod val="75000"/>
                </a:schemeClr>
              </a:solidFill>
            </a:rPr>
            <a:t>Agree objectives.</a:t>
          </a:r>
        </a:p>
      </dgm:t>
    </dgm:pt>
    <dgm:pt modelId="{EFDF6557-87ED-403F-BD05-A59514AEDFD4}" type="parTrans" cxnId="{E706C55E-0F9D-43BF-8539-08E75C6CEEA4}">
      <dgm:prSet/>
      <dgm:spPr/>
      <dgm:t>
        <a:bodyPr/>
        <a:lstStyle/>
        <a:p>
          <a:endParaRPr lang="en-GB"/>
        </a:p>
      </dgm:t>
    </dgm:pt>
    <dgm:pt modelId="{5C938860-C336-4E49-9B57-AF2BA7198244}" type="sibTrans" cxnId="{E706C55E-0F9D-43BF-8539-08E75C6CEEA4}">
      <dgm:prSet/>
      <dgm:spPr/>
      <dgm:t>
        <a:bodyPr/>
        <a:lstStyle/>
        <a:p>
          <a:endParaRPr lang="en-GB"/>
        </a:p>
      </dgm:t>
    </dgm:pt>
    <dgm:pt modelId="{94E37F51-E55C-47A0-B609-9FA153458AEF}">
      <dgm:prSet phldrT="[Text]" custT="1"/>
      <dgm:spPr>
        <a:solidFill>
          <a:schemeClr val="accent4">
            <a:lumMod val="75000"/>
          </a:schemeClr>
        </a:solidFill>
      </dgm:spPr>
      <dgm:t>
        <a:bodyPr anchor="b"/>
        <a:lstStyle/>
        <a:p>
          <a:r>
            <a:rPr lang="en-GB" sz="2400" b="1"/>
            <a:t>IDENTIFY REQUIREMENTS</a:t>
          </a:r>
        </a:p>
      </dgm:t>
    </dgm:pt>
    <dgm:pt modelId="{E5EE9BED-AA62-44ED-854F-EE6366F24C4D}" type="sibTrans" cxnId="{5514ACF2-FC2B-446E-94A9-943E6E2404B2}">
      <dgm:prSet/>
      <dgm:spPr/>
      <dgm:t>
        <a:bodyPr/>
        <a:lstStyle/>
        <a:p>
          <a:endParaRPr lang="en-GB"/>
        </a:p>
      </dgm:t>
    </dgm:pt>
    <dgm:pt modelId="{BBE20704-FCBF-425B-9A28-FBBC654CE0A1}" type="parTrans" cxnId="{5514ACF2-FC2B-446E-94A9-943E6E2404B2}">
      <dgm:prSet/>
      <dgm:spPr/>
      <dgm:t>
        <a:bodyPr/>
        <a:lstStyle/>
        <a:p>
          <a:endParaRPr lang="en-GB"/>
        </a:p>
      </dgm:t>
    </dgm:pt>
    <dgm:pt modelId="{A5D5AD75-9E15-477E-AB0F-E4933FE36F2E}">
      <dgm:prSet phldrT="[Text]" custT="1"/>
      <dgm:spPr/>
      <dgm:t>
        <a:bodyPr/>
        <a:lstStyle/>
        <a:p>
          <a:pPr>
            <a:spcAft>
              <a:spcPts val="800"/>
            </a:spcAft>
          </a:pPr>
          <a:r>
            <a:rPr lang="en-GB" sz="1800">
              <a:solidFill>
                <a:schemeClr val="accent1">
                  <a:lumMod val="50000"/>
                </a:schemeClr>
              </a:solidFill>
            </a:rPr>
            <a:t>Identified problem areas.</a:t>
          </a:r>
        </a:p>
      </dgm:t>
    </dgm:pt>
    <dgm:pt modelId="{250E3467-AEE8-4ADD-84DE-FF16942A697F}" type="parTrans" cxnId="{08B2EC98-97C8-4997-A488-317EEA0D38B5}">
      <dgm:prSet/>
      <dgm:spPr/>
      <dgm:t>
        <a:bodyPr/>
        <a:lstStyle/>
        <a:p>
          <a:endParaRPr lang="en-GB"/>
        </a:p>
      </dgm:t>
    </dgm:pt>
    <dgm:pt modelId="{015F19C8-70CB-422F-8413-746B43C72ABC}" type="sibTrans" cxnId="{08B2EC98-97C8-4997-A488-317EEA0D38B5}">
      <dgm:prSet/>
      <dgm:spPr/>
      <dgm:t>
        <a:bodyPr/>
        <a:lstStyle/>
        <a:p>
          <a:endParaRPr lang="en-GB"/>
        </a:p>
      </dgm:t>
    </dgm:pt>
    <dgm:pt modelId="{4C80DB60-8B69-4EDD-833C-6D7EFCD87284}" type="pres">
      <dgm:prSet presAssocID="{A478AE3D-A30A-4A3A-9C90-CFA92A43952F}" presName="linearFlow" presStyleCnt="0">
        <dgm:presLayoutVars>
          <dgm:dir/>
          <dgm:animLvl val="lvl"/>
          <dgm:resizeHandles val="exact"/>
        </dgm:presLayoutVars>
      </dgm:prSet>
      <dgm:spPr/>
    </dgm:pt>
    <dgm:pt modelId="{CC26689D-C273-41F5-97A7-34F4F73D7887}" type="pres">
      <dgm:prSet presAssocID="{9B392AD5-747E-4CE6-AF37-1E34D900DC32}" presName="composite" presStyleCnt="0"/>
      <dgm:spPr/>
    </dgm:pt>
    <dgm:pt modelId="{A2C1C226-F811-42BD-81BD-94C540BD3B50}" type="pres">
      <dgm:prSet presAssocID="{9B392AD5-747E-4CE6-AF37-1E34D900DC32}" presName="parTx" presStyleLbl="node1" presStyleIdx="0" presStyleCnt="3">
        <dgm:presLayoutVars>
          <dgm:chMax val="0"/>
          <dgm:chPref val="0"/>
          <dgm:bulletEnabled val="1"/>
        </dgm:presLayoutVars>
      </dgm:prSet>
      <dgm:spPr/>
    </dgm:pt>
    <dgm:pt modelId="{96E814BF-A8A7-4561-B712-9ECB106B95CC}" type="pres">
      <dgm:prSet presAssocID="{9B392AD5-747E-4CE6-AF37-1E34D900DC32}" presName="parSh" presStyleLbl="node1" presStyleIdx="0" presStyleCnt="3" custScaleX="117210" custScaleY="100000"/>
      <dgm:spPr/>
    </dgm:pt>
    <dgm:pt modelId="{466C5852-235A-45C4-91F3-25F0978C1DD3}" type="pres">
      <dgm:prSet presAssocID="{9B392AD5-747E-4CE6-AF37-1E34D900DC32}" presName="desTx" presStyleLbl="fgAcc1" presStyleIdx="0" presStyleCnt="3" custScaleX="121117" custScaleY="95487" custLinFactNeighborY="22094">
        <dgm:presLayoutVars>
          <dgm:bulletEnabled val="1"/>
        </dgm:presLayoutVars>
      </dgm:prSet>
      <dgm:spPr/>
    </dgm:pt>
    <dgm:pt modelId="{44E3D96B-51F6-483F-B40C-343209D76F7B}" type="pres">
      <dgm:prSet presAssocID="{E556417E-F1FE-4AA1-AB40-2F4005050B82}" presName="sibTrans" presStyleLbl="sibTrans2D1" presStyleIdx="0" presStyleCnt="2"/>
      <dgm:spPr/>
    </dgm:pt>
    <dgm:pt modelId="{68F63393-0402-490D-A853-CF4C14AFFA07}" type="pres">
      <dgm:prSet presAssocID="{E556417E-F1FE-4AA1-AB40-2F4005050B82}" presName="connTx" presStyleLbl="sibTrans2D1" presStyleIdx="0" presStyleCnt="2"/>
      <dgm:spPr/>
    </dgm:pt>
    <dgm:pt modelId="{030D3B10-716C-46BA-8E92-27893832D662}" type="pres">
      <dgm:prSet presAssocID="{94E37F51-E55C-47A0-B609-9FA153458AEF}" presName="composite" presStyleCnt="0"/>
      <dgm:spPr/>
    </dgm:pt>
    <dgm:pt modelId="{8FBB3DDA-999F-47CE-9599-3989ACCBCDDF}" type="pres">
      <dgm:prSet presAssocID="{94E37F51-E55C-47A0-B609-9FA153458AEF}" presName="parTx" presStyleLbl="node1" presStyleIdx="0" presStyleCnt="3">
        <dgm:presLayoutVars>
          <dgm:chMax val="0"/>
          <dgm:chPref val="0"/>
          <dgm:bulletEnabled val="1"/>
        </dgm:presLayoutVars>
      </dgm:prSet>
      <dgm:spPr/>
    </dgm:pt>
    <dgm:pt modelId="{8C516921-083F-4AA9-BA16-8D8D6F8970CF}" type="pres">
      <dgm:prSet presAssocID="{94E37F51-E55C-47A0-B609-9FA153458AEF}" presName="parSh" presStyleLbl="node1" presStyleIdx="1" presStyleCnt="3" custScaleX="110933" custLinFactNeighborX="381" custLinFactNeighborY="-3771"/>
      <dgm:spPr/>
    </dgm:pt>
    <dgm:pt modelId="{F7BA6837-9B75-41CD-B656-C734BCB62610}" type="pres">
      <dgm:prSet presAssocID="{94E37F51-E55C-47A0-B609-9FA153458AEF}" presName="desTx" presStyleLbl="fgAcc1" presStyleIdx="1" presStyleCnt="3" custScaleX="119680" custScaleY="91608" custLinFactNeighborX="-3922" custLinFactNeighborY="6317">
        <dgm:presLayoutVars>
          <dgm:bulletEnabled val="1"/>
        </dgm:presLayoutVars>
      </dgm:prSet>
      <dgm:spPr/>
    </dgm:pt>
    <dgm:pt modelId="{BDFCE3EC-958D-4EF2-872B-7C1DCEF5417D}" type="pres">
      <dgm:prSet presAssocID="{E5EE9BED-AA62-44ED-854F-EE6366F24C4D}" presName="sibTrans" presStyleLbl="sibTrans2D1" presStyleIdx="1" presStyleCnt="2"/>
      <dgm:spPr/>
    </dgm:pt>
    <dgm:pt modelId="{1AF66767-EC6C-45DA-8BF0-01ED9700CB79}" type="pres">
      <dgm:prSet presAssocID="{E5EE9BED-AA62-44ED-854F-EE6366F24C4D}" presName="connTx" presStyleLbl="sibTrans2D1" presStyleIdx="1" presStyleCnt="2"/>
      <dgm:spPr/>
    </dgm:pt>
    <dgm:pt modelId="{27DA5A12-744F-4C5E-9C0C-8AA25F167724}" type="pres">
      <dgm:prSet presAssocID="{C5A84711-EB1C-4665-A69D-BB633BB41088}" presName="composite" presStyleCnt="0"/>
      <dgm:spPr/>
    </dgm:pt>
    <dgm:pt modelId="{FB6C9F49-5783-4681-AB74-D8811137CFF3}" type="pres">
      <dgm:prSet presAssocID="{C5A84711-EB1C-4665-A69D-BB633BB41088}" presName="parTx" presStyleLbl="node1" presStyleIdx="1" presStyleCnt="3">
        <dgm:presLayoutVars>
          <dgm:chMax val="0"/>
          <dgm:chPref val="0"/>
          <dgm:bulletEnabled val="1"/>
        </dgm:presLayoutVars>
      </dgm:prSet>
      <dgm:spPr/>
    </dgm:pt>
    <dgm:pt modelId="{C3CA436D-2383-45A1-B4AA-81819116D8E0}" type="pres">
      <dgm:prSet presAssocID="{C5A84711-EB1C-4665-A69D-BB633BB41088}" presName="parSh" presStyleLbl="node1" presStyleIdx="2" presStyleCnt="3" custScaleX="116989" custLinFactNeighborX="-4952" custLinFactNeighborY="-1909"/>
      <dgm:spPr/>
    </dgm:pt>
    <dgm:pt modelId="{4776F0BF-EDC8-487C-B56B-BE76FD438A00}" type="pres">
      <dgm:prSet presAssocID="{C5A84711-EB1C-4665-A69D-BB633BB41088}" presName="desTx" presStyleLbl="fgAcc1" presStyleIdx="2" presStyleCnt="3" custScaleX="120036" custScaleY="95268" custLinFactNeighborX="-20181" custLinFactNeighborY="2141">
        <dgm:presLayoutVars>
          <dgm:bulletEnabled val="1"/>
        </dgm:presLayoutVars>
      </dgm:prSet>
      <dgm:spPr/>
    </dgm:pt>
  </dgm:ptLst>
  <dgm:cxnLst>
    <dgm:cxn modelId="{C5540B03-017F-4EE3-8623-2CF87C0318FF}" type="presOf" srcId="{E5EE9BED-AA62-44ED-854F-EE6366F24C4D}" destId="{1AF66767-EC6C-45DA-8BF0-01ED9700CB79}" srcOrd="1" destOrd="0" presId="urn:microsoft.com/office/officeart/2005/8/layout/process3"/>
    <dgm:cxn modelId="{E0BB7903-0390-481C-B0A4-C23764EB0ED8}" srcId="{9B392AD5-747E-4CE6-AF37-1E34D900DC32}" destId="{E2BCFB45-9B53-4AA3-862B-F295E3CA2065}" srcOrd="0" destOrd="0" parTransId="{7678A761-B877-44FD-BABB-A2EA02C9899F}" sibTransId="{22AA0A3F-81F4-44F7-85A1-AF0BB26E0261}"/>
    <dgm:cxn modelId="{CD9A0B10-433C-4D61-998B-C53D23449743}" srcId="{C5A84711-EB1C-4665-A69D-BB633BB41088}" destId="{34D9FA98-0F20-4F91-A798-F005971522FC}" srcOrd="1" destOrd="0" parTransId="{386F8EAB-F9A1-4350-977D-05D79AFC1F7F}" sibTransId="{791FEC50-8A1D-4F30-A78F-A1175E3D82B4}"/>
    <dgm:cxn modelId="{F2BBE614-F2E3-4EC9-A306-5C331EEF3843}" type="presOf" srcId="{9B392AD5-747E-4CE6-AF37-1E34D900DC32}" destId="{A2C1C226-F811-42BD-81BD-94C540BD3B50}" srcOrd="0" destOrd="0" presId="urn:microsoft.com/office/officeart/2005/8/layout/process3"/>
    <dgm:cxn modelId="{63097E15-5730-4C19-9AC0-BFE757CE5F50}" type="presOf" srcId="{94E37F51-E55C-47A0-B609-9FA153458AEF}" destId="{8FBB3DDA-999F-47CE-9599-3989ACCBCDDF}" srcOrd="0" destOrd="0" presId="urn:microsoft.com/office/officeart/2005/8/layout/process3"/>
    <dgm:cxn modelId="{CF94CD17-5104-468E-8A5A-305FF56570A3}" type="presOf" srcId="{A6D3C449-DFA7-415C-9C06-6865EC476486}" destId="{F7BA6837-9B75-41CD-B656-C734BCB62610}" srcOrd="0" destOrd="3" presId="urn:microsoft.com/office/officeart/2005/8/layout/process3"/>
    <dgm:cxn modelId="{46D85521-FCED-487B-9ECB-4A430A5D5C35}" srcId="{A478AE3D-A30A-4A3A-9C90-CFA92A43952F}" destId="{9B392AD5-747E-4CE6-AF37-1E34D900DC32}" srcOrd="0" destOrd="0" parTransId="{FC3B83DF-942F-4688-9FB9-766E11543215}" sibTransId="{E556417E-F1FE-4AA1-AB40-2F4005050B82}"/>
    <dgm:cxn modelId="{5C90782A-0630-4D16-BB42-3A94110ADD04}" type="presOf" srcId="{E556417E-F1FE-4AA1-AB40-2F4005050B82}" destId="{44E3D96B-51F6-483F-B40C-343209D76F7B}" srcOrd="0" destOrd="0" presId="urn:microsoft.com/office/officeart/2005/8/layout/process3"/>
    <dgm:cxn modelId="{4CA4D537-6DFE-444E-A331-BB28F6A7333A}" type="presOf" srcId="{A478AE3D-A30A-4A3A-9C90-CFA92A43952F}" destId="{4C80DB60-8B69-4EDD-833C-6D7EFCD87284}" srcOrd="0" destOrd="0" presId="urn:microsoft.com/office/officeart/2005/8/layout/process3"/>
    <dgm:cxn modelId="{CB40DA39-EDC5-43F9-9809-E53320F1E276}" type="presOf" srcId="{48F8C60C-B5AC-4F99-8688-FFC19507E147}" destId="{4776F0BF-EDC8-487C-B56B-BE76FD438A00}" srcOrd="0" destOrd="3" presId="urn:microsoft.com/office/officeart/2005/8/layout/process3"/>
    <dgm:cxn modelId="{E706C55E-0F9D-43BF-8539-08E75C6CEEA4}" srcId="{94E37F51-E55C-47A0-B609-9FA153458AEF}" destId="{0AA6ACCF-486F-4441-BFD4-351B97234391}" srcOrd="0" destOrd="0" parTransId="{EFDF6557-87ED-403F-BD05-A59514AEDFD4}" sibTransId="{5C938860-C336-4E49-9B57-AF2BA7198244}"/>
    <dgm:cxn modelId="{86C62B41-38CD-4A7E-B710-80FCE5EA4DB9}" type="presOf" srcId="{9B392AD5-747E-4CE6-AF37-1E34D900DC32}" destId="{96E814BF-A8A7-4561-B712-9ECB106B95CC}" srcOrd="1" destOrd="0" presId="urn:microsoft.com/office/officeart/2005/8/layout/process3"/>
    <dgm:cxn modelId="{A792F742-B719-452C-BA2D-27F8D2737CE0}" type="presOf" srcId="{E5EE9BED-AA62-44ED-854F-EE6366F24C4D}" destId="{BDFCE3EC-958D-4EF2-872B-7C1DCEF5417D}" srcOrd="0" destOrd="0" presId="urn:microsoft.com/office/officeart/2005/8/layout/process3"/>
    <dgm:cxn modelId="{ECC50646-A389-48BF-A60A-A3C3C879B0C0}" type="presOf" srcId="{C5A84711-EB1C-4665-A69D-BB633BB41088}" destId="{FB6C9F49-5783-4681-AB74-D8811137CFF3}" srcOrd="0" destOrd="0" presId="urn:microsoft.com/office/officeart/2005/8/layout/process3"/>
    <dgm:cxn modelId="{5D2AE367-2CCE-4FC2-B266-39A066053CEC}" type="presOf" srcId="{CECD1EC8-E05E-4A85-BC1D-0677096CCF75}" destId="{F7BA6837-9B75-41CD-B656-C734BCB62610}" srcOrd="0" destOrd="4" presId="urn:microsoft.com/office/officeart/2005/8/layout/process3"/>
    <dgm:cxn modelId="{3DB5D648-8752-4598-B04C-09D34FC8A23F}" srcId="{94E37F51-E55C-47A0-B609-9FA153458AEF}" destId="{A6D3C449-DFA7-415C-9C06-6865EC476486}" srcOrd="3" destOrd="0" parTransId="{24C673AC-504A-427A-B7DD-52640A25922F}" sibTransId="{B3AB8BE1-DF58-496B-A67A-468441E05280}"/>
    <dgm:cxn modelId="{E829244D-0998-4A51-B15E-74BB5221DB67}" type="presOf" srcId="{602A5683-059C-4FD6-B922-07FE53BC7A58}" destId="{4776F0BF-EDC8-487C-B56B-BE76FD438A00}" srcOrd="0" destOrd="2" presId="urn:microsoft.com/office/officeart/2005/8/layout/process3"/>
    <dgm:cxn modelId="{08224C6E-FFF8-4CB0-83AF-3FD8EC2D6115}" type="presOf" srcId="{B36F36CF-EFE2-4E8F-BA46-7960E44FBE6D}" destId="{F7BA6837-9B75-41CD-B656-C734BCB62610}" srcOrd="0" destOrd="1" presId="urn:microsoft.com/office/officeart/2005/8/layout/process3"/>
    <dgm:cxn modelId="{157A7055-B3E5-42B2-BB3D-A8FCD582A68F}" srcId="{C5A84711-EB1C-4665-A69D-BB633BB41088}" destId="{3B365737-75F2-40EA-8A46-1E9A194C37B8}" srcOrd="0" destOrd="0" parTransId="{1F38CC79-3FC8-4CE3-ACEF-9A85058AC14C}" sibTransId="{6393C85F-28D5-4D60-B58F-77E3136CBB83}"/>
    <dgm:cxn modelId="{4926B87E-7D87-4065-B41D-7EC50DA43B1E}" type="presOf" srcId="{0AA6ACCF-486F-4441-BFD4-351B97234391}" destId="{F7BA6837-9B75-41CD-B656-C734BCB62610}" srcOrd="0" destOrd="0" presId="urn:microsoft.com/office/officeart/2005/8/layout/process3"/>
    <dgm:cxn modelId="{9D325F8D-F050-4A99-AEF4-5EB357A2EBED}" srcId="{94E37F51-E55C-47A0-B609-9FA153458AEF}" destId="{CECD1EC8-E05E-4A85-BC1D-0677096CCF75}" srcOrd="4" destOrd="0" parTransId="{081DAF95-CE22-447C-A270-90106B392D95}" sibTransId="{CA787BE5-11DE-4339-84FC-7D18DAAB2E8D}"/>
    <dgm:cxn modelId="{FB83E48F-2C4D-46DD-9BEA-A987B4D58DCE}" type="presOf" srcId="{E556417E-F1FE-4AA1-AB40-2F4005050B82}" destId="{68F63393-0402-490D-A853-CF4C14AFFA07}" srcOrd="1" destOrd="0" presId="urn:microsoft.com/office/officeart/2005/8/layout/process3"/>
    <dgm:cxn modelId="{08B2EC98-97C8-4997-A488-317EEA0D38B5}" srcId="{9B392AD5-747E-4CE6-AF37-1E34D900DC32}" destId="{A5D5AD75-9E15-477E-AB0F-E4933FE36F2E}" srcOrd="2" destOrd="0" parTransId="{250E3467-AEE8-4ADD-84DE-FF16942A697F}" sibTransId="{015F19C8-70CB-422F-8413-746B43C72ABC}"/>
    <dgm:cxn modelId="{4E51309A-9246-47E6-8167-75740C243BB5}" type="presOf" srcId="{D5C9D617-AC50-4412-83C9-25E1D2F01CB5}" destId="{466C5852-235A-45C4-91F3-25F0978C1DD3}" srcOrd="0" destOrd="1" presId="urn:microsoft.com/office/officeart/2005/8/layout/process3"/>
    <dgm:cxn modelId="{AB904B9D-FD2C-4134-B4B9-0B1936831614}" type="presOf" srcId="{A5D5AD75-9E15-477E-AB0F-E4933FE36F2E}" destId="{466C5852-235A-45C4-91F3-25F0978C1DD3}" srcOrd="0" destOrd="2" presId="urn:microsoft.com/office/officeart/2005/8/layout/process3"/>
    <dgm:cxn modelId="{37344C9D-7AFF-4871-8E43-C7985C79E741}" type="presOf" srcId="{3B365737-75F2-40EA-8A46-1E9A194C37B8}" destId="{4776F0BF-EDC8-487C-B56B-BE76FD438A00}" srcOrd="0" destOrd="0" presId="urn:microsoft.com/office/officeart/2005/8/layout/process3"/>
    <dgm:cxn modelId="{616871A0-FAC2-4BFF-B3D0-DD6F30662057}" srcId="{9B392AD5-747E-4CE6-AF37-1E34D900DC32}" destId="{D5C9D617-AC50-4412-83C9-25E1D2F01CB5}" srcOrd="1" destOrd="0" parTransId="{7A0791C8-EB19-4725-914C-FF0CA1CAD018}" sibTransId="{E8541602-EB2E-4DF0-BADF-73F72CAFFD7E}"/>
    <dgm:cxn modelId="{EDBD12AA-5D79-408F-AF46-D39DE7D5E30C}" srcId="{C5A84711-EB1C-4665-A69D-BB633BB41088}" destId="{602A5683-059C-4FD6-B922-07FE53BC7A58}" srcOrd="2" destOrd="0" parTransId="{E07B81B9-6AAD-4DCC-9146-10E7FDB8C7DA}" sibTransId="{2690EA04-6D3A-45E4-9F69-8BA781CCD9B2}"/>
    <dgm:cxn modelId="{69BDDAAA-AEC0-47D8-8B1F-BCE44395E2EA}" srcId="{94E37F51-E55C-47A0-B609-9FA153458AEF}" destId="{C0429E9C-4E51-4D3E-A0FF-12F2B5CD6994}" srcOrd="2" destOrd="0" parTransId="{7C42D147-0581-4329-8676-586799E3A2E7}" sibTransId="{B0C00563-9314-43C6-AC38-C044E88F689F}"/>
    <dgm:cxn modelId="{6AC487B0-A6C7-4437-898A-A847575DC419}" srcId="{A478AE3D-A30A-4A3A-9C90-CFA92A43952F}" destId="{C5A84711-EB1C-4665-A69D-BB633BB41088}" srcOrd="2" destOrd="0" parTransId="{33924716-8D41-45BC-8CE2-FE86603B7739}" sibTransId="{98647A45-1CC6-4B1F-9FD6-51FB42BD9065}"/>
    <dgm:cxn modelId="{D0303AB3-52F0-47E1-87CC-B297E5D38141}" type="presOf" srcId="{E2BCFB45-9B53-4AA3-862B-F295E3CA2065}" destId="{466C5852-235A-45C4-91F3-25F0978C1DD3}" srcOrd="0" destOrd="0" presId="urn:microsoft.com/office/officeart/2005/8/layout/process3"/>
    <dgm:cxn modelId="{2D2050BA-DDF7-4EAA-9100-E346E2BA7245}" srcId="{C5A84711-EB1C-4665-A69D-BB633BB41088}" destId="{48F8C60C-B5AC-4F99-8688-FFC19507E147}" srcOrd="3" destOrd="0" parTransId="{B9D6DF5E-F926-44FA-A330-E117D770A244}" sibTransId="{2521E270-2CBD-491D-AFFD-64DF26156F0A}"/>
    <dgm:cxn modelId="{671AF5BE-0FF6-48D7-AF6E-51D1FEBECC4F}" srcId="{94E37F51-E55C-47A0-B609-9FA153458AEF}" destId="{B36F36CF-EFE2-4E8F-BA46-7960E44FBE6D}" srcOrd="1" destOrd="0" parTransId="{26A2544D-693C-466C-B219-7B657D0F60E7}" sibTransId="{76D73F79-5EA1-47BF-A392-0EF98B29A554}"/>
    <dgm:cxn modelId="{62B9DDC0-8681-450E-A25B-A59CFFCB2F98}" type="presOf" srcId="{C0429E9C-4E51-4D3E-A0FF-12F2B5CD6994}" destId="{F7BA6837-9B75-41CD-B656-C734BCB62610}" srcOrd="0" destOrd="2" presId="urn:microsoft.com/office/officeart/2005/8/layout/process3"/>
    <dgm:cxn modelId="{BD7BC6C2-4E0B-4FBE-ABDC-F795ACE4255C}" type="presOf" srcId="{C5A84711-EB1C-4665-A69D-BB633BB41088}" destId="{C3CA436D-2383-45A1-B4AA-81819116D8E0}" srcOrd="1" destOrd="0" presId="urn:microsoft.com/office/officeart/2005/8/layout/process3"/>
    <dgm:cxn modelId="{765B20E2-B6B1-4BA6-96DE-11953257E87E}" type="presOf" srcId="{34D9FA98-0F20-4F91-A798-F005971522FC}" destId="{4776F0BF-EDC8-487C-B56B-BE76FD438A00}" srcOrd="0" destOrd="1" presId="urn:microsoft.com/office/officeart/2005/8/layout/process3"/>
    <dgm:cxn modelId="{00BD88F0-342D-4B3F-8F02-CDB2195DA4E6}" type="presOf" srcId="{94E37F51-E55C-47A0-B609-9FA153458AEF}" destId="{8C516921-083F-4AA9-BA16-8D8D6F8970CF}" srcOrd="1" destOrd="0" presId="urn:microsoft.com/office/officeart/2005/8/layout/process3"/>
    <dgm:cxn modelId="{5514ACF2-FC2B-446E-94A9-943E6E2404B2}" srcId="{A478AE3D-A30A-4A3A-9C90-CFA92A43952F}" destId="{94E37F51-E55C-47A0-B609-9FA153458AEF}" srcOrd="1" destOrd="0" parTransId="{BBE20704-FCBF-425B-9A28-FBBC654CE0A1}" sibTransId="{E5EE9BED-AA62-44ED-854F-EE6366F24C4D}"/>
    <dgm:cxn modelId="{265CAF3F-E9E7-4848-943A-38A8ED02F16B}" type="presParOf" srcId="{4C80DB60-8B69-4EDD-833C-6D7EFCD87284}" destId="{CC26689D-C273-41F5-97A7-34F4F73D7887}" srcOrd="0" destOrd="0" presId="urn:microsoft.com/office/officeart/2005/8/layout/process3"/>
    <dgm:cxn modelId="{CA4417E4-56EA-45FC-8DBA-117AF7CE5217}" type="presParOf" srcId="{CC26689D-C273-41F5-97A7-34F4F73D7887}" destId="{A2C1C226-F811-42BD-81BD-94C540BD3B50}" srcOrd="0" destOrd="0" presId="urn:microsoft.com/office/officeart/2005/8/layout/process3"/>
    <dgm:cxn modelId="{09E98B72-5398-42D4-A19D-4A785E1F2315}" type="presParOf" srcId="{CC26689D-C273-41F5-97A7-34F4F73D7887}" destId="{96E814BF-A8A7-4561-B712-9ECB106B95CC}" srcOrd="1" destOrd="0" presId="urn:microsoft.com/office/officeart/2005/8/layout/process3"/>
    <dgm:cxn modelId="{DB8867AC-D394-47A3-B31F-377251586DC5}" type="presParOf" srcId="{CC26689D-C273-41F5-97A7-34F4F73D7887}" destId="{466C5852-235A-45C4-91F3-25F0978C1DD3}" srcOrd="2" destOrd="0" presId="urn:microsoft.com/office/officeart/2005/8/layout/process3"/>
    <dgm:cxn modelId="{61F879C7-6017-410E-8E2E-53655E464285}" type="presParOf" srcId="{4C80DB60-8B69-4EDD-833C-6D7EFCD87284}" destId="{44E3D96B-51F6-483F-B40C-343209D76F7B}" srcOrd="1" destOrd="0" presId="urn:microsoft.com/office/officeart/2005/8/layout/process3"/>
    <dgm:cxn modelId="{80832975-16BB-4BB2-9809-FA858F623BFC}" type="presParOf" srcId="{44E3D96B-51F6-483F-B40C-343209D76F7B}" destId="{68F63393-0402-490D-A853-CF4C14AFFA07}" srcOrd="0" destOrd="0" presId="urn:microsoft.com/office/officeart/2005/8/layout/process3"/>
    <dgm:cxn modelId="{0E05122F-1ECB-4812-994E-9237929CE1CE}" type="presParOf" srcId="{4C80DB60-8B69-4EDD-833C-6D7EFCD87284}" destId="{030D3B10-716C-46BA-8E92-27893832D662}" srcOrd="2" destOrd="0" presId="urn:microsoft.com/office/officeart/2005/8/layout/process3"/>
    <dgm:cxn modelId="{5734F6AB-7EF8-4408-BCD7-7C11FC977B48}" type="presParOf" srcId="{030D3B10-716C-46BA-8E92-27893832D662}" destId="{8FBB3DDA-999F-47CE-9599-3989ACCBCDDF}" srcOrd="0" destOrd="0" presId="urn:microsoft.com/office/officeart/2005/8/layout/process3"/>
    <dgm:cxn modelId="{84E098A5-06D4-4F8E-8879-2159D541275B}" type="presParOf" srcId="{030D3B10-716C-46BA-8E92-27893832D662}" destId="{8C516921-083F-4AA9-BA16-8D8D6F8970CF}" srcOrd="1" destOrd="0" presId="urn:microsoft.com/office/officeart/2005/8/layout/process3"/>
    <dgm:cxn modelId="{2A83DED1-84D9-4385-A526-CE2D51D8AA78}" type="presParOf" srcId="{030D3B10-716C-46BA-8E92-27893832D662}" destId="{F7BA6837-9B75-41CD-B656-C734BCB62610}" srcOrd="2" destOrd="0" presId="urn:microsoft.com/office/officeart/2005/8/layout/process3"/>
    <dgm:cxn modelId="{E5FDADB7-2205-4914-89D5-0630D3EA9453}" type="presParOf" srcId="{4C80DB60-8B69-4EDD-833C-6D7EFCD87284}" destId="{BDFCE3EC-958D-4EF2-872B-7C1DCEF5417D}" srcOrd="3" destOrd="0" presId="urn:microsoft.com/office/officeart/2005/8/layout/process3"/>
    <dgm:cxn modelId="{76DCF2BA-3A8E-460A-AD38-6EB208E07226}" type="presParOf" srcId="{BDFCE3EC-958D-4EF2-872B-7C1DCEF5417D}" destId="{1AF66767-EC6C-45DA-8BF0-01ED9700CB79}" srcOrd="0" destOrd="0" presId="urn:microsoft.com/office/officeart/2005/8/layout/process3"/>
    <dgm:cxn modelId="{9655C520-3762-44BC-B7D4-A16B280BCDCD}" type="presParOf" srcId="{4C80DB60-8B69-4EDD-833C-6D7EFCD87284}" destId="{27DA5A12-744F-4C5E-9C0C-8AA25F167724}" srcOrd="4" destOrd="0" presId="urn:microsoft.com/office/officeart/2005/8/layout/process3"/>
    <dgm:cxn modelId="{605CBB29-F6FB-49F8-A1A1-E21D4F5BEE0F}" type="presParOf" srcId="{27DA5A12-744F-4C5E-9C0C-8AA25F167724}" destId="{FB6C9F49-5783-4681-AB74-D8811137CFF3}" srcOrd="0" destOrd="0" presId="urn:microsoft.com/office/officeart/2005/8/layout/process3"/>
    <dgm:cxn modelId="{0D7BDB61-43C6-4122-8ECF-FBFF7811C437}" type="presParOf" srcId="{27DA5A12-744F-4C5E-9C0C-8AA25F167724}" destId="{C3CA436D-2383-45A1-B4AA-81819116D8E0}" srcOrd="1" destOrd="0" presId="urn:microsoft.com/office/officeart/2005/8/layout/process3"/>
    <dgm:cxn modelId="{5CAF1588-3103-43F8-A8C8-271DBEDFDC34}" type="presParOf" srcId="{27DA5A12-744F-4C5E-9C0C-8AA25F167724}" destId="{4776F0BF-EDC8-487C-B56B-BE76FD438A00}"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804D019-63B0-443B-9C8B-D7DA4830771D}"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GB"/>
        </a:p>
      </dgm:t>
    </dgm:pt>
    <dgm:pt modelId="{A8CDDA81-CA10-4CAC-87C3-5F2DF877680D}">
      <dgm:prSet phldrT="[Text]" phldr="0"/>
      <dgm:spPr/>
      <dgm:t>
        <a:bodyPr/>
        <a:lstStyle/>
        <a:p>
          <a:pPr rtl="0"/>
          <a:r>
            <a:rPr lang="en-GB">
              <a:latin typeface="Arial" panose="020B0604020202020204"/>
            </a:rPr>
            <a:t>Looked After Children</a:t>
          </a:r>
          <a:endParaRPr lang="en-GB"/>
        </a:p>
      </dgm:t>
    </dgm:pt>
    <dgm:pt modelId="{21237664-85C1-431B-A249-F36D40D3B46A}" type="parTrans" cxnId="{E7A277D4-911C-4D9A-8060-0E5382809823}">
      <dgm:prSet/>
      <dgm:spPr/>
      <dgm:t>
        <a:bodyPr/>
        <a:lstStyle/>
        <a:p>
          <a:endParaRPr lang="en-GB"/>
        </a:p>
      </dgm:t>
    </dgm:pt>
    <dgm:pt modelId="{2FE6E119-0FB6-4F2D-9283-AF73FB91C314}" type="sibTrans" cxnId="{E7A277D4-911C-4D9A-8060-0E5382809823}">
      <dgm:prSet/>
      <dgm:spPr/>
      <dgm:t>
        <a:bodyPr/>
        <a:lstStyle/>
        <a:p>
          <a:endParaRPr lang="en-GB"/>
        </a:p>
      </dgm:t>
    </dgm:pt>
    <dgm:pt modelId="{4ED427FE-59A8-4D85-B7FF-B97AE524C5BE}">
      <dgm:prSet phldrT="[Text]" phldr="0"/>
      <dgm:spPr/>
      <dgm:t>
        <a:bodyPr/>
        <a:lstStyle/>
        <a:p>
          <a:pPr rtl="0"/>
          <a:r>
            <a:rPr lang="en-GB">
              <a:latin typeface="Arial" panose="020B0604020202020204"/>
            </a:rPr>
            <a:t>Children Previously in Care</a:t>
          </a:r>
          <a:endParaRPr lang="en-GB"/>
        </a:p>
      </dgm:t>
    </dgm:pt>
    <dgm:pt modelId="{1DA73EE8-3793-4C83-8681-3A31FE886EE5}" type="parTrans" cxnId="{B4C5EACF-BF3A-4B7C-A4BF-B30427A52B77}">
      <dgm:prSet/>
      <dgm:spPr/>
      <dgm:t>
        <a:bodyPr/>
        <a:lstStyle/>
        <a:p>
          <a:endParaRPr lang="en-GB"/>
        </a:p>
      </dgm:t>
    </dgm:pt>
    <dgm:pt modelId="{601CBC51-117C-41FA-B952-27C3588F8266}" type="sibTrans" cxnId="{B4C5EACF-BF3A-4B7C-A4BF-B30427A52B77}">
      <dgm:prSet/>
      <dgm:spPr/>
      <dgm:t>
        <a:bodyPr/>
        <a:lstStyle/>
        <a:p>
          <a:endParaRPr lang="en-GB"/>
        </a:p>
      </dgm:t>
    </dgm:pt>
    <dgm:pt modelId="{0FAF02F4-3FB2-435E-BCF0-DB6410946AF9}">
      <dgm:prSet phldrT="[Text]" phldr="0"/>
      <dgm:spPr/>
      <dgm:t>
        <a:bodyPr/>
        <a:lstStyle/>
        <a:p>
          <a:r>
            <a:rPr lang="en-GB" err="1">
              <a:latin typeface="Arial" panose="020B0604020202020204"/>
            </a:rPr>
            <a:t>CiN</a:t>
          </a:r>
          <a:r>
            <a:rPr lang="en-GB">
              <a:latin typeface="Arial" panose="020B0604020202020204"/>
            </a:rPr>
            <a:t>/CP and Kinship</a:t>
          </a:r>
          <a:endParaRPr lang="en-GB"/>
        </a:p>
      </dgm:t>
    </dgm:pt>
    <dgm:pt modelId="{0AFAA4C5-9080-43C4-AFC9-9D6E165355DB}" type="parTrans" cxnId="{88FEBF8F-9CAC-4DDA-A754-8A2039632E76}">
      <dgm:prSet/>
      <dgm:spPr/>
      <dgm:t>
        <a:bodyPr/>
        <a:lstStyle/>
        <a:p>
          <a:endParaRPr lang="en-GB"/>
        </a:p>
      </dgm:t>
    </dgm:pt>
    <dgm:pt modelId="{8AF1FAED-A15D-4A04-A216-6968D10DFF67}" type="sibTrans" cxnId="{88FEBF8F-9CAC-4DDA-A754-8A2039632E76}">
      <dgm:prSet/>
      <dgm:spPr/>
      <dgm:t>
        <a:bodyPr/>
        <a:lstStyle/>
        <a:p>
          <a:endParaRPr lang="en-GB"/>
        </a:p>
      </dgm:t>
    </dgm:pt>
    <dgm:pt modelId="{0426C9A8-FFF5-48E7-98A0-1BABD62C7DEC}">
      <dgm:prSet phldr="0"/>
      <dgm:spPr/>
      <dgm:t>
        <a:bodyPr/>
        <a:lstStyle/>
        <a:p>
          <a:pPr rtl="0"/>
          <a:r>
            <a:rPr lang="en-GB">
              <a:latin typeface="Arial" panose="020B0604020202020204"/>
            </a:rPr>
            <a:t>VS Strategic responsibility and advice and information to schools and social workers for cohorts of children but not parents/guardians</a:t>
          </a:r>
        </a:p>
      </dgm:t>
    </dgm:pt>
    <dgm:pt modelId="{A052F717-732B-4B82-9536-D3061B85C3D7}" type="parTrans" cxnId="{DBF7A261-9C36-4A31-A938-97AE2C807F7B}">
      <dgm:prSet/>
      <dgm:spPr/>
      <dgm:t>
        <a:bodyPr/>
        <a:lstStyle/>
        <a:p>
          <a:endParaRPr lang="en-GB"/>
        </a:p>
      </dgm:t>
    </dgm:pt>
    <dgm:pt modelId="{EE1D1782-210A-4663-9650-A35D9E9849B8}" type="sibTrans" cxnId="{DBF7A261-9C36-4A31-A938-97AE2C807F7B}">
      <dgm:prSet/>
      <dgm:spPr/>
      <dgm:t>
        <a:bodyPr/>
        <a:lstStyle/>
        <a:p>
          <a:endParaRPr lang="en-GB"/>
        </a:p>
      </dgm:t>
    </dgm:pt>
    <dgm:pt modelId="{5BA20084-64E8-4C1B-9470-C26872732571}">
      <dgm:prSet phldr="0"/>
      <dgm:spPr/>
      <dgm:t>
        <a:bodyPr/>
        <a:lstStyle/>
        <a:p>
          <a:pPr rtl="0"/>
          <a:r>
            <a:rPr lang="en-GB">
              <a:latin typeface="Arial" panose="020B0604020202020204"/>
            </a:rPr>
            <a:t>VS Advice and information to schools, social workers and parents/guardians</a:t>
          </a:r>
        </a:p>
      </dgm:t>
    </dgm:pt>
    <dgm:pt modelId="{F38DE850-372C-4E36-87CC-E74F82365F6D}" type="parTrans" cxnId="{FFD7EAD4-0F91-4525-B187-8AB48C73BE11}">
      <dgm:prSet/>
      <dgm:spPr/>
      <dgm:t>
        <a:bodyPr/>
        <a:lstStyle/>
        <a:p>
          <a:endParaRPr lang="en-GB"/>
        </a:p>
      </dgm:t>
    </dgm:pt>
    <dgm:pt modelId="{7D9ABA04-80C2-4B0B-A321-CC327DD24617}" type="sibTrans" cxnId="{FFD7EAD4-0F91-4525-B187-8AB48C73BE11}">
      <dgm:prSet/>
      <dgm:spPr/>
      <dgm:t>
        <a:bodyPr/>
        <a:lstStyle/>
        <a:p>
          <a:endParaRPr lang="en-GB"/>
        </a:p>
      </dgm:t>
    </dgm:pt>
    <dgm:pt modelId="{F980D337-BBB8-4734-8383-548BC4C08FBC}">
      <dgm:prSet phldr="0"/>
      <dgm:spPr/>
      <dgm:t>
        <a:bodyPr/>
        <a:lstStyle/>
        <a:p>
          <a:pPr rtl="0"/>
          <a:r>
            <a:rPr lang="en-GB">
              <a:latin typeface="Arial" panose="020B0604020202020204"/>
            </a:rPr>
            <a:t>VS has Corporate parenting responsibility</a:t>
          </a:r>
        </a:p>
      </dgm:t>
    </dgm:pt>
    <dgm:pt modelId="{368030CE-412A-4B8B-B0A5-67A788830DCA}" type="parTrans" cxnId="{EBF99FFB-073B-4F88-BC8A-6A2EF8997217}">
      <dgm:prSet/>
      <dgm:spPr/>
      <dgm:t>
        <a:bodyPr/>
        <a:lstStyle/>
        <a:p>
          <a:endParaRPr lang="en-GB"/>
        </a:p>
      </dgm:t>
    </dgm:pt>
    <dgm:pt modelId="{F2B1A042-AB87-4B3B-8B77-3395D7D56ECD}" type="sibTrans" cxnId="{EBF99FFB-073B-4F88-BC8A-6A2EF8997217}">
      <dgm:prSet/>
      <dgm:spPr/>
      <dgm:t>
        <a:bodyPr/>
        <a:lstStyle/>
        <a:p>
          <a:endParaRPr lang="en-GB"/>
        </a:p>
      </dgm:t>
    </dgm:pt>
    <dgm:pt modelId="{033166E9-358E-4E51-B052-4A95CE0AA483}" type="pres">
      <dgm:prSet presAssocID="{8804D019-63B0-443B-9C8B-D7DA4830771D}" presName="Name0" presStyleCnt="0">
        <dgm:presLayoutVars>
          <dgm:dir/>
          <dgm:animLvl val="lvl"/>
          <dgm:resizeHandles val="exact"/>
        </dgm:presLayoutVars>
      </dgm:prSet>
      <dgm:spPr/>
    </dgm:pt>
    <dgm:pt modelId="{CD95EBE9-0AA2-44CD-817D-0F3992F0550C}" type="pres">
      <dgm:prSet presAssocID="{A8CDDA81-CA10-4CAC-87C3-5F2DF877680D}" presName="composite" presStyleCnt="0"/>
      <dgm:spPr/>
    </dgm:pt>
    <dgm:pt modelId="{F967CEFC-372C-4820-92D2-F55689FFBF52}" type="pres">
      <dgm:prSet presAssocID="{A8CDDA81-CA10-4CAC-87C3-5F2DF877680D}" presName="parTx" presStyleLbl="alignNode1" presStyleIdx="0" presStyleCnt="3">
        <dgm:presLayoutVars>
          <dgm:chMax val="0"/>
          <dgm:chPref val="0"/>
          <dgm:bulletEnabled val="1"/>
        </dgm:presLayoutVars>
      </dgm:prSet>
      <dgm:spPr/>
    </dgm:pt>
    <dgm:pt modelId="{6DC207EC-A6C6-49B6-803B-9D75F04430DF}" type="pres">
      <dgm:prSet presAssocID="{A8CDDA81-CA10-4CAC-87C3-5F2DF877680D}" presName="desTx" presStyleLbl="alignAccFollowNode1" presStyleIdx="0" presStyleCnt="3">
        <dgm:presLayoutVars>
          <dgm:bulletEnabled val="1"/>
        </dgm:presLayoutVars>
      </dgm:prSet>
      <dgm:spPr/>
    </dgm:pt>
    <dgm:pt modelId="{8E1738F2-9A11-422C-8875-C820489E415B}" type="pres">
      <dgm:prSet presAssocID="{2FE6E119-0FB6-4F2D-9283-AF73FB91C314}" presName="space" presStyleCnt="0"/>
      <dgm:spPr/>
    </dgm:pt>
    <dgm:pt modelId="{D6A9FE8E-22E8-4F69-BA80-E482DD0D44A0}" type="pres">
      <dgm:prSet presAssocID="{4ED427FE-59A8-4D85-B7FF-B97AE524C5BE}" presName="composite" presStyleCnt="0"/>
      <dgm:spPr/>
    </dgm:pt>
    <dgm:pt modelId="{A62BA7CE-3F93-4AA7-80D2-21838E544601}" type="pres">
      <dgm:prSet presAssocID="{4ED427FE-59A8-4D85-B7FF-B97AE524C5BE}" presName="parTx" presStyleLbl="alignNode1" presStyleIdx="1" presStyleCnt="3">
        <dgm:presLayoutVars>
          <dgm:chMax val="0"/>
          <dgm:chPref val="0"/>
          <dgm:bulletEnabled val="1"/>
        </dgm:presLayoutVars>
      </dgm:prSet>
      <dgm:spPr/>
    </dgm:pt>
    <dgm:pt modelId="{2D283046-1D67-458F-9EA9-116F233653D5}" type="pres">
      <dgm:prSet presAssocID="{4ED427FE-59A8-4D85-B7FF-B97AE524C5BE}" presName="desTx" presStyleLbl="alignAccFollowNode1" presStyleIdx="1" presStyleCnt="3">
        <dgm:presLayoutVars>
          <dgm:bulletEnabled val="1"/>
        </dgm:presLayoutVars>
      </dgm:prSet>
      <dgm:spPr/>
    </dgm:pt>
    <dgm:pt modelId="{0CBA7C38-98C0-49C4-B9AD-C0AB9E63875D}" type="pres">
      <dgm:prSet presAssocID="{601CBC51-117C-41FA-B952-27C3588F8266}" presName="space" presStyleCnt="0"/>
      <dgm:spPr/>
    </dgm:pt>
    <dgm:pt modelId="{DA762F8B-0300-4C9F-9AEC-35E2607599E6}" type="pres">
      <dgm:prSet presAssocID="{0FAF02F4-3FB2-435E-BCF0-DB6410946AF9}" presName="composite" presStyleCnt="0"/>
      <dgm:spPr/>
    </dgm:pt>
    <dgm:pt modelId="{D7AA4FE9-D15F-4666-8074-A2E1EB0C4CC4}" type="pres">
      <dgm:prSet presAssocID="{0FAF02F4-3FB2-435E-BCF0-DB6410946AF9}" presName="parTx" presStyleLbl="alignNode1" presStyleIdx="2" presStyleCnt="3">
        <dgm:presLayoutVars>
          <dgm:chMax val="0"/>
          <dgm:chPref val="0"/>
          <dgm:bulletEnabled val="1"/>
        </dgm:presLayoutVars>
      </dgm:prSet>
      <dgm:spPr/>
    </dgm:pt>
    <dgm:pt modelId="{698E6E1F-B74C-4822-B2DC-4EF1E83C8626}" type="pres">
      <dgm:prSet presAssocID="{0FAF02F4-3FB2-435E-BCF0-DB6410946AF9}" presName="desTx" presStyleLbl="alignAccFollowNode1" presStyleIdx="2" presStyleCnt="3">
        <dgm:presLayoutVars>
          <dgm:bulletEnabled val="1"/>
        </dgm:presLayoutVars>
      </dgm:prSet>
      <dgm:spPr/>
    </dgm:pt>
  </dgm:ptLst>
  <dgm:cxnLst>
    <dgm:cxn modelId="{9A42913C-5E59-4478-A543-4D281E9729E4}" type="presOf" srcId="{4ED427FE-59A8-4D85-B7FF-B97AE524C5BE}" destId="{A62BA7CE-3F93-4AA7-80D2-21838E544601}" srcOrd="0" destOrd="0" presId="urn:microsoft.com/office/officeart/2005/8/layout/hList1"/>
    <dgm:cxn modelId="{DBF7A261-9C36-4A31-A938-97AE2C807F7B}" srcId="{0FAF02F4-3FB2-435E-BCF0-DB6410946AF9}" destId="{0426C9A8-FFF5-48E7-98A0-1BABD62C7DEC}" srcOrd="0" destOrd="0" parTransId="{A052F717-732B-4B82-9536-D3061B85C3D7}" sibTransId="{EE1D1782-210A-4663-9650-A35D9E9849B8}"/>
    <dgm:cxn modelId="{FE190A44-4F15-4325-86DB-EAC21A145BFB}" type="presOf" srcId="{8804D019-63B0-443B-9C8B-D7DA4830771D}" destId="{033166E9-358E-4E51-B052-4A95CE0AA483}" srcOrd="0" destOrd="0" presId="urn:microsoft.com/office/officeart/2005/8/layout/hList1"/>
    <dgm:cxn modelId="{88FEBF8F-9CAC-4DDA-A754-8A2039632E76}" srcId="{8804D019-63B0-443B-9C8B-D7DA4830771D}" destId="{0FAF02F4-3FB2-435E-BCF0-DB6410946AF9}" srcOrd="2" destOrd="0" parTransId="{0AFAA4C5-9080-43C4-AFC9-9D6E165355DB}" sibTransId="{8AF1FAED-A15D-4A04-A216-6968D10DFF67}"/>
    <dgm:cxn modelId="{FD766495-C621-4707-B9E9-5C792E4597F8}" type="presOf" srcId="{5BA20084-64E8-4C1B-9470-C26872732571}" destId="{2D283046-1D67-458F-9EA9-116F233653D5}" srcOrd="0" destOrd="0" presId="urn:microsoft.com/office/officeart/2005/8/layout/hList1"/>
    <dgm:cxn modelId="{D9DE4D99-76FE-4127-A044-C620353C04B1}" type="presOf" srcId="{0FAF02F4-3FB2-435E-BCF0-DB6410946AF9}" destId="{D7AA4FE9-D15F-4666-8074-A2E1EB0C4CC4}" srcOrd="0" destOrd="0" presId="urn:microsoft.com/office/officeart/2005/8/layout/hList1"/>
    <dgm:cxn modelId="{62E2E0B2-976C-4F58-BBBF-F0F7DEA1C32F}" type="presOf" srcId="{F980D337-BBB8-4734-8383-548BC4C08FBC}" destId="{6DC207EC-A6C6-49B6-803B-9D75F04430DF}" srcOrd="0" destOrd="0" presId="urn:microsoft.com/office/officeart/2005/8/layout/hList1"/>
    <dgm:cxn modelId="{B4C5EACF-BF3A-4B7C-A4BF-B30427A52B77}" srcId="{8804D019-63B0-443B-9C8B-D7DA4830771D}" destId="{4ED427FE-59A8-4D85-B7FF-B97AE524C5BE}" srcOrd="1" destOrd="0" parTransId="{1DA73EE8-3793-4C83-8681-3A31FE886EE5}" sibTransId="{601CBC51-117C-41FA-B952-27C3588F8266}"/>
    <dgm:cxn modelId="{E7A277D4-911C-4D9A-8060-0E5382809823}" srcId="{8804D019-63B0-443B-9C8B-D7DA4830771D}" destId="{A8CDDA81-CA10-4CAC-87C3-5F2DF877680D}" srcOrd="0" destOrd="0" parTransId="{21237664-85C1-431B-A249-F36D40D3B46A}" sibTransId="{2FE6E119-0FB6-4F2D-9283-AF73FB91C314}"/>
    <dgm:cxn modelId="{FFD7EAD4-0F91-4525-B187-8AB48C73BE11}" srcId="{4ED427FE-59A8-4D85-B7FF-B97AE524C5BE}" destId="{5BA20084-64E8-4C1B-9470-C26872732571}" srcOrd="0" destOrd="0" parTransId="{F38DE850-372C-4E36-87CC-E74F82365F6D}" sibTransId="{7D9ABA04-80C2-4B0B-A321-CC327DD24617}"/>
    <dgm:cxn modelId="{BDC274E1-9A05-4F0E-94B8-71B2B9510D4E}" type="presOf" srcId="{A8CDDA81-CA10-4CAC-87C3-5F2DF877680D}" destId="{F967CEFC-372C-4820-92D2-F55689FFBF52}" srcOrd="0" destOrd="0" presId="urn:microsoft.com/office/officeart/2005/8/layout/hList1"/>
    <dgm:cxn modelId="{EBF99FFB-073B-4F88-BC8A-6A2EF8997217}" srcId="{A8CDDA81-CA10-4CAC-87C3-5F2DF877680D}" destId="{F980D337-BBB8-4734-8383-548BC4C08FBC}" srcOrd="0" destOrd="0" parTransId="{368030CE-412A-4B8B-B0A5-67A788830DCA}" sibTransId="{F2B1A042-AB87-4B3B-8B77-3395D7D56ECD}"/>
    <dgm:cxn modelId="{54F6DFFD-6462-44E5-A3D5-0F13B6C70CE6}" type="presOf" srcId="{0426C9A8-FFF5-48E7-98A0-1BABD62C7DEC}" destId="{698E6E1F-B74C-4822-B2DC-4EF1E83C8626}" srcOrd="0" destOrd="0" presId="urn:microsoft.com/office/officeart/2005/8/layout/hList1"/>
    <dgm:cxn modelId="{1A3A919A-7336-4E49-8B9F-4BEA02028CAB}" type="presParOf" srcId="{033166E9-358E-4E51-B052-4A95CE0AA483}" destId="{CD95EBE9-0AA2-44CD-817D-0F3992F0550C}" srcOrd="0" destOrd="0" presId="urn:microsoft.com/office/officeart/2005/8/layout/hList1"/>
    <dgm:cxn modelId="{F4F23AA6-8BCD-47F9-AE99-63F44C293F7B}" type="presParOf" srcId="{CD95EBE9-0AA2-44CD-817D-0F3992F0550C}" destId="{F967CEFC-372C-4820-92D2-F55689FFBF52}" srcOrd="0" destOrd="0" presId="urn:microsoft.com/office/officeart/2005/8/layout/hList1"/>
    <dgm:cxn modelId="{14EA4531-B212-448A-8892-727D9430DDFE}" type="presParOf" srcId="{CD95EBE9-0AA2-44CD-817D-0F3992F0550C}" destId="{6DC207EC-A6C6-49B6-803B-9D75F04430DF}" srcOrd="1" destOrd="0" presId="urn:microsoft.com/office/officeart/2005/8/layout/hList1"/>
    <dgm:cxn modelId="{B2F11790-BFB8-43E7-BFE9-9415FDF743A2}" type="presParOf" srcId="{033166E9-358E-4E51-B052-4A95CE0AA483}" destId="{8E1738F2-9A11-422C-8875-C820489E415B}" srcOrd="1" destOrd="0" presId="urn:microsoft.com/office/officeart/2005/8/layout/hList1"/>
    <dgm:cxn modelId="{AB834329-787C-42C5-B559-DF6FE8EB9365}" type="presParOf" srcId="{033166E9-358E-4E51-B052-4A95CE0AA483}" destId="{D6A9FE8E-22E8-4F69-BA80-E482DD0D44A0}" srcOrd="2" destOrd="0" presId="urn:microsoft.com/office/officeart/2005/8/layout/hList1"/>
    <dgm:cxn modelId="{FE144958-67F0-43A7-A52E-209725E35C63}" type="presParOf" srcId="{D6A9FE8E-22E8-4F69-BA80-E482DD0D44A0}" destId="{A62BA7CE-3F93-4AA7-80D2-21838E544601}" srcOrd="0" destOrd="0" presId="urn:microsoft.com/office/officeart/2005/8/layout/hList1"/>
    <dgm:cxn modelId="{8C8538CD-9193-4FA7-A5FD-DAA4EC5501D7}" type="presParOf" srcId="{D6A9FE8E-22E8-4F69-BA80-E482DD0D44A0}" destId="{2D283046-1D67-458F-9EA9-116F233653D5}" srcOrd="1" destOrd="0" presId="urn:microsoft.com/office/officeart/2005/8/layout/hList1"/>
    <dgm:cxn modelId="{AA9814B2-68A6-4C77-948A-CF26374F106C}" type="presParOf" srcId="{033166E9-358E-4E51-B052-4A95CE0AA483}" destId="{0CBA7C38-98C0-49C4-B9AD-C0AB9E63875D}" srcOrd="3" destOrd="0" presId="urn:microsoft.com/office/officeart/2005/8/layout/hList1"/>
    <dgm:cxn modelId="{132C5FF4-3BF6-4CC3-BDDF-6D19CA1FD49C}" type="presParOf" srcId="{033166E9-358E-4E51-B052-4A95CE0AA483}" destId="{DA762F8B-0300-4C9F-9AEC-35E2607599E6}" srcOrd="4" destOrd="0" presId="urn:microsoft.com/office/officeart/2005/8/layout/hList1"/>
    <dgm:cxn modelId="{190BC10B-6563-44CF-B753-BEE2E7998C7C}" type="presParOf" srcId="{DA762F8B-0300-4C9F-9AEC-35E2607599E6}" destId="{D7AA4FE9-D15F-4666-8074-A2E1EB0C4CC4}" srcOrd="0" destOrd="0" presId="urn:microsoft.com/office/officeart/2005/8/layout/hList1"/>
    <dgm:cxn modelId="{680E411B-DB8C-42DC-9B97-F3DC4F46D9D7}" type="presParOf" srcId="{DA762F8B-0300-4C9F-9AEC-35E2607599E6}" destId="{698E6E1F-B74C-4822-B2DC-4EF1E83C862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804D019-63B0-443B-9C8B-D7DA4830771D}"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GB"/>
        </a:p>
      </dgm:t>
    </dgm:pt>
    <dgm:pt modelId="{A8CDDA81-CA10-4CAC-87C3-5F2DF877680D}">
      <dgm:prSet phldrT="[Text]" phldr="0"/>
      <dgm:spPr/>
      <dgm:t>
        <a:bodyPr/>
        <a:lstStyle/>
        <a:p>
          <a:pPr rtl="0"/>
          <a:r>
            <a:rPr lang="en-GB">
              <a:latin typeface="Arial" panose="020B0604020202020204"/>
            </a:rPr>
            <a:t>Looked After Children</a:t>
          </a:r>
          <a:endParaRPr lang="en-GB"/>
        </a:p>
      </dgm:t>
    </dgm:pt>
    <dgm:pt modelId="{21237664-85C1-431B-A249-F36D40D3B46A}" type="parTrans" cxnId="{E7A277D4-911C-4D9A-8060-0E5382809823}">
      <dgm:prSet/>
      <dgm:spPr/>
      <dgm:t>
        <a:bodyPr/>
        <a:lstStyle/>
        <a:p>
          <a:endParaRPr lang="en-GB"/>
        </a:p>
      </dgm:t>
    </dgm:pt>
    <dgm:pt modelId="{2FE6E119-0FB6-4F2D-9283-AF73FB91C314}" type="sibTrans" cxnId="{E7A277D4-911C-4D9A-8060-0E5382809823}">
      <dgm:prSet/>
      <dgm:spPr/>
      <dgm:t>
        <a:bodyPr/>
        <a:lstStyle/>
        <a:p>
          <a:endParaRPr lang="en-GB"/>
        </a:p>
      </dgm:t>
    </dgm:pt>
    <dgm:pt modelId="{4ED427FE-59A8-4D85-B7FF-B97AE524C5BE}">
      <dgm:prSet phldrT="[Text]" phldr="0"/>
      <dgm:spPr/>
      <dgm:t>
        <a:bodyPr/>
        <a:lstStyle/>
        <a:p>
          <a:pPr rtl="0"/>
          <a:r>
            <a:rPr lang="en-GB">
              <a:latin typeface="Arial" panose="020B0604020202020204"/>
            </a:rPr>
            <a:t>Children Previously in Care</a:t>
          </a:r>
          <a:endParaRPr lang="en-GB"/>
        </a:p>
      </dgm:t>
    </dgm:pt>
    <dgm:pt modelId="{1DA73EE8-3793-4C83-8681-3A31FE886EE5}" type="parTrans" cxnId="{B4C5EACF-BF3A-4B7C-A4BF-B30427A52B77}">
      <dgm:prSet/>
      <dgm:spPr/>
      <dgm:t>
        <a:bodyPr/>
        <a:lstStyle/>
        <a:p>
          <a:endParaRPr lang="en-GB"/>
        </a:p>
      </dgm:t>
    </dgm:pt>
    <dgm:pt modelId="{601CBC51-117C-41FA-B952-27C3588F8266}" type="sibTrans" cxnId="{B4C5EACF-BF3A-4B7C-A4BF-B30427A52B77}">
      <dgm:prSet/>
      <dgm:spPr/>
      <dgm:t>
        <a:bodyPr/>
        <a:lstStyle/>
        <a:p>
          <a:endParaRPr lang="en-GB"/>
        </a:p>
      </dgm:t>
    </dgm:pt>
    <dgm:pt modelId="{0FAF02F4-3FB2-435E-BCF0-DB6410946AF9}">
      <dgm:prSet phldrT="[Text]" phldr="0"/>
      <dgm:spPr/>
      <dgm:t>
        <a:bodyPr/>
        <a:lstStyle/>
        <a:p>
          <a:pPr rtl="0"/>
          <a:r>
            <a:rPr lang="en-GB" err="1">
              <a:latin typeface="Arial" panose="020B0604020202020204"/>
            </a:rPr>
            <a:t>CiN</a:t>
          </a:r>
          <a:r>
            <a:rPr lang="en-GB">
              <a:latin typeface="Arial" panose="020B0604020202020204"/>
            </a:rPr>
            <a:t>/CP and Kinship</a:t>
          </a:r>
          <a:endParaRPr lang="en-GB"/>
        </a:p>
      </dgm:t>
    </dgm:pt>
    <dgm:pt modelId="{0AFAA4C5-9080-43C4-AFC9-9D6E165355DB}" type="parTrans" cxnId="{88FEBF8F-9CAC-4DDA-A754-8A2039632E76}">
      <dgm:prSet/>
      <dgm:spPr/>
      <dgm:t>
        <a:bodyPr/>
        <a:lstStyle/>
        <a:p>
          <a:endParaRPr lang="en-GB"/>
        </a:p>
      </dgm:t>
    </dgm:pt>
    <dgm:pt modelId="{8AF1FAED-A15D-4A04-A216-6968D10DFF67}" type="sibTrans" cxnId="{88FEBF8F-9CAC-4DDA-A754-8A2039632E76}">
      <dgm:prSet/>
      <dgm:spPr/>
      <dgm:t>
        <a:bodyPr/>
        <a:lstStyle/>
        <a:p>
          <a:endParaRPr lang="en-GB"/>
        </a:p>
      </dgm:t>
    </dgm:pt>
    <dgm:pt modelId="{9E23C4E1-FCE1-49E6-88D6-E16BAFBFE470}">
      <dgm:prSet phldr="0"/>
      <dgm:spPr/>
      <dgm:t>
        <a:bodyPr/>
        <a:lstStyle/>
        <a:p>
          <a:pPr rtl="0"/>
          <a:r>
            <a:rPr lang="en-GB">
              <a:latin typeface="Arial" panose="020B0604020202020204"/>
            </a:rPr>
            <a:t>DT responsibility 3 PEPs and liaise with VS on PP+</a:t>
          </a:r>
        </a:p>
      </dgm:t>
    </dgm:pt>
    <dgm:pt modelId="{4C919F91-2B5E-466E-BE70-4AD1798B6A35}" type="parTrans" cxnId="{F841B25A-4D56-4613-B887-70BF567F00FC}">
      <dgm:prSet/>
      <dgm:spPr/>
      <dgm:t>
        <a:bodyPr/>
        <a:lstStyle/>
        <a:p>
          <a:endParaRPr lang="en-GB"/>
        </a:p>
      </dgm:t>
    </dgm:pt>
    <dgm:pt modelId="{D64B22BB-72B4-4CDB-8013-C8677932E377}" type="sibTrans" cxnId="{F841B25A-4D56-4613-B887-70BF567F00FC}">
      <dgm:prSet/>
      <dgm:spPr/>
      <dgm:t>
        <a:bodyPr/>
        <a:lstStyle/>
        <a:p>
          <a:endParaRPr lang="en-GB"/>
        </a:p>
      </dgm:t>
    </dgm:pt>
    <dgm:pt modelId="{005D0BCF-4CD4-4795-90A3-11A6487D22C2}">
      <dgm:prSet phldr="0"/>
      <dgm:spPr/>
      <dgm:t>
        <a:bodyPr/>
        <a:lstStyle/>
        <a:p>
          <a:pPr rtl="0"/>
          <a:r>
            <a:rPr lang="en-GB"/>
            <a:t>DT responsibility</a:t>
          </a:r>
          <a:r>
            <a:rPr lang="en-GB">
              <a:latin typeface="Arial" panose="020B0604020202020204"/>
            </a:rPr>
            <a:t> school receives PP+</a:t>
          </a:r>
        </a:p>
      </dgm:t>
    </dgm:pt>
    <dgm:pt modelId="{F56BEF28-CB3A-4A93-A912-99891237C186}" type="parTrans" cxnId="{078E3385-E6E1-4E4B-9E4D-1FC0B23956F5}">
      <dgm:prSet/>
      <dgm:spPr/>
      <dgm:t>
        <a:bodyPr/>
        <a:lstStyle/>
        <a:p>
          <a:endParaRPr lang="en-GB"/>
        </a:p>
      </dgm:t>
    </dgm:pt>
    <dgm:pt modelId="{2779ED92-E643-41AC-A4E7-28FCE02329C7}" type="sibTrans" cxnId="{078E3385-E6E1-4E4B-9E4D-1FC0B23956F5}">
      <dgm:prSet/>
      <dgm:spPr/>
      <dgm:t>
        <a:bodyPr/>
        <a:lstStyle/>
        <a:p>
          <a:endParaRPr lang="en-GB"/>
        </a:p>
      </dgm:t>
    </dgm:pt>
    <dgm:pt modelId="{9E3BED15-0FFF-4620-817C-44916B5B4FDC}">
      <dgm:prSet phldr="0"/>
      <dgm:spPr/>
      <dgm:t>
        <a:bodyPr/>
        <a:lstStyle/>
        <a:p>
          <a:pPr rtl="0"/>
          <a:r>
            <a:rPr lang="en-GB">
              <a:latin typeface="Arial" panose="020B0604020202020204"/>
            </a:rPr>
            <a:t>DSL</a:t>
          </a:r>
          <a:r>
            <a:rPr lang="en-GB"/>
            <a:t> </a:t>
          </a:r>
          <a:r>
            <a:rPr lang="en-GB">
              <a:latin typeface="Arial" panose="020B0604020202020204"/>
            </a:rPr>
            <a:t>responsibility</a:t>
          </a:r>
        </a:p>
      </dgm:t>
    </dgm:pt>
    <dgm:pt modelId="{8B232CDD-321A-4DF8-BAE5-6C9CD7C38741}" type="parTrans" cxnId="{930D07B9-FDC2-4A33-A490-D3FA9CEEF086}">
      <dgm:prSet/>
      <dgm:spPr/>
      <dgm:t>
        <a:bodyPr/>
        <a:lstStyle/>
        <a:p>
          <a:endParaRPr lang="en-GB"/>
        </a:p>
      </dgm:t>
    </dgm:pt>
    <dgm:pt modelId="{C4388D61-B1B5-4783-8840-2CF8D1000F83}" type="sibTrans" cxnId="{930D07B9-FDC2-4A33-A490-D3FA9CEEF086}">
      <dgm:prSet/>
      <dgm:spPr/>
      <dgm:t>
        <a:bodyPr/>
        <a:lstStyle/>
        <a:p>
          <a:endParaRPr lang="en-GB"/>
        </a:p>
      </dgm:t>
    </dgm:pt>
    <dgm:pt modelId="{033166E9-358E-4E51-B052-4A95CE0AA483}" type="pres">
      <dgm:prSet presAssocID="{8804D019-63B0-443B-9C8B-D7DA4830771D}" presName="Name0" presStyleCnt="0">
        <dgm:presLayoutVars>
          <dgm:dir/>
          <dgm:animLvl val="lvl"/>
          <dgm:resizeHandles val="exact"/>
        </dgm:presLayoutVars>
      </dgm:prSet>
      <dgm:spPr/>
    </dgm:pt>
    <dgm:pt modelId="{CD95EBE9-0AA2-44CD-817D-0F3992F0550C}" type="pres">
      <dgm:prSet presAssocID="{A8CDDA81-CA10-4CAC-87C3-5F2DF877680D}" presName="composite" presStyleCnt="0"/>
      <dgm:spPr/>
    </dgm:pt>
    <dgm:pt modelId="{F967CEFC-372C-4820-92D2-F55689FFBF52}" type="pres">
      <dgm:prSet presAssocID="{A8CDDA81-CA10-4CAC-87C3-5F2DF877680D}" presName="parTx" presStyleLbl="alignNode1" presStyleIdx="0" presStyleCnt="3">
        <dgm:presLayoutVars>
          <dgm:chMax val="0"/>
          <dgm:chPref val="0"/>
          <dgm:bulletEnabled val="1"/>
        </dgm:presLayoutVars>
      </dgm:prSet>
      <dgm:spPr/>
    </dgm:pt>
    <dgm:pt modelId="{6DC207EC-A6C6-49B6-803B-9D75F04430DF}" type="pres">
      <dgm:prSet presAssocID="{A8CDDA81-CA10-4CAC-87C3-5F2DF877680D}" presName="desTx" presStyleLbl="alignAccFollowNode1" presStyleIdx="0" presStyleCnt="3">
        <dgm:presLayoutVars>
          <dgm:bulletEnabled val="1"/>
        </dgm:presLayoutVars>
      </dgm:prSet>
      <dgm:spPr/>
    </dgm:pt>
    <dgm:pt modelId="{8E1738F2-9A11-422C-8875-C820489E415B}" type="pres">
      <dgm:prSet presAssocID="{2FE6E119-0FB6-4F2D-9283-AF73FB91C314}" presName="space" presStyleCnt="0"/>
      <dgm:spPr/>
    </dgm:pt>
    <dgm:pt modelId="{5CA7B166-408C-46FA-B544-DE555458A254}" type="pres">
      <dgm:prSet presAssocID="{4ED427FE-59A8-4D85-B7FF-B97AE524C5BE}" presName="composite" presStyleCnt="0"/>
      <dgm:spPr/>
    </dgm:pt>
    <dgm:pt modelId="{6D9AE06C-EDEF-4DA0-AA00-9CAE73046784}" type="pres">
      <dgm:prSet presAssocID="{4ED427FE-59A8-4D85-B7FF-B97AE524C5BE}" presName="parTx" presStyleLbl="alignNode1" presStyleIdx="1" presStyleCnt="3">
        <dgm:presLayoutVars>
          <dgm:chMax val="0"/>
          <dgm:chPref val="0"/>
          <dgm:bulletEnabled val="1"/>
        </dgm:presLayoutVars>
      </dgm:prSet>
      <dgm:spPr/>
    </dgm:pt>
    <dgm:pt modelId="{C120E79E-D255-4007-980C-A3072EE1F47B}" type="pres">
      <dgm:prSet presAssocID="{4ED427FE-59A8-4D85-B7FF-B97AE524C5BE}" presName="desTx" presStyleLbl="alignAccFollowNode1" presStyleIdx="1" presStyleCnt="3">
        <dgm:presLayoutVars>
          <dgm:bulletEnabled val="1"/>
        </dgm:presLayoutVars>
      </dgm:prSet>
      <dgm:spPr/>
    </dgm:pt>
    <dgm:pt modelId="{BFF443A0-A74D-4018-87FF-15986EE559FD}" type="pres">
      <dgm:prSet presAssocID="{601CBC51-117C-41FA-B952-27C3588F8266}" presName="space" presStyleCnt="0"/>
      <dgm:spPr/>
    </dgm:pt>
    <dgm:pt modelId="{DA762F8B-0300-4C9F-9AEC-35E2607599E6}" type="pres">
      <dgm:prSet presAssocID="{0FAF02F4-3FB2-435E-BCF0-DB6410946AF9}" presName="composite" presStyleCnt="0"/>
      <dgm:spPr/>
    </dgm:pt>
    <dgm:pt modelId="{D7AA4FE9-D15F-4666-8074-A2E1EB0C4CC4}" type="pres">
      <dgm:prSet presAssocID="{0FAF02F4-3FB2-435E-BCF0-DB6410946AF9}" presName="parTx" presStyleLbl="alignNode1" presStyleIdx="2" presStyleCnt="3">
        <dgm:presLayoutVars>
          <dgm:chMax val="0"/>
          <dgm:chPref val="0"/>
          <dgm:bulletEnabled val="1"/>
        </dgm:presLayoutVars>
      </dgm:prSet>
      <dgm:spPr/>
    </dgm:pt>
    <dgm:pt modelId="{698E6E1F-B74C-4822-B2DC-4EF1E83C8626}" type="pres">
      <dgm:prSet presAssocID="{0FAF02F4-3FB2-435E-BCF0-DB6410946AF9}" presName="desTx" presStyleLbl="alignAccFollowNode1" presStyleIdx="2" presStyleCnt="3">
        <dgm:presLayoutVars>
          <dgm:bulletEnabled val="1"/>
        </dgm:presLayoutVars>
      </dgm:prSet>
      <dgm:spPr/>
    </dgm:pt>
  </dgm:ptLst>
  <dgm:cxnLst>
    <dgm:cxn modelId="{5C2EA50D-DE50-4C03-957D-C409A1379F5A}" type="presOf" srcId="{9E23C4E1-FCE1-49E6-88D6-E16BAFBFE470}" destId="{6DC207EC-A6C6-49B6-803B-9D75F04430DF}" srcOrd="0" destOrd="0" presId="urn:microsoft.com/office/officeart/2005/8/layout/hList1"/>
    <dgm:cxn modelId="{FE190A44-4F15-4325-86DB-EAC21A145BFB}" type="presOf" srcId="{8804D019-63B0-443B-9C8B-D7DA4830771D}" destId="{033166E9-358E-4E51-B052-4A95CE0AA483}" srcOrd="0" destOrd="0" presId="urn:microsoft.com/office/officeart/2005/8/layout/hList1"/>
    <dgm:cxn modelId="{F841B25A-4D56-4613-B887-70BF567F00FC}" srcId="{A8CDDA81-CA10-4CAC-87C3-5F2DF877680D}" destId="{9E23C4E1-FCE1-49E6-88D6-E16BAFBFE470}" srcOrd="0" destOrd="0" parTransId="{4C919F91-2B5E-466E-BE70-4AD1798B6A35}" sibTransId="{D64B22BB-72B4-4CDB-8013-C8677932E377}"/>
    <dgm:cxn modelId="{BFF84484-220C-4946-B8DE-9E4B092267CF}" type="presOf" srcId="{9E3BED15-0FFF-4620-817C-44916B5B4FDC}" destId="{698E6E1F-B74C-4822-B2DC-4EF1E83C8626}" srcOrd="0" destOrd="0" presId="urn:microsoft.com/office/officeart/2005/8/layout/hList1"/>
    <dgm:cxn modelId="{7338FA84-F02B-42E5-9F73-D25C4CC7B787}" type="presOf" srcId="{005D0BCF-4CD4-4795-90A3-11A6487D22C2}" destId="{C120E79E-D255-4007-980C-A3072EE1F47B}" srcOrd="0" destOrd="0" presId="urn:microsoft.com/office/officeart/2005/8/layout/hList1"/>
    <dgm:cxn modelId="{078E3385-E6E1-4E4B-9E4D-1FC0B23956F5}" srcId="{4ED427FE-59A8-4D85-B7FF-B97AE524C5BE}" destId="{005D0BCF-4CD4-4795-90A3-11A6487D22C2}" srcOrd="0" destOrd="0" parTransId="{F56BEF28-CB3A-4A93-A912-99891237C186}" sibTransId="{2779ED92-E643-41AC-A4E7-28FCE02329C7}"/>
    <dgm:cxn modelId="{88FEBF8F-9CAC-4DDA-A754-8A2039632E76}" srcId="{8804D019-63B0-443B-9C8B-D7DA4830771D}" destId="{0FAF02F4-3FB2-435E-BCF0-DB6410946AF9}" srcOrd="2" destOrd="0" parTransId="{0AFAA4C5-9080-43C4-AFC9-9D6E165355DB}" sibTransId="{8AF1FAED-A15D-4A04-A216-6968D10DFF67}"/>
    <dgm:cxn modelId="{930D07B9-FDC2-4A33-A490-D3FA9CEEF086}" srcId="{0FAF02F4-3FB2-435E-BCF0-DB6410946AF9}" destId="{9E3BED15-0FFF-4620-817C-44916B5B4FDC}" srcOrd="0" destOrd="0" parTransId="{8B232CDD-321A-4DF8-BAE5-6C9CD7C38741}" sibTransId="{C4388D61-B1B5-4783-8840-2CF8D1000F83}"/>
    <dgm:cxn modelId="{FCED9AC7-F608-4770-BAAE-E18C65E96E86}" type="presOf" srcId="{4ED427FE-59A8-4D85-B7FF-B97AE524C5BE}" destId="{6D9AE06C-EDEF-4DA0-AA00-9CAE73046784}" srcOrd="0" destOrd="0" presId="urn:microsoft.com/office/officeart/2005/8/layout/hList1"/>
    <dgm:cxn modelId="{B4C5EACF-BF3A-4B7C-A4BF-B30427A52B77}" srcId="{8804D019-63B0-443B-9C8B-D7DA4830771D}" destId="{4ED427FE-59A8-4D85-B7FF-B97AE524C5BE}" srcOrd="1" destOrd="0" parTransId="{1DA73EE8-3793-4C83-8681-3A31FE886EE5}" sibTransId="{601CBC51-117C-41FA-B952-27C3588F8266}"/>
    <dgm:cxn modelId="{E7A277D4-911C-4D9A-8060-0E5382809823}" srcId="{8804D019-63B0-443B-9C8B-D7DA4830771D}" destId="{A8CDDA81-CA10-4CAC-87C3-5F2DF877680D}" srcOrd="0" destOrd="0" parTransId="{21237664-85C1-431B-A249-F36D40D3B46A}" sibTransId="{2FE6E119-0FB6-4F2D-9283-AF73FB91C314}"/>
    <dgm:cxn modelId="{DF362DDE-8A02-45D2-A20A-71CB41EC8510}" type="presOf" srcId="{0FAF02F4-3FB2-435E-BCF0-DB6410946AF9}" destId="{D7AA4FE9-D15F-4666-8074-A2E1EB0C4CC4}" srcOrd="0" destOrd="0" presId="urn:microsoft.com/office/officeart/2005/8/layout/hList1"/>
    <dgm:cxn modelId="{CF80E2EE-1BEE-46EA-A794-C7D7E131EB99}" type="presOf" srcId="{A8CDDA81-CA10-4CAC-87C3-5F2DF877680D}" destId="{F967CEFC-372C-4820-92D2-F55689FFBF52}" srcOrd="0" destOrd="0" presId="urn:microsoft.com/office/officeart/2005/8/layout/hList1"/>
    <dgm:cxn modelId="{79BF8AA2-92C5-4A36-8738-869648CAE579}" type="presParOf" srcId="{033166E9-358E-4E51-B052-4A95CE0AA483}" destId="{CD95EBE9-0AA2-44CD-817D-0F3992F0550C}" srcOrd="0" destOrd="0" presId="urn:microsoft.com/office/officeart/2005/8/layout/hList1"/>
    <dgm:cxn modelId="{957D641B-C6D5-453A-9072-41496406346E}" type="presParOf" srcId="{CD95EBE9-0AA2-44CD-817D-0F3992F0550C}" destId="{F967CEFC-372C-4820-92D2-F55689FFBF52}" srcOrd="0" destOrd="0" presId="urn:microsoft.com/office/officeart/2005/8/layout/hList1"/>
    <dgm:cxn modelId="{5D37E6CB-EDFF-4C39-9224-1ADA4576EF11}" type="presParOf" srcId="{CD95EBE9-0AA2-44CD-817D-0F3992F0550C}" destId="{6DC207EC-A6C6-49B6-803B-9D75F04430DF}" srcOrd="1" destOrd="0" presId="urn:microsoft.com/office/officeart/2005/8/layout/hList1"/>
    <dgm:cxn modelId="{C44CDB8F-7E9D-4718-879B-D9B0FEF35B3C}" type="presParOf" srcId="{033166E9-358E-4E51-B052-4A95CE0AA483}" destId="{8E1738F2-9A11-422C-8875-C820489E415B}" srcOrd="1" destOrd="0" presId="urn:microsoft.com/office/officeart/2005/8/layout/hList1"/>
    <dgm:cxn modelId="{9505ECD9-6E1B-4E0D-9055-07A304A515A6}" type="presParOf" srcId="{033166E9-358E-4E51-B052-4A95CE0AA483}" destId="{5CA7B166-408C-46FA-B544-DE555458A254}" srcOrd="2" destOrd="0" presId="urn:microsoft.com/office/officeart/2005/8/layout/hList1"/>
    <dgm:cxn modelId="{7D8DB945-9B95-48FB-B4B6-726EAA5E57E7}" type="presParOf" srcId="{5CA7B166-408C-46FA-B544-DE555458A254}" destId="{6D9AE06C-EDEF-4DA0-AA00-9CAE73046784}" srcOrd="0" destOrd="0" presId="urn:microsoft.com/office/officeart/2005/8/layout/hList1"/>
    <dgm:cxn modelId="{1636CD56-ED1F-49B9-B970-984C17E4B286}" type="presParOf" srcId="{5CA7B166-408C-46FA-B544-DE555458A254}" destId="{C120E79E-D255-4007-980C-A3072EE1F47B}" srcOrd="1" destOrd="0" presId="urn:microsoft.com/office/officeart/2005/8/layout/hList1"/>
    <dgm:cxn modelId="{A0414633-F442-4237-A4E3-C71619E484B5}" type="presParOf" srcId="{033166E9-358E-4E51-B052-4A95CE0AA483}" destId="{BFF443A0-A74D-4018-87FF-15986EE559FD}" srcOrd="3" destOrd="0" presId="urn:microsoft.com/office/officeart/2005/8/layout/hList1"/>
    <dgm:cxn modelId="{445F3029-493F-4AD4-814C-8EBF95A4ABD9}" type="presParOf" srcId="{033166E9-358E-4E51-B052-4A95CE0AA483}" destId="{DA762F8B-0300-4C9F-9AEC-35E2607599E6}" srcOrd="4" destOrd="0" presId="urn:microsoft.com/office/officeart/2005/8/layout/hList1"/>
    <dgm:cxn modelId="{C2FBC99E-1A44-4585-B96F-E77A6FF92C4E}" type="presParOf" srcId="{DA762F8B-0300-4C9F-9AEC-35E2607599E6}" destId="{D7AA4FE9-D15F-4666-8074-A2E1EB0C4CC4}" srcOrd="0" destOrd="0" presId="urn:microsoft.com/office/officeart/2005/8/layout/hList1"/>
    <dgm:cxn modelId="{F6967507-003A-4E44-BF61-EF5D46B0586D}" type="presParOf" srcId="{DA762F8B-0300-4C9F-9AEC-35E2607599E6}" destId="{698E6E1F-B74C-4822-B2DC-4EF1E83C8626}"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472FA7D-8117-43C8-A78C-0AD96B2F5C42}"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US"/>
        </a:p>
      </dgm:t>
    </dgm:pt>
    <dgm:pt modelId="{AEFAAF08-ECF8-47BE-B503-D8C2087E0056}">
      <dgm:prSet phldrT="[Text]"/>
      <dgm:spPr/>
      <dgm:t>
        <a:bodyPr/>
        <a:lstStyle/>
        <a:p>
          <a:r>
            <a:rPr lang="en-US"/>
            <a:t>Strengthen relationships between education settings and the local authority so agencies can work together in partnership.</a:t>
          </a:r>
        </a:p>
      </dgm:t>
    </dgm:pt>
    <dgm:pt modelId="{7BB92950-5CBB-4BFA-BE78-C51CC5B3C1D3}" type="parTrans" cxnId="{42E51575-AE15-45B9-B4EA-435834032F3B}">
      <dgm:prSet/>
      <dgm:spPr/>
      <dgm:t>
        <a:bodyPr/>
        <a:lstStyle/>
        <a:p>
          <a:endParaRPr lang="en-US"/>
        </a:p>
      </dgm:t>
    </dgm:pt>
    <dgm:pt modelId="{DE67ED7F-9971-4D0B-B497-097348D0B9DB}" type="sibTrans" cxnId="{42E51575-AE15-45B9-B4EA-435834032F3B}">
      <dgm:prSet/>
      <dgm:spPr/>
      <dgm:t>
        <a:bodyPr/>
        <a:lstStyle/>
        <a:p>
          <a:endParaRPr lang="en-US"/>
        </a:p>
      </dgm:t>
    </dgm:pt>
    <dgm:pt modelId="{4F7FAF2A-A503-4A74-AFF1-3A2C11911BB2}">
      <dgm:prSet phldrT="[Text]"/>
      <dgm:spPr/>
      <dgm:t>
        <a:bodyPr/>
        <a:lstStyle/>
        <a:p>
          <a:r>
            <a:rPr lang="en-US"/>
            <a:t>Identify the cohort’s needs and intervene to overcome barriers to poor educational outcomes and ensure pupils reach their potential.</a:t>
          </a:r>
        </a:p>
      </dgm:t>
    </dgm:pt>
    <dgm:pt modelId="{0A9F8D43-2E07-4170-8E00-77A0485850F3}" type="parTrans" cxnId="{FBC7A47C-B7A4-46F5-A9A1-BE87138FF113}">
      <dgm:prSet/>
      <dgm:spPr/>
      <dgm:t>
        <a:bodyPr/>
        <a:lstStyle/>
        <a:p>
          <a:endParaRPr lang="en-US"/>
        </a:p>
      </dgm:t>
    </dgm:pt>
    <dgm:pt modelId="{A60EF8C8-BC69-4121-AF9C-3ABE9B236E23}" type="sibTrans" cxnId="{FBC7A47C-B7A4-46F5-A9A1-BE87138FF113}">
      <dgm:prSet/>
      <dgm:spPr/>
      <dgm:t>
        <a:bodyPr/>
        <a:lstStyle/>
        <a:p>
          <a:endParaRPr lang="en-US"/>
        </a:p>
      </dgm:t>
    </dgm:pt>
    <dgm:pt modelId="{0634E2FB-2C16-419D-BAD7-AC59947EDEE5}">
      <dgm:prSet phldrT="[Text]"/>
      <dgm:spPr/>
      <dgm:t>
        <a:bodyPr/>
        <a:lstStyle/>
        <a:p>
          <a:r>
            <a:rPr lang="en-US"/>
            <a:t>Support and advise key professionals to help children make progress, including through increasing their confidence in using evidence-based interventions.</a:t>
          </a:r>
        </a:p>
      </dgm:t>
    </dgm:pt>
    <dgm:pt modelId="{D0F6AF19-5F95-46BA-BBB7-9C86C196B268}" type="parTrans" cxnId="{240ACD63-67F2-4BA1-AA55-5C25AC16DCF4}">
      <dgm:prSet/>
      <dgm:spPr/>
      <dgm:t>
        <a:bodyPr/>
        <a:lstStyle/>
        <a:p>
          <a:endParaRPr lang="en-US"/>
        </a:p>
      </dgm:t>
    </dgm:pt>
    <dgm:pt modelId="{B71DB161-3A2C-4886-B750-3254A6A12141}" type="sibTrans" cxnId="{240ACD63-67F2-4BA1-AA55-5C25AC16DCF4}">
      <dgm:prSet/>
      <dgm:spPr/>
      <dgm:t>
        <a:bodyPr/>
        <a:lstStyle/>
        <a:p>
          <a:endParaRPr lang="en-US"/>
        </a:p>
      </dgm:t>
    </dgm:pt>
    <dgm:pt modelId="{AB2E9620-CDDD-4BE2-86CA-58383669A5B1}" type="pres">
      <dgm:prSet presAssocID="{2472FA7D-8117-43C8-A78C-0AD96B2F5C42}" presName="Name0" presStyleCnt="0">
        <dgm:presLayoutVars>
          <dgm:chMax val="7"/>
          <dgm:chPref val="7"/>
          <dgm:dir/>
        </dgm:presLayoutVars>
      </dgm:prSet>
      <dgm:spPr/>
    </dgm:pt>
    <dgm:pt modelId="{5BE63032-7D28-4993-BE52-910351EEEA17}" type="pres">
      <dgm:prSet presAssocID="{2472FA7D-8117-43C8-A78C-0AD96B2F5C42}" presName="Name1" presStyleCnt="0"/>
      <dgm:spPr/>
    </dgm:pt>
    <dgm:pt modelId="{8AF1E7F7-1B1C-42EC-9632-A8533F8F9E48}" type="pres">
      <dgm:prSet presAssocID="{2472FA7D-8117-43C8-A78C-0AD96B2F5C42}" presName="cycle" presStyleCnt="0"/>
      <dgm:spPr/>
    </dgm:pt>
    <dgm:pt modelId="{C0BBA703-56D0-48FF-A0A9-DC47EDF76DA0}" type="pres">
      <dgm:prSet presAssocID="{2472FA7D-8117-43C8-A78C-0AD96B2F5C42}" presName="srcNode" presStyleLbl="node1" presStyleIdx="0" presStyleCnt="3"/>
      <dgm:spPr/>
    </dgm:pt>
    <dgm:pt modelId="{B7471F65-C0F9-4565-8015-23BCD839C9A8}" type="pres">
      <dgm:prSet presAssocID="{2472FA7D-8117-43C8-A78C-0AD96B2F5C42}" presName="conn" presStyleLbl="parChTrans1D2" presStyleIdx="0" presStyleCnt="1"/>
      <dgm:spPr/>
    </dgm:pt>
    <dgm:pt modelId="{A8633A3C-8D21-47D8-9D8B-075F72B5AF62}" type="pres">
      <dgm:prSet presAssocID="{2472FA7D-8117-43C8-A78C-0AD96B2F5C42}" presName="extraNode" presStyleLbl="node1" presStyleIdx="0" presStyleCnt="3"/>
      <dgm:spPr/>
    </dgm:pt>
    <dgm:pt modelId="{F578381F-B605-43AE-B53E-629E4167C50F}" type="pres">
      <dgm:prSet presAssocID="{2472FA7D-8117-43C8-A78C-0AD96B2F5C42}" presName="dstNode" presStyleLbl="node1" presStyleIdx="0" presStyleCnt="3"/>
      <dgm:spPr/>
    </dgm:pt>
    <dgm:pt modelId="{7FF93E01-0F25-4157-B5E4-3C3AF7079AC4}" type="pres">
      <dgm:prSet presAssocID="{AEFAAF08-ECF8-47BE-B503-D8C2087E0056}" presName="text_1" presStyleLbl="node1" presStyleIdx="0" presStyleCnt="3">
        <dgm:presLayoutVars>
          <dgm:bulletEnabled val="1"/>
        </dgm:presLayoutVars>
      </dgm:prSet>
      <dgm:spPr/>
    </dgm:pt>
    <dgm:pt modelId="{AFF4288D-2941-4F30-B1BF-1E0A0ECBF58F}" type="pres">
      <dgm:prSet presAssocID="{AEFAAF08-ECF8-47BE-B503-D8C2087E0056}" presName="accent_1" presStyleCnt="0"/>
      <dgm:spPr/>
    </dgm:pt>
    <dgm:pt modelId="{C4EB41BB-2A81-475F-BB70-DA5C4983D9AE}" type="pres">
      <dgm:prSet presAssocID="{AEFAAF08-ECF8-47BE-B503-D8C2087E0056}" presName="accentRepeatNode" presStyleLbl="solidFgAcc1" presStyleIdx="0" presStyleCnt="3"/>
      <dgm:spPr/>
    </dgm:pt>
    <dgm:pt modelId="{388D2222-64AF-4CEF-9EA0-059BE290CFAA}" type="pres">
      <dgm:prSet presAssocID="{4F7FAF2A-A503-4A74-AFF1-3A2C11911BB2}" presName="text_2" presStyleLbl="node1" presStyleIdx="1" presStyleCnt="3">
        <dgm:presLayoutVars>
          <dgm:bulletEnabled val="1"/>
        </dgm:presLayoutVars>
      </dgm:prSet>
      <dgm:spPr/>
    </dgm:pt>
    <dgm:pt modelId="{86641870-76AB-422E-91BB-AD9ECC579568}" type="pres">
      <dgm:prSet presAssocID="{4F7FAF2A-A503-4A74-AFF1-3A2C11911BB2}" presName="accent_2" presStyleCnt="0"/>
      <dgm:spPr/>
    </dgm:pt>
    <dgm:pt modelId="{F83069DE-1339-4EF7-9AA7-66BC2D55F340}" type="pres">
      <dgm:prSet presAssocID="{4F7FAF2A-A503-4A74-AFF1-3A2C11911BB2}" presName="accentRepeatNode" presStyleLbl="solidFgAcc1" presStyleIdx="1" presStyleCnt="3"/>
      <dgm:spPr/>
    </dgm:pt>
    <dgm:pt modelId="{8FA9E4FA-8E7D-4235-ADE8-C3E9A630C9C8}" type="pres">
      <dgm:prSet presAssocID="{0634E2FB-2C16-419D-BAD7-AC59947EDEE5}" presName="text_3" presStyleLbl="node1" presStyleIdx="2" presStyleCnt="3">
        <dgm:presLayoutVars>
          <dgm:bulletEnabled val="1"/>
        </dgm:presLayoutVars>
      </dgm:prSet>
      <dgm:spPr/>
    </dgm:pt>
    <dgm:pt modelId="{79F83AD7-8179-4D5D-8C25-7BA274890C4C}" type="pres">
      <dgm:prSet presAssocID="{0634E2FB-2C16-419D-BAD7-AC59947EDEE5}" presName="accent_3" presStyleCnt="0"/>
      <dgm:spPr/>
    </dgm:pt>
    <dgm:pt modelId="{A65BEC88-2406-47EA-A2D3-F6716E557446}" type="pres">
      <dgm:prSet presAssocID="{0634E2FB-2C16-419D-BAD7-AC59947EDEE5}" presName="accentRepeatNode" presStyleLbl="solidFgAcc1" presStyleIdx="2" presStyleCnt="3"/>
      <dgm:spPr/>
    </dgm:pt>
  </dgm:ptLst>
  <dgm:cxnLst>
    <dgm:cxn modelId="{1424753D-B762-4B28-8777-55A090A1CA95}" type="presOf" srcId="{2472FA7D-8117-43C8-A78C-0AD96B2F5C42}" destId="{AB2E9620-CDDD-4BE2-86CA-58383669A5B1}" srcOrd="0" destOrd="0" presId="urn:microsoft.com/office/officeart/2008/layout/VerticalCurvedList"/>
    <dgm:cxn modelId="{FE6FE23D-AE59-4E0D-934F-6C391961BE0A}" type="presOf" srcId="{4F7FAF2A-A503-4A74-AFF1-3A2C11911BB2}" destId="{388D2222-64AF-4CEF-9EA0-059BE290CFAA}" srcOrd="0" destOrd="0" presId="urn:microsoft.com/office/officeart/2008/layout/VerticalCurvedList"/>
    <dgm:cxn modelId="{240ACD63-67F2-4BA1-AA55-5C25AC16DCF4}" srcId="{2472FA7D-8117-43C8-A78C-0AD96B2F5C42}" destId="{0634E2FB-2C16-419D-BAD7-AC59947EDEE5}" srcOrd="2" destOrd="0" parTransId="{D0F6AF19-5F95-46BA-BBB7-9C86C196B268}" sibTransId="{B71DB161-3A2C-4886-B750-3254A6A12141}"/>
    <dgm:cxn modelId="{62DF4C74-E8C9-456B-AE46-9FCBAC935301}" type="presOf" srcId="{AEFAAF08-ECF8-47BE-B503-D8C2087E0056}" destId="{7FF93E01-0F25-4157-B5E4-3C3AF7079AC4}" srcOrd="0" destOrd="0" presId="urn:microsoft.com/office/officeart/2008/layout/VerticalCurvedList"/>
    <dgm:cxn modelId="{42E51575-AE15-45B9-B4EA-435834032F3B}" srcId="{2472FA7D-8117-43C8-A78C-0AD96B2F5C42}" destId="{AEFAAF08-ECF8-47BE-B503-D8C2087E0056}" srcOrd="0" destOrd="0" parTransId="{7BB92950-5CBB-4BFA-BE78-C51CC5B3C1D3}" sibTransId="{DE67ED7F-9971-4D0B-B497-097348D0B9DB}"/>
    <dgm:cxn modelId="{FBC7A47C-B7A4-46F5-A9A1-BE87138FF113}" srcId="{2472FA7D-8117-43C8-A78C-0AD96B2F5C42}" destId="{4F7FAF2A-A503-4A74-AFF1-3A2C11911BB2}" srcOrd="1" destOrd="0" parTransId="{0A9F8D43-2E07-4170-8E00-77A0485850F3}" sibTransId="{A60EF8C8-BC69-4121-AF9C-3ABE9B236E23}"/>
    <dgm:cxn modelId="{F1B0899F-F371-41D6-AA5E-374EE118FBDA}" type="presOf" srcId="{DE67ED7F-9971-4D0B-B497-097348D0B9DB}" destId="{B7471F65-C0F9-4565-8015-23BCD839C9A8}" srcOrd="0" destOrd="0" presId="urn:microsoft.com/office/officeart/2008/layout/VerticalCurvedList"/>
    <dgm:cxn modelId="{8A17D4F6-7039-43B6-8025-A80BD1502509}" type="presOf" srcId="{0634E2FB-2C16-419D-BAD7-AC59947EDEE5}" destId="{8FA9E4FA-8E7D-4235-ADE8-C3E9A630C9C8}" srcOrd="0" destOrd="0" presId="urn:microsoft.com/office/officeart/2008/layout/VerticalCurvedList"/>
    <dgm:cxn modelId="{F910E166-C0A9-468D-9C09-718AA9D69A5B}" type="presParOf" srcId="{AB2E9620-CDDD-4BE2-86CA-58383669A5B1}" destId="{5BE63032-7D28-4993-BE52-910351EEEA17}" srcOrd="0" destOrd="0" presId="urn:microsoft.com/office/officeart/2008/layout/VerticalCurvedList"/>
    <dgm:cxn modelId="{FCFD20D8-8823-4A59-B3F0-DC5522D31D4D}" type="presParOf" srcId="{5BE63032-7D28-4993-BE52-910351EEEA17}" destId="{8AF1E7F7-1B1C-42EC-9632-A8533F8F9E48}" srcOrd="0" destOrd="0" presId="urn:microsoft.com/office/officeart/2008/layout/VerticalCurvedList"/>
    <dgm:cxn modelId="{F4635970-E501-4EFB-A48B-1D97315E34DF}" type="presParOf" srcId="{8AF1E7F7-1B1C-42EC-9632-A8533F8F9E48}" destId="{C0BBA703-56D0-48FF-A0A9-DC47EDF76DA0}" srcOrd="0" destOrd="0" presId="urn:microsoft.com/office/officeart/2008/layout/VerticalCurvedList"/>
    <dgm:cxn modelId="{DE34C423-7025-4E44-A2C4-9BBDCC4421F6}" type="presParOf" srcId="{8AF1E7F7-1B1C-42EC-9632-A8533F8F9E48}" destId="{B7471F65-C0F9-4565-8015-23BCD839C9A8}" srcOrd="1" destOrd="0" presId="urn:microsoft.com/office/officeart/2008/layout/VerticalCurvedList"/>
    <dgm:cxn modelId="{FC0A2D3B-5FF0-4434-A814-C9E041CB47B6}" type="presParOf" srcId="{8AF1E7F7-1B1C-42EC-9632-A8533F8F9E48}" destId="{A8633A3C-8D21-47D8-9D8B-075F72B5AF62}" srcOrd="2" destOrd="0" presId="urn:microsoft.com/office/officeart/2008/layout/VerticalCurvedList"/>
    <dgm:cxn modelId="{C10FA007-A779-4EF8-AA69-FD8D99FE5821}" type="presParOf" srcId="{8AF1E7F7-1B1C-42EC-9632-A8533F8F9E48}" destId="{F578381F-B605-43AE-B53E-629E4167C50F}" srcOrd="3" destOrd="0" presId="urn:microsoft.com/office/officeart/2008/layout/VerticalCurvedList"/>
    <dgm:cxn modelId="{1EF87F54-1EC7-4FDB-BE82-EF6E4A4E303C}" type="presParOf" srcId="{5BE63032-7D28-4993-BE52-910351EEEA17}" destId="{7FF93E01-0F25-4157-B5E4-3C3AF7079AC4}" srcOrd="1" destOrd="0" presId="urn:microsoft.com/office/officeart/2008/layout/VerticalCurvedList"/>
    <dgm:cxn modelId="{4CEDC4C2-03A0-4765-9B46-C2D5256069FB}" type="presParOf" srcId="{5BE63032-7D28-4993-BE52-910351EEEA17}" destId="{AFF4288D-2941-4F30-B1BF-1E0A0ECBF58F}" srcOrd="2" destOrd="0" presId="urn:microsoft.com/office/officeart/2008/layout/VerticalCurvedList"/>
    <dgm:cxn modelId="{74041F47-C6FE-4FA2-B4B2-9CA3C05AB2E9}" type="presParOf" srcId="{AFF4288D-2941-4F30-B1BF-1E0A0ECBF58F}" destId="{C4EB41BB-2A81-475F-BB70-DA5C4983D9AE}" srcOrd="0" destOrd="0" presId="urn:microsoft.com/office/officeart/2008/layout/VerticalCurvedList"/>
    <dgm:cxn modelId="{CD6C4332-3856-4B55-988A-3B43117EBBB3}" type="presParOf" srcId="{5BE63032-7D28-4993-BE52-910351EEEA17}" destId="{388D2222-64AF-4CEF-9EA0-059BE290CFAA}" srcOrd="3" destOrd="0" presId="urn:microsoft.com/office/officeart/2008/layout/VerticalCurvedList"/>
    <dgm:cxn modelId="{41691618-8C0F-4353-B9FE-743F0101584A}" type="presParOf" srcId="{5BE63032-7D28-4993-BE52-910351EEEA17}" destId="{86641870-76AB-422E-91BB-AD9ECC579568}" srcOrd="4" destOrd="0" presId="urn:microsoft.com/office/officeart/2008/layout/VerticalCurvedList"/>
    <dgm:cxn modelId="{0867B3A2-8F14-409A-91DA-18C249729BC9}" type="presParOf" srcId="{86641870-76AB-422E-91BB-AD9ECC579568}" destId="{F83069DE-1339-4EF7-9AA7-66BC2D55F340}" srcOrd="0" destOrd="0" presId="urn:microsoft.com/office/officeart/2008/layout/VerticalCurvedList"/>
    <dgm:cxn modelId="{96110E52-44A0-4DFE-9F3F-D18140878DA7}" type="presParOf" srcId="{5BE63032-7D28-4993-BE52-910351EEEA17}" destId="{8FA9E4FA-8E7D-4235-ADE8-C3E9A630C9C8}" srcOrd="5" destOrd="0" presId="urn:microsoft.com/office/officeart/2008/layout/VerticalCurvedList"/>
    <dgm:cxn modelId="{3C9EEC71-5B7F-4487-8FFB-61F57D057DFD}" type="presParOf" srcId="{5BE63032-7D28-4993-BE52-910351EEEA17}" destId="{79F83AD7-8179-4D5D-8C25-7BA274890C4C}" srcOrd="6" destOrd="0" presId="urn:microsoft.com/office/officeart/2008/layout/VerticalCurvedList"/>
    <dgm:cxn modelId="{468F338D-512A-43C3-9981-14700DC895E4}" type="presParOf" srcId="{79F83AD7-8179-4D5D-8C25-7BA274890C4C}" destId="{A65BEC88-2406-47EA-A2D3-F6716E55744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C2962-F36F-4E6D-9CB9-CD5AB83F0545}">
      <dsp:nvSpPr>
        <dsp:cNvPr id="0" name=""/>
        <dsp:cNvSpPr/>
      </dsp:nvSpPr>
      <dsp:spPr>
        <a:xfrm>
          <a:off x="5584417" y="1100195"/>
          <a:ext cx="171297" cy="750447"/>
        </a:xfrm>
        <a:custGeom>
          <a:avLst/>
          <a:gdLst/>
          <a:ahLst/>
          <a:cxnLst/>
          <a:rect l="0" t="0" r="0" b="0"/>
          <a:pathLst>
            <a:path>
              <a:moveTo>
                <a:pt x="171297" y="0"/>
              </a:moveTo>
              <a:lnTo>
                <a:pt x="171297" y="750447"/>
              </a:lnTo>
              <a:lnTo>
                <a:pt x="0" y="75044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ADF037-473D-427D-B4E1-65AC81250C82}">
      <dsp:nvSpPr>
        <dsp:cNvPr id="0" name=""/>
        <dsp:cNvSpPr/>
      </dsp:nvSpPr>
      <dsp:spPr>
        <a:xfrm>
          <a:off x="10038162" y="3416795"/>
          <a:ext cx="244711" cy="750447"/>
        </a:xfrm>
        <a:custGeom>
          <a:avLst/>
          <a:gdLst/>
          <a:ahLst/>
          <a:cxnLst/>
          <a:rect l="0" t="0" r="0" b="0"/>
          <a:pathLst>
            <a:path>
              <a:moveTo>
                <a:pt x="0" y="0"/>
              </a:moveTo>
              <a:lnTo>
                <a:pt x="0" y="750447"/>
              </a:lnTo>
              <a:lnTo>
                <a:pt x="244711" y="750447"/>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317262-EF9F-4046-8B5E-E31513FB2E6B}">
      <dsp:nvSpPr>
        <dsp:cNvPr id="0" name=""/>
        <dsp:cNvSpPr/>
      </dsp:nvSpPr>
      <dsp:spPr>
        <a:xfrm>
          <a:off x="5755715" y="1100195"/>
          <a:ext cx="4935009" cy="1500895"/>
        </a:xfrm>
        <a:custGeom>
          <a:avLst/>
          <a:gdLst/>
          <a:ahLst/>
          <a:cxnLst/>
          <a:rect l="0" t="0" r="0" b="0"/>
          <a:pathLst>
            <a:path>
              <a:moveTo>
                <a:pt x="0" y="0"/>
              </a:moveTo>
              <a:lnTo>
                <a:pt x="0" y="1329597"/>
              </a:lnTo>
              <a:lnTo>
                <a:pt x="4935009" y="1329597"/>
              </a:lnTo>
              <a:lnTo>
                <a:pt x="4935009" y="150089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1215309-F0E3-4B1E-B0B6-AD3EB072407F}">
      <dsp:nvSpPr>
        <dsp:cNvPr id="0" name=""/>
        <dsp:cNvSpPr/>
      </dsp:nvSpPr>
      <dsp:spPr>
        <a:xfrm>
          <a:off x="8064158" y="3416795"/>
          <a:ext cx="244711" cy="750447"/>
        </a:xfrm>
        <a:custGeom>
          <a:avLst/>
          <a:gdLst/>
          <a:ahLst/>
          <a:cxnLst/>
          <a:rect l="0" t="0" r="0" b="0"/>
          <a:pathLst>
            <a:path>
              <a:moveTo>
                <a:pt x="0" y="0"/>
              </a:moveTo>
              <a:lnTo>
                <a:pt x="0" y="750447"/>
              </a:lnTo>
              <a:lnTo>
                <a:pt x="244711" y="750447"/>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270443-267B-44CB-9502-66D9710D8DA9}">
      <dsp:nvSpPr>
        <dsp:cNvPr id="0" name=""/>
        <dsp:cNvSpPr/>
      </dsp:nvSpPr>
      <dsp:spPr>
        <a:xfrm>
          <a:off x="5755715" y="1100195"/>
          <a:ext cx="2961005" cy="1500895"/>
        </a:xfrm>
        <a:custGeom>
          <a:avLst/>
          <a:gdLst/>
          <a:ahLst/>
          <a:cxnLst/>
          <a:rect l="0" t="0" r="0" b="0"/>
          <a:pathLst>
            <a:path>
              <a:moveTo>
                <a:pt x="0" y="0"/>
              </a:moveTo>
              <a:lnTo>
                <a:pt x="0" y="1329597"/>
              </a:lnTo>
              <a:lnTo>
                <a:pt x="2961005" y="1329597"/>
              </a:lnTo>
              <a:lnTo>
                <a:pt x="2961005" y="150089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042767-F6FC-4884-A67A-BA1BEC75B75E}">
      <dsp:nvSpPr>
        <dsp:cNvPr id="0" name=""/>
        <dsp:cNvSpPr/>
      </dsp:nvSpPr>
      <dsp:spPr>
        <a:xfrm>
          <a:off x="6090154" y="3416795"/>
          <a:ext cx="244711" cy="750447"/>
        </a:xfrm>
        <a:custGeom>
          <a:avLst/>
          <a:gdLst/>
          <a:ahLst/>
          <a:cxnLst/>
          <a:rect l="0" t="0" r="0" b="0"/>
          <a:pathLst>
            <a:path>
              <a:moveTo>
                <a:pt x="0" y="0"/>
              </a:moveTo>
              <a:lnTo>
                <a:pt x="0" y="750447"/>
              </a:lnTo>
              <a:lnTo>
                <a:pt x="244711" y="750447"/>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0DEF96-8344-49CC-9B14-98275E3CE8D3}">
      <dsp:nvSpPr>
        <dsp:cNvPr id="0" name=""/>
        <dsp:cNvSpPr/>
      </dsp:nvSpPr>
      <dsp:spPr>
        <a:xfrm>
          <a:off x="5755715" y="1100195"/>
          <a:ext cx="987001" cy="1500895"/>
        </a:xfrm>
        <a:custGeom>
          <a:avLst/>
          <a:gdLst/>
          <a:ahLst/>
          <a:cxnLst/>
          <a:rect l="0" t="0" r="0" b="0"/>
          <a:pathLst>
            <a:path>
              <a:moveTo>
                <a:pt x="0" y="0"/>
              </a:moveTo>
              <a:lnTo>
                <a:pt x="0" y="1329597"/>
              </a:lnTo>
              <a:lnTo>
                <a:pt x="987001" y="1329597"/>
              </a:lnTo>
              <a:lnTo>
                <a:pt x="987001" y="150089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912E0A-E095-48B0-86EA-3E3A6E20FE0A}">
      <dsp:nvSpPr>
        <dsp:cNvPr id="0" name=""/>
        <dsp:cNvSpPr/>
      </dsp:nvSpPr>
      <dsp:spPr>
        <a:xfrm>
          <a:off x="4116150" y="3416795"/>
          <a:ext cx="244711" cy="750447"/>
        </a:xfrm>
        <a:custGeom>
          <a:avLst/>
          <a:gdLst/>
          <a:ahLst/>
          <a:cxnLst/>
          <a:rect l="0" t="0" r="0" b="0"/>
          <a:pathLst>
            <a:path>
              <a:moveTo>
                <a:pt x="0" y="0"/>
              </a:moveTo>
              <a:lnTo>
                <a:pt x="0" y="750447"/>
              </a:lnTo>
              <a:lnTo>
                <a:pt x="244711" y="750447"/>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581830-D125-42FC-88DC-2C2BAA597B2A}">
      <dsp:nvSpPr>
        <dsp:cNvPr id="0" name=""/>
        <dsp:cNvSpPr/>
      </dsp:nvSpPr>
      <dsp:spPr>
        <a:xfrm>
          <a:off x="4768713" y="1100195"/>
          <a:ext cx="987001" cy="1500895"/>
        </a:xfrm>
        <a:custGeom>
          <a:avLst/>
          <a:gdLst/>
          <a:ahLst/>
          <a:cxnLst/>
          <a:rect l="0" t="0" r="0" b="0"/>
          <a:pathLst>
            <a:path>
              <a:moveTo>
                <a:pt x="987001" y="0"/>
              </a:moveTo>
              <a:lnTo>
                <a:pt x="987001" y="1329597"/>
              </a:lnTo>
              <a:lnTo>
                <a:pt x="0" y="1329597"/>
              </a:lnTo>
              <a:lnTo>
                <a:pt x="0" y="150089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B09CEB-D14A-4885-8553-9B741E97EE87}">
      <dsp:nvSpPr>
        <dsp:cNvPr id="0" name=""/>
        <dsp:cNvSpPr/>
      </dsp:nvSpPr>
      <dsp:spPr>
        <a:xfrm>
          <a:off x="2142146" y="3416795"/>
          <a:ext cx="244711" cy="750447"/>
        </a:xfrm>
        <a:custGeom>
          <a:avLst/>
          <a:gdLst/>
          <a:ahLst/>
          <a:cxnLst/>
          <a:rect l="0" t="0" r="0" b="0"/>
          <a:pathLst>
            <a:path>
              <a:moveTo>
                <a:pt x="0" y="0"/>
              </a:moveTo>
              <a:lnTo>
                <a:pt x="0" y="750447"/>
              </a:lnTo>
              <a:lnTo>
                <a:pt x="244711" y="750447"/>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116379-CC6D-403B-979C-9A8150B101C0}">
      <dsp:nvSpPr>
        <dsp:cNvPr id="0" name=""/>
        <dsp:cNvSpPr/>
      </dsp:nvSpPr>
      <dsp:spPr>
        <a:xfrm>
          <a:off x="2794709" y="1100195"/>
          <a:ext cx="2961005" cy="1500895"/>
        </a:xfrm>
        <a:custGeom>
          <a:avLst/>
          <a:gdLst/>
          <a:ahLst/>
          <a:cxnLst/>
          <a:rect l="0" t="0" r="0" b="0"/>
          <a:pathLst>
            <a:path>
              <a:moveTo>
                <a:pt x="2961005" y="0"/>
              </a:moveTo>
              <a:lnTo>
                <a:pt x="2961005" y="1329597"/>
              </a:lnTo>
              <a:lnTo>
                <a:pt x="0" y="1329597"/>
              </a:lnTo>
              <a:lnTo>
                <a:pt x="0" y="150089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226C7A-07F0-4FB3-8554-0EEA9A6F90DF}">
      <dsp:nvSpPr>
        <dsp:cNvPr id="0" name=""/>
        <dsp:cNvSpPr/>
      </dsp:nvSpPr>
      <dsp:spPr>
        <a:xfrm>
          <a:off x="168142" y="3416795"/>
          <a:ext cx="244711" cy="750447"/>
        </a:xfrm>
        <a:custGeom>
          <a:avLst/>
          <a:gdLst/>
          <a:ahLst/>
          <a:cxnLst/>
          <a:rect l="0" t="0" r="0" b="0"/>
          <a:pathLst>
            <a:path>
              <a:moveTo>
                <a:pt x="0" y="0"/>
              </a:moveTo>
              <a:lnTo>
                <a:pt x="0" y="750447"/>
              </a:lnTo>
              <a:lnTo>
                <a:pt x="244711" y="750447"/>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392E28-93C6-443B-841F-FA61D783F0D3}">
      <dsp:nvSpPr>
        <dsp:cNvPr id="0" name=""/>
        <dsp:cNvSpPr/>
      </dsp:nvSpPr>
      <dsp:spPr>
        <a:xfrm>
          <a:off x="820705" y="1100195"/>
          <a:ext cx="4935009" cy="1500895"/>
        </a:xfrm>
        <a:custGeom>
          <a:avLst/>
          <a:gdLst/>
          <a:ahLst/>
          <a:cxnLst/>
          <a:rect l="0" t="0" r="0" b="0"/>
          <a:pathLst>
            <a:path>
              <a:moveTo>
                <a:pt x="4935009" y="0"/>
              </a:moveTo>
              <a:lnTo>
                <a:pt x="4935009" y="1329597"/>
              </a:lnTo>
              <a:lnTo>
                <a:pt x="0" y="1329597"/>
              </a:lnTo>
              <a:lnTo>
                <a:pt x="0" y="150089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0F5B28-7AB1-4BDB-88DB-0A05349CB1CE}">
      <dsp:nvSpPr>
        <dsp:cNvPr id="0" name=""/>
        <dsp:cNvSpPr/>
      </dsp:nvSpPr>
      <dsp:spPr>
        <a:xfrm>
          <a:off x="4940011" y="2844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Amanda Newbold </a:t>
          </a:r>
        </a:p>
      </dsp:txBody>
      <dsp:txXfrm>
        <a:off x="4940011" y="284491"/>
        <a:ext cx="1631408" cy="815704"/>
      </dsp:txXfrm>
    </dsp:sp>
    <dsp:sp modelId="{C87F69DF-8BBC-4B9E-B4D0-D1FDE94741B3}">
      <dsp:nvSpPr>
        <dsp:cNvPr id="0" name=""/>
        <dsp:cNvSpPr/>
      </dsp:nvSpPr>
      <dsp:spPr>
        <a:xfrm>
          <a:off x="5001" y="26010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Julie Bunn </a:t>
          </a:r>
        </a:p>
        <a:p>
          <a:pPr marL="0" lvl="0" indent="0" algn="ctr" defTabSz="488950">
            <a:lnSpc>
              <a:spcPct val="90000"/>
            </a:lnSpc>
            <a:spcBef>
              <a:spcPct val="0"/>
            </a:spcBef>
            <a:spcAft>
              <a:spcPct val="35000"/>
            </a:spcAft>
            <a:buNone/>
          </a:pPr>
          <a:r>
            <a:rPr lang="en-GB" sz="1100" kern="1200"/>
            <a:t>(AP and Virtual School Head)</a:t>
          </a:r>
        </a:p>
      </dsp:txBody>
      <dsp:txXfrm>
        <a:off x="5001" y="2601091"/>
        <a:ext cx="1631408" cy="815704"/>
      </dsp:txXfrm>
    </dsp:sp>
    <dsp:sp modelId="{31425719-B3F4-4677-970E-7B1AC912D233}">
      <dsp:nvSpPr>
        <dsp:cNvPr id="0" name=""/>
        <dsp:cNvSpPr/>
      </dsp:nvSpPr>
      <dsp:spPr>
        <a:xfrm>
          <a:off x="412853" y="37593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Exclusions, children with health needs, EHE, Children Missing Education, EOTAS, Virtual School, HI/VI, OT service</a:t>
          </a:r>
        </a:p>
      </dsp:txBody>
      <dsp:txXfrm>
        <a:off x="412853" y="3759391"/>
        <a:ext cx="1631408" cy="815704"/>
      </dsp:txXfrm>
    </dsp:sp>
    <dsp:sp modelId="{79B09A3B-42CF-4CB2-BDE1-5E19489654B5}">
      <dsp:nvSpPr>
        <dsp:cNvPr id="0" name=""/>
        <dsp:cNvSpPr/>
      </dsp:nvSpPr>
      <dsp:spPr>
        <a:xfrm>
          <a:off x="1979005" y="26010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Carol-Ann Howe (Locality Hubs)</a:t>
          </a:r>
        </a:p>
      </dsp:txBody>
      <dsp:txXfrm>
        <a:off x="1979005" y="2601091"/>
        <a:ext cx="1631408" cy="815704"/>
      </dsp:txXfrm>
    </dsp:sp>
    <dsp:sp modelId="{DD20790D-8B1C-4652-84DB-CA4B843DB4FB}">
      <dsp:nvSpPr>
        <dsp:cNvPr id="0" name=""/>
        <dsp:cNvSpPr/>
      </dsp:nvSpPr>
      <dsp:spPr>
        <a:xfrm>
          <a:off x="2386857" y="37593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Hub managers, DBV projects, Specialist teachers and therapists, FAP, Early Years SEN,</a:t>
          </a:r>
        </a:p>
      </dsp:txBody>
      <dsp:txXfrm>
        <a:off x="2386857" y="3759391"/>
        <a:ext cx="1631408" cy="815704"/>
      </dsp:txXfrm>
    </dsp:sp>
    <dsp:sp modelId="{184813E9-E053-43E9-9C5E-B201335102F2}">
      <dsp:nvSpPr>
        <dsp:cNvPr id="0" name=""/>
        <dsp:cNvSpPr/>
      </dsp:nvSpPr>
      <dsp:spPr>
        <a:xfrm>
          <a:off x="3953009" y="26010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Karen Jessup (Educational Psychology)</a:t>
          </a:r>
        </a:p>
      </dsp:txBody>
      <dsp:txXfrm>
        <a:off x="3953009" y="2601091"/>
        <a:ext cx="1631408" cy="815704"/>
      </dsp:txXfrm>
    </dsp:sp>
    <dsp:sp modelId="{362D2586-768F-403E-9BC6-20B6FE324AFA}">
      <dsp:nvSpPr>
        <dsp:cNvPr id="0" name=""/>
        <dsp:cNvSpPr/>
      </dsp:nvSpPr>
      <dsp:spPr>
        <a:xfrm>
          <a:off x="4360861" y="37593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EP team</a:t>
          </a:r>
        </a:p>
      </dsp:txBody>
      <dsp:txXfrm>
        <a:off x="4360861" y="3759391"/>
        <a:ext cx="1631408" cy="815704"/>
      </dsp:txXfrm>
    </dsp:sp>
    <dsp:sp modelId="{82DF79CA-E8E6-4251-AC52-75386A8F73A5}">
      <dsp:nvSpPr>
        <dsp:cNvPr id="0" name=""/>
        <dsp:cNvSpPr/>
      </dsp:nvSpPr>
      <dsp:spPr>
        <a:xfrm>
          <a:off x="5927013" y="26010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Charlie Lowe (SEND)  role being covered by Chris Reynolds</a:t>
          </a:r>
        </a:p>
      </dsp:txBody>
      <dsp:txXfrm>
        <a:off x="5927013" y="2601091"/>
        <a:ext cx="1631408" cy="815704"/>
      </dsp:txXfrm>
    </dsp:sp>
    <dsp:sp modelId="{75A1CB05-69EA-4B47-8C32-EBD670DA441B}">
      <dsp:nvSpPr>
        <dsp:cNvPr id="0" name=""/>
        <dsp:cNvSpPr/>
      </dsp:nvSpPr>
      <dsp:spPr>
        <a:xfrm>
          <a:off x="6334865" y="37593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Statutory Assessment and Review including banding</a:t>
          </a:r>
        </a:p>
      </dsp:txBody>
      <dsp:txXfrm>
        <a:off x="6334865" y="3759391"/>
        <a:ext cx="1631408" cy="815704"/>
      </dsp:txXfrm>
    </dsp:sp>
    <dsp:sp modelId="{C9832F37-4BE2-4D6B-A545-B55BE092F5E3}">
      <dsp:nvSpPr>
        <dsp:cNvPr id="0" name=""/>
        <dsp:cNvSpPr/>
      </dsp:nvSpPr>
      <dsp:spPr>
        <a:xfrm>
          <a:off x="7901017" y="26010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Chris Reynolds</a:t>
          </a:r>
        </a:p>
        <a:p>
          <a:pPr marL="0" lvl="0" indent="0" algn="ctr" defTabSz="488950">
            <a:lnSpc>
              <a:spcPct val="90000"/>
            </a:lnSpc>
            <a:spcBef>
              <a:spcPct val="0"/>
            </a:spcBef>
            <a:spcAft>
              <a:spcPct val="35000"/>
            </a:spcAft>
            <a:buNone/>
          </a:pPr>
          <a:r>
            <a:rPr lang="en-GB" sz="1100" kern="1200"/>
            <a:t>(SEND Strategic Planning and Resources) </a:t>
          </a:r>
        </a:p>
      </dsp:txBody>
      <dsp:txXfrm>
        <a:off x="7901017" y="2601091"/>
        <a:ext cx="1631408" cy="815704"/>
      </dsp:txXfrm>
    </dsp:sp>
    <dsp:sp modelId="{FE68A8C6-C054-4018-8B4D-16EB7733E0E6}">
      <dsp:nvSpPr>
        <dsp:cNvPr id="0" name=""/>
        <dsp:cNvSpPr/>
      </dsp:nvSpPr>
      <dsp:spPr>
        <a:xfrm>
          <a:off x="8308869" y="3759391"/>
          <a:ext cx="1631408" cy="8157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SEN sufficiency and provision, SEN capital programme, SEN transport, support for locality boards</a:t>
          </a:r>
        </a:p>
      </dsp:txBody>
      <dsp:txXfrm>
        <a:off x="8308869" y="3759391"/>
        <a:ext cx="1631408" cy="815704"/>
      </dsp:txXfrm>
    </dsp:sp>
    <dsp:sp modelId="{285B0D7C-664F-4C1B-AA69-D60E036A5CC7}">
      <dsp:nvSpPr>
        <dsp:cNvPr id="0" name=""/>
        <dsp:cNvSpPr/>
      </dsp:nvSpPr>
      <dsp:spPr>
        <a:xfrm>
          <a:off x="9875021" y="2601091"/>
          <a:ext cx="1631408" cy="815704"/>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Jon Holden (Strategic planning)</a:t>
          </a:r>
        </a:p>
      </dsp:txBody>
      <dsp:txXfrm>
        <a:off x="9875021" y="2601091"/>
        <a:ext cx="1631408" cy="815704"/>
      </dsp:txXfrm>
    </dsp:sp>
    <dsp:sp modelId="{FD639899-83A4-4563-8EF4-CC22E5F9C19C}">
      <dsp:nvSpPr>
        <dsp:cNvPr id="0" name=""/>
        <dsp:cNvSpPr/>
      </dsp:nvSpPr>
      <dsp:spPr>
        <a:xfrm>
          <a:off x="10282873" y="3759391"/>
          <a:ext cx="1631408" cy="815704"/>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School organisation, place planning, schools' capital, admissions and appeals, transport, FAP,  PFI schools</a:t>
          </a:r>
        </a:p>
      </dsp:txBody>
      <dsp:txXfrm>
        <a:off x="10282873" y="3759391"/>
        <a:ext cx="1631408" cy="815704"/>
      </dsp:txXfrm>
    </dsp:sp>
    <dsp:sp modelId="{25FD0A38-1BF6-4259-AEFF-A59C84C40C63}">
      <dsp:nvSpPr>
        <dsp:cNvPr id="0" name=""/>
        <dsp:cNvSpPr/>
      </dsp:nvSpPr>
      <dsp:spPr>
        <a:xfrm>
          <a:off x="3953009" y="1442791"/>
          <a:ext cx="1631408" cy="815704"/>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a:t>Elaine Weatherley and Karen Russell </a:t>
          </a:r>
        </a:p>
      </dsp:txBody>
      <dsp:txXfrm>
        <a:off x="3953009" y="1442791"/>
        <a:ext cx="1631408" cy="8157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FE8B8-7394-4778-ACE6-1E79C3304D50}">
      <dsp:nvSpPr>
        <dsp:cNvPr id="0" name=""/>
        <dsp:cNvSpPr/>
      </dsp:nvSpPr>
      <dsp:spPr>
        <a:xfrm>
          <a:off x="1333" y="277670"/>
          <a:ext cx="4682211" cy="29732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F37B16-FA88-4789-8C14-799064E3062B}">
      <dsp:nvSpPr>
        <dsp:cNvPr id="0" name=""/>
        <dsp:cNvSpPr/>
      </dsp:nvSpPr>
      <dsp:spPr>
        <a:xfrm>
          <a:off x="521579" y="771904"/>
          <a:ext cx="4682211" cy="297320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Focused Support pilot- Initial launch April 2024, with full take up Sept 2024.</a:t>
          </a:r>
          <a:endParaRPr lang="en-US" sz="2300" kern="1200"/>
        </a:p>
      </dsp:txBody>
      <dsp:txXfrm>
        <a:off x="608661" y="858986"/>
        <a:ext cx="4508047" cy="2799040"/>
      </dsp:txXfrm>
    </dsp:sp>
    <dsp:sp modelId="{8C5310A6-01ED-4918-BE85-6EF317ADF5AA}">
      <dsp:nvSpPr>
        <dsp:cNvPr id="0" name=""/>
        <dsp:cNvSpPr/>
      </dsp:nvSpPr>
      <dsp:spPr>
        <a:xfrm>
          <a:off x="5724037" y="277670"/>
          <a:ext cx="4682211" cy="29732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B9206D-B83E-4DE3-ACD3-2770C42A8169}">
      <dsp:nvSpPr>
        <dsp:cNvPr id="0" name=""/>
        <dsp:cNvSpPr/>
      </dsp:nvSpPr>
      <dsp:spPr>
        <a:xfrm>
          <a:off x="6244283" y="771904"/>
          <a:ext cx="4682211" cy="297320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The concept behind Focused Support is the use of a relational approach by which all schools are allocated a FS Partner to jointly plan a schedule of support (and challenge!) through a number of allocated sessions across the school year. </a:t>
          </a:r>
          <a:endParaRPr lang="en-US" sz="2300" kern="1200"/>
        </a:p>
      </dsp:txBody>
      <dsp:txXfrm>
        <a:off x="6331365" y="858986"/>
        <a:ext cx="4508047" cy="2799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FE8B8-7394-4778-ACE6-1E79C3304D50}">
      <dsp:nvSpPr>
        <dsp:cNvPr id="0" name=""/>
        <dsp:cNvSpPr/>
      </dsp:nvSpPr>
      <dsp:spPr>
        <a:xfrm>
          <a:off x="18359" y="252174"/>
          <a:ext cx="4505585" cy="2861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F37B16-FA88-4789-8C14-799064E3062B}">
      <dsp:nvSpPr>
        <dsp:cNvPr id="0" name=""/>
        <dsp:cNvSpPr/>
      </dsp:nvSpPr>
      <dsp:spPr>
        <a:xfrm>
          <a:off x="518980" y="727764"/>
          <a:ext cx="4505585" cy="286104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Focused Support pilot- Initial launch April 2024, with full take up Sept 2024.</a:t>
          </a:r>
          <a:endParaRPr lang="en-US" sz="2200" kern="1200"/>
        </a:p>
      </dsp:txBody>
      <dsp:txXfrm>
        <a:off x="602777" y="811561"/>
        <a:ext cx="4337991" cy="2693452"/>
      </dsp:txXfrm>
    </dsp:sp>
    <dsp:sp modelId="{8C5310A6-01ED-4918-BE85-6EF317ADF5AA}">
      <dsp:nvSpPr>
        <dsp:cNvPr id="0" name=""/>
        <dsp:cNvSpPr/>
      </dsp:nvSpPr>
      <dsp:spPr>
        <a:xfrm>
          <a:off x="5482473" y="209459"/>
          <a:ext cx="4505585" cy="2861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B9206D-B83E-4DE3-ACD3-2770C42A8169}">
      <dsp:nvSpPr>
        <dsp:cNvPr id="0" name=""/>
        <dsp:cNvSpPr/>
      </dsp:nvSpPr>
      <dsp:spPr>
        <a:xfrm>
          <a:off x="5983094" y="685048"/>
          <a:ext cx="4505585" cy="286104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The concept behind Focused Support is the use of a relational approach by which all schools are allocated a FS Partner to jointly plan a schedule of support (and challenge!) through a number of allocated sessions across the school year. </a:t>
          </a:r>
          <a:endParaRPr lang="en-US" sz="2200" kern="1200"/>
        </a:p>
      </dsp:txBody>
      <dsp:txXfrm>
        <a:off x="6066891" y="768845"/>
        <a:ext cx="4337991" cy="26934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C0290E-06EB-4B34-AFAB-78EA7E7E989B}">
      <dsp:nvSpPr>
        <dsp:cNvPr id="0" name=""/>
        <dsp:cNvSpPr/>
      </dsp:nvSpPr>
      <dsp:spPr>
        <a:xfrm>
          <a:off x="0" y="2881542"/>
          <a:ext cx="6656536" cy="189060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GB" sz="2200" kern="1200"/>
            <a:t>The concept behind Focused Support is the use of a relational approach by which all schools are allocated a FS Partner to jointly plan a schedule of support (and challenge!) through a number of allocated sessions across the school year. </a:t>
          </a:r>
          <a:endParaRPr lang="en-US" sz="2200" kern="1200"/>
        </a:p>
      </dsp:txBody>
      <dsp:txXfrm>
        <a:off x="0" y="2881542"/>
        <a:ext cx="6656536" cy="1890603"/>
      </dsp:txXfrm>
    </dsp:sp>
    <dsp:sp modelId="{BD949D9B-5189-4EB3-BB2F-3162C91522EA}">
      <dsp:nvSpPr>
        <dsp:cNvPr id="0" name=""/>
        <dsp:cNvSpPr/>
      </dsp:nvSpPr>
      <dsp:spPr>
        <a:xfrm rot="10800000">
          <a:off x="0" y="2152"/>
          <a:ext cx="6656536" cy="2907748"/>
        </a:xfrm>
        <a:prstGeom prst="upArrowCallout">
          <a:avLst/>
        </a:prstGeom>
        <a:gradFill rotWithShape="0">
          <a:gsLst>
            <a:gs pos="0">
              <a:schemeClr val="accent5">
                <a:hueOff val="3083670"/>
                <a:satOff val="-53545"/>
                <a:lumOff val="-10000"/>
                <a:alphaOff val="0"/>
                <a:satMod val="103000"/>
                <a:lumMod val="102000"/>
                <a:tint val="94000"/>
              </a:schemeClr>
            </a:gs>
            <a:gs pos="50000">
              <a:schemeClr val="accent5">
                <a:hueOff val="3083670"/>
                <a:satOff val="-53545"/>
                <a:lumOff val="-10000"/>
                <a:alphaOff val="0"/>
                <a:satMod val="110000"/>
                <a:lumMod val="100000"/>
                <a:shade val="100000"/>
              </a:schemeClr>
            </a:gs>
            <a:gs pos="100000">
              <a:schemeClr val="accent5">
                <a:hueOff val="3083670"/>
                <a:satOff val="-53545"/>
                <a:lumOff val="-1000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GB" sz="2200" kern="1200"/>
            <a:t>Focused Support pilot- Initial launch April 2024, with full take up Sept 2024.</a:t>
          </a:r>
          <a:endParaRPr lang="en-US" sz="2200" kern="1200"/>
        </a:p>
      </dsp:txBody>
      <dsp:txXfrm rot="10800000">
        <a:off x="0" y="2152"/>
        <a:ext cx="6656536" cy="18893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9C3E8-FAFD-4156-9156-589B7E19A5B0}">
      <dsp:nvSpPr>
        <dsp:cNvPr id="0" name=""/>
        <dsp:cNvSpPr/>
      </dsp:nvSpPr>
      <dsp:spPr>
        <a:xfrm>
          <a:off x="0" y="706671"/>
          <a:ext cx="3073451" cy="19516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FDFCB5-7739-449D-9D0D-0F2C5C9E5D8F}">
      <dsp:nvSpPr>
        <dsp:cNvPr id="0" name=""/>
        <dsp:cNvSpPr/>
      </dsp:nvSpPr>
      <dsp:spPr>
        <a:xfrm>
          <a:off x="341494" y="1031091"/>
          <a:ext cx="3073451" cy="19516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The Focused Support offer was a pilot project made possible by having access to some short-term funding which has now ended. </a:t>
          </a:r>
          <a:endParaRPr lang="en-US" sz="1700" kern="1200"/>
        </a:p>
      </dsp:txBody>
      <dsp:txXfrm>
        <a:off x="398656" y="1088253"/>
        <a:ext cx="2959127" cy="1837317"/>
      </dsp:txXfrm>
    </dsp:sp>
    <dsp:sp modelId="{19A7CBD2-3BBC-4DCE-BCC9-3621BB9695A7}">
      <dsp:nvSpPr>
        <dsp:cNvPr id="0" name=""/>
        <dsp:cNvSpPr/>
      </dsp:nvSpPr>
      <dsp:spPr>
        <a:xfrm>
          <a:off x="3756441" y="706671"/>
          <a:ext cx="3073451" cy="19516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E364F2-D11E-4BC5-9367-DA01CC0934FD}">
      <dsp:nvSpPr>
        <dsp:cNvPr id="0" name=""/>
        <dsp:cNvSpPr/>
      </dsp:nvSpPr>
      <dsp:spPr>
        <a:xfrm>
          <a:off x="4097935" y="1031091"/>
          <a:ext cx="3073451" cy="19516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There is currently ongoing work to establish what the overall Hub model will look like in the future and the learning from this pilot has been helpful in informing next steps.</a:t>
          </a:r>
          <a:endParaRPr lang="en-US" sz="1700" kern="1200"/>
        </a:p>
      </dsp:txBody>
      <dsp:txXfrm>
        <a:off x="4155097" y="1088253"/>
        <a:ext cx="2959127" cy="1837317"/>
      </dsp:txXfrm>
    </dsp:sp>
    <dsp:sp modelId="{A1322946-A6B9-4E6D-8EAE-09FEC94936A6}">
      <dsp:nvSpPr>
        <dsp:cNvPr id="0" name=""/>
        <dsp:cNvSpPr/>
      </dsp:nvSpPr>
      <dsp:spPr>
        <a:xfrm>
          <a:off x="7512882" y="706671"/>
          <a:ext cx="3073451" cy="19516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C85735-17D2-4778-BF80-CBED72B654CA}">
      <dsp:nvSpPr>
        <dsp:cNvPr id="0" name=""/>
        <dsp:cNvSpPr/>
      </dsp:nvSpPr>
      <dsp:spPr>
        <a:xfrm>
          <a:off x="7854377" y="1031091"/>
          <a:ext cx="3073451" cy="19516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kern="1200">
              <a:latin typeface="Calibri Light" panose="020F0302020204030204"/>
            </a:rPr>
            <a:t> </a:t>
          </a:r>
          <a:r>
            <a:rPr lang="en-GB" sz="1700" b="1" kern="1200">
              <a:latin typeface="Calibri Light" panose="020F0302020204030204"/>
            </a:rPr>
            <a:t>Decisions will be made as to what support will look like as soon as possible</a:t>
          </a:r>
          <a:r>
            <a:rPr lang="en-GB" sz="1700" b="1" kern="1200"/>
            <a:t>,</a:t>
          </a:r>
          <a:r>
            <a:rPr lang="en-GB" sz="1700" b="1" kern="1200">
              <a:latin typeface="Calibri Light" panose="020F0302020204030204"/>
            </a:rPr>
            <a:t> so </a:t>
          </a:r>
          <a:r>
            <a:rPr lang="en-GB" sz="1700" b="1" kern="1200"/>
            <a:t>watch this space......................</a:t>
          </a:r>
          <a:endParaRPr lang="en-US" sz="1700" b="1" kern="1200"/>
        </a:p>
      </dsp:txBody>
      <dsp:txXfrm>
        <a:off x="7911539" y="1088253"/>
        <a:ext cx="2959127" cy="18373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E31CAA-4BF9-44EC-9CD2-9FB2B48B6466}">
      <dsp:nvSpPr>
        <dsp:cNvPr id="0" name=""/>
        <dsp:cNvSpPr/>
      </dsp:nvSpPr>
      <dsp:spPr>
        <a:xfrm>
          <a:off x="0" y="627773"/>
          <a:ext cx="3266456" cy="2074199"/>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D8D665-99B5-4E26-9D8B-908EA16D20BB}">
      <dsp:nvSpPr>
        <dsp:cNvPr id="0" name=""/>
        <dsp:cNvSpPr/>
      </dsp:nvSpPr>
      <dsp:spPr>
        <a:xfrm>
          <a:off x="362939" y="972565"/>
          <a:ext cx="3266456" cy="2074199"/>
        </a:xfrm>
        <a:prstGeom prst="roundRect">
          <a:avLst>
            <a:gd name="adj" fmla="val 10000"/>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The Focused Support offer was a pilot project made possible by having access to some short-term funding which has now ended. </a:t>
          </a:r>
          <a:endParaRPr lang="en-US" sz="1800" kern="1200"/>
        </a:p>
      </dsp:txBody>
      <dsp:txXfrm>
        <a:off x="423690" y="1033316"/>
        <a:ext cx="3144954" cy="1952697"/>
      </dsp:txXfrm>
    </dsp:sp>
    <dsp:sp modelId="{2A533DBD-36B0-4145-B143-F3E642AF6810}">
      <dsp:nvSpPr>
        <dsp:cNvPr id="0" name=""/>
        <dsp:cNvSpPr/>
      </dsp:nvSpPr>
      <dsp:spPr>
        <a:xfrm>
          <a:off x="3992335" y="627773"/>
          <a:ext cx="3266456" cy="2074199"/>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D59BD3-175F-4FEA-9171-B4131FBCCF1A}">
      <dsp:nvSpPr>
        <dsp:cNvPr id="0" name=""/>
        <dsp:cNvSpPr/>
      </dsp:nvSpPr>
      <dsp:spPr>
        <a:xfrm>
          <a:off x="4355275" y="972565"/>
          <a:ext cx="3266456" cy="2074199"/>
        </a:xfrm>
        <a:prstGeom prst="roundRect">
          <a:avLst>
            <a:gd name="adj" fmla="val 10000"/>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There is currently ongoing work to establish what the overall Hub model will look like in the future and the learning from this pilot has been helpful in informing next steps.</a:t>
          </a:r>
          <a:endParaRPr lang="en-US" sz="1800" kern="1200"/>
        </a:p>
      </dsp:txBody>
      <dsp:txXfrm>
        <a:off x="4416026" y="1033316"/>
        <a:ext cx="3144954" cy="1952697"/>
      </dsp:txXfrm>
    </dsp:sp>
    <dsp:sp modelId="{42C8DBF8-00AE-4304-84B6-8E7DE12B36E4}">
      <dsp:nvSpPr>
        <dsp:cNvPr id="0" name=""/>
        <dsp:cNvSpPr/>
      </dsp:nvSpPr>
      <dsp:spPr>
        <a:xfrm>
          <a:off x="7984671" y="627773"/>
          <a:ext cx="3266456" cy="2074199"/>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8B2AF6-AEEF-4667-BEBE-18F27FCE13D0}">
      <dsp:nvSpPr>
        <dsp:cNvPr id="0" name=""/>
        <dsp:cNvSpPr/>
      </dsp:nvSpPr>
      <dsp:spPr>
        <a:xfrm>
          <a:off x="8347610" y="972565"/>
          <a:ext cx="3266456" cy="2074199"/>
        </a:xfrm>
        <a:prstGeom prst="roundRect">
          <a:avLst>
            <a:gd name="adj" fmla="val 10000"/>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GB" sz="1800" kern="1200">
              <a:latin typeface="Calibri Light" panose="020F0302020204030204"/>
            </a:rPr>
            <a:t> </a:t>
          </a:r>
          <a:r>
            <a:rPr lang="en-GB" sz="1800" b="1" kern="1200">
              <a:latin typeface="Calibri Light" panose="020F0302020204030204"/>
            </a:rPr>
            <a:t>Decisions will be made as to what support will look like as soon as possible</a:t>
          </a:r>
          <a:r>
            <a:rPr lang="en-GB" sz="1800" b="1" kern="1200"/>
            <a:t>,</a:t>
          </a:r>
          <a:r>
            <a:rPr lang="en-GB" sz="1800" b="1" kern="1200">
              <a:latin typeface="Calibri Light" panose="020F0302020204030204"/>
            </a:rPr>
            <a:t> so </a:t>
          </a:r>
          <a:r>
            <a:rPr lang="en-GB" sz="1800" b="1" kern="1200"/>
            <a:t>watch this space......................</a:t>
          </a:r>
          <a:endParaRPr lang="en-US" sz="1800" b="1" kern="1200"/>
        </a:p>
      </dsp:txBody>
      <dsp:txXfrm>
        <a:off x="8408361" y="1033316"/>
        <a:ext cx="3144954" cy="19526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63B3DE-7BA0-44AD-A989-2BA3AFC6BADA}">
      <dsp:nvSpPr>
        <dsp:cNvPr id="0" name=""/>
        <dsp:cNvSpPr/>
      </dsp:nvSpPr>
      <dsp:spPr>
        <a:xfrm>
          <a:off x="0" y="0"/>
          <a:ext cx="7306742" cy="839474"/>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GB" sz="3500" kern="1200">
              <a:solidFill>
                <a:schemeClr val="accent1">
                  <a:lumMod val="60000"/>
                  <a:lumOff val="40000"/>
                </a:schemeClr>
              </a:solidFill>
              <a:hlinkClick xmlns:r="http://schemas.openxmlformats.org/officeDocument/2006/relationships" r:id="rId1">
                <a:extLst>
                  <a:ext uri="{A12FA001-AC4F-418D-AE19-62706E023703}">
                    <ahyp:hlinkClr xmlns:ahyp="http://schemas.microsoft.com/office/drawing/2018/hyperlinkcolor" val="tx"/>
                  </a:ext>
                </a:extLst>
              </a:hlinkClick>
            </a:rPr>
            <a:t>Home - Locality Boards</a:t>
          </a:r>
          <a:endParaRPr lang="en-US" sz="3500" kern="1200">
            <a:solidFill>
              <a:schemeClr val="accent1">
                <a:lumMod val="60000"/>
                <a:lumOff val="40000"/>
              </a:schemeClr>
            </a:solidFill>
          </a:endParaRPr>
        </a:p>
      </dsp:txBody>
      <dsp:txXfrm>
        <a:off x="40980" y="40980"/>
        <a:ext cx="7224782" cy="757514"/>
      </dsp:txXfrm>
    </dsp:sp>
    <dsp:sp modelId="{BCEC6794-5D61-49D8-B475-C5C577B01356}">
      <dsp:nvSpPr>
        <dsp:cNvPr id="0" name=""/>
        <dsp:cNvSpPr/>
      </dsp:nvSpPr>
      <dsp:spPr>
        <a:xfrm>
          <a:off x="0" y="852818"/>
          <a:ext cx="7306742" cy="5071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1989"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GB" sz="2700" kern="1200"/>
            <a:t>Locality boards are a dynamic collaboration between education leaders and North Yorkshire Council.  The five boards share the aim of maximising outcomes and promoting inclusivity for children and young people aged from 0-25 years old. </a:t>
          </a:r>
          <a:endParaRPr lang="en-US" sz="2700" kern="1200"/>
        </a:p>
        <a:p>
          <a:pPr marL="228600" lvl="1" indent="-228600" algn="l" defTabSz="1200150">
            <a:lnSpc>
              <a:spcPct val="90000"/>
            </a:lnSpc>
            <a:spcBef>
              <a:spcPct val="0"/>
            </a:spcBef>
            <a:spcAft>
              <a:spcPct val="20000"/>
            </a:spcAft>
            <a:buChar char="•"/>
          </a:pPr>
          <a:r>
            <a:rPr lang="en-GB" sz="2700" kern="1200"/>
            <a:t>North Yorkshire Council allocates budgets to each board, enabling them to initiate projects tailored to the evolving needs of their communities.  To find out more about how your setting can benefit from the projects on offer, visit your locality board pages by clicking on the link above.</a:t>
          </a:r>
          <a:endParaRPr lang="en-US" sz="2700" kern="1200"/>
        </a:p>
      </dsp:txBody>
      <dsp:txXfrm>
        <a:off x="0" y="852818"/>
        <a:ext cx="7306742" cy="50715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814BF-A8A7-4561-B712-9ECB106B95CC}">
      <dsp:nvSpPr>
        <dsp:cNvPr id="0" name=""/>
        <dsp:cNvSpPr/>
      </dsp:nvSpPr>
      <dsp:spPr>
        <a:xfrm>
          <a:off x="2640" y="153312"/>
          <a:ext cx="2607665" cy="276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91440" numCol="1" spcCol="1270" anchor="b" anchorCtr="0">
          <a:noAutofit/>
        </a:bodyPr>
        <a:lstStyle/>
        <a:p>
          <a:pPr marL="0" lvl="0" indent="0" algn="l" defTabSz="1066800">
            <a:lnSpc>
              <a:spcPct val="90000"/>
            </a:lnSpc>
            <a:spcBef>
              <a:spcPct val="0"/>
            </a:spcBef>
            <a:spcAft>
              <a:spcPct val="35000"/>
            </a:spcAft>
            <a:buNone/>
          </a:pPr>
          <a:r>
            <a:rPr lang="en-GB" sz="2400" b="1" kern="1200"/>
            <a:t>REVIEW PROCESSES</a:t>
          </a:r>
        </a:p>
      </dsp:txBody>
      <dsp:txXfrm>
        <a:off x="2640" y="153312"/>
        <a:ext cx="2607665" cy="889912"/>
      </dsp:txXfrm>
    </dsp:sp>
    <dsp:sp modelId="{466C5852-235A-45C4-91F3-25F0978C1DD3}">
      <dsp:nvSpPr>
        <dsp:cNvPr id="0" name=""/>
        <dsp:cNvSpPr/>
      </dsp:nvSpPr>
      <dsp:spPr>
        <a:xfrm>
          <a:off x="414857" y="1287681"/>
          <a:ext cx="2694588" cy="385691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ts val="800"/>
            </a:spcAft>
            <a:buChar char="•"/>
          </a:pPr>
          <a:r>
            <a:rPr lang="en-GB" sz="1800" kern="1200">
              <a:solidFill>
                <a:schemeClr val="accent1">
                  <a:lumMod val="50000"/>
                </a:schemeClr>
              </a:solidFill>
            </a:rPr>
            <a:t>Review/map ‘as is’ processes for all EHCP related processes, in detail (timings, systems, data entry, people involved, etc).</a:t>
          </a:r>
        </a:p>
        <a:p>
          <a:pPr marL="171450" lvl="1" indent="-171450" algn="l" defTabSz="800100">
            <a:lnSpc>
              <a:spcPct val="90000"/>
            </a:lnSpc>
            <a:spcBef>
              <a:spcPct val="0"/>
            </a:spcBef>
            <a:spcAft>
              <a:spcPts val="800"/>
            </a:spcAft>
            <a:buChar char="•"/>
          </a:pPr>
          <a:r>
            <a:rPr lang="en-GB" sz="1800" kern="1200">
              <a:solidFill>
                <a:schemeClr val="accent1">
                  <a:lumMod val="50000"/>
                </a:schemeClr>
              </a:solidFill>
            </a:rPr>
            <a:t>Consider the customer &amp; partner journey. </a:t>
          </a:r>
        </a:p>
        <a:p>
          <a:pPr marL="171450" lvl="1" indent="-171450" algn="l" defTabSz="800100">
            <a:lnSpc>
              <a:spcPct val="90000"/>
            </a:lnSpc>
            <a:spcBef>
              <a:spcPct val="0"/>
            </a:spcBef>
            <a:spcAft>
              <a:spcPts val="800"/>
            </a:spcAft>
            <a:buChar char="•"/>
          </a:pPr>
          <a:r>
            <a:rPr lang="en-GB" sz="1800" kern="1200">
              <a:solidFill>
                <a:schemeClr val="accent1">
                  <a:lumMod val="50000"/>
                </a:schemeClr>
              </a:solidFill>
            </a:rPr>
            <a:t>Identified problem areas.</a:t>
          </a:r>
        </a:p>
      </dsp:txBody>
      <dsp:txXfrm>
        <a:off x="493779" y="1366603"/>
        <a:ext cx="2536744" cy="3699066"/>
      </dsp:txXfrm>
    </dsp:sp>
    <dsp:sp modelId="{44E3D96B-51F6-483F-B40C-343209D76F7B}">
      <dsp:nvSpPr>
        <dsp:cNvPr id="0" name=""/>
        <dsp:cNvSpPr/>
      </dsp:nvSpPr>
      <dsp:spPr>
        <a:xfrm rot="21543196">
          <a:off x="2960508" y="287845"/>
          <a:ext cx="742638" cy="5539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a:off x="2960519" y="399999"/>
        <a:ext cx="576466" cy="332344"/>
      </dsp:txXfrm>
    </dsp:sp>
    <dsp:sp modelId="{8C516921-083F-4AA9-BA16-8D8D6F8970CF}">
      <dsp:nvSpPr>
        <dsp:cNvPr id="0" name=""/>
        <dsp:cNvSpPr/>
      </dsp:nvSpPr>
      <dsp:spPr>
        <a:xfrm>
          <a:off x="4011318" y="88221"/>
          <a:ext cx="2468016" cy="2764800"/>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91440" numCol="1" spcCol="1270" anchor="b" anchorCtr="0">
          <a:noAutofit/>
        </a:bodyPr>
        <a:lstStyle/>
        <a:p>
          <a:pPr marL="0" lvl="0" indent="0" algn="l" defTabSz="1066800">
            <a:lnSpc>
              <a:spcPct val="90000"/>
            </a:lnSpc>
            <a:spcBef>
              <a:spcPct val="0"/>
            </a:spcBef>
            <a:spcAft>
              <a:spcPct val="35000"/>
            </a:spcAft>
            <a:buNone/>
          </a:pPr>
          <a:r>
            <a:rPr lang="en-GB" sz="2400" b="1" kern="1200"/>
            <a:t>IDENTIFY REQUIREMENTS</a:t>
          </a:r>
        </a:p>
      </dsp:txBody>
      <dsp:txXfrm>
        <a:off x="4011318" y="88221"/>
        <a:ext cx="2468016" cy="889912"/>
      </dsp:txXfrm>
    </dsp:sp>
    <dsp:sp modelId="{F7BA6837-9B75-41CD-B656-C734BCB62610}">
      <dsp:nvSpPr>
        <dsp:cNvPr id="0" name=""/>
        <dsp:cNvSpPr/>
      </dsp:nvSpPr>
      <dsp:spPr>
        <a:xfrm>
          <a:off x="4273963" y="1444361"/>
          <a:ext cx="2662617" cy="3700230"/>
        </a:xfrm>
        <a:prstGeom prst="roundRect">
          <a:avLst>
            <a:gd name="adj" fmla="val 10000"/>
          </a:avLst>
        </a:prstGeom>
        <a:solidFill>
          <a:schemeClr val="lt1">
            <a:alpha val="90000"/>
            <a:hueOff val="0"/>
            <a:satOff val="0"/>
            <a:lumOff val="0"/>
            <a:alphaOff val="0"/>
          </a:schemeClr>
        </a:solidFill>
        <a:ln w="12700" cap="flat" cmpd="sng" algn="ctr">
          <a:solidFill>
            <a:schemeClr val="accent4">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ts val="800"/>
            </a:spcAft>
            <a:buChar char="•"/>
          </a:pPr>
          <a:r>
            <a:rPr lang="en-GB" sz="1800" kern="1200">
              <a:solidFill>
                <a:schemeClr val="accent4">
                  <a:lumMod val="75000"/>
                </a:schemeClr>
              </a:solidFill>
            </a:rPr>
            <a:t>Agree objectives.</a:t>
          </a:r>
        </a:p>
        <a:p>
          <a:pPr marL="171450" lvl="1" indent="-171450" algn="l" defTabSz="800100">
            <a:lnSpc>
              <a:spcPct val="90000"/>
            </a:lnSpc>
            <a:spcBef>
              <a:spcPct val="0"/>
            </a:spcBef>
            <a:spcAft>
              <a:spcPts val="800"/>
            </a:spcAft>
            <a:buChar char="•"/>
          </a:pPr>
          <a:r>
            <a:rPr lang="en-GB" sz="1800" kern="1200">
              <a:solidFill>
                <a:schemeClr val="accent4">
                  <a:lumMod val="75000"/>
                </a:schemeClr>
              </a:solidFill>
            </a:rPr>
            <a:t>Identify business requirements.</a:t>
          </a:r>
        </a:p>
        <a:p>
          <a:pPr marL="171450" lvl="1" indent="-171450" algn="l" defTabSz="800100">
            <a:lnSpc>
              <a:spcPct val="90000"/>
            </a:lnSpc>
            <a:spcBef>
              <a:spcPct val="0"/>
            </a:spcBef>
            <a:spcAft>
              <a:spcPts val="800"/>
            </a:spcAft>
            <a:buChar char="•"/>
          </a:pPr>
          <a:r>
            <a:rPr lang="en-GB" sz="1800" kern="1200">
              <a:solidFill>
                <a:schemeClr val="accent4">
                  <a:lumMod val="75000"/>
                </a:schemeClr>
              </a:solidFill>
            </a:rPr>
            <a:t>Identify functional requirements.</a:t>
          </a:r>
        </a:p>
        <a:p>
          <a:pPr marL="171450" lvl="1" indent="-171450" algn="l" defTabSz="800100">
            <a:lnSpc>
              <a:spcPct val="90000"/>
            </a:lnSpc>
            <a:spcBef>
              <a:spcPct val="0"/>
            </a:spcBef>
            <a:spcAft>
              <a:spcPts val="800"/>
            </a:spcAft>
            <a:buChar char="•"/>
          </a:pPr>
          <a:r>
            <a:rPr lang="en-GB" sz="1800" kern="1200">
              <a:solidFill>
                <a:schemeClr val="accent4">
                  <a:lumMod val="75000"/>
                </a:schemeClr>
              </a:solidFill>
            </a:rPr>
            <a:t>Identify data requirements.</a:t>
          </a:r>
        </a:p>
        <a:p>
          <a:pPr marL="171450" lvl="1" indent="-171450" algn="l" defTabSz="800100">
            <a:lnSpc>
              <a:spcPct val="90000"/>
            </a:lnSpc>
            <a:spcBef>
              <a:spcPct val="0"/>
            </a:spcBef>
            <a:spcAft>
              <a:spcPts val="800"/>
            </a:spcAft>
            <a:buChar char="•"/>
          </a:pPr>
          <a:r>
            <a:rPr lang="en-GB" sz="1800" kern="1200">
              <a:solidFill>
                <a:schemeClr val="accent4">
                  <a:lumMod val="75000"/>
                </a:schemeClr>
              </a:solidFill>
            </a:rPr>
            <a:t>Use existing knowledge &amp; information.</a:t>
          </a:r>
        </a:p>
      </dsp:txBody>
      <dsp:txXfrm>
        <a:off x="4351948" y="1522346"/>
        <a:ext cx="2506647" cy="3544260"/>
      </dsp:txXfrm>
    </dsp:sp>
    <dsp:sp modelId="{BDFCE3EC-958D-4EF2-872B-7C1DCEF5417D}">
      <dsp:nvSpPr>
        <dsp:cNvPr id="0" name=""/>
        <dsp:cNvSpPr/>
      </dsp:nvSpPr>
      <dsp:spPr>
        <a:xfrm rot="12923">
          <a:off x="6811264" y="263433"/>
          <a:ext cx="703700" cy="5539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a:off x="6811265" y="373902"/>
        <a:ext cx="537528" cy="332344"/>
      </dsp:txXfrm>
    </dsp:sp>
    <dsp:sp modelId="{C3CA436D-2383-45A1-B4AA-81819116D8E0}">
      <dsp:nvSpPr>
        <dsp:cNvPr id="0" name=""/>
        <dsp:cNvSpPr/>
      </dsp:nvSpPr>
      <dsp:spPr>
        <a:xfrm>
          <a:off x="7807063" y="102743"/>
          <a:ext cx="2602749" cy="2764800"/>
        </a:xfrm>
        <a:prstGeom prst="roundRect">
          <a:avLst>
            <a:gd name="adj" fmla="val 10000"/>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91440" numCol="1" spcCol="1270" anchor="t" anchorCtr="0">
          <a:noAutofit/>
        </a:bodyPr>
        <a:lstStyle/>
        <a:p>
          <a:pPr marL="0" lvl="0" indent="0" algn="l" defTabSz="1066800">
            <a:lnSpc>
              <a:spcPct val="90000"/>
            </a:lnSpc>
            <a:spcBef>
              <a:spcPct val="0"/>
            </a:spcBef>
            <a:spcAft>
              <a:spcPct val="35000"/>
            </a:spcAft>
            <a:buNone/>
          </a:pPr>
          <a:r>
            <a:rPr lang="en-GB" sz="2400" b="1" kern="1200"/>
            <a:t>REVIEW OPTIONS</a:t>
          </a:r>
        </a:p>
      </dsp:txBody>
      <dsp:txXfrm>
        <a:off x="7807063" y="102743"/>
        <a:ext cx="2602749" cy="889912"/>
      </dsp:txXfrm>
    </dsp:sp>
    <dsp:sp modelId="{4776F0BF-EDC8-487C-B56B-BE76FD438A00}">
      <dsp:nvSpPr>
        <dsp:cNvPr id="0" name=""/>
        <dsp:cNvSpPr/>
      </dsp:nvSpPr>
      <dsp:spPr>
        <a:xfrm>
          <a:off x="7890035" y="1227482"/>
          <a:ext cx="2670538" cy="3848065"/>
        </a:xfrm>
        <a:prstGeom prst="roundRect">
          <a:avLst>
            <a:gd name="adj" fmla="val 10000"/>
          </a:avLst>
        </a:prstGeom>
        <a:solidFill>
          <a:schemeClr val="lt1">
            <a:alpha val="90000"/>
            <a:hueOff val="0"/>
            <a:satOff val="0"/>
            <a:lumOff val="0"/>
            <a:alphaOff val="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ts val="800"/>
            </a:spcAft>
            <a:buChar char="•"/>
          </a:pPr>
          <a:r>
            <a:rPr lang="en-GB" sz="1800" kern="1200">
              <a:solidFill>
                <a:schemeClr val="accent6">
                  <a:lumMod val="50000"/>
                </a:schemeClr>
              </a:solidFill>
            </a:rPr>
            <a:t>Consider the re-use solutions available.</a:t>
          </a:r>
        </a:p>
        <a:p>
          <a:pPr marL="171450" lvl="1" indent="-171450" algn="l" defTabSz="800100">
            <a:lnSpc>
              <a:spcPct val="90000"/>
            </a:lnSpc>
            <a:spcBef>
              <a:spcPct val="0"/>
            </a:spcBef>
            <a:spcAft>
              <a:spcPts val="800"/>
            </a:spcAft>
            <a:buChar char="•"/>
          </a:pPr>
          <a:r>
            <a:rPr lang="en-GB" sz="1800" kern="1200">
              <a:solidFill>
                <a:schemeClr val="accent6">
                  <a:lumMod val="50000"/>
                </a:schemeClr>
              </a:solidFill>
            </a:rPr>
            <a:t>Conduct desktop market testing to identify suppliers.</a:t>
          </a:r>
        </a:p>
        <a:p>
          <a:pPr marL="171450" lvl="1" indent="-171450" algn="l" defTabSz="800100">
            <a:lnSpc>
              <a:spcPct val="90000"/>
            </a:lnSpc>
            <a:spcBef>
              <a:spcPct val="0"/>
            </a:spcBef>
            <a:spcAft>
              <a:spcPts val="800"/>
            </a:spcAft>
            <a:buChar char="•"/>
          </a:pPr>
          <a:r>
            <a:rPr lang="en-GB" sz="1800" kern="1200">
              <a:solidFill>
                <a:schemeClr val="accent6">
                  <a:lumMod val="50000"/>
                </a:schemeClr>
              </a:solidFill>
            </a:rPr>
            <a:t>Consider the technology innovations available.</a:t>
          </a:r>
        </a:p>
        <a:p>
          <a:pPr marL="171450" lvl="1" indent="-171450" algn="l" defTabSz="800100">
            <a:lnSpc>
              <a:spcPct val="90000"/>
            </a:lnSpc>
            <a:spcBef>
              <a:spcPct val="0"/>
            </a:spcBef>
            <a:spcAft>
              <a:spcPts val="800"/>
            </a:spcAft>
            <a:buChar char="•"/>
          </a:pPr>
          <a:r>
            <a:rPr lang="en-GB" sz="1800" kern="1200">
              <a:solidFill>
                <a:schemeClr val="accent6">
                  <a:lumMod val="50000"/>
                </a:schemeClr>
              </a:solidFill>
            </a:rPr>
            <a:t>Cost each option and identify benefits.</a:t>
          </a:r>
        </a:p>
      </dsp:txBody>
      <dsp:txXfrm>
        <a:off x="7968252" y="1305699"/>
        <a:ext cx="2514104" cy="369163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67CEFC-372C-4820-92D2-F55689FFBF52}">
      <dsp:nvSpPr>
        <dsp:cNvPr id="0" name=""/>
        <dsp:cNvSpPr/>
      </dsp:nvSpPr>
      <dsp:spPr>
        <a:xfrm>
          <a:off x="2567" y="79807"/>
          <a:ext cx="2503769" cy="4032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rtl="0">
            <a:lnSpc>
              <a:spcPct val="90000"/>
            </a:lnSpc>
            <a:spcBef>
              <a:spcPct val="0"/>
            </a:spcBef>
            <a:spcAft>
              <a:spcPct val="35000"/>
            </a:spcAft>
            <a:buNone/>
          </a:pPr>
          <a:r>
            <a:rPr lang="en-GB" sz="1400" kern="1200">
              <a:latin typeface="Arial" panose="020B0604020202020204"/>
            </a:rPr>
            <a:t>Looked After Children</a:t>
          </a:r>
          <a:endParaRPr lang="en-GB" sz="1400" kern="1200"/>
        </a:p>
      </dsp:txBody>
      <dsp:txXfrm>
        <a:off x="2567" y="79807"/>
        <a:ext cx="2503769" cy="403200"/>
      </dsp:txXfrm>
    </dsp:sp>
    <dsp:sp modelId="{6DC207EC-A6C6-49B6-803B-9D75F04430DF}">
      <dsp:nvSpPr>
        <dsp:cNvPr id="0" name=""/>
        <dsp:cNvSpPr/>
      </dsp:nvSpPr>
      <dsp:spPr>
        <a:xfrm>
          <a:off x="2567" y="483007"/>
          <a:ext cx="2503769" cy="1311423"/>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en-GB" sz="1400" kern="1200">
              <a:latin typeface="Arial" panose="020B0604020202020204"/>
            </a:rPr>
            <a:t>VS has Corporate parenting responsibility</a:t>
          </a:r>
        </a:p>
      </dsp:txBody>
      <dsp:txXfrm>
        <a:off x="2567" y="483007"/>
        <a:ext cx="2503769" cy="1311423"/>
      </dsp:txXfrm>
    </dsp:sp>
    <dsp:sp modelId="{A62BA7CE-3F93-4AA7-80D2-21838E544601}">
      <dsp:nvSpPr>
        <dsp:cNvPr id="0" name=""/>
        <dsp:cNvSpPr/>
      </dsp:nvSpPr>
      <dsp:spPr>
        <a:xfrm>
          <a:off x="2856865" y="79807"/>
          <a:ext cx="2503769" cy="403200"/>
        </a:xfrm>
        <a:prstGeom prst="rect">
          <a:avLst/>
        </a:prstGeom>
        <a:solidFill>
          <a:schemeClr val="accent4">
            <a:hueOff val="-7903086"/>
            <a:satOff val="19779"/>
            <a:lumOff val="10294"/>
            <a:alphaOff val="0"/>
          </a:schemeClr>
        </a:solidFill>
        <a:ln w="12700" cap="flat" cmpd="sng" algn="ctr">
          <a:solidFill>
            <a:schemeClr val="accent4">
              <a:hueOff val="-7903086"/>
              <a:satOff val="19779"/>
              <a:lumOff val="10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rtl="0">
            <a:lnSpc>
              <a:spcPct val="90000"/>
            </a:lnSpc>
            <a:spcBef>
              <a:spcPct val="0"/>
            </a:spcBef>
            <a:spcAft>
              <a:spcPct val="35000"/>
            </a:spcAft>
            <a:buNone/>
          </a:pPr>
          <a:r>
            <a:rPr lang="en-GB" sz="1400" kern="1200">
              <a:latin typeface="Arial" panose="020B0604020202020204"/>
            </a:rPr>
            <a:t>Children Previously in Care</a:t>
          </a:r>
          <a:endParaRPr lang="en-GB" sz="1400" kern="1200"/>
        </a:p>
      </dsp:txBody>
      <dsp:txXfrm>
        <a:off x="2856865" y="79807"/>
        <a:ext cx="2503769" cy="403200"/>
      </dsp:txXfrm>
    </dsp:sp>
    <dsp:sp modelId="{2D283046-1D67-458F-9EA9-116F233653D5}">
      <dsp:nvSpPr>
        <dsp:cNvPr id="0" name=""/>
        <dsp:cNvSpPr/>
      </dsp:nvSpPr>
      <dsp:spPr>
        <a:xfrm>
          <a:off x="2856865" y="483007"/>
          <a:ext cx="2503769" cy="1311423"/>
        </a:xfrm>
        <a:prstGeom prst="rect">
          <a:avLst/>
        </a:prstGeom>
        <a:solidFill>
          <a:schemeClr val="accent4">
            <a:tint val="40000"/>
            <a:alpha val="90000"/>
            <a:hueOff val="-8276958"/>
            <a:satOff val="37009"/>
            <a:lumOff val="3218"/>
            <a:alphaOff val="0"/>
          </a:schemeClr>
        </a:solidFill>
        <a:ln w="12700" cap="flat" cmpd="sng" algn="ctr">
          <a:solidFill>
            <a:schemeClr val="accent4">
              <a:tint val="40000"/>
              <a:alpha val="90000"/>
              <a:hueOff val="-8276958"/>
              <a:satOff val="37009"/>
              <a:lumOff val="321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en-GB" sz="1400" kern="1200">
              <a:latin typeface="Arial" panose="020B0604020202020204"/>
            </a:rPr>
            <a:t>VS Advice and information to schools, social workers and parents/guardians</a:t>
          </a:r>
        </a:p>
      </dsp:txBody>
      <dsp:txXfrm>
        <a:off x="2856865" y="483007"/>
        <a:ext cx="2503769" cy="1311423"/>
      </dsp:txXfrm>
    </dsp:sp>
    <dsp:sp modelId="{D7AA4FE9-D15F-4666-8074-A2E1EB0C4CC4}">
      <dsp:nvSpPr>
        <dsp:cNvPr id="0" name=""/>
        <dsp:cNvSpPr/>
      </dsp:nvSpPr>
      <dsp:spPr>
        <a:xfrm>
          <a:off x="5711162" y="79807"/>
          <a:ext cx="2503769" cy="403200"/>
        </a:xfrm>
        <a:prstGeom prst="rect">
          <a:avLst/>
        </a:prstGeom>
        <a:solidFill>
          <a:schemeClr val="accent4">
            <a:hueOff val="-15806171"/>
            <a:satOff val="39557"/>
            <a:lumOff val="20589"/>
            <a:alphaOff val="0"/>
          </a:schemeClr>
        </a:solidFill>
        <a:ln w="12700" cap="flat" cmpd="sng" algn="ctr">
          <a:solidFill>
            <a:schemeClr val="accent4">
              <a:hueOff val="-15806171"/>
              <a:satOff val="39557"/>
              <a:lumOff val="2058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kern="1200" err="1">
              <a:latin typeface="Arial" panose="020B0604020202020204"/>
            </a:rPr>
            <a:t>CiN</a:t>
          </a:r>
          <a:r>
            <a:rPr lang="en-GB" sz="1400" kern="1200">
              <a:latin typeface="Arial" panose="020B0604020202020204"/>
            </a:rPr>
            <a:t>/CP and Kinship</a:t>
          </a:r>
          <a:endParaRPr lang="en-GB" sz="1400" kern="1200"/>
        </a:p>
      </dsp:txBody>
      <dsp:txXfrm>
        <a:off x="5711162" y="79807"/>
        <a:ext cx="2503769" cy="403200"/>
      </dsp:txXfrm>
    </dsp:sp>
    <dsp:sp modelId="{698E6E1F-B74C-4822-B2DC-4EF1E83C8626}">
      <dsp:nvSpPr>
        <dsp:cNvPr id="0" name=""/>
        <dsp:cNvSpPr/>
      </dsp:nvSpPr>
      <dsp:spPr>
        <a:xfrm>
          <a:off x="5711162" y="483007"/>
          <a:ext cx="2503769" cy="1311423"/>
        </a:xfrm>
        <a:prstGeom prst="rect">
          <a:avLst/>
        </a:prstGeom>
        <a:solidFill>
          <a:schemeClr val="accent4">
            <a:tint val="40000"/>
            <a:alpha val="90000"/>
            <a:hueOff val="-16553915"/>
            <a:satOff val="74017"/>
            <a:lumOff val="6436"/>
            <a:alphaOff val="0"/>
          </a:schemeClr>
        </a:solidFill>
        <a:ln w="12700" cap="flat" cmpd="sng" algn="ctr">
          <a:solidFill>
            <a:schemeClr val="accent4">
              <a:tint val="40000"/>
              <a:alpha val="90000"/>
              <a:hueOff val="-16553915"/>
              <a:satOff val="74017"/>
              <a:lumOff val="643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en-GB" sz="1400" kern="1200">
              <a:latin typeface="Arial" panose="020B0604020202020204"/>
            </a:rPr>
            <a:t>VS Strategic responsibility and advice and information to schools and social workers for cohorts of children but not parents/guardians</a:t>
          </a:r>
        </a:p>
      </dsp:txBody>
      <dsp:txXfrm>
        <a:off x="5711162" y="483007"/>
        <a:ext cx="2503769" cy="13114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67CEFC-372C-4820-92D2-F55689FFBF52}">
      <dsp:nvSpPr>
        <dsp:cNvPr id="0" name=""/>
        <dsp:cNvSpPr/>
      </dsp:nvSpPr>
      <dsp:spPr>
        <a:xfrm>
          <a:off x="3093" y="5923"/>
          <a:ext cx="3016299" cy="75522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rtl="0">
            <a:lnSpc>
              <a:spcPct val="90000"/>
            </a:lnSpc>
            <a:spcBef>
              <a:spcPct val="0"/>
            </a:spcBef>
            <a:spcAft>
              <a:spcPct val="35000"/>
            </a:spcAft>
            <a:buNone/>
          </a:pPr>
          <a:r>
            <a:rPr lang="en-GB" sz="2100" kern="1200">
              <a:latin typeface="Arial" panose="020B0604020202020204"/>
            </a:rPr>
            <a:t>Looked After Children</a:t>
          </a:r>
          <a:endParaRPr lang="en-GB" sz="2100" kern="1200"/>
        </a:p>
      </dsp:txBody>
      <dsp:txXfrm>
        <a:off x="3093" y="5923"/>
        <a:ext cx="3016299" cy="755229"/>
      </dsp:txXfrm>
    </dsp:sp>
    <dsp:sp modelId="{6DC207EC-A6C6-49B6-803B-9D75F04430DF}">
      <dsp:nvSpPr>
        <dsp:cNvPr id="0" name=""/>
        <dsp:cNvSpPr/>
      </dsp:nvSpPr>
      <dsp:spPr>
        <a:xfrm>
          <a:off x="3093" y="761153"/>
          <a:ext cx="3016299" cy="1124077"/>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GB" sz="2100" kern="1200">
              <a:latin typeface="Arial" panose="020B0604020202020204"/>
            </a:rPr>
            <a:t>DT responsibility 3 PEPs and liaise with VS on PP+</a:t>
          </a:r>
        </a:p>
      </dsp:txBody>
      <dsp:txXfrm>
        <a:off x="3093" y="761153"/>
        <a:ext cx="3016299" cy="1124077"/>
      </dsp:txXfrm>
    </dsp:sp>
    <dsp:sp modelId="{6D9AE06C-EDEF-4DA0-AA00-9CAE73046784}">
      <dsp:nvSpPr>
        <dsp:cNvPr id="0" name=""/>
        <dsp:cNvSpPr/>
      </dsp:nvSpPr>
      <dsp:spPr>
        <a:xfrm>
          <a:off x="3441675" y="5923"/>
          <a:ext cx="3016299" cy="755229"/>
        </a:xfrm>
        <a:prstGeom prst="rect">
          <a:avLst/>
        </a:prstGeom>
        <a:solidFill>
          <a:schemeClr val="accent4">
            <a:hueOff val="-7903086"/>
            <a:satOff val="19779"/>
            <a:lumOff val="10294"/>
            <a:alphaOff val="0"/>
          </a:schemeClr>
        </a:solidFill>
        <a:ln w="12700" cap="flat" cmpd="sng" algn="ctr">
          <a:solidFill>
            <a:schemeClr val="accent4">
              <a:hueOff val="-7903086"/>
              <a:satOff val="19779"/>
              <a:lumOff val="10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rtl="0">
            <a:lnSpc>
              <a:spcPct val="90000"/>
            </a:lnSpc>
            <a:spcBef>
              <a:spcPct val="0"/>
            </a:spcBef>
            <a:spcAft>
              <a:spcPct val="35000"/>
            </a:spcAft>
            <a:buNone/>
          </a:pPr>
          <a:r>
            <a:rPr lang="en-GB" sz="2100" kern="1200">
              <a:latin typeface="Arial" panose="020B0604020202020204"/>
            </a:rPr>
            <a:t>Children Previously in Care</a:t>
          </a:r>
          <a:endParaRPr lang="en-GB" sz="2100" kern="1200"/>
        </a:p>
      </dsp:txBody>
      <dsp:txXfrm>
        <a:off x="3441675" y="5923"/>
        <a:ext cx="3016299" cy="755229"/>
      </dsp:txXfrm>
    </dsp:sp>
    <dsp:sp modelId="{C120E79E-D255-4007-980C-A3072EE1F47B}">
      <dsp:nvSpPr>
        <dsp:cNvPr id="0" name=""/>
        <dsp:cNvSpPr/>
      </dsp:nvSpPr>
      <dsp:spPr>
        <a:xfrm>
          <a:off x="3441675" y="761153"/>
          <a:ext cx="3016299" cy="1124077"/>
        </a:xfrm>
        <a:prstGeom prst="rect">
          <a:avLst/>
        </a:prstGeom>
        <a:solidFill>
          <a:schemeClr val="accent4">
            <a:tint val="40000"/>
            <a:alpha val="90000"/>
            <a:hueOff val="-8276958"/>
            <a:satOff val="37009"/>
            <a:lumOff val="3218"/>
            <a:alphaOff val="0"/>
          </a:schemeClr>
        </a:solidFill>
        <a:ln w="12700" cap="flat" cmpd="sng" algn="ctr">
          <a:solidFill>
            <a:schemeClr val="accent4">
              <a:tint val="40000"/>
              <a:alpha val="90000"/>
              <a:hueOff val="-8276958"/>
              <a:satOff val="37009"/>
              <a:lumOff val="321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GB" sz="2100" kern="1200"/>
            <a:t>DT responsibility</a:t>
          </a:r>
          <a:r>
            <a:rPr lang="en-GB" sz="2100" kern="1200">
              <a:latin typeface="Arial" panose="020B0604020202020204"/>
            </a:rPr>
            <a:t> school receives PP+</a:t>
          </a:r>
        </a:p>
      </dsp:txBody>
      <dsp:txXfrm>
        <a:off x="3441675" y="761153"/>
        <a:ext cx="3016299" cy="1124077"/>
      </dsp:txXfrm>
    </dsp:sp>
    <dsp:sp modelId="{D7AA4FE9-D15F-4666-8074-A2E1EB0C4CC4}">
      <dsp:nvSpPr>
        <dsp:cNvPr id="0" name=""/>
        <dsp:cNvSpPr/>
      </dsp:nvSpPr>
      <dsp:spPr>
        <a:xfrm>
          <a:off x="6880256" y="5923"/>
          <a:ext cx="3016299" cy="755229"/>
        </a:xfrm>
        <a:prstGeom prst="rect">
          <a:avLst/>
        </a:prstGeom>
        <a:solidFill>
          <a:schemeClr val="accent4">
            <a:hueOff val="-15806171"/>
            <a:satOff val="39557"/>
            <a:lumOff val="20589"/>
            <a:alphaOff val="0"/>
          </a:schemeClr>
        </a:solidFill>
        <a:ln w="12700" cap="flat" cmpd="sng" algn="ctr">
          <a:solidFill>
            <a:schemeClr val="accent4">
              <a:hueOff val="-15806171"/>
              <a:satOff val="39557"/>
              <a:lumOff val="2058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rtl="0">
            <a:lnSpc>
              <a:spcPct val="90000"/>
            </a:lnSpc>
            <a:spcBef>
              <a:spcPct val="0"/>
            </a:spcBef>
            <a:spcAft>
              <a:spcPct val="35000"/>
            </a:spcAft>
            <a:buNone/>
          </a:pPr>
          <a:r>
            <a:rPr lang="en-GB" sz="2100" kern="1200" err="1">
              <a:latin typeface="Arial" panose="020B0604020202020204"/>
            </a:rPr>
            <a:t>CiN</a:t>
          </a:r>
          <a:r>
            <a:rPr lang="en-GB" sz="2100" kern="1200">
              <a:latin typeface="Arial" panose="020B0604020202020204"/>
            </a:rPr>
            <a:t>/CP and Kinship</a:t>
          </a:r>
          <a:endParaRPr lang="en-GB" sz="2100" kern="1200"/>
        </a:p>
      </dsp:txBody>
      <dsp:txXfrm>
        <a:off x="6880256" y="5923"/>
        <a:ext cx="3016299" cy="755229"/>
      </dsp:txXfrm>
    </dsp:sp>
    <dsp:sp modelId="{698E6E1F-B74C-4822-B2DC-4EF1E83C8626}">
      <dsp:nvSpPr>
        <dsp:cNvPr id="0" name=""/>
        <dsp:cNvSpPr/>
      </dsp:nvSpPr>
      <dsp:spPr>
        <a:xfrm>
          <a:off x="6880256" y="761153"/>
          <a:ext cx="3016299" cy="1124077"/>
        </a:xfrm>
        <a:prstGeom prst="rect">
          <a:avLst/>
        </a:prstGeom>
        <a:solidFill>
          <a:schemeClr val="accent4">
            <a:tint val="40000"/>
            <a:alpha val="90000"/>
            <a:hueOff val="-16553915"/>
            <a:satOff val="74017"/>
            <a:lumOff val="6436"/>
            <a:alphaOff val="0"/>
          </a:schemeClr>
        </a:solidFill>
        <a:ln w="12700" cap="flat" cmpd="sng" algn="ctr">
          <a:solidFill>
            <a:schemeClr val="accent4">
              <a:tint val="40000"/>
              <a:alpha val="90000"/>
              <a:hueOff val="-16553915"/>
              <a:satOff val="74017"/>
              <a:lumOff val="643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GB" sz="2100" kern="1200">
              <a:latin typeface="Arial" panose="020B0604020202020204"/>
            </a:rPr>
            <a:t>DSL</a:t>
          </a:r>
          <a:r>
            <a:rPr lang="en-GB" sz="2100" kern="1200"/>
            <a:t> </a:t>
          </a:r>
          <a:r>
            <a:rPr lang="en-GB" sz="2100" kern="1200">
              <a:latin typeface="Arial" panose="020B0604020202020204"/>
            </a:rPr>
            <a:t>responsibility</a:t>
          </a:r>
        </a:p>
      </dsp:txBody>
      <dsp:txXfrm>
        <a:off x="6880256" y="761153"/>
        <a:ext cx="3016299" cy="112407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71F65-C0F9-4565-8015-23BCD839C9A8}">
      <dsp:nvSpPr>
        <dsp:cNvPr id="0" name=""/>
        <dsp:cNvSpPr/>
      </dsp:nvSpPr>
      <dsp:spPr>
        <a:xfrm>
          <a:off x="-4982286" y="-763386"/>
          <a:ext cx="5933673" cy="5933673"/>
        </a:xfrm>
        <a:prstGeom prst="blockArc">
          <a:avLst>
            <a:gd name="adj1" fmla="val 18900000"/>
            <a:gd name="adj2" fmla="val 2700000"/>
            <a:gd name="adj3" fmla="val 364"/>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F93E01-0F25-4157-B5E4-3C3AF7079AC4}">
      <dsp:nvSpPr>
        <dsp:cNvPr id="0" name=""/>
        <dsp:cNvSpPr/>
      </dsp:nvSpPr>
      <dsp:spPr>
        <a:xfrm>
          <a:off x="611890" y="440690"/>
          <a:ext cx="5552095" cy="88138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9595"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a:t>Strengthen relationships between education settings and the local authority so agencies can work together in partnership.</a:t>
          </a:r>
        </a:p>
      </dsp:txBody>
      <dsp:txXfrm>
        <a:off x="611890" y="440690"/>
        <a:ext cx="5552095" cy="881380"/>
      </dsp:txXfrm>
    </dsp:sp>
    <dsp:sp modelId="{C4EB41BB-2A81-475F-BB70-DA5C4983D9AE}">
      <dsp:nvSpPr>
        <dsp:cNvPr id="0" name=""/>
        <dsp:cNvSpPr/>
      </dsp:nvSpPr>
      <dsp:spPr>
        <a:xfrm>
          <a:off x="61028" y="330517"/>
          <a:ext cx="1101725" cy="1101725"/>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8D2222-64AF-4CEF-9EA0-059BE290CFAA}">
      <dsp:nvSpPr>
        <dsp:cNvPr id="0" name=""/>
        <dsp:cNvSpPr/>
      </dsp:nvSpPr>
      <dsp:spPr>
        <a:xfrm>
          <a:off x="932272" y="1762760"/>
          <a:ext cx="5231713" cy="881380"/>
        </a:xfrm>
        <a:prstGeom prst="rect">
          <a:avLst/>
        </a:prstGeom>
        <a:solidFill>
          <a:schemeClr val="accent4">
            <a:hueOff val="-7903086"/>
            <a:satOff val="19779"/>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9595"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a:t>Identify the cohort’s needs and intervene to overcome barriers to poor educational outcomes and ensure pupils reach their potential.</a:t>
          </a:r>
        </a:p>
      </dsp:txBody>
      <dsp:txXfrm>
        <a:off x="932272" y="1762760"/>
        <a:ext cx="5231713" cy="881380"/>
      </dsp:txXfrm>
    </dsp:sp>
    <dsp:sp modelId="{F83069DE-1339-4EF7-9AA7-66BC2D55F340}">
      <dsp:nvSpPr>
        <dsp:cNvPr id="0" name=""/>
        <dsp:cNvSpPr/>
      </dsp:nvSpPr>
      <dsp:spPr>
        <a:xfrm>
          <a:off x="381409" y="1652587"/>
          <a:ext cx="1101725" cy="1101725"/>
        </a:xfrm>
        <a:prstGeom prst="ellipse">
          <a:avLst/>
        </a:prstGeom>
        <a:solidFill>
          <a:schemeClr val="lt1">
            <a:hueOff val="0"/>
            <a:satOff val="0"/>
            <a:lumOff val="0"/>
            <a:alphaOff val="0"/>
          </a:schemeClr>
        </a:solidFill>
        <a:ln w="12700" cap="flat" cmpd="sng" algn="ctr">
          <a:solidFill>
            <a:schemeClr val="accent4">
              <a:hueOff val="-7903086"/>
              <a:satOff val="19779"/>
              <a:lumOff val="10294"/>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A9E4FA-8E7D-4235-ADE8-C3E9A630C9C8}">
      <dsp:nvSpPr>
        <dsp:cNvPr id="0" name=""/>
        <dsp:cNvSpPr/>
      </dsp:nvSpPr>
      <dsp:spPr>
        <a:xfrm>
          <a:off x="611890" y="3084830"/>
          <a:ext cx="5552095" cy="881380"/>
        </a:xfrm>
        <a:prstGeom prst="rect">
          <a:avLst/>
        </a:prstGeom>
        <a:solidFill>
          <a:schemeClr val="accent4">
            <a:hueOff val="-15806171"/>
            <a:satOff val="39557"/>
            <a:lumOff val="20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9595"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a:t>Support and advise key professionals to help children make progress, including through increasing their confidence in using evidence-based interventions.</a:t>
          </a:r>
        </a:p>
      </dsp:txBody>
      <dsp:txXfrm>
        <a:off x="611890" y="3084830"/>
        <a:ext cx="5552095" cy="881380"/>
      </dsp:txXfrm>
    </dsp:sp>
    <dsp:sp modelId="{A65BEC88-2406-47EA-A2D3-F6716E557446}">
      <dsp:nvSpPr>
        <dsp:cNvPr id="0" name=""/>
        <dsp:cNvSpPr/>
      </dsp:nvSpPr>
      <dsp:spPr>
        <a:xfrm>
          <a:off x="61028" y="2974657"/>
          <a:ext cx="1101725" cy="1101725"/>
        </a:xfrm>
        <a:prstGeom prst="ellipse">
          <a:avLst/>
        </a:prstGeom>
        <a:solidFill>
          <a:schemeClr val="lt1">
            <a:hueOff val="0"/>
            <a:satOff val="0"/>
            <a:lumOff val="0"/>
            <a:alphaOff val="0"/>
          </a:schemeClr>
        </a:solidFill>
        <a:ln w="12700" cap="flat" cmpd="sng" algn="ctr">
          <a:solidFill>
            <a:schemeClr val="accent4">
              <a:hueOff val="-15806171"/>
              <a:satOff val="39557"/>
              <a:lumOff val="20589"/>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6EBE9A-620B-49BD-97E4-5621BC95F5BF}" type="datetimeFigureOut">
              <a:rPr lang="en-GB" smtClean="0"/>
              <a:t>27/03/2025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8AFC5A-BFCD-4DD2-A985-F0DFE80E9BE6}" type="slidenum">
              <a:rPr lang="en-GB" smtClean="0"/>
              <a:t>‹#›</a:t>
            </a:fld>
            <a:endParaRPr lang="en-GB"/>
          </a:p>
        </p:txBody>
      </p:sp>
    </p:spTree>
    <p:extLst>
      <p:ext uri="{BB962C8B-B14F-4D97-AF65-F5344CB8AC3E}">
        <p14:creationId xmlns:p14="http://schemas.microsoft.com/office/powerpoint/2010/main" val="2296999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orthyorks.gov.uk/news/2024/rising-tide-school-absences-and-lost-learning-addressed"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orthyorks.gov.uk/news/2024/rising-tide-school-absences-and-lost-learning-addressed"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orthyorks.gov.uk/news/2024/rising-tide-school-absences-and-lost-learning-addressed" TargetMode="External"/><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Rising tide of school absences and 'lost learning' addressed | North Yorkshire Council</a:t>
            </a:r>
            <a:endParaRPr lang="en-GB"/>
          </a:p>
        </p:txBody>
      </p:sp>
      <p:sp>
        <p:nvSpPr>
          <p:cNvPr id="4" name="Slide Number Placeholder 3"/>
          <p:cNvSpPr>
            <a:spLocks noGrp="1"/>
          </p:cNvSpPr>
          <p:nvPr>
            <p:ph type="sldNum" sz="quarter" idx="5"/>
          </p:nvPr>
        </p:nvSpPr>
        <p:spPr/>
        <p:txBody>
          <a:bodyPr/>
          <a:lstStyle/>
          <a:p>
            <a:fld id="{08329C3A-471B-4B5F-BA4D-E6FE9731D724}" type="slidenum">
              <a:rPr lang="en-GB" smtClean="0"/>
              <a:t>26</a:t>
            </a:fld>
            <a:endParaRPr lang="en-GB"/>
          </a:p>
        </p:txBody>
      </p:sp>
    </p:spTree>
    <p:extLst>
      <p:ext uri="{BB962C8B-B14F-4D97-AF65-F5344CB8AC3E}">
        <p14:creationId xmlns:p14="http://schemas.microsoft.com/office/powerpoint/2010/main" val="930721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8329C3A-471B-4B5F-BA4D-E6FE9731D724}" type="slidenum">
              <a:rPr lang="en-GB" smtClean="0"/>
              <a:t>27</a:t>
            </a:fld>
            <a:endParaRPr lang="en-GB"/>
          </a:p>
        </p:txBody>
      </p:sp>
    </p:spTree>
    <p:extLst>
      <p:ext uri="{BB962C8B-B14F-4D97-AF65-F5344CB8AC3E}">
        <p14:creationId xmlns:p14="http://schemas.microsoft.com/office/powerpoint/2010/main" val="269787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8329C3A-471B-4B5F-BA4D-E6FE9731D724}" type="slidenum">
              <a:rPr lang="en-GB" smtClean="0"/>
              <a:t>63</a:t>
            </a:fld>
            <a:endParaRPr lang="en-GB"/>
          </a:p>
        </p:txBody>
      </p:sp>
    </p:spTree>
    <p:extLst>
      <p:ext uri="{BB962C8B-B14F-4D97-AF65-F5344CB8AC3E}">
        <p14:creationId xmlns:p14="http://schemas.microsoft.com/office/powerpoint/2010/main" val="269787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Rising tide of school absences and 'lost learning' addressed | North Yorkshire Council</a:t>
            </a:r>
            <a:endParaRPr lang="en-GB"/>
          </a:p>
        </p:txBody>
      </p:sp>
      <p:sp>
        <p:nvSpPr>
          <p:cNvPr id="4" name="Slide Number Placeholder 3"/>
          <p:cNvSpPr>
            <a:spLocks noGrp="1"/>
          </p:cNvSpPr>
          <p:nvPr>
            <p:ph type="sldNum" sz="quarter" idx="5"/>
          </p:nvPr>
        </p:nvSpPr>
        <p:spPr/>
        <p:txBody>
          <a:bodyPr/>
          <a:lstStyle/>
          <a:p>
            <a:fld id="{08329C3A-471B-4B5F-BA4D-E6FE9731D724}" type="slidenum">
              <a:rPr lang="en-GB" smtClean="0"/>
              <a:t>64</a:t>
            </a:fld>
            <a:endParaRPr lang="en-GB"/>
          </a:p>
        </p:txBody>
      </p:sp>
    </p:spTree>
    <p:extLst>
      <p:ext uri="{BB962C8B-B14F-4D97-AF65-F5344CB8AC3E}">
        <p14:creationId xmlns:p14="http://schemas.microsoft.com/office/powerpoint/2010/main" val="930721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Rising tide of school absences and 'lost learning' addressed | North Yorkshire Council</a:t>
            </a:r>
            <a:endParaRPr lang="en-GB"/>
          </a:p>
        </p:txBody>
      </p:sp>
      <p:sp>
        <p:nvSpPr>
          <p:cNvPr id="4" name="Slide Number Placeholder 3"/>
          <p:cNvSpPr>
            <a:spLocks noGrp="1"/>
          </p:cNvSpPr>
          <p:nvPr>
            <p:ph type="sldNum" sz="quarter" idx="5"/>
          </p:nvPr>
        </p:nvSpPr>
        <p:spPr/>
        <p:txBody>
          <a:bodyPr/>
          <a:lstStyle/>
          <a:p>
            <a:fld id="{08329C3A-471B-4B5F-BA4D-E6FE9731D724}" type="slidenum">
              <a:rPr lang="en-GB" smtClean="0"/>
              <a:t>89</a:t>
            </a:fld>
            <a:endParaRPr lang="en-GB"/>
          </a:p>
        </p:txBody>
      </p:sp>
    </p:spTree>
    <p:extLst>
      <p:ext uri="{BB962C8B-B14F-4D97-AF65-F5344CB8AC3E}">
        <p14:creationId xmlns:p14="http://schemas.microsoft.com/office/powerpoint/2010/main" val="930721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8329C3A-471B-4B5F-BA4D-E6FE9731D724}" type="slidenum">
              <a:rPr lang="en-GB" smtClean="0"/>
              <a:t>90</a:t>
            </a:fld>
            <a:endParaRPr lang="en-GB"/>
          </a:p>
        </p:txBody>
      </p:sp>
    </p:spTree>
    <p:extLst>
      <p:ext uri="{BB962C8B-B14F-4D97-AF65-F5344CB8AC3E}">
        <p14:creationId xmlns:p14="http://schemas.microsoft.com/office/powerpoint/2010/main" val="269787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Times New Roman" panose="02020603050405020304" pitchFamily="18" charset="0"/>
              </a:rPr>
              <a:t>T</a:t>
            </a:r>
            <a:r>
              <a:rPr lang="en-GB">
                <a:effectLst/>
                <a:ea typeface="Times New Roman" panose="02020603050405020304" pitchFamily="18" charset="0"/>
              </a:rPr>
              <a:t>houghts on EP input at next SENCO network?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3B33-5C78-4175-8331-6C927EE2F8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9819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project lifespan ends 31st March but the teams are very much still currently working.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318AFC5A-BFCD-4DD2-A985-F0DFE80E9BE6}" type="slidenum">
              <a:rPr lang="en-GB" smtClean="0"/>
              <a:t>102</a:t>
            </a:fld>
            <a:endParaRPr lang="en-GB"/>
          </a:p>
        </p:txBody>
      </p:sp>
    </p:spTree>
    <p:extLst>
      <p:ext uri="{BB962C8B-B14F-4D97-AF65-F5344CB8AC3E}">
        <p14:creationId xmlns:p14="http://schemas.microsoft.com/office/powerpoint/2010/main" val="3148219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cannot thank you all enough. I know many of you in this room have either been involved at the very start helping to co construct the content or have volunteered to be a critical friend and have been sending us feedback about the framework and tools that we have developed. </a:t>
            </a:r>
          </a:p>
          <a:p>
            <a:r>
              <a:rPr lang="en-US"/>
              <a:t>Every piece of feedback is helping us to really ensure that it is the best it can be. </a:t>
            </a:r>
            <a:endParaRPr lang="en-US">
              <a:ea typeface="Calibri"/>
              <a:cs typeface="Calibri"/>
            </a:endParaRPr>
          </a:p>
          <a:p>
            <a:r>
              <a:rPr lang="en-US">
                <a:ea typeface="Calibri"/>
                <a:cs typeface="Calibri"/>
              </a:rPr>
              <a:t>We have responded to feedback and made a number of improvements to the SE tool, The Inclusive Practice Framework. We have produced a Teacher toolkit, a how to guide and training webinars to support users. </a:t>
            </a:r>
            <a:endParaRPr lang="en-US"/>
          </a:p>
          <a:p>
            <a:r>
              <a:rPr lang="en-US"/>
              <a:t>We are working towards publication and also have the impending publication of the Ofsted Framework at the forefront of our minds and the fact that it will need editing once again. </a:t>
            </a:r>
            <a:endParaRPr lang="en-US">
              <a:ea typeface="Calibri"/>
              <a:cs typeface="Calibri"/>
            </a:endParaRPr>
          </a:p>
          <a:p>
            <a:r>
              <a:rPr lang="en-US"/>
              <a:t>The tools will be reviewed and refreshed to ensure they remain fit for purpose. </a:t>
            </a:r>
            <a:endParaRPr lang="en-US">
              <a:ea typeface="Calibri"/>
              <a:cs typeface="Calibri"/>
            </a:endParaRPr>
          </a:p>
          <a:p>
            <a:r>
              <a:rPr lang="en-US"/>
              <a:t>SE Tool- feedback has been very positive from all schools of all size and type. </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18AFC5A-BFCD-4DD2-A985-F0DFE80E9BE6}" type="slidenum">
              <a:rPr lang="en-GB" smtClean="0"/>
              <a:t>103</a:t>
            </a:fld>
            <a:endParaRPr lang="en-GB"/>
          </a:p>
        </p:txBody>
      </p:sp>
    </p:spTree>
    <p:extLst>
      <p:ext uri="{BB962C8B-B14F-4D97-AF65-F5344CB8AC3E}">
        <p14:creationId xmlns:p14="http://schemas.microsoft.com/office/powerpoint/2010/main" val="1692594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questions led schools and settings that were involved start to think about their transitions arrangements and have already made alterations for their forthcoming transitions, particularly due to the social aspects as they recognised they were probably not doing enough to focus on that element and they wanted to really improve the way in which they built relationships between staff and children and the children themselves.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318AFC5A-BFCD-4DD2-A985-F0DFE80E9BE6}" type="slidenum">
              <a:rPr lang="en-GB" smtClean="0"/>
              <a:t>108</a:t>
            </a:fld>
            <a:endParaRPr lang="en-GB"/>
          </a:p>
        </p:txBody>
      </p:sp>
    </p:spTree>
    <p:extLst>
      <p:ext uri="{BB962C8B-B14F-4D97-AF65-F5344CB8AC3E}">
        <p14:creationId xmlns:p14="http://schemas.microsoft.com/office/powerpoint/2010/main" val="4216610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guidance document will be an all age support tool. </a:t>
            </a:r>
          </a:p>
          <a:p>
            <a:r>
              <a:rPr lang="en-US"/>
              <a:t>We want this to support schools and settings with a focus on the needs of vulnerable pupils. </a:t>
            </a:r>
            <a:endParaRPr lang="en-GB"/>
          </a:p>
          <a:p>
            <a:r>
              <a:rPr lang="en-US"/>
              <a:t>It will support us to build on all of the existing good transition practice across NYC. </a:t>
            </a:r>
            <a:endParaRPr lang="en-GB"/>
          </a:p>
          <a:p>
            <a:r>
              <a:rPr lang="en-US"/>
              <a:t>To provide clarity around responsibilities, processes and strategies</a:t>
            </a:r>
            <a:endParaRPr lang="en-GB"/>
          </a:p>
          <a:p>
            <a:r>
              <a:rPr lang="en-US"/>
              <a:t>To </a:t>
            </a:r>
            <a:r>
              <a:rPr lang="en-US" err="1"/>
              <a:t>recognise</a:t>
            </a:r>
            <a:r>
              <a:rPr lang="en-US"/>
              <a:t> transition as an intervention for children. </a:t>
            </a:r>
            <a:endParaRPr lang="en-GB"/>
          </a:p>
          <a:p>
            <a:r>
              <a:rPr lang="en-US"/>
              <a:t>To establish a cycle of transition actions across a school year</a:t>
            </a:r>
            <a:endParaRPr lang="en-GB"/>
          </a:p>
          <a:p>
            <a:r>
              <a:rPr lang="en-US"/>
              <a:t>Transitions is a process not an event and parents and CYP are listened to and valued as part of the process. </a:t>
            </a:r>
            <a:endParaRPr lang="en-GB"/>
          </a:p>
          <a:p>
            <a:r>
              <a:rPr lang="en-US"/>
              <a:t>We know that enhanced transition arrangements will be needed for some children.</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318AFC5A-BFCD-4DD2-A985-F0DFE80E9BE6}" type="slidenum">
              <a:rPr lang="en-GB" smtClean="0"/>
              <a:t>109</a:t>
            </a:fld>
            <a:endParaRPr lang="en-GB"/>
          </a:p>
        </p:txBody>
      </p:sp>
    </p:spTree>
    <p:extLst>
      <p:ext uri="{BB962C8B-B14F-4D97-AF65-F5344CB8AC3E}">
        <p14:creationId xmlns:p14="http://schemas.microsoft.com/office/powerpoint/2010/main" val="1590056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a:t>
            </a:r>
            <a:r>
              <a:rPr lang="en-US" err="1"/>
              <a:t>apologise</a:t>
            </a:r>
            <a:r>
              <a:rPr lang="en-US"/>
              <a:t> as this is a very specific question to Primary colleagues but secondary colleagues here today I want you to think about what you could recommend could be done. </a:t>
            </a:r>
          </a:p>
          <a:p>
            <a:r>
              <a:rPr lang="en-US"/>
              <a:t>Moving from reception (YR) into KS1 is a time of change and can be a source of both excitement and anxiety for children and for their parents/carers.</a:t>
            </a:r>
            <a:endParaRPr lang="en-GB"/>
          </a:p>
          <a:p>
            <a:r>
              <a:rPr lang="en-US"/>
              <a:t>We do see a spike in terms of requests for EHCPs and specialist placements for those transitioning from reception to Year 1 and often paperwork will reference the formal curriculum. </a:t>
            </a:r>
            <a:endParaRPr lang="en-GB"/>
          </a:p>
          <a:p>
            <a:r>
              <a:rPr lang="en-US"/>
              <a:t>We categorically as a LA want to ensure that children have access to the right provision at the right time with the right support but often the requests for specialist provision are not appropriate for the child and will limit their outcomes. </a:t>
            </a:r>
            <a:endParaRPr lang="en-GB"/>
          </a:p>
          <a:p>
            <a:r>
              <a:rPr lang="en-US"/>
              <a:t>We do have parents contacting us at the hubs, particularly my Early Development Specialist teachers saying that they have been told by school that they should start looking at other provisions because their child can be managed in reception but not in Year 1. </a:t>
            </a:r>
            <a:endParaRPr lang="en-GB"/>
          </a:p>
          <a:p>
            <a:r>
              <a:rPr lang="en-US"/>
              <a:t>I always find this interesting as I am a former teacher, deputy head and SENCO and I </a:t>
            </a:r>
            <a:r>
              <a:rPr lang="en-US" err="1"/>
              <a:t>recognise</a:t>
            </a:r>
            <a:r>
              <a:rPr lang="en-US"/>
              <a:t> the challenges on schools but I want to take this opportunity to look for ideas and solutions so what have you done in your school that has really helped and supported the CYP to continue to attend your setting- has it been consideration of grouping, changes to the environment, tools and resources to support, I know I never started Year 1 with any tables or chairs in the room bar 2 and then it would extend when they CYP was ready to sit at a table and for some that was all year, what have your transitions processes been?</a:t>
            </a:r>
            <a:endParaRPr lang="en-GB"/>
          </a:p>
          <a:p>
            <a:r>
              <a:rPr lang="en-US"/>
              <a:t>We really want to build on the Education Endowment Foundation’s Putting Evidence to Work: A School’s Guide to Implementation, which supports schools in thinking about implementation processes</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318AFC5A-BFCD-4DD2-A985-F0DFE80E9BE6}" type="slidenum">
              <a:rPr lang="en-GB" smtClean="0"/>
              <a:t>110</a:t>
            </a:fld>
            <a:endParaRPr lang="en-GB"/>
          </a:p>
        </p:txBody>
      </p:sp>
    </p:spTree>
    <p:extLst>
      <p:ext uri="{BB962C8B-B14F-4D97-AF65-F5344CB8AC3E}">
        <p14:creationId xmlns:p14="http://schemas.microsoft.com/office/powerpoint/2010/main" val="3439612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1: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 name="Google Shape;30;p1:notes"/>
          <p:cNvSpPr txBox="1">
            <a:spLocks noGrp="1"/>
          </p:cNvSpPr>
          <p:nvPr>
            <p:ph type="body" idx="1"/>
          </p:nvPr>
        </p:nvSpPr>
        <p:spPr>
          <a:xfrm>
            <a:off x="688975" y="4822269"/>
            <a:ext cx="5511800" cy="394549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1" name="Google Shape;31;p1:notes"/>
          <p:cNvSpPr txBox="1">
            <a:spLocks noGrp="1"/>
          </p:cNvSpPr>
          <p:nvPr>
            <p:ph type="sldNum" idx="12"/>
          </p:nvPr>
        </p:nvSpPr>
        <p:spPr>
          <a:xfrm>
            <a:off x="3902597" y="9517547"/>
            <a:ext cx="2985558" cy="502754"/>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g18923a0291d_1_5:notes"/>
          <p:cNvSpPr>
            <a:spLocks noGrp="1" noRot="1" noChangeAspect="1"/>
          </p:cNvSpPr>
          <p:nvPr>
            <p:ph type="sldImg" idx="2"/>
          </p:nvPr>
        </p:nvSpPr>
        <p:spPr>
          <a:xfrm>
            <a:off x="104775" y="750888"/>
            <a:ext cx="6680200"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 name="Google Shape;37;g18923a0291d_1_5:notes"/>
          <p:cNvSpPr txBox="1">
            <a:spLocks noGrp="1"/>
          </p:cNvSpPr>
          <p:nvPr>
            <p:ph type="body" idx="1"/>
          </p:nvPr>
        </p:nvSpPr>
        <p:spPr>
          <a:xfrm>
            <a:off x="688975" y="4759643"/>
            <a:ext cx="5511900" cy="4509000"/>
          </a:xfrm>
          <a:prstGeom prst="rect">
            <a:avLst/>
          </a:prstGeom>
          <a:noFill/>
          <a:ln>
            <a:noFill/>
          </a:ln>
        </p:spPr>
        <p:txBody>
          <a:bodyPr spcFirstLastPara="1" wrap="square" lIns="94625" tIns="47300" rIns="94625" bIns="47300" anchor="t" anchorCtr="0">
            <a:noAutofit/>
          </a:bodyPr>
          <a:lstStyle/>
          <a:p>
            <a:pPr marL="0" lvl="0" indent="0" algn="l" rtl="0">
              <a:lnSpc>
                <a:spcPct val="90000"/>
              </a:lnSpc>
              <a:spcBef>
                <a:spcPts val="0"/>
              </a:spcBef>
              <a:spcAft>
                <a:spcPts val="0"/>
              </a:spcAft>
              <a:buSzPts val="1400"/>
              <a:buNone/>
            </a:pPr>
            <a:r>
              <a:rPr lang="en-GB"/>
              <a:t>The Parent Carer Forum for North Yorkshire is similar to other parent carer forums in other areas of the country. Some are independent and others are hosted by larger organisations as we are. There is also a national structure of parent carer forums and a regional Y&amp;H group that PCV belongs to. </a:t>
            </a:r>
            <a:endParaRPr/>
          </a:p>
          <a:p>
            <a:pPr marL="0" lvl="0" indent="0" algn="l" rtl="0">
              <a:lnSpc>
                <a:spcPct val="90000"/>
              </a:lnSpc>
              <a:spcBef>
                <a:spcPts val="0"/>
              </a:spcBef>
              <a:spcAft>
                <a:spcPts val="0"/>
              </a:spcAft>
              <a:buSzPts val="1400"/>
              <a:buNone/>
            </a:pPr>
            <a:endParaRPr b="1"/>
          </a:p>
          <a:p>
            <a:pPr marL="0" lvl="0" indent="0" algn="l" rtl="0">
              <a:lnSpc>
                <a:spcPct val="90000"/>
              </a:lnSpc>
              <a:spcBef>
                <a:spcPts val="0"/>
              </a:spcBef>
              <a:spcAft>
                <a:spcPts val="0"/>
              </a:spcAft>
              <a:buSzPts val="1400"/>
              <a:buNone/>
            </a:pPr>
            <a:r>
              <a:rPr lang="en-GB" b="1"/>
              <a:t>PCV is NOT a lobbying group or a campaign group.</a:t>
            </a:r>
            <a:endParaRPr/>
          </a:p>
          <a:p>
            <a:pPr marL="0" lvl="0" indent="0" algn="l" rtl="0">
              <a:lnSpc>
                <a:spcPct val="90000"/>
              </a:lnSpc>
              <a:spcBef>
                <a:spcPts val="0"/>
              </a:spcBef>
              <a:spcAft>
                <a:spcPts val="0"/>
              </a:spcAft>
              <a:buSzPts val="1400"/>
              <a:buNone/>
            </a:pPr>
            <a:r>
              <a:rPr lang="en-GB"/>
              <a:t>PCV IS a group of people coming together who really want to have a positive influence on the support and services that are available to families with a child or children with SEND. Our core activity is the </a:t>
            </a:r>
            <a:r>
              <a:rPr lang="en-GB" b="1"/>
              <a:t>provision</a:t>
            </a:r>
            <a:r>
              <a:rPr lang="en-GB"/>
              <a:t> and </a:t>
            </a:r>
            <a:r>
              <a:rPr lang="en-GB" b="1"/>
              <a:t>circulation</a:t>
            </a:r>
            <a:r>
              <a:rPr lang="en-GB"/>
              <a:t> of information and </a:t>
            </a:r>
            <a:r>
              <a:rPr lang="en-GB" b="1"/>
              <a:t>connecting</a:t>
            </a:r>
            <a:r>
              <a:rPr lang="en-GB"/>
              <a:t> people to other people who can help.</a:t>
            </a:r>
            <a:endParaRPr/>
          </a:p>
          <a:p>
            <a:pPr marL="0" lvl="0" indent="0" algn="l" rtl="0">
              <a:lnSpc>
                <a:spcPct val="90000"/>
              </a:lnSpc>
              <a:spcBef>
                <a:spcPts val="0"/>
              </a:spcBef>
              <a:spcAft>
                <a:spcPts val="0"/>
              </a:spcAft>
              <a:buSzPts val="1400"/>
              <a:buNone/>
            </a:pPr>
            <a:endParaRPr/>
          </a:p>
          <a:p>
            <a:pPr marL="0" lvl="0" indent="0" algn="l" rtl="0">
              <a:lnSpc>
                <a:spcPct val="90000"/>
              </a:lnSpc>
              <a:spcBef>
                <a:spcPts val="0"/>
              </a:spcBef>
              <a:spcAft>
                <a:spcPts val="0"/>
              </a:spcAft>
              <a:buSzPts val="1400"/>
              <a:buNone/>
            </a:pPr>
            <a:r>
              <a:rPr lang="en-GB"/>
              <a:t>working in partnership with parents, carers and all agencies, statutory and voluntary, to improve things in the long-run.</a:t>
            </a:r>
            <a:endParaRPr/>
          </a:p>
          <a:p>
            <a:pPr marL="0" lvl="0" indent="0" algn="l" rtl="0">
              <a:lnSpc>
                <a:spcPct val="90000"/>
              </a:lnSpc>
              <a:spcBef>
                <a:spcPts val="0"/>
              </a:spcBef>
              <a:spcAft>
                <a:spcPts val="0"/>
              </a:spcAft>
              <a:buSzPts val="1400"/>
              <a:buNone/>
            </a:pPr>
            <a:endParaRPr/>
          </a:p>
        </p:txBody>
      </p:sp>
      <p:sp>
        <p:nvSpPr>
          <p:cNvPr id="38" name="Google Shape;38;g18923a0291d_1_5:notes"/>
          <p:cNvSpPr txBox="1">
            <a:spLocks noGrp="1"/>
          </p:cNvSpPr>
          <p:nvPr>
            <p:ph type="sldNum" idx="12"/>
          </p:nvPr>
        </p:nvSpPr>
        <p:spPr>
          <a:xfrm>
            <a:off x="3902597" y="9517546"/>
            <a:ext cx="2985600" cy="501000"/>
          </a:xfrm>
          <a:prstGeom prst="rect">
            <a:avLst/>
          </a:prstGeom>
          <a:noFill/>
          <a:ln>
            <a:noFill/>
          </a:ln>
        </p:spPr>
        <p:txBody>
          <a:bodyPr spcFirstLastPara="1" wrap="square" lIns="94625" tIns="47300" rIns="94625" bIns="47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18923a0291d_1_1: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g18923a0291d_1_1:notes"/>
          <p:cNvSpPr txBox="1">
            <a:spLocks noGrp="1"/>
          </p:cNvSpPr>
          <p:nvPr>
            <p:ph type="body" idx="1"/>
          </p:nvPr>
        </p:nvSpPr>
        <p:spPr>
          <a:xfrm>
            <a:off x="688975" y="4822269"/>
            <a:ext cx="5511900" cy="3945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3200"/>
              <a:buNone/>
            </a:pPr>
            <a:r>
              <a:rPr lang="en-GB" sz="1350">
                <a:solidFill>
                  <a:srgbClr val="222222"/>
                </a:solidFill>
                <a:highlight>
                  <a:srgbClr val="FFFFFF"/>
                </a:highlight>
                <a:latin typeface="Arial"/>
                <a:ea typeface="Arial"/>
                <a:cs typeface="Arial"/>
                <a:sym typeface="Arial"/>
              </a:rPr>
              <a:t>We are a community, connecting families through shared information, experiences and mutual support. We know how isolating and confusing it can be to navigate services and family life with SEND, so we organise events and training across North Yorkshire and share information with the aim to inform and empower families. Every person who works for or volunteers with Parent Carer Voice is the parent or kinship carer or a child or young person with SEND.</a:t>
            </a:r>
            <a:endParaRPr sz="135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SzPts val="3200"/>
              <a:buNone/>
            </a:pPr>
            <a:endParaRPr sz="135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lt1"/>
              </a:buClr>
              <a:buSzPts val="3200"/>
              <a:buFont typeface="Arial"/>
              <a:buNone/>
            </a:pPr>
            <a:r>
              <a:rPr lang="en-GB" sz="1350">
                <a:solidFill>
                  <a:srgbClr val="222222"/>
                </a:solidFill>
                <a:highlight>
                  <a:srgbClr val="FFFFFF"/>
                </a:highlight>
                <a:latin typeface="Arial"/>
                <a:ea typeface="Arial"/>
                <a:cs typeface="Arial"/>
                <a:sym typeface="Arial"/>
              </a:rPr>
              <a:t>We work together, using our collective voice for positive change. We work closely and co-productively with our strategic partners and service providers such as the Local Authority and ICBs to help improve services and support for families.  North Yorkshire</a:t>
            </a:r>
            <a:endParaRPr sz="2200" b="1">
              <a:solidFill>
                <a:srgbClr val="00A29B"/>
              </a:solidFill>
              <a:latin typeface="Overpass"/>
              <a:ea typeface="Overpass"/>
              <a:cs typeface="Overpass"/>
              <a:sym typeface="Overpass"/>
            </a:endParaRPr>
          </a:p>
          <a:p>
            <a:pPr marL="0" lvl="0" indent="0" algn="l" rtl="0">
              <a:lnSpc>
                <a:spcPct val="90000"/>
              </a:lnSpc>
              <a:spcBef>
                <a:spcPts val="0"/>
              </a:spcBef>
              <a:spcAft>
                <a:spcPts val="0"/>
              </a:spcAft>
              <a:buClr>
                <a:schemeClr val="dk1"/>
              </a:buClr>
              <a:buSzPts val="1400"/>
              <a:buFont typeface="Arial"/>
              <a:buNone/>
            </a:pPr>
            <a:endParaRPr sz="1000" b="1">
              <a:solidFill>
                <a:srgbClr val="00A29B"/>
              </a:solidFill>
              <a:latin typeface="Arial"/>
              <a:ea typeface="Arial"/>
              <a:cs typeface="Arial"/>
              <a:sym typeface="Arial"/>
            </a:endParaRPr>
          </a:p>
        </p:txBody>
      </p:sp>
      <p:sp>
        <p:nvSpPr>
          <p:cNvPr id="44" name="Google Shape;44;g18923a0291d_1_1:notes"/>
          <p:cNvSpPr txBox="1">
            <a:spLocks noGrp="1"/>
          </p:cNvSpPr>
          <p:nvPr>
            <p:ph type="sldNum" idx="12"/>
          </p:nvPr>
        </p:nvSpPr>
        <p:spPr>
          <a:xfrm>
            <a:off x="3902597" y="9517547"/>
            <a:ext cx="2985600" cy="502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t>113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g2060be1d5e2_0_0: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 name="Google Shape;50;g2060be1d5e2_0_0:notes"/>
          <p:cNvSpPr txBox="1">
            <a:spLocks noGrp="1"/>
          </p:cNvSpPr>
          <p:nvPr>
            <p:ph type="body" idx="1"/>
          </p:nvPr>
        </p:nvSpPr>
        <p:spPr>
          <a:xfrm>
            <a:off x="688975" y="4822269"/>
            <a:ext cx="5511900" cy="3945600"/>
          </a:xfrm>
          <a:prstGeom prst="rect">
            <a:avLst/>
          </a:prstGeom>
          <a:noFill/>
          <a:ln>
            <a:noFill/>
          </a:ln>
        </p:spPr>
        <p:txBody>
          <a:bodyPr spcFirstLastPara="1" wrap="square" lIns="96625" tIns="48300" rIns="96625" bIns="48300" anchor="t" anchorCtr="0">
            <a:noAutofit/>
          </a:bodyPr>
          <a:lstStyle/>
          <a:p>
            <a:pPr marL="457200" lvl="0" indent="-368300" algn="l" rtl="0">
              <a:lnSpc>
                <a:spcPct val="100000"/>
              </a:lnSpc>
              <a:spcBef>
                <a:spcPts val="496"/>
              </a:spcBef>
              <a:spcAft>
                <a:spcPts val="0"/>
              </a:spcAft>
              <a:buClr>
                <a:srgbClr val="00A29B"/>
              </a:buClr>
              <a:buSzPts val="2200"/>
              <a:buFont typeface="Overpass"/>
              <a:buChar char="-"/>
            </a:pPr>
            <a:r>
              <a:rPr lang="en-GB" sz="2200">
                <a:solidFill>
                  <a:srgbClr val="00A29B"/>
                </a:solidFill>
                <a:latin typeface="Overpass"/>
                <a:ea typeface="Overpass"/>
                <a:cs typeface="Overpass"/>
                <a:sym typeface="Overpass"/>
              </a:rPr>
              <a:t>Collecting and representing the collective voices and lived experiences of Parents and Carers in consultations, service design processes etc with the LA and Health</a:t>
            </a:r>
            <a:endParaRPr sz="2200">
              <a:solidFill>
                <a:srgbClr val="00A29B"/>
              </a:solidFill>
              <a:latin typeface="Overpass"/>
              <a:ea typeface="Overpass"/>
              <a:cs typeface="Overpass"/>
              <a:sym typeface="Overpass"/>
            </a:endParaRPr>
          </a:p>
          <a:p>
            <a:pPr marL="457200" lvl="0" indent="-368300" algn="l" rtl="0">
              <a:lnSpc>
                <a:spcPct val="100000"/>
              </a:lnSpc>
              <a:spcBef>
                <a:spcPts val="0"/>
              </a:spcBef>
              <a:spcAft>
                <a:spcPts val="0"/>
              </a:spcAft>
              <a:buClr>
                <a:srgbClr val="00A29B"/>
              </a:buClr>
              <a:buSzPts val="2200"/>
              <a:buFont typeface="Overpass"/>
              <a:buChar char="-"/>
            </a:pPr>
            <a:r>
              <a:rPr lang="en-GB" sz="2200">
                <a:solidFill>
                  <a:srgbClr val="00A29B"/>
                </a:solidFill>
                <a:latin typeface="Overpass"/>
                <a:ea typeface="Overpass"/>
                <a:cs typeface="Overpass"/>
                <a:sym typeface="Overpass"/>
              </a:rPr>
              <a:t>Distributing information from the LA/Health about SEND services, activities and changes as widely as possible, and encouraging parents and carers to get involved</a:t>
            </a:r>
            <a:endParaRPr/>
          </a:p>
        </p:txBody>
      </p:sp>
      <p:sp>
        <p:nvSpPr>
          <p:cNvPr id="51" name="Google Shape;51;g2060be1d5e2_0_0:notes"/>
          <p:cNvSpPr txBox="1">
            <a:spLocks noGrp="1"/>
          </p:cNvSpPr>
          <p:nvPr>
            <p:ph type="sldNum" idx="12"/>
          </p:nvPr>
        </p:nvSpPr>
        <p:spPr>
          <a:xfrm>
            <a:off x="3902597" y="9517547"/>
            <a:ext cx="2985600" cy="502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t>114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2b67dd3312_0_0: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 name="Google Shape;57;g32b67dd3312_0_0:notes"/>
          <p:cNvSpPr txBox="1">
            <a:spLocks noGrp="1"/>
          </p:cNvSpPr>
          <p:nvPr>
            <p:ph type="body" idx="1"/>
          </p:nvPr>
        </p:nvSpPr>
        <p:spPr>
          <a:xfrm>
            <a:off x="688975" y="4822269"/>
            <a:ext cx="5511900" cy="3945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GB"/>
              <a:t>BTSEA - North Yorkshire are currently restructuring their education department and offering and the new lead will be integrating the BtSEA project outcomes into the new framework. The name change was a direct result of our extensive consultation with parents who all stated that their children didn’t avoid attending school, it isn’t a choice not to attend, it is that they CAN’T attend. </a:t>
            </a:r>
            <a:endParaRPr/>
          </a:p>
          <a:p>
            <a:pPr marL="0" lvl="0" indent="0" algn="l" rtl="0">
              <a:lnSpc>
                <a:spcPct val="100000"/>
              </a:lnSpc>
              <a:spcBef>
                <a:spcPts val="0"/>
              </a:spcBef>
              <a:spcAft>
                <a:spcPts val="0"/>
              </a:spcAft>
              <a:buSzPts val="1400"/>
              <a:buNone/>
            </a:pPr>
            <a:r>
              <a:rPr lang="en-GB"/>
              <a:t>Parents’ voice videos are being edited and will be available for education settings at the end of February</a:t>
            </a:r>
            <a:endParaRPr/>
          </a:p>
          <a:p>
            <a:pPr marL="0" lvl="0" indent="0" algn="l" rtl="0">
              <a:lnSpc>
                <a:spcPct val="100000"/>
              </a:lnSpc>
              <a:spcBef>
                <a:spcPts val="0"/>
              </a:spcBef>
              <a:spcAft>
                <a:spcPts val="0"/>
              </a:spcAft>
              <a:buSzPts val="1400"/>
              <a:buNone/>
            </a:pPr>
            <a:r>
              <a:rPr lang="en-GB"/>
              <a:t>PINs training offered to all parents and carers, throughout the 13 schools includes as requested by them includes SEMH, Sensory processing differences, EHCPs, Understanding Overwhelm Meltdown and Shutdown, One Page Profiles, the Importance of Play and Makaton </a:t>
            </a:r>
            <a:endParaRPr/>
          </a:p>
        </p:txBody>
      </p:sp>
      <p:sp>
        <p:nvSpPr>
          <p:cNvPr id="58" name="Google Shape;58;g32b67dd3312_0_0:notes"/>
          <p:cNvSpPr txBox="1">
            <a:spLocks noGrp="1"/>
          </p:cNvSpPr>
          <p:nvPr>
            <p:ph type="sldNum" idx="12"/>
          </p:nvPr>
        </p:nvSpPr>
        <p:spPr>
          <a:xfrm>
            <a:off x="3902597" y="9517547"/>
            <a:ext cx="2985600" cy="502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t>115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2b67dd3312_0_6: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 name="Google Shape;64;g32b67dd3312_0_6:notes"/>
          <p:cNvSpPr txBox="1">
            <a:spLocks noGrp="1"/>
          </p:cNvSpPr>
          <p:nvPr>
            <p:ph type="body" idx="1"/>
          </p:nvPr>
        </p:nvSpPr>
        <p:spPr>
          <a:xfrm>
            <a:off x="688975" y="4822269"/>
            <a:ext cx="5511900" cy="3945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GB"/>
              <a:t>Let’s Talk - We are hosting information sessions throughout 2025 for all our members on EHCPs, SEMH, Sensory Awareness, PDA, Preparing for Adulthood, finance, Direct Payments, Wills and Trusts, SENDIASs, to support their knowledge and understanding    </a:t>
            </a:r>
            <a:endParaRPr/>
          </a:p>
          <a:p>
            <a:pPr marL="0" lvl="0" indent="0" algn="l" rtl="0">
              <a:lnSpc>
                <a:spcPct val="100000"/>
              </a:lnSpc>
              <a:spcBef>
                <a:spcPts val="0"/>
              </a:spcBef>
              <a:spcAft>
                <a:spcPts val="0"/>
              </a:spcAft>
              <a:buSzPts val="1400"/>
              <a:buNone/>
            </a:pPr>
            <a:r>
              <a:rPr lang="en-GB"/>
              <a:t>North Yorkshire Adult Learning - a series of 8 Wellness sessions for parents and carers to be offered around the county to be rolled out during the Summer term to provide support and information to build resilience and mental health</a:t>
            </a:r>
            <a:endParaRPr/>
          </a:p>
          <a:p>
            <a:pPr marL="0" lvl="0" indent="0" algn="l" rtl="0">
              <a:lnSpc>
                <a:spcPct val="100000"/>
              </a:lnSpc>
              <a:spcBef>
                <a:spcPts val="0"/>
              </a:spcBef>
              <a:spcAft>
                <a:spcPts val="0"/>
              </a:spcAft>
              <a:buSzPts val="1400"/>
              <a:buNone/>
            </a:pPr>
            <a:r>
              <a:rPr lang="en-GB"/>
              <a:t>Inclusive Practice Framework - the parent guide will enable parents and carers to work in partnership with their child’s school to ensure their child is supported in the most effective way</a:t>
            </a:r>
            <a:endParaRPr/>
          </a:p>
          <a:p>
            <a:pPr marL="0" lvl="0" indent="0" algn="l" rtl="0">
              <a:lnSpc>
                <a:spcPct val="100000"/>
              </a:lnSpc>
              <a:spcBef>
                <a:spcPts val="0"/>
              </a:spcBef>
              <a:spcAft>
                <a:spcPts val="0"/>
              </a:spcAft>
              <a:buSzPts val="1400"/>
              <a:buNone/>
            </a:pPr>
            <a:r>
              <a:rPr lang="en-GB"/>
              <a:t>All Age Carers Strategy - interestingly, parent carers and young carers were not considered in previous NYC offerings - our input and co-production work with NYC has resulted in parent carers and young carers being acknowledged as 2 of the 4 main primary care groups</a:t>
            </a:r>
            <a:endParaRPr/>
          </a:p>
          <a:p>
            <a:pPr marL="0" lvl="0" indent="0" algn="l" rtl="0">
              <a:lnSpc>
                <a:spcPct val="100000"/>
              </a:lnSpc>
              <a:spcBef>
                <a:spcPts val="0"/>
              </a:spcBef>
              <a:spcAft>
                <a:spcPts val="0"/>
              </a:spcAft>
              <a:buSzPts val="1400"/>
              <a:buNone/>
            </a:pPr>
            <a:r>
              <a:rPr lang="en-GB"/>
              <a:t>Autism Strategy - this hugely complex All Age strategy encompassing every possible area of society is in the final stages of development. Our involvement with the steering group has been extensive to ensure the best outcomes and support for Autistic people and those who support them </a:t>
            </a:r>
            <a:endParaRPr/>
          </a:p>
        </p:txBody>
      </p:sp>
      <p:sp>
        <p:nvSpPr>
          <p:cNvPr id="65" name="Google Shape;65;g32b67dd3312_0_6:notes"/>
          <p:cNvSpPr txBox="1">
            <a:spLocks noGrp="1"/>
          </p:cNvSpPr>
          <p:nvPr>
            <p:ph type="sldNum" idx="12"/>
          </p:nvPr>
        </p:nvSpPr>
        <p:spPr>
          <a:xfrm>
            <a:off x="3902597" y="9517547"/>
            <a:ext cx="2985600" cy="502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2b67dd3312_0_12: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g32b67dd3312_0_12:notes"/>
          <p:cNvSpPr txBox="1">
            <a:spLocks noGrp="1"/>
          </p:cNvSpPr>
          <p:nvPr>
            <p:ph type="body" idx="1"/>
          </p:nvPr>
        </p:nvSpPr>
        <p:spPr>
          <a:xfrm>
            <a:off x="688975" y="4822269"/>
            <a:ext cx="5511900" cy="3945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GB"/>
              <a:t>In so many of the meetings we attend on behalf of our members, the majority of professionals are not themselves carers and don’t fully appreciate the impact the service they offer has on our children and young people. Our small group of dedicated parents and kinship carers engage with as many work streams as possible to ensure lived experiences are heard, understood and accounted for. </a:t>
            </a:r>
            <a:endParaRPr/>
          </a:p>
          <a:p>
            <a:pPr marL="0" lvl="0" indent="0" algn="l" rtl="0">
              <a:lnSpc>
                <a:spcPct val="100000"/>
              </a:lnSpc>
              <a:spcBef>
                <a:spcPts val="0"/>
              </a:spcBef>
              <a:spcAft>
                <a:spcPts val="0"/>
              </a:spcAft>
              <a:buSzPts val="1400"/>
              <a:buNone/>
            </a:pPr>
            <a:endParaRPr/>
          </a:p>
        </p:txBody>
      </p:sp>
      <p:sp>
        <p:nvSpPr>
          <p:cNvPr id="72" name="Google Shape;72;g32b67dd3312_0_12:notes"/>
          <p:cNvSpPr txBox="1">
            <a:spLocks noGrp="1"/>
          </p:cNvSpPr>
          <p:nvPr>
            <p:ph type="sldNum" idx="12"/>
          </p:nvPr>
        </p:nvSpPr>
        <p:spPr>
          <a:xfrm>
            <a:off x="3902597" y="9517547"/>
            <a:ext cx="2985600" cy="502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6: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6:notes"/>
          <p:cNvSpPr txBox="1">
            <a:spLocks noGrp="1"/>
          </p:cNvSpPr>
          <p:nvPr>
            <p:ph type="body" idx="1"/>
          </p:nvPr>
        </p:nvSpPr>
        <p:spPr>
          <a:xfrm>
            <a:off x="688975" y="4822269"/>
            <a:ext cx="5511800" cy="394549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79" name="Google Shape;79;p6:notes"/>
          <p:cNvSpPr txBox="1">
            <a:spLocks noGrp="1"/>
          </p:cNvSpPr>
          <p:nvPr>
            <p:ph type="sldNum" idx="12"/>
          </p:nvPr>
        </p:nvSpPr>
        <p:spPr>
          <a:xfrm>
            <a:off x="3902597" y="9517547"/>
            <a:ext cx="2985558" cy="502754"/>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060be1d5e2_0_13: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 name="Google Shape;85;g2060be1d5e2_0_13:notes"/>
          <p:cNvSpPr txBox="1">
            <a:spLocks noGrp="1"/>
          </p:cNvSpPr>
          <p:nvPr>
            <p:ph type="body" idx="1"/>
          </p:nvPr>
        </p:nvSpPr>
        <p:spPr>
          <a:xfrm>
            <a:off x="688975" y="4822269"/>
            <a:ext cx="5511900" cy="3945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GB"/>
              <a:t>If any of us have any story to recount about a parent carer, say it here!</a:t>
            </a:r>
            <a:endParaRPr/>
          </a:p>
        </p:txBody>
      </p:sp>
      <p:sp>
        <p:nvSpPr>
          <p:cNvPr id="86" name="Google Shape;86;g2060be1d5e2_0_13:notes"/>
          <p:cNvSpPr txBox="1">
            <a:spLocks noGrp="1"/>
          </p:cNvSpPr>
          <p:nvPr>
            <p:ph type="sldNum" idx="12"/>
          </p:nvPr>
        </p:nvSpPr>
        <p:spPr>
          <a:xfrm>
            <a:off x="3902597" y="9517547"/>
            <a:ext cx="2985600" cy="502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2b67dd3312_0_22: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g32b67dd3312_0_22:notes"/>
          <p:cNvSpPr txBox="1">
            <a:spLocks noGrp="1"/>
          </p:cNvSpPr>
          <p:nvPr>
            <p:ph type="body" idx="1"/>
          </p:nvPr>
        </p:nvSpPr>
        <p:spPr>
          <a:xfrm>
            <a:off x="688975" y="4822269"/>
            <a:ext cx="5511900" cy="3945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93" name="Google Shape;93;g32b67dd3312_0_22:notes"/>
          <p:cNvSpPr txBox="1">
            <a:spLocks noGrp="1"/>
          </p:cNvSpPr>
          <p:nvPr>
            <p:ph type="sldNum" idx="12"/>
          </p:nvPr>
        </p:nvSpPr>
        <p:spPr>
          <a:xfrm>
            <a:off x="3902597" y="9517547"/>
            <a:ext cx="2985600" cy="502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2b67dd3312_0_28: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g32b67dd3312_0_28:notes"/>
          <p:cNvSpPr txBox="1">
            <a:spLocks noGrp="1"/>
          </p:cNvSpPr>
          <p:nvPr>
            <p:ph type="body" idx="1"/>
          </p:nvPr>
        </p:nvSpPr>
        <p:spPr>
          <a:xfrm>
            <a:off x="688975" y="4822269"/>
            <a:ext cx="5511900" cy="3945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100" name="Google Shape;100;g32b67dd3312_0_28:notes"/>
          <p:cNvSpPr txBox="1">
            <a:spLocks noGrp="1"/>
          </p:cNvSpPr>
          <p:nvPr>
            <p:ph type="sldNum" idx="12"/>
          </p:nvPr>
        </p:nvSpPr>
        <p:spPr>
          <a:xfrm>
            <a:off x="3902597" y="9517547"/>
            <a:ext cx="2985600" cy="502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2b67dd3312_0_34:notes"/>
          <p:cNvSpPr>
            <a:spLocks noGrp="1" noRot="1" noChangeAspect="1"/>
          </p:cNvSpPr>
          <p:nvPr>
            <p:ph type="sldImg" idx="2"/>
          </p:nvPr>
        </p:nvSpPr>
        <p:spPr>
          <a:xfrm>
            <a:off x="439738"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32b67dd3312_0_34:notes"/>
          <p:cNvSpPr txBox="1">
            <a:spLocks noGrp="1"/>
          </p:cNvSpPr>
          <p:nvPr>
            <p:ph type="body" idx="1"/>
          </p:nvPr>
        </p:nvSpPr>
        <p:spPr>
          <a:xfrm>
            <a:off x="688975" y="4822269"/>
            <a:ext cx="5511900" cy="3945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107" name="Google Shape;107;g32b67dd3312_0_34:notes"/>
          <p:cNvSpPr txBox="1">
            <a:spLocks noGrp="1"/>
          </p:cNvSpPr>
          <p:nvPr>
            <p:ph type="sldNum" idx="12"/>
          </p:nvPr>
        </p:nvSpPr>
        <p:spPr>
          <a:xfrm>
            <a:off x="3902597" y="9517547"/>
            <a:ext cx="2985600" cy="502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previously </a:t>
            </a:r>
            <a:r>
              <a:rPr lang="en-US" err="1">
                <a:ea typeface="Calibri"/>
                <a:cs typeface="Calibri"/>
              </a:rPr>
              <a:t>trialled</a:t>
            </a:r>
            <a:r>
              <a:rPr lang="en-US">
                <a:ea typeface="Calibri"/>
                <a:cs typeface="Calibri"/>
              </a:rPr>
              <a:t> system has been discounted as it does not meet system requirements. </a:t>
            </a:r>
          </a:p>
        </p:txBody>
      </p:sp>
      <p:sp>
        <p:nvSpPr>
          <p:cNvPr id="4" name="Slide Number Placeholder 3"/>
          <p:cNvSpPr>
            <a:spLocks noGrp="1"/>
          </p:cNvSpPr>
          <p:nvPr>
            <p:ph type="sldNum" sz="quarter" idx="5"/>
          </p:nvPr>
        </p:nvSpPr>
        <p:spPr/>
        <p:txBody>
          <a:bodyPr/>
          <a:lstStyle/>
          <a:p>
            <a:fld id="{318AFC5A-BFCD-4DD2-A985-F0DFE80E9BE6}" type="slidenum">
              <a:rPr lang="en-GB" smtClean="0"/>
              <a:t>124</a:t>
            </a:fld>
            <a:endParaRPr lang="en-GB"/>
          </a:p>
        </p:txBody>
      </p:sp>
    </p:spTree>
    <p:extLst>
      <p:ext uri="{BB962C8B-B14F-4D97-AF65-F5344CB8AC3E}">
        <p14:creationId xmlns:p14="http://schemas.microsoft.com/office/powerpoint/2010/main" val="28787082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B81B222-B156-4A65-9CB9-1813A1884B50}" type="slidenum">
              <a:rPr lang="en-GB" smtClean="0"/>
              <a:t>125</a:t>
            </a:fld>
            <a:endParaRPr lang="en-GB"/>
          </a:p>
        </p:txBody>
      </p:sp>
    </p:spTree>
    <p:extLst>
      <p:ext uri="{BB962C8B-B14F-4D97-AF65-F5344CB8AC3E}">
        <p14:creationId xmlns:p14="http://schemas.microsoft.com/office/powerpoint/2010/main" val="1953229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YOU are key partners so we want to hear from you to know what the preferred solution is. </a:t>
            </a:r>
          </a:p>
        </p:txBody>
      </p:sp>
      <p:sp>
        <p:nvSpPr>
          <p:cNvPr id="4" name="Slide Number Placeholder 3"/>
          <p:cNvSpPr>
            <a:spLocks noGrp="1"/>
          </p:cNvSpPr>
          <p:nvPr>
            <p:ph type="sldNum" sz="quarter" idx="5"/>
          </p:nvPr>
        </p:nvSpPr>
        <p:spPr/>
        <p:txBody>
          <a:bodyPr/>
          <a:lstStyle/>
          <a:p>
            <a:fld id="{318AFC5A-BFCD-4DD2-A985-F0DFE80E9BE6}" type="slidenum">
              <a:rPr lang="en-GB" smtClean="0"/>
              <a:t>126</a:t>
            </a:fld>
            <a:endParaRPr lang="en-GB"/>
          </a:p>
        </p:txBody>
      </p:sp>
    </p:spTree>
    <p:extLst>
      <p:ext uri="{BB962C8B-B14F-4D97-AF65-F5344CB8AC3E}">
        <p14:creationId xmlns:p14="http://schemas.microsoft.com/office/powerpoint/2010/main" val="18503816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CF074C9-5EB7-4DBD-B45C-EFC2885BB247}" type="slidenum">
              <a:rPr lang="en-GB" smtClean="0"/>
              <a:t>127</a:t>
            </a:fld>
            <a:endParaRPr lang="en-GB"/>
          </a:p>
        </p:txBody>
      </p:sp>
    </p:spTree>
    <p:extLst>
      <p:ext uri="{BB962C8B-B14F-4D97-AF65-F5344CB8AC3E}">
        <p14:creationId xmlns:p14="http://schemas.microsoft.com/office/powerpoint/2010/main" val="3228395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i="0">
              <a:solidFill>
                <a:srgbClr val="242424"/>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0B81B222-B156-4A65-9CB9-1813A1884B50}" type="slidenum">
              <a:rPr lang="en-GB" smtClean="0"/>
              <a:t>129</a:t>
            </a:fld>
            <a:endParaRPr lang="en-GB"/>
          </a:p>
        </p:txBody>
      </p:sp>
    </p:spTree>
    <p:extLst>
      <p:ext uri="{BB962C8B-B14F-4D97-AF65-F5344CB8AC3E}">
        <p14:creationId xmlns:p14="http://schemas.microsoft.com/office/powerpoint/2010/main" val="42892767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NOTE- if asked: Approval routes are taking place over the next few weeks. FULL timeline has NOT been identified as working on the solution currently and ensuring that the best platform is identified to meet ALL key users needs and requirements. </a:t>
            </a:r>
          </a:p>
        </p:txBody>
      </p:sp>
      <p:sp>
        <p:nvSpPr>
          <p:cNvPr id="4" name="Slide Number Placeholder 3"/>
          <p:cNvSpPr>
            <a:spLocks noGrp="1"/>
          </p:cNvSpPr>
          <p:nvPr>
            <p:ph type="sldNum" sz="quarter" idx="5"/>
          </p:nvPr>
        </p:nvSpPr>
        <p:spPr/>
        <p:txBody>
          <a:bodyPr/>
          <a:lstStyle/>
          <a:p>
            <a:fld id="{318AFC5A-BFCD-4DD2-A985-F0DFE80E9BE6}" type="slidenum">
              <a:rPr lang="en-GB" smtClean="0"/>
              <a:t>130</a:t>
            </a:fld>
            <a:endParaRPr lang="en-GB"/>
          </a:p>
        </p:txBody>
      </p:sp>
    </p:spTree>
    <p:extLst>
      <p:ext uri="{BB962C8B-B14F-4D97-AF65-F5344CB8AC3E}">
        <p14:creationId xmlns:p14="http://schemas.microsoft.com/office/powerpoint/2010/main" val="19087724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qualification has altered in terms of its focus- it takes approximately 12-18 months to complete and it is much more focused on the strategic role of the SENCO. </a:t>
            </a:r>
          </a:p>
        </p:txBody>
      </p:sp>
      <p:sp>
        <p:nvSpPr>
          <p:cNvPr id="4" name="Slide Number Placeholder 3"/>
          <p:cNvSpPr>
            <a:spLocks noGrp="1"/>
          </p:cNvSpPr>
          <p:nvPr>
            <p:ph type="sldNum" sz="quarter" idx="5"/>
          </p:nvPr>
        </p:nvSpPr>
        <p:spPr/>
        <p:txBody>
          <a:bodyPr/>
          <a:lstStyle/>
          <a:p>
            <a:fld id="{318AFC5A-BFCD-4DD2-A985-F0DFE80E9BE6}" type="slidenum">
              <a:rPr lang="en-GB" smtClean="0"/>
              <a:t>143</a:t>
            </a:fld>
            <a:endParaRPr lang="en-GB"/>
          </a:p>
        </p:txBody>
      </p:sp>
    </p:spTree>
    <p:extLst>
      <p:ext uri="{BB962C8B-B14F-4D97-AF65-F5344CB8AC3E}">
        <p14:creationId xmlns:p14="http://schemas.microsoft.com/office/powerpoint/2010/main" val="4261016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There is also additional guidance for what academies and further education colleges must or should publish online. </a:t>
            </a:r>
          </a:p>
          <a:p>
            <a:r>
              <a:rPr lang="en-US">
                <a:ea typeface="Calibri"/>
                <a:cs typeface="Calibri"/>
              </a:rPr>
              <a:t>School admissions have now altered their appendices to reflect the changes. </a:t>
            </a:r>
          </a:p>
          <a:p>
            <a:r>
              <a:rPr lang="en-US">
                <a:ea typeface="Calibri"/>
                <a:cs typeface="Calibri"/>
              </a:rPr>
              <a:t>Particularly in terms of access to educational visits and the wider curriculum aspects- that they aren't less included. </a:t>
            </a:r>
          </a:p>
          <a:p>
            <a:r>
              <a:rPr lang="en-US">
                <a:ea typeface="Calibri"/>
                <a:cs typeface="Calibri"/>
              </a:rPr>
              <a:t>You must ensure that your accessibility plan is up to date and reviewed every 3 years. </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18AFC5A-BFCD-4DD2-A985-F0DFE80E9BE6}" type="slidenum">
              <a:rPr lang="en-GB" smtClean="0"/>
              <a:t>144</a:t>
            </a:fld>
            <a:endParaRPr lang="en-GB"/>
          </a:p>
        </p:txBody>
      </p:sp>
    </p:spTree>
    <p:extLst>
      <p:ext uri="{BB962C8B-B14F-4D97-AF65-F5344CB8AC3E}">
        <p14:creationId xmlns:p14="http://schemas.microsoft.com/office/powerpoint/2010/main" val="7650599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NYC's Accessibility Plan template reflects all of the changes to guidance. </a:t>
            </a:r>
          </a:p>
          <a:p>
            <a:r>
              <a:rPr lang="en-US">
                <a:ea typeface="Calibri"/>
                <a:cs typeface="Calibri"/>
              </a:rPr>
              <a:t>Ensure your Equality Statement is updated every 3 years along with your accessibility plan. </a:t>
            </a:r>
          </a:p>
        </p:txBody>
      </p:sp>
      <p:sp>
        <p:nvSpPr>
          <p:cNvPr id="4" name="Slide Number Placeholder 3"/>
          <p:cNvSpPr>
            <a:spLocks noGrp="1"/>
          </p:cNvSpPr>
          <p:nvPr>
            <p:ph type="sldNum" sz="quarter" idx="5"/>
          </p:nvPr>
        </p:nvSpPr>
        <p:spPr/>
        <p:txBody>
          <a:bodyPr/>
          <a:lstStyle/>
          <a:p>
            <a:fld id="{318AFC5A-BFCD-4DD2-A985-F0DFE80E9BE6}" type="slidenum">
              <a:rPr lang="en-GB" smtClean="0"/>
              <a:t>145</a:t>
            </a:fld>
            <a:endParaRPr lang="en-GB"/>
          </a:p>
        </p:txBody>
      </p:sp>
    </p:spTree>
    <p:extLst>
      <p:ext uri="{BB962C8B-B14F-4D97-AF65-F5344CB8AC3E}">
        <p14:creationId xmlns:p14="http://schemas.microsoft.com/office/powerpoint/2010/main" val="678565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If you recall The SEND Policy template was collaboratively co-produced at previous SENCO network meetings. We are aware that it can take time to get something signed off and agreed within NYC so the two new sections have been added to the template but you must ensure that your governors ratify it. If you are an academy or trust please just ensure your policies reflect the additional updates within the academies guidance. </a:t>
            </a:r>
          </a:p>
        </p:txBody>
      </p:sp>
      <p:sp>
        <p:nvSpPr>
          <p:cNvPr id="4" name="Slide Number Placeholder 3"/>
          <p:cNvSpPr>
            <a:spLocks noGrp="1"/>
          </p:cNvSpPr>
          <p:nvPr>
            <p:ph type="sldNum" sz="quarter" idx="5"/>
          </p:nvPr>
        </p:nvSpPr>
        <p:spPr/>
        <p:txBody>
          <a:bodyPr/>
          <a:lstStyle/>
          <a:p>
            <a:fld id="{318AFC5A-BFCD-4DD2-A985-F0DFE80E9BE6}" type="slidenum">
              <a:rPr lang="en-GB" smtClean="0"/>
              <a:t>146</a:t>
            </a:fld>
            <a:endParaRPr lang="en-GB"/>
          </a:p>
        </p:txBody>
      </p:sp>
    </p:spTree>
    <p:extLst>
      <p:ext uri="{BB962C8B-B14F-4D97-AF65-F5344CB8AC3E}">
        <p14:creationId xmlns:p14="http://schemas.microsoft.com/office/powerpoint/2010/main" val="697630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It is worth noting as well that on 3rd Feb DfE released new guidance for governors of SEND and there is a really useful checklist in there for governors and is worth sharing with them. </a:t>
            </a:r>
          </a:p>
        </p:txBody>
      </p:sp>
      <p:sp>
        <p:nvSpPr>
          <p:cNvPr id="4" name="Slide Number Placeholder 3"/>
          <p:cNvSpPr>
            <a:spLocks noGrp="1"/>
          </p:cNvSpPr>
          <p:nvPr>
            <p:ph type="sldNum" sz="quarter" idx="5"/>
          </p:nvPr>
        </p:nvSpPr>
        <p:spPr/>
        <p:txBody>
          <a:bodyPr/>
          <a:lstStyle/>
          <a:p>
            <a:fld id="{318AFC5A-BFCD-4DD2-A985-F0DFE80E9BE6}" type="slidenum">
              <a:rPr lang="en-GB" smtClean="0"/>
              <a:t>147</a:t>
            </a:fld>
            <a:endParaRPr lang="en-GB"/>
          </a:p>
        </p:txBody>
      </p:sp>
    </p:spTree>
    <p:extLst>
      <p:ext uri="{BB962C8B-B14F-4D97-AF65-F5344CB8AC3E}">
        <p14:creationId xmlns:p14="http://schemas.microsoft.com/office/powerpoint/2010/main" val="17286783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They have been very active. Still waiting for many to be published but Olivia has trawled through the latest reports and picked out the common themes. It is worth mentioning though that there are so many strengths across NY and this really is worth celebrating. As teachers we don't do it for them but it really is a time for a happy dance when your hard work is </a:t>
            </a:r>
            <a:r>
              <a:rPr lang="en-US" err="1">
                <a:ea typeface="Calibri"/>
                <a:cs typeface="Calibri"/>
              </a:rPr>
              <a:t>recognised</a:t>
            </a:r>
            <a:r>
              <a:rPr lang="en-US">
                <a:ea typeface="Calibri"/>
                <a:cs typeface="Calibri"/>
              </a:rPr>
              <a:t> and celebrated in terms of what has been achieved across NY schools. </a:t>
            </a:r>
          </a:p>
        </p:txBody>
      </p:sp>
      <p:sp>
        <p:nvSpPr>
          <p:cNvPr id="4" name="Slide Number Placeholder 3"/>
          <p:cNvSpPr>
            <a:spLocks noGrp="1"/>
          </p:cNvSpPr>
          <p:nvPr>
            <p:ph type="sldNum" sz="quarter" idx="5"/>
          </p:nvPr>
        </p:nvSpPr>
        <p:spPr/>
        <p:txBody>
          <a:bodyPr/>
          <a:lstStyle/>
          <a:p>
            <a:fld id="{318AFC5A-BFCD-4DD2-A985-F0DFE80E9BE6}" type="slidenum">
              <a:rPr lang="en-GB" smtClean="0"/>
              <a:t>149</a:t>
            </a:fld>
            <a:endParaRPr lang="en-GB"/>
          </a:p>
        </p:txBody>
      </p:sp>
    </p:spTree>
    <p:extLst>
      <p:ext uri="{BB962C8B-B14F-4D97-AF65-F5344CB8AC3E}">
        <p14:creationId xmlns:p14="http://schemas.microsoft.com/office/powerpoint/2010/main" val="24392347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Common themes in terms of the thematic reviews and linked to the forthcoming report card system it is clear what is being </a:t>
            </a:r>
            <a:r>
              <a:rPr lang="en-US" err="1">
                <a:ea typeface="Calibri"/>
                <a:cs typeface="Calibri"/>
              </a:rPr>
              <a:t>recognised</a:t>
            </a:r>
            <a:r>
              <a:rPr lang="en-US">
                <a:ea typeface="Calibri"/>
                <a:cs typeface="Calibri"/>
              </a:rPr>
              <a:t>. </a:t>
            </a:r>
          </a:p>
        </p:txBody>
      </p:sp>
      <p:sp>
        <p:nvSpPr>
          <p:cNvPr id="4" name="Slide Number Placeholder 3"/>
          <p:cNvSpPr>
            <a:spLocks noGrp="1"/>
          </p:cNvSpPr>
          <p:nvPr>
            <p:ph type="sldNum" sz="quarter" idx="5"/>
          </p:nvPr>
        </p:nvSpPr>
        <p:spPr/>
        <p:txBody>
          <a:bodyPr/>
          <a:lstStyle/>
          <a:p>
            <a:fld id="{318AFC5A-BFCD-4DD2-A985-F0DFE80E9BE6}" type="slidenum">
              <a:rPr lang="en-GB" smtClean="0"/>
              <a:t>150</a:t>
            </a:fld>
            <a:endParaRPr lang="en-GB"/>
          </a:p>
        </p:txBody>
      </p:sp>
    </p:spTree>
    <p:extLst>
      <p:ext uri="{BB962C8B-B14F-4D97-AF65-F5344CB8AC3E}">
        <p14:creationId xmlns:p14="http://schemas.microsoft.com/office/powerpoint/2010/main" val="34840854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Early identification of need is a key theme and it is a key priority for the LA. Investment from Locality Boards is very much around the early identification of need- Verbo and we are looking at other ways we can support all schools and settings to identify needs early. </a:t>
            </a:r>
          </a:p>
        </p:txBody>
      </p:sp>
      <p:sp>
        <p:nvSpPr>
          <p:cNvPr id="4" name="Slide Number Placeholder 3"/>
          <p:cNvSpPr>
            <a:spLocks noGrp="1"/>
          </p:cNvSpPr>
          <p:nvPr>
            <p:ph type="sldNum" sz="quarter" idx="5"/>
          </p:nvPr>
        </p:nvSpPr>
        <p:spPr/>
        <p:txBody>
          <a:bodyPr/>
          <a:lstStyle/>
          <a:p>
            <a:fld id="{318AFC5A-BFCD-4DD2-A985-F0DFE80E9BE6}" type="slidenum">
              <a:rPr lang="en-GB" smtClean="0"/>
              <a:t>152</a:t>
            </a:fld>
            <a:endParaRPr lang="en-GB"/>
          </a:p>
        </p:txBody>
      </p:sp>
    </p:spTree>
    <p:extLst>
      <p:ext uri="{BB962C8B-B14F-4D97-AF65-F5344CB8AC3E}">
        <p14:creationId xmlns:p14="http://schemas.microsoft.com/office/powerpoint/2010/main" val="14656258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Inclusion is key in the forthcoming report cards and the sense of belonging for our most vulnerable pupils, not only in terms of curriculum inclusion but across the entire school day. </a:t>
            </a:r>
          </a:p>
        </p:txBody>
      </p:sp>
      <p:sp>
        <p:nvSpPr>
          <p:cNvPr id="4" name="Slide Number Placeholder 3"/>
          <p:cNvSpPr>
            <a:spLocks noGrp="1"/>
          </p:cNvSpPr>
          <p:nvPr>
            <p:ph type="sldNum" sz="quarter" idx="5"/>
          </p:nvPr>
        </p:nvSpPr>
        <p:spPr/>
        <p:txBody>
          <a:bodyPr/>
          <a:lstStyle/>
          <a:p>
            <a:fld id="{318AFC5A-BFCD-4DD2-A985-F0DFE80E9BE6}" type="slidenum">
              <a:rPr lang="en-GB" smtClean="0"/>
              <a:t>153</a:t>
            </a:fld>
            <a:endParaRPr lang="en-GB"/>
          </a:p>
        </p:txBody>
      </p:sp>
    </p:spTree>
    <p:extLst>
      <p:ext uri="{BB962C8B-B14F-4D97-AF65-F5344CB8AC3E}">
        <p14:creationId xmlns:p14="http://schemas.microsoft.com/office/powerpoint/2010/main" val="31549392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 much excellent practice taking place that these are the key areas of development coming through the reports. </a:t>
            </a:r>
          </a:p>
          <a:p>
            <a:r>
              <a:rPr lang="en-US">
                <a:ea typeface="Calibri"/>
                <a:cs typeface="Calibri"/>
              </a:rPr>
              <a:t>If you are in the Ofsted window consider how well do ALL staff and governors understand your school's graduated approach. </a:t>
            </a:r>
          </a:p>
          <a:p>
            <a:r>
              <a:rPr lang="en-US">
                <a:ea typeface="Calibri"/>
                <a:cs typeface="Calibri"/>
              </a:rPr>
              <a:t>They are really looking @ the use of additional adults and support and in particular the </a:t>
            </a:r>
            <a:r>
              <a:rPr lang="en-US" err="1">
                <a:ea typeface="Calibri"/>
                <a:cs typeface="Calibri"/>
              </a:rPr>
              <a:t>velcro</a:t>
            </a:r>
            <a:r>
              <a:rPr lang="en-US">
                <a:ea typeface="Calibri"/>
                <a:cs typeface="Calibri"/>
              </a:rPr>
              <a:t> TA- is this providing exclusive practice as opposed to inclusive practice? </a:t>
            </a:r>
          </a:p>
          <a:p>
            <a:r>
              <a:rPr lang="en-US">
                <a:ea typeface="Calibri"/>
                <a:cs typeface="Calibri"/>
              </a:rPr>
              <a:t>Remember EEF produced an excellent audit tool looking at </a:t>
            </a:r>
            <a:r>
              <a:rPr lang="en-US" err="1">
                <a:ea typeface="Calibri"/>
                <a:cs typeface="Calibri"/>
              </a:rPr>
              <a:t>maximising</a:t>
            </a:r>
            <a:r>
              <a:rPr lang="en-US">
                <a:ea typeface="Calibri"/>
                <a:cs typeface="Calibri"/>
              </a:rPr>
              <a:t> the use of TAs. </a:t>
            </a:r>
          </a:p>
        </p:txBody>
      </p:sp>
      <p:sp>
        <p:nvSpPr>
          <p:cNvPr id="4" name="Slide Number Placeholder 3"/>
          <p:cNvSpPr>
            <a:spLocks noGrp="1"/>
          </p:cNvSpPr>
          <p:nvPr>
            <p:ph type="sldNum" sz="quarter" idx="5"/>
          </p:nvPr>
        </p:nvSpPr>
        <p:spPr/>
        <p:txBody>
          <a:bodyPr/>
          <a:lstStyle/>
          <a:p>
            <a:fld id="{318AFC5A-BFCD-4DD2-A985-F0DFE80E9BE6}" type="slidenum">
              <a:rPr lang="en-GB" smtClean="0"/>
              <a:t>155</a:t>
            </a:fld>
            <a:endParaRPr lang="en-GB"/>
          </a:p>
        </p:txBody>
      </p:sp>
    </p:spTree>
    <p:extLst>
      <p:ext uri="{BB962C8B-B14F-4D97-AF65-F5344CB8AC3E}">
        <p14:creationId xmlns:p14="http://schemas.microsoft.com/office/powerpoint/2010/main" val="23586928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know they are busy reviewing their framework and it should be </a:t>
            </a:r>
            <a:r>
              <a:rPr lang="en-US" err="1">
                <a:ea typeface="Calibri"/>
                <a:cs typeface="Calibri"/>
              </a:rPr>
              <a:t>coing</a:t>
            </a:r>
            <a:r>
              <a:rPr lang="en-US">
                <a:ea typeface="Calibri"/>
                <a:cs typeface="Calibri"/>
              </a:rPr>
              <a:t> to us for September. The report card system (which still involves a ranking) is particularly focusing on</a:t>
            </a:r>
          </a:p>
          <a:p>
            <a:r>
              <a:rPr lang="en-US">
                <a:ea typeface="Calibri"/>
                <a:cs typeface="Calibri"/>
              </a:rPr>
              <a:t>Inclusion and belonging, particularly SEND</a:t>
            </a:r>
          </a:p>
          <a:p>
            <a:r>
              <a:rPr lang="en-US">
                <a:ea typeface="Calibri"/>
                <a:cs typeface="Calibri"/>
              </a:rPr>
              <a:t>Attendance</a:t>
            </a:r>
          </a:p>
          <a:p>
            <a:r>
              <a:rPr lang="en-US">
                <a:ea typeface="Calibri"/>
                <a:cs typeface="Calibri"/>
              </a:rPr>
              <a:t>Curriculum</a:t>
            </a:r>
          </a:p>
        </p:txBody>
      </p:sp>
      <p:sp>
        <p:nvSpPr>
          <p:cNvPr id="4" name="Slide Number Placeholder 3"/>
          <p:cNvSpPr>
            <a:spLocks noGrp="1"/>
          </p:cNvSpPr>
          <p:nvPr>
            <p:ph type="sldNum" sz="quarter" idx="5"/>
          </p:nvPr>
        </p:nvSpPr>
        <p:spPr/>
        <p:txBody>
          <a:bodyPr/>
          <a:lstStyle/>
          <a:p>
            <a:fld id="{318AFC5A-BFCD-4DD2-A985-F0DFE80E9BE6}" type="slidenum">
              <a:rPr lang="en-GB" smtClean="0"/>
              <a:t>156</a:t>
            </a:fld>
            <a:endParaRPr lang="en-GB"/>
          </a:p>
        </p:txBody>
      </p:sp>
    </p:spTree>
    <p:extLst>
      <p:ext uri="{BB962C8B-B14F-4D97-AF65-F5344CB8AC3E}">
        <p14:creationId xmlns:p14="http://schemas.microsoft.com/office/powerpoint/2010/main" val="17907157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 terms of the clear SEND CPD plan </a:t>
            </a:r>
            <a:r>
              <a:rPr lang="en-US" err="1">
                <a:ea typeface="Calibri"/>
                <a:cs typeface="Calibri"/>
              </a:rPr>
              <a:t>utilise</a:t>
            </a:r>
            <a:r>
              <a:rPr lang="en-US">
                <a:ea typeface="Calibri"/>
                <a:cs typeface="Calibri"/>
              </a:rPr>
              <a:t> training that is out there</a:t>
            </a:r>
          </a:p>
          <a:p>
            <a:r>
              <a:rPr lang="en-US">
                <a:ea typeface="Calibri"/>
                <a:cs typeface="Calibri"/>
              </a:rPr>
              <a:t>Locality Boards</a:t>
            </a:r>
          </a:p>
          <a:p>
            <a:r>
              <a:rPr lang="en-US">
                <a:ea typeface="Calibri"/>
                <a:cs typeface="Calibri"/>
              </a:rPr>
              <a:t>NYES</a:t>
            </a:r>
          </a:p>
          <a:p>
            <a:r>
              <a:rPr lang="en-US">
                <a:ea typeface="Calibri"/>
                <a:cs typeface="Calibri"/>
              </a:rPr>
              <a:t>Dingley's Promise</a:t>
            </a:r>
          </a:p>
          <a:p>
            <a:r>
              <a:rPr lang="en-US">
                <a:ea typeface="Calibri"/>
                <a:cs typeface="Calibri"/>
              </a:rPr>
              <a:t>Whole School SEND</a:t>
            </a:r>
          </a:p>
          <a:p>
            <a:r>
              <a:rPr lang="en-US">
                <a:ea typeface="Calibri"/>
                <a:cs typeface="Calibri"/>
              </a:rPr>
              <a:t>Some schools mapped out and decided on SEND Pledges in terms of curriculum adaptation as then everyone knows what the minimum standards of adaptation are as they will see the same in every room. </a:t>
            </a:r>
          </a:p>
        </p:txBody>
      </p:sp>
      <p:sp>
        <p:nvSpPr>
          <p:cNvPr id="4" name="Slide Number Placeholder 3"/>
          <p:cNvSpPr>
            <a:spLocks noGrp="1"/>
          </p:cNvSpPr>
          <p:nvPr>
            <p:ph type="sldNum" sz="quarter" idx="5"/>
          </p:nvPr>
        </p:nvSpPr>
        <p:spPr/>
        <p:txBody>
          <a:bodyPr/>
          <a:lstStyle/>
          <a:p>
            <a:fld id="{318AFC5A-BFCD-4DD2-A985-F0DFE80E9BE6}" type="slidenum">
              <a:rPr lang="en-GB" smtClean="0"/>
              <a:t>157</a:t>
            </a:fld>
            <a:endParaRPr lang="en-GB"/>
          </a:p>
        </p:txBody>
      </p:sp>
    </p:spTree>
    <p:extLst>
      <p:ext uri="{BB962C8B-B14F-4D97-AF65-F5344CB8AC3E}">
        <p14:creationId xmlns:p14="http://schemas.microsoft.com/office/powerpoint/2010/main" val="27848410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Statutory from August</a:t>
            </a:r>
          </a:p>
          <a:p>
            <a:r>
              <a:rPr lang="en-US">
                <a:ea typeface="Calibri"/>
                <a:cs typeface="Calibri"/>
              </a:rPr>
              <a:t>How are you tracking and monitoring attendance? Part time timetables protocol? </a:t>
            </a:r>
          </a:p>
          <a:p>
            <a:r>
              <a:rPr lang="en-US">
                <a:ea typeface="Calibri"/>
                <a:cs typeface="Calibri"/>
              </a:rPr>
              <a:t>How are you working across departments in secondary? </a:t>
            </a:r>
          </a:p>
          <a:p>
            <a:r>
              <a:rPr lang="en-US">
                <a:ea typeface="Calibri"/>
                <a:cs typeface="Calibri"/>
              </a:rPr>
              <a:t>Attendance in terms of whole school is now the remit of the School Improvement Team and they are regularly tracking attendance and will be having discussions directly with schools regarding attendance tracing and any pinch points. </a:t>
            </a:r>
          </a:p>
        </p:txBody>
      </p:sp>
      <p:sp>
        <p:nvSpPr>
          <p:cNvPr id="4" name="Slide Number Placeholder 3"/>
          <p:cNvSpPr>
            <a:spLocks noGrp="1"/>
          </p:cNvSpPr>
          <p:nvPr>
            <p:ph type="sldNum" sz="quarter" idx="5"/>
          </p:nvPr>
        </p:nvSpPr>
        <p:spPr/>
        <p:txBody>
          <a:bodyPr/>
          <a:lstStyle/>
          <a:p>
            <a:fld id="{318AFC5A-BFCD-4DD2-A985-F0DFE80E9BE6}" type="slidenum">
              <a:rPr lang="en-GB" smtClean="0"/>
              <a:t>158</a:t>
            </a:fld>
            <a:endParaRPr lang="en-GB"/>
          </a:p>
        </p:txBody>
      </p:sp>
    </p:spTree>
    <p:extLst>
      <p:ext uri="{BB962C8B-B14F-4D97-AF65-F5344CB8AC3E}">
        <p14:creationId xmlns:p14="http://schemas.microsoft.com/office/powerpoint/2010/main" val="24678962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a:t>
            </a:r>
            <a:r>
              <a:rPr lang="en-US" err="1">
                <a:ea typeface="Calibri"/>
                <a:cs typeface="Calibri"/>
              </a:rPr>
              <a:t>recognise</a:t>
            </a:r>
            <a:r>
              <a:rPr lang="en-US">
                <a:ea typeface="Calibri"/>
                <a:cs typeface="Calibri"/>
              </a:rPr>
              <a:t> that often you can spend hours trying to find templates so we have included the direct links in the slide deck for you. All contact details are here on this page. </a:t>
            </a:r>
          </a:p>
        </p:txBody>
      </p:sp>
      <p:sp>
        <p:nvSpPr>
          <p:cNvPr id="4" name="Slide Number Placeholder 3"/>
          <p:cNvSpPr>
            <a:spLocks noGrp="1"/>
          </p:cNvSpPr>
          <p:nvPr>
            <p:ph type="sldNum" sz="quarter" idx="5"/>
          </p:nvPr>
        </p:nvSpPr>
        <p:spPr/>
        <p:txBody>
          <a:bodyPr/>
          <a:lstStyle/>
          <a:p>
            <a:fld id="{318AFC5A-BFCD-4DD2-A985-F0DFE80E9BE6}" type="slidenum">
              <a:rPr lang="en-GB" smtClean="0"/>
              <a:t>159</a:t>
            </a:fld>
            <a:endParaRPr lang="en-GB"/>
          </a:p>
        </p:txBody>
      </p:sp>
    </p:spTree>
    <p:extLst>
      <p:ext uri="{BB962C8B-B14F-4D97-AF65-F5344CB8AC3E}">
        <p14:creationId xmlns:p14="http://schemas.microsoft.com/office/powerpoint/2010/main" val="12431219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19,600 days lost learning......Remember part time timetables are to be used in exceptional circumstances. </a:t>
            </a:r>
            <a:r>
              <a:rPr lang="en-US"/>
              <a:t>All pupils of compulsory school age are entitled to full time education. In very exceptional circumstances, there may be a need for a temporary part-time timetable to meet a pupil’s individual needs. For example, where a medical condition prevents a pupil from attending full time education and a part-time timetable is considered as part of the reintegration package.</a:t>
            </a:r>
          </a:p>
          <a:p>
            <a:r>
              <a:rPr lang="en-US"/>
              <a:t>A part-time timetable must not be treated as a long-term solution. Any pastoral support program or other agreement must have a time limit by which point the pupil is expected to attend full time or be provided with alternative provision.</a:t>
            </a:r>
            <a:endParaRPr lang="en-US">
              <a:ea typeface="Calibri"/>
              <a:cs typeface="Calibri"/>
            </a:endParaRPr>
          </a:p>
          <a:p>
            <a:r>
              <a:rPr lang="en-US"/>
              <a:t>Any decision about a part-time timetable needs to have due and full consideration of any safeguarding and welfare risks, plus steps to prevent these. Any vulnerabilities and risks must be fully regarded as part of your duties to safeguard and promote the welfare of children. Not being in school full time can put children at significant risk, including risk of harm, neglect, abuse, exploitation and </a:t>
            </a:r>
            <a:r>
              <a:rPr lang="en-US" err="1"/>
              <a:t>radicalisation</a:t>
            </a:r>
            <a:r>
              <a:rPr lang="en-US"/>
              <a:t>, for example, as well as the risks of underachieving, poor outcomes, and becoming NEET.</a:t>
            </a:r>
            <a:endParaRPr lang="en-US">
              <a:ea typeface="Calibri"/>
              <a:cs typeface="Calibri"/>
            </a:endParaRPr>
          </a:p>
          <a:p>
            <a:r>
              <a:rPr lang="en-US"/>
              <a:t>A reduced timetable is not considered an appropriate method of managing poor </a:t>
            </a:r>
            <a:r>
              <a:rPr lang="en-US" err="1"/>
              <a:t>behaviour</a:t>
            </a:r>
            <a:r>
              <a:rPr lang="en-US"/>
              <a:t>, or pupils at risk of exclusion, in the longer term. This intervention should only be considered after other strategies have been exhausted and they should be for the benefit of the pupil, such arrangements must be made with the agreement of parents/carers.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18AFC5A-BFCD-4DD2-A985-F0DFE80E9BE6}" type="slidenum">
              <a:rPr lang="en-GB" smtClean="0"/>
              <a:t>160</a:t>
            </a:fld>
            <a:endParaRPr lang="en-GB"/>
          </a:p>
        </p:txBody>
      </p:sp>
    </p:spTree>
    <p:extLst>
      <p:ext uri="{BB962C8B-B14F-4D97-AF65-F5344CB8AC3E}">
        <p14:creationId xmlns:p14="http://schemas.microsoft.com/office/powerpoint/2010/main" val="25213301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also </a:t>
            </a:r>
            <a:r>
              <a:rPr lang="en-US" err="1">
                <a:ea typeface="Calibri"/>
                <a:cs typeface="Calibri"/>
              </a:rPr>
              <a:t>recognise</a:t>
            </a:r>
            <a:r>
              <a:rPr lang="en-US">
                <a:ea typeface="Calibri"/>
                <a:cs typeface="Calibri"/>
              </a:rPr>
              <a:t> that in your 80 hour working week you don't have the time or energy to trawl through guidance so SEND information are on pages 23-35. Be very mindful of those with SEND who are being persistently or severely absent with SEND- not just those with EHCPs but those that we are monitoring or our most vulnerable and at risk pupils</a:t>
            </a:r>
          </a:p>
        </p:txBody>
      </p:sp>
      <p:sp>
        <p:nvSpPr>
          <p:cNvPr id="4" name="Slide Number Placeholder 3"/>
          <p:cNvSpPr>
            <a:spLocks noGrp="1"/>
          </p:cNvSpPr>
          <p:nvPr>
            <p:ph type="sldNum" sz="quarter" idx="5"/>
          </p:nvPr>
        </p:nvSpPr>
        <p:spPr/>
        <p:txBody>
          <a:bodyPr/>
          <a:lstStyle/>
          <a:p>
            <a:fld id="{318AFC5A-BFCD-4DD2-A985-F0DFE80E9BE6}" type="slidenum">
              <a:rPr lang="en-GB" smtClean="0"/>
              <a:t>161</a:t>
            </a:fld>
            <a:endParaRPr lang="en-GB"/>
          </a:p>
        </p:txBody>
      </p:sp>
    </p:spTree>
    <p:extLst>
      <p:ext uri="{BB962C8B-B14F-4D97-AF65-F5344CB8AC3E}">
        <p14:creationId xmlns:p14="http://schemas.microsoft.com/office/powerpoint/2010/main" val="3623517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0635" y="3830563"/>
            <a:ext cx="9144000" cy="727006"/>
          </a:xfrm>
        </p:spPr>
        <p:txBody>
          <a:bodyPr anchor="b">
            <a:normAutofit/>
          </a:bodyPr>
          <a:lstStyle>
            <a:lvl1pPr algn="l">
              <a:defRPr sz="4400"/>
            </a:lvl1pPr>
          </a:lstStyle>
          <a:p>
            <a:r>
              <a:rPr lang="en-GB"/>
              <a:t>Master title Arial Bold 44pt</a:t>
            </a:r>
          </a:p>
        </p:txBody>
      </p:sp>
      <p:sp>
        <p:nvSpPr>
          <p:cNvPr id="3" name="Subtitle 2"/>
          <p:cNvSpPr>
            <a:spLocks noGrp="1"/>
          </p:cNvSpPr>
          <p:nvPr>
            <p:ph type="subTitle" idx="1" hasCustomPrompt="1"/>
          </p:nvPr>
        </p:nvSpPr>
        <p:spPr>
          <a:xfrm>
            <a:off x="460635" y="4649644"/>
            <a:ext cx="9144000" cy="433249"/>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a:t>Master text Arial 28pt</a:t>
            </a:r>
          </a:p>
        </p:txBody>
      </p:sp>
    </p:spTree>
    <p:extLst>
      <p:ext uri="{BB962C8B-B14F-4D97-AF65-F5344CB8AC3E}">
        <p14:creationId xmlns:p14="http://schemas.microsoft.com/office/powerpoint/2010/main" val="120520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Tree>
    <p:extLst>
      <p:ext uri="{BB962C8B-B14F-4D97-AF65-F5344CB8AC3E}">
        <p14:creationId xmlns:p14="http://schemas.microsoft.com/office/powerpoint/2010/main" val="2791054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graphicFrame>
        <p:nvGraphicFramePr>
          <p:cNvPr id="4" name="Table 4">
            <a:extLst>
              <a:ext uri="{FF2B5EF4-FFF2-40B4-BE49-F238E27FC236}">
                <a16:creationId xmlns:a16="http://schemas.microsoft.com/office/drawing/2014/main" id="{6BC8CEC5-3827-46EE-8BEA-4F16E0243C6E}"/>
              </a:ext>
            </a:extLst>
          </p:cNvPr>
          <p:cNvGraphicFramePr>
            <a:graphicFrameLocks noGrp="1"/>
          </p:cNvGraphicFramePr>
          <p:nvPr userDrawn="1">
            <p:extLst>
              <p:ext uri="{D42A27DB-BD31-4B8C-83A1-F6EECF244321}">
                <p14:modId xmlns:p14="http://schemas.microsoft.com/office/powerpoint/2010/main" val="1329214374"/>
              </p:ext>
            </p:extLst>
          </p:nvPr>
        </p:nvGraphicFramePr>
        <p:xfrm>
          <a:off x="464573" y="4728578"/>
          <a:ext cx="7319012" cy="1112520"/>
        </p:xfrm>
        <a:graphic>
          <a:graphicData uri="http://schemas.openxmlformats.org/drawingml/2006/table">
            <a:tbl>
              <a:tblPr firstRow="1" bandRow="1">
                <a:tableStyleId>{69012ECD-51FC-41F1-AA8D-1B2483CD663E}</a:tableStyleId>
              </a:tblPr>
              <a:tblGrid>
                <a:gridCol w="1829753">
                  <a:extLst>
                    <a:ext uri="{9D8B030D-6E8A-4147-A177-3AD203B41FA5}">
                      <a16:colId xmlns:a16="http://schemas.microsoft.com/office/drawing/2014/main" val="215339676"/>
                    </a:ext>
                  </a:extLst>
                </a:gridCol>
                <a:gridCol w="1829753">
                  <a:extLst>
                    <a:ext uri="{9D8B030D-6E8A-4147-A177-3AD203B41FA5}">
                      <a16:colId xmlns:a16="http://schemas.microsoft.com/office/drawing/2014/main" val="2362435220"/>
                    </a:ext>
                  </a:extLst>
                </a:gridCol>
                <a:gridCol w="1829753">
                  <a:extLst>
                    <a:ext uri="{9D8B030D-6E8A-4147-A177-3AD203B41FA5}">
                      <a16:colId xmlns:a16="http://schemas.microsoft.com/office/drawing/2014/main" val="1733039016"/>
                    </a:ext>
                  </a:extLst>
                </a:gridCol>
                <a:gridCol w="1829753">
                  <a:extLst>
                    <a:ext uri="{9D8B030D-6E8A-4147-A177-3AD203B41FA5}">
                      <a16:colId xmlns:a16="http://schemas.microsoft.com/office/drawing/2014/main" val="380642577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7329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8894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4772600"/>
                  </a:ext>
                </a:extLst>
              </a:tr>
            </a:tbl>
          </a:graphicData>
        </a:graphic>
      </p:graphicFrame>
    </p:spTree>
    <p:extLst>
      <p:ext uri="{BB962C8B-B14F-4D97-AF65-F5344CB8AC3E}">
        <p14:creationId xmlns:p14="http://schemas.microsoft.com/office/powerpoint/2010/main" val="3446681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88950"/>
            <a:ext cx="10515600" cy="707462"/>
          </a:xfrm>
        </p:spPr>
        <p:txBody>
          <a:bodyPr/>
          <a:lstStyle>
            <a:lvl1pPr algn="ctr">
              <a:defRPr/>
            </a:lvl1pPr>
          </a:lstStyle>
          <a:p>
            <a:r>
              <a:rPr lang="en-GB"/>
              <a:t>Master title Arial Bold 44pt</a:t>
            </a:r>
          </a:p>
        </p:txBody>
      </p:sp>
      <p:sp>
        <p:nvSpPr>
          <p:cNvPr id="8" name="Content Placeholder 2">
            <a:extLst>
              <a:ext uri="{FF2B5EF4-FFF2-40B4-BE49-F238E27FC236}">
                <a16:creationId xmlns:a16="http://schemas.microsoft.com/office/drawing/2014/main" id="{535C9D65-5B83-4690-A934-7A1AC9A08521}"/>
              </a:ext>
            </a:extLst>
          </p:cNvPr>
          <p:cNvSpPr>
            <a:spLocks noGrp="1"/>
          </p:cNvSpPr>
          <p:nvPr>
            <p:ph sz="quarter" idx="11"/>
          </p:nvPr>
        </p:nvSpPr>
        <p:spPr>
          <a:xfrm>
            <a:off x="1146000" y="1935798"/>
            <a:ext cx="9900000" cy="1620000"/>
          </a:xfrm>
          <a:prstGeom prst="rect">
            <a:avLst/>
          </a:prstGeo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Content Placeholder 2">
            <a:extLst>
              <a:ext uri="{FF2B5EF4-FFF2-40B4-BE49-F238E27FC236}">
                <a16:creationId xmlns:a16="http://schemas.microsoft.com/office/drawing/2014/main" id="{4869C908-A652-48EB-B2C8-4384C7AE3684}"/>
              </a:ext>
            </a:extLst>
          </p:cNvPr>
          <p:cNvSpPr>
            <a:spLocks noGrp="1"/>
          </p:cNvSpPr>
          <p:nvPr>
            <p:ph sz="quarter" idx="12"/>
          </p:nvPr>
        </p:nvSpPr>
        <p:spPr>
          <a:xfrm>
            <a:off x="1146000" y="1300480"/>
            <a:ext cx="9900000" cy="540000"/>
          </a:xfrm>
          <a:prstGeom prst="roundRect">
            <a:avLst/>
          </a:prstGeom>
          <a:ln w="19050"/>
        </p:spPr>
        <p:style>
          <a:lnRef idx="2">
            <a:schemeClr val="accent1"/>
          </a:lnRef>
          <a:fillRef idx="1">
            <a:schemeClr val="lt1"/>
          </a:fillRef>
          <a:effectRef idx="0">
            <a:schemeClr val="accent1"/>
          </a:effectRef>
          <a:fontRef idx="minor">
            <a:schemeClr val="dk1"/>
          </a:fontRef>
        </p:style>
        <p:txBody>
          <a:bodyPr anchor="ctr"/>
          <a:lstStyle>
            <a:lvl1pPr marL="0" indent="0" algn="ctr">
              <a:buNone/>
              <a:defRPr b="1">
                <a:latin typeface="Arial" panose="020B0604020202020204" pitchFamily="34" charset="0"/>
                <a:cs typeface="Arial" panose="020B0604020202020204" pitchFamily="34" charset="0"/>
              </a:defRPr>
            </a:lvl1pPr>
            <a:lvl5pPr marL="1371600" indent="0">
              <a:buNone/>
              <a:defRPr/>
            </a:lvl5pPr>
          </a:lstStyle>
          <a:p>
            <a:pPr lvl="0"/>
            <a:r>
              <a:rPr lang="en-GB"/>
              <a:t>Click to edit Master text styles</a:t>
            </a:r>
          </a:p>
        </p:txBody>
      </p:sp>
      <p:sp>
        <p:nvSpPr>
          <p:cNvPr id="11" name="Content Placeholder 2">
            <a:extLst>
              <a:ext uri="{FF2B5EF4-FFF2-40B4-BE49-F238E27FC236}">
                <a16:creationId xmlns:a16="http://schemas.microsoft.com/office/drawing/2014/main" id="{2AA73FC9-55C5-480D-8C72-7FE8B656296E}"/>
              </a:ext>
            </a:extLst>
          </p:cNvPr>
          <p:cNvSpPr>
            <a:spLocks noGrp="1"/>
          </p:cNvSpPr>
          <p:nvPr>
            <p:ph sz="quarter" idx="13"/>
          </p:nvPr>
        </p:nvSpPr>
        <p:spPr>
          <a:xfrm>
            <a:off x="1146000" y="4286434"/>
            <a:ext cx="9900000" cy="1620000"/>
          </a:xfrm>
          <a:prstGeom prst="rect">
            <a:avLst/>
          </a:prstGeo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Content Placeholder 2">
            <a:extLst>
              <a:ext uri="{FF2B5EF4-FFF2-40B4-BE49-F238E27FC236}">
                <a16:creationId xmlns:a16="http://schemas.microsoft.com/office/drawing/2014/main" id="{4AE2D2E6-986C-4FF7-87DF-D3BB212C8116}"/>
              </a:ext>
            </a:extLst>
          </p:cNvPr>
          <p:cNvSpPr>
            <a:spLocks noGrp="1"/>
          </p:cNvSpPr>
          <p:nvPr>
            <p:ph sz="quarter" idx="14"/>
          </p:nvPr>
        </p:nvSpPr>
        <p:spPr>
          <a:xfrm>
            <a:off x="1146000" y="3651116"/>
            <a:ext cx="9900000" cy="540000"/>
          </a:xfrm>
          <a:prstGeom prst="roundRect">
            <a:avLst/>
          </a:prstGeom>
          <a:ln w="19050"/>
        </p:spPr>
        <p:style>
          <a:lnRef idx="2">
            <a:schemeClr val="accent1"/>
          </a:lnRef>
          <a:fillRef idx="1">
            <a:schemeClr val="lt1"/>
          </a:fillRef>
          <a:effectRef idx="0">
            <a:schemeClr val="accent1"/>
          </a:effectRef>
          <a:fontRef idx="minor">
            <a:schemeClr val="dk1"/>
          </a:fontRef>
        </p:style>
        <p:txBody>
          <a:bodyPr anchor="ctr"/>
          <a:lstStyle>
            <a:lvl1pPr marL="0" indent="0" algn="ctr">
              <a:buNone/>
              <a:defRPr b="1">
                <a:latin typeface="Arial" panose="020B0604020202020204" pitchFamily="34" charset="0"/>
                <a:cs typeface="Arial" panose="020B0604020202020204" pitchFamily="34" charset="0"/>
              </a:defRPr>
            </a:lvl1pPr>
            <a:lvl5pPr marL="1371600" indent="0">
              <a:buNone/>
              <a:defRPr/>
            </a:lvl5pPr>
          </a:lstStyle>
          <a:p>
            <a:pPr lvl="0"/>
            <a:r>
              <a:rPr lang="en-GB"/>
              <a:t>Click to edit Master text styles</a:t>
            </a:r>
          </a:p>
        </p:txBody>
      </p:sp>
    </p:spTree>
    <p:extLst>
      <p:ext uri="{BB962C8B-B14F-4D97-AF65-F5344CB8AC3E}">
        <p14:creationId xmlns:p14="http://schemas.microsoft.com/office/powerpoint/2010/main" val="862413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2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647700"/>
            <a:ext cx="10515600" cy="707462"/>
          </a:xfrm>
        </p:spPr>
        <p:txBody>
          <a:bodyPr/>
          <a:lstStyle>
            <a:lvl1pPr algn="ctr">
              <a:defRPr/>
            </a:lvl1pPr>
          </a:lstStyle>
          <a:p>
            <a:r>
              <a:rPr lang="en-GB"/>
              <a:t>Master title Arial Bold 44pt</a:t>
            </a:r>
          </a:p>
        </p:txBody>
      </p:sp>
      <p:sp>
        <p:nvSpPr>
          <p:cNvPr id="6" name="Content Placeholder 5">
            <a:extLst>
              <a:ext uri="{FF2B5EF4-FFF2-40B4-BE49-F238E27FC236}">
                <a16:creationId xmlns:a16="http://schemas.microsoft.com/office/drawing/2014/main" id="{E7BCA813-86BB-499D-A806-A01AE7E5C19A}"/>
              </a:ext>
            </a:extLst>
          </p:cNvPr>
          <p:cNvSpPr>
            <a:spLocks noGrp="1"/>
          </p:cNvSpPr>
          <p:nvPr>
            <p:ph sz="quarter" idx="10"/>
          </p:nvPr>
        </p:nvSpPr>
        <p:spPr>
          <a:xfrm>
            <a:off x="838199" y="1803400"/>
            <a:ext cx="6223907" cy="4406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Content Placeholder 5">
            <a:extLst>
              <a:ext uri="{FF2B5EF4-FFF2-40B4-BE49-F238E27FC236}">
                <a16:creationId xmlns:a16="http://schemas.microsoft.com/office/drawing/2014/main" id="{65D30F35-DF69-4915-A7BC-CBF6E1C549B1}"/>
              </a:ext>
            </a:extLst>
          </p:cNvPr>
          <p:cNvSpPr>
            <a:spLocks noGrp="1"/>
          </p:cNvSpPr>
          <p:nvPr>
            <p:ph sz="quarter" idx="11"/>
          </p:nvPr>
        </p:nvSpPr>
        <p:spPr>
          <a:xfrm>
            <a:off x="7658100" y="1803400"/>
            <a:ext cx="3695700" cy="38871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36309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2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647700"/>
            <a:ext cx="10515600" cy="707462"/>
          </a:xfrm>
        </p:spPr>
        <p:txBody>
          <a:bodyPr/>
          <a:lstStyle>
            <a:lvl1pPr algn="ctr">
              <a:defRPr/>
            </a:lvl1pPr>
          </a:lstStyle>
          <a:p>
            <a:r>
              <a:rPr lang="en-GB"/>
              <a:t>Master title Arial Bold 44pt</a:t>
            </a:r>
          </a:p>
        </p:txBody>
      </p:sp>
      <p:sp>
        <p:nvSpPr>
          <p:cNvPr id="6" name="Content Placeholder 5">
            <a:extLst>
              <a:ext uri="{FF2B5EF4-FFF2-40B4-BE49-F238E27FC236}">
                <a16:creationId xmlns:a16="http://schemas.microsoft.com/office/drawing/2014/main" id="{E7BCA813-86BB-499D-A806-A01AE7E5C19A}"/>
              </a:ext>
            </a:extLst>
          </p:cNvPr>
          <p:cNvSpPr>
            <a:spLocks noGrp="1"/>
          </p:cNvSpPr>
          <p:nvPr>
            <p:ph sz="quarter" idx="10"/>
          </p:nvPr>
        </p:nvSpPr>
        <p:spPr>
          <a:xfrm>
            <a:off x="838200" y="1803400"/>
            <a:ext cx="5040000" cy="4406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Content Placeholder 5">
            <a:extLst>
              <a:ext uri="{FF2B5EF4-FFF2-40B4-BE49-F238E27FC236}">
                <a16:creationId xmlns:a16="http://schemas.microsoft.com/office/drawing/2014/main" id="{65D30F35-DF69-4915-A7BC-CBF6E1C549B1}"/>
              </a:ext>
            </a:extLst>
          </p:cNvPr>
          <p:cNvSpPr>
            <a:spLocks noGrp="1"/>
          </p:cNvSpPr>
          <p:nvPr>
            <p:ph sz="quarter" idx="11"/>
          </p:nvPr>
        </p:nvSpPr>
        <p:spPr>
          <a:xfrm>
            <a:off x="6313800" y="1803400"/>
            <a:ext cx="5040000" cy="4406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164683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spTree>
    <p:extLst>
      <p:ext uri="{BB962C8B-B14F-4D97-AF65-F5344CB8AC3E}">
        <p14:creationId xmlns:p14="http://schemas.microsoft.com/office/powerpoint/2010/main" val="222939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2"/>
        <p:cNvGrpSpPr/>
        <p:nvPr/>
      </p:nvGrpSpPr>
      <p:grpSpPr>
        <a:xfrm>
          <a:off x="0" y="0"/>
          <a:ext cx="0" cy="0"/>
          <a:chOff x="0" y="0"/>
          <a:chExt cx="0" cy="0"/>
        </a:xfrm>
      </p:grpSpPr>
      <p:sp>
        <p:nvSpPr>
          <p:cNvPr id="13" name="Google Shape;13;g18923a0291d_0_8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 name="Google Shape;14;g18923a0291d_0_80"/>
          <p:cNvSpPr txBox="1">
            <a:spLocks noGrp="1"/>
          </p:cNvSpPr>
          <p:nvPr>
            <p:ph type="body" idx="1"/>
          </p:nvPr>
        </p:nvSpPr>
        <p:spPr>
          <a:xfrm>
            <a:off x="609600" y="1600200"/>
            <a:ext cx="10972800" cy="4526100"/>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1pPr>
            <a:lvl2pPr marL="914400" marR="0" lvl="1"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2pPr>
            <a:lvl3pPr marL="1371600" marR="0" lvl="2"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5" name="Google Shape;15;g18923a0291d_0_80"/>
          <p:cNvSpPr txBox="1">
            <a:spLocks noGrp="1"/>
          </p:cNvSpPr>
          <p:nvPr>
            <p:ph type="dt" idx="10"/>
          </p:nvPr>
        </p:nvSpPr>
        <p:spPr>
          <a:xfrm>
            <a:off x="609600" y="6356350"/>
            <a:ext cx="28449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 name="Google Shape;16;g18923a0291d_0_80"/>
          <p:cNvSpPr txBox="1">
            <a:spLocks noGrp="1"/>
          </p:cNvSpPr>
          <p:nvPr>
            <p:ph type="ftr" idx="11"/>
          </p:nvPr>
        </p:nvSpPr>
        <p:spPr>
          <a:xfrm>
            <a:off x="4165600" y="6356350"/>
            <a:ext cx="38607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 name="Google Shape;17;g18923a0291d_0_80"/>
          <p:cNvSpPr txBox="1">
            <a:spLocks noGrp="1"/>
          </p:cNvSpPr>
          <p:nvPr>
            <p:ph type="sldNum" idx="12"/>
          </p:nvPr>
        </p:nvSpPr>
        <p:spPr>
          <a:xfrm>
            <a:off x="8737600" y="6356350"/>
            <a:ext cx="28449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449654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g18923a0291d_1_8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 name="Google Shape;23;g18923a0291d_1_88"/>
          <p:cNvSpPr txBox="1">
            <a:spLocks noGrp="1"/>
          </p:cNvSpPr>
          <p:nvPr>
            <p:ph type="body" idx="1"/>
          </p:nvPr>
        </p:nvSpPr>
        <p:spPr>
          <a:xfrm>
            <a:off x="609600" y="1600200"/>
            <a:ext cx="10972800" cy="4526100"/>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1pPr>
            <a:lvl2pPr marL="914400" marR="0" lvl="1"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2pPr>
            <a:lvl3pPr marL="1371600" marR="0" lvl="2"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4" name="Google Shape;24;g18923a0291d_1_88"/>
          <p:cNvSpPr txBox="1">
            <a:spLocks noGrp="1"/>
          </p:cNvSpPr>
          <p:nvPr>
            <p:ph type="dt" idx="10"/>
          </p:nvPr>
        </p:nvSpPr>
        <p:spPr>
          <a:xfrm>
            <a:off x="609600" y="6356350"/>
            <a:ext cx="28449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 name="Google Shape;25;g18923a0291d_1_88"/>
          <p:cNvSpPr txBox="1">
            <a:spLocks noGrp="1"/>
          </p:cNvSpPr>
          <p:nvPr>
            <p:ph type="ftr" idx="11"/>
          </p:nvPr>
        </p:nvSpPr>
        <p:spPr>
          <a:xfrm>
            <a:off x="4165600" y="6356350"/>
            <a:ext cx="38607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 name="Google Shape;26;g18923a0291d_1_88"/>
          <p:cNvSpPr txBox="1">
            <a:spLocks noGrp="1"/>
          </p:cNvSpPr>
          <p:nvPr>
            <p:ph type="sldNum" idx="12"/>
          </p:nvPr>
        </p:nvSpPr>
        <p:spPr>
          <a:xfrm>
            <a:off x="8737600" y="6356350"/>
            <a:ext cx="28449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013830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
        <p:cNvGrpSpPr/>
        <p:nvPr/>
      </p:nvGrpSpPr>
      <p:grpSpPr>
        <a:xfrm>
          <a:off x="0" y="0"/>
          <a:ext cx="0" cy="0"/>
          <a:chOff x="0" y="0"/>
          <a:chExt cx="0" cy="0"/>
        </a:xfrm>
      </p:grpSpPr>
    </p:spTree>
    <p:extLst>
      <p:ext uri="{BB962C8B-B14F-4D97-AF65-F5344CB8AC3E}">
        <p14:creationId xmlns:p14="http://schemas.microsoft.com/office/powerpoint/2010/main" val="1347654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FCCD0-5C47-7E6E-B1E1-A55251097C8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E840BE4-801D-1F85-7742-5437D37986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C7366348-A103-6044-CBE4-6BA5836534B3}"/>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5" name="Footer Placeholder 4">
            <a:extLst>
              <a:ext uri="{FF2B5EF4-FFF2-40B4-BE49-F238E27FC236}">
                <a16:creationId xmlns:a16="http://schemas.microsoft.com/office/drawing/2014/main" id="{C815331C-F556-F9B1-058B-616127E374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321003-B4A7-805F-DF77-4B9D442F9843}"/>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1940495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3E73-DF5D-110A-C60E-8717211CB40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A841D3A-202A-5CE9-7212-9660D3FC618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7FC9371-9B7E-7BA2-DF95-F739CA7A92B9}"/>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5" name="Footer Placeholder 4">
            <a:extLst>
              <a:ext uri="{FF2B5EF4-FFF2-40B4-BE49-F238E27FC236}">
                <a16:creationId xmlns:a16="http://schemas.microsoft.com/office/drawing/2014/main" id="{DE20767E-C685-6376-92F2-B4CE795643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D1BD48-F514-C72F-D41E-ED0C0327AA33}"/>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1147695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55B4-D7C8-DCC9-0800-96E4C8B4FF8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EB4F830-868F-151D-0A83-48F44579AA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1A073C2-400B-CD7B-9523-143D013F3FFF}"/>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5" name="Footer Placeholder 4">
            <a:extLst>
              <a:ext uri="{FF2B5EF4-FFF2-40B4-BE49-F238E27FC236}">
                <a16:creationId xmlns:a16="http://schemas.microsoft.com/office/drawing/2014/main" id="{5C48FD1D-8AE4-E1AB-C6FF-B48BFCDBE0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6E0442-C65B-8FDE-C6F0-CCF857DE75C5}"/>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2440616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AE47-359F-7BCE-7C48-E1887865A5D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6F09297-87BC-5D69-6DD7-0D917543E19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B404058-F4BC-D110-5CC5-C175B376301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705A4BB-CBD6-6A8E-BDA1-EE68E80DE9E0}"/>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6" name="Footer Placeholder 5">
            <a:extLst>
              <a:ext uri="{FF2B5EF4-FFF2-40B4-BE49-F238E27FC236}">
                <a16:creationId xmlns:a16="http://schemas.microsoft.com/office/drawing/2014/main" id="{BB4B13A0-D06B-B8D5-88B7-18B051A2AB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A15496-211E-EBF3-2ADE-2E8E709CC1BB}"/>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726847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233A7-DEFF-E243-AC1C-B133EA87880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61D4E72-539A-44F1-E239-381C27AAE2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9D77AC1-70D5-3967-71D4-EBDB13C79C8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7BDAD75-D770-0E76-AECB-4159D7AE77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F89CE86-AAB3-6425-3B27-DE0C15C134F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2169413D-004F-669F-ADBB-0C6EE76A7119}"/>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8" name="Footer Placeholder 7">
            <a:extLst>
              <a:ext uri="{FF2B5EF4-FFF2-40B4-BE49-F238E27FC236}">
                <a16:creationId xmlns:a16="http://schemas.microsoft.com/office/drawing/2014/main" id="{4940792F-6992-EEF0-5E41-97F5FA39412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695C76A-A7FF-11D8-3B47-7B76B45FC7E3}"/>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3942037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787B3-6643-0D97-5A38-3B47F52F0412}"/>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8AFB215-0CD9-687D-D735-A3A36EDA4D6A}"/>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4" name="Footer Placeholder 3">
            <a:extLst>
              <a:ext uri="{FF2B5EF4-FFF2-40B4-BE49-F238E27FC236}">
                <a16:creationId xmlns:a16="http://schemas.microsoft.com/office/drawing/2014/main" id="{530E23E6-CFCC-1A28-2276-22E1377EB3A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B8BB981-FF0E-9FB6-13C6-22FF08A75BFA}"/>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27579469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7BADE7-EAD2-F1A3-317C-AB6774096513}"/>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3" name="Footer Placeholder 2">
            <a:extLst>
              <a:ext uri="{FF2B5EF4-FFF2-40B4-BE49-F238E27FC236}">
                <a16:creationId xmlns:a16="http://schemas.microsoft.com/office/drawing/2014/main" id="{3D71BB92-8E61-31A0-715D-05B505D35A5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5AC178A-17BB-5DE4-31C1-D801148E082B}"/>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996199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98CCE-774F-0ECE-6B64-7FBF4C2FA0D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C7A6B3FC-ACA8-8D9C-44DF-D1F17066E3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B256444-0486-5364-9C02-6BBF8A0D00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BC7FB4-F6E0-9467-63C4-90BA458E8D9D}"/>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6" name="Footer Placeholder 5">
            <a:extLst>
              <a:ext uri="{FF2B5EF4-FFF2-40B4-BE49-F238E27FC236}">
                <a16:creationId xmlns:a16="http://schemas.microsoft.com/office/drawing/2014/main" id="{83820905-143E-1E80-7D0E-FCC4A54313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C66CA1-D2E9-F1AD-1B9D-A24E4FE1E3BC}"/>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30459740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41C5D-5B1A-515F-678C-D0DF481EB9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F9CB9ED3-22FE-2F2E-97E7-AD8C5A9238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14F22CE-3939-07FE-FC24-A2E7404346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B6F83E8-F40B-9DC5-6BC1-299ADD89E3E8}"/>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6" name="Footer Placeholder 5">
            <a:extLst>
              <a:ext uri="{FF2B5EF4-FFF2-40B4-BE49-F238E27FC236}">
                <a16:creationId xmlns:a16="http://schemas.microsoft.com/office/drawing/2014/main" id="{6E574978-7F5A-EE42-F9C6-B0CCCDD52E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1CF3B3-91D6-01E8-2C0B-65A960A212CD}"/>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1204001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1319-31D0-DD35-E244-2C4EE44A8DCE}"/>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2C07E3E7-B74D-C9B2-55C3-E869230E739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DFBED9A-E322-4729-A696-4752F5191758}"/>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5" name="Footer Placeholder 4">
            <a:extLst>
              <a:ext uri="{FF2B5EF4-FFF2-40B4-BE49-F238E27FC236}">
                <a16:creationId xmlns:a16="http://schemas.microsoft.com/office/drawing/2014/main" id="{217D8B0D-D9B6-9C58-A456-66703B9AF4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B9E052-E779-4D66-037A-1E696B0763E4}"/>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3029411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F93886-065B-2435-18C4-D67E54569DA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5626A5A-2F0B-B65B-5820-735E44B4C5D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300A36C-42CF-3760-48A5-815153C13292}"/>
              </a:ext>
            </a:extLst>
          </p:cNvPr>
          <p:cNvSpPr>
            <a:spLocks noGrp="1"/>
          </p:cNvSpPr>
          <p:nvPr>
            <p:ph type="dt" sz="half" idx="10"/>
          </p:nvPr>
        </p:nvSpPr>
        <p:spPr/>
        <p:txBody>
          <a:bodyPr/>
          <a:lstStyle/>
          <a:p>
            <a:fld id="{90D1E3C9-BDEF-4385-9D18-D7ACF832A26C}" type="datetimeFigureOut">
              <a:rPr lang="en-GB" smtClean="0"/>
              <a:t>27/03/2025</a:t>
            </a:fld>
            <a:endParaRPr lang="en-GB"/>
          </a:p>
        </p:txBody>
      </p:sp>
      <p:sp>
        <p:nvSpPr>
          <p:cNvPr id="5" name="Footer Placeholder 4">
            <a:extLst>
              <a:ext uri="{FF2B5EF4-FFF2-40B4-BE49-F238E27FC236}">
                <a16:creationId xmlns:a16="http://schemas.microsoft.com/office/drawing/2014/main" id="{3D46723B-89AE-4C5E-E7C4-D197D7C27E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71F047-B8D2-8F56-0BEB-E96D47BE0274}"/>
              </a:ext>
            </a:extLst>
          </p:cNvPr>
          <p:cNvSpPr>
            <a:spLocks noGrp="1"/>
          </p:cNvSpPr>
          <p:nvPr>
            <p:ph type="sldNum" sz="quarter" idx="12"/>
          </p:nvPr>
        </p:nvSpPr>
        <p:spPr/>
        <p:txBody>
          <a:bodyPr/>
          <a:lstStyle/>
          <a:p>
            <a:fld id="{67D2BAAF-80A5-4EB8-9081-24F1F8F1FA8E}" type="slidenum">
              <a:rPr lang="en-GB" smtClean="0"/>
              <a:t>‹#›</a:t>
            </a:fld>
            <a:endParaRPr lang="en-GB"/>
          </a:p>
        </p:txBody>
      </p:sp>
    </p:spTree>
    <p:extLst>
      <p:ext uri="{BB962C8B-B14F-4D97-AF65-F5344CB8AC3E}">
        <p14:creationId xmlns:p14="http://schemas.microsoft.com/office/powerpoint/2010/main" val="3066782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descr="A blue and orange logo&#10;&#10;Description automatically generated">
            <a:extLst>
              <a:ext uri="{FF2B5EF4-FFF2-40B4-BE49-F238E27FC236}">
                <a16:creationId xmlns:a16="http://schemas.microsoft.com/office/drawing/2014/main" id="{F94F3F28-94E5-CB65-669F-258546D774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2273498" cy="6858000"/>
          </a:xfrm>
          <a:prstGeom prst="rect">
            <a:avLst/>
          </a:prstGeom>
        </p:spPr>
      </p:pic>
    </p:spTree>
    <p:extLst>
      <p:ext uri="{BB962C8B-B14F-4D97-AF65-F5344CB8AC3E}">
        <p14:creationId xmlns:p14="http://schemas.microsoft.com/office/powerpoint/2010/main" val="15457630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B2EBD-8EE2-3BB9-49CE-1AE92DCF4ABC}"/>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sp>
        <p:nvSpPr>
          <p:cNvPr id="3" name="Content Placeholder 2">
            <a:extLst>
              <a:ext uri="{FF2B5EF4-FFF2-40B4-BE49-F238E27FC236}">
                <a16:creationId xmlns:a16="http://schemas.microsoft.com/office/drawing/2014/main" id="{A7A0D81E-6516-D9DC-DB86-6D66E9967B34}"/>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090F801-E5C2-B1C3-2777-3AAFFD9903C5}"/>
              </a:ext>
            </a:extLst>
          </p:cNvPr>
          <p:cNvSpPr>
            <a:spLocks noGrp="1"/>
          </p:cNvSpPr>
          <p:nvPr>
            <p:ph type="dt" sz="half" idx="10"/>
          </p:nvPr>
        </p:nvSpPr>
        <p:spPr>
          <a:xfrm>
            <a:off x="838200" y="6356350"/>
            <a:ext cx="2743200" cy="365125"/>
          </a:xfrm>
          <a:prstGeom prst="rect">
            <a:avLst/>
          </a:prstGeom>
        </p:spPr>
        <p:txBody>
          <a:bodyPr/>
          <a:lstStyle/>
          <a:p>
            <a:fld id="{6D32CDA7-DA79-489E-AEBD-AD1A293A2480}" type="datetimeFigureOut">
              <a:rPr lang="en-GB" smtClean="0"/>
              <a:t>27/03/2025</a:t>
            </a:fld>
            <a:endParaRPr lang="en-GB"/>
          </a:p>
        </p:txBody>
      </p:sp>
      <p:sp>
        <p:nvSpPr>
          <p:cNvPr id="5" name="Footer Placeholder 4">
            <a:extLst>
              <a:ext uri="{FF2B5EF4-FFF2-40B4-BE49-F238E27FC236}">
                <a16:creationId xmlns:a16="http://schemas.microsoft.com/office/drawing/2014/main" id="{12BB5582-A2A3-D25A-3750-387989ECB43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C621E5C-8DB7-0E8E-84FA-F7B5222D9C49}"/>
              </a:ext>
            </a:extLst>
          </p:cNvPr>
          <p:cNvSpPr>
            <a:spLocks noGrp="1"/>
          </p:cNvSpPr>
          <p:nvPr>
            <p:ph type="sldNum" sz="quarter" idx="12"/>
          </p:nvPr>
        </p:nvSpPr>
        <p:spPr>
          <a:xfrm>
            <a:off x="8610600" y="6356350"/>
            <a:ext cx="2743200" cy="365125"/>
          </a:xfrm>
          <a:prstGeom prst="rect">
            <a:avLst/>
          </a:prstGeom>
        </p:spPr>
        <p:txBody>
          <a:bodyPr/>
          <a:lstStyle/>
          <a:p>
            <a:fld id="{49D72FC0-C598-4B3A-9035-0EA568E9B81A}" type="slidenum">
              <a:rPr lang="en-GB" smtClean="0"/>
              <a:t>‹#›</a:t>
            </a:fld>
            <a:endParaRPr lang="en-GB"/>
          </a:p>
        </p:txBody>
      </p:sp>
      <p:pic>
        <p:nvPicPr>
          <p:cNvPr id="10" name="Picture 9" descr="A blue and orange swirly design&#10;&#10;Description automatically generated">
            <a:extLst>
              <a:ext uri="{FF2B5EF4-FFF2-40B4-BE49-F238E27FC236}">
                <a16:creationId xmlns:a16="http://schemas.microsoft.com/office/drawing/2014/main" id="{A7DD83FA-43E7-1B89-EE62-B5ADAFDD67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27" y="0"/>
            <a:ext cx="12315875" cy="6881679"/>
          </a:xfrm>
          <a:prstGeom prst="rect">
            <a:avLst/>
          </a:prstGeom>
        </p:spPr>
      </p:pic>
      <p:sp>
        <p:nvSpPr>
          <p:cNvPr id="14" name="Text Placeholder 13">
            <a:extLst>
              <a:ext uri="{FF2B5EF4-FFF2-40B4-BE49-F238E27FC236}">
                <a16:creationId xmlns:a16="http://schemas.microsoft.com/office/drawing/2014/main" id="{637B87E7-B55C-4996-EB40-404C65A6EA16}"/>
              </a:ext>
            </a:extLst>
          </p:cNvPr>
          <p:cNvSpPr>
            <a:spLocks noGrp="1"/>
          </p:cNvSpPr>
          <p:nvPr>
            <p:ph type="body" sz="quarter" idx="13"/>
          </p:nvPr>
        </p:nvSpPr>
        <p:spPr>
          <a:xfrm>
            <a:off x="5702300" y="2676525"/>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72736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87877-84F0-F548-9590-FDE880757B2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4E78DAB-0963-3E11-D29A-8A6AEC675E3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5FAED36-BF63-3915-BD32-2D2353A9228B}"/>
              </a:ext>
            </a:extLst>
          </p:cNvPr>
          <p:cNvSpPr>
            <a:spLocks noGrp="1"/>
          </p:cNvSpPr>
          <p:nvPr>
            <p:ph type="dt" sz="half" idx="10"/>
          </p:nvPr>
        </p:nvSpPr>
        <p:spPr>
          <a:xfrm>
            <a:off x="838200" y="6356350"/>
            <a:ext cx="2743200" cy="365125"/>
          </a:xfrm>
          <a:prstGeom prst="rect">
            <a:avLst/>
          </a:prstGeom>
        </p:spPr>
        <p:txBody>
          <a:bodyPr/>
          <a:lstStyle/>
          <a:p>
            <a:fld id="{6D32CDA7-DA79-489E-AEBD-AD1A293A2480}" type="datetimeFigureOut">
              <a:rPr lang="en-GB" smtClean="0"/>
              <a:t>27/03/2025</a:t>
            </a:fld>
            <a:endParaRPr lang="en-GB"/>
          </a:p>
        </p:txBody>
      </p:sp>
      <p:sp>
        <p:nvSpPr>
          <p:cNvPr id="5" name="Footer Placeholder 4">
            <a:extLst>
              <a:ext uri="{FF2B5EF4-FFF2-40B4-BE49-F238E27FC236}">
                <a16:creationId xmlns:a16="http://schemas.microsoft.com/office/drawing/2014/main" id="{4D1ED5DD-7B0E-1896-64DB-4D3677D91BE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6FB7667-BA6F-236E-F1C6-B8293FBB5504}"/>
              </a:ext>
            </a:extLst>
          </p:cNvPr>
          <p:cNvSpPr>
            <a:spLocks noGrp="1"/>
          </p:cNvSpPr>
          <p:nvPr>
            <p:ph type="sldNum" sz="quarter" idx="12"/>
          </p:nvPr>
        </p:nvSpPr>
        <p:spPr>
          <a:xfrm>
            <a:off x="8610600" y="6356350"/>
            <a:ext cx="2743200" cy="365125"/>
          </a:xfrm>
          <a:prstGeom prst="rect">
            <a:avLst/>
          </a:prstGeom>
        </p:spPr>
        <p:txBody>
          <a:bodyPr/>
          <a:lstStyle/>
          <a:p>
            <a:fld id="{49D72FC0-C598-4B3A-9035-0EA568E9B81A}" type="slidenum">
              <a:rPr lang="en-GB" smtClean="0"/>
              <a:t>‹#›</a:t>
            </a:fld>
            <a:endParaRPr lang="en-GB"/>
          </a:p>
        </p:txBody>
      </p:sp>
      <p:pic>
        <p:nvPicPr>
          <p:cNvPr id="8" name="Picture 7" descr="A blue and orange curved lines&#10;&#10;Description automatically generated">
            <a:extLst>
              <a:ext uri="{FF2B5EF4-FFF2-40B4-BE49-F238E27FC236}">
                <a16:creationId xmlns:a16="http://schemas.microsoft.com/office/drawing/2014/main" id="{E01DBB31-5588-3B2E-F81F-0390A5A1BB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49" y="0"/>
            <a:ext cx="12273498" cy="6858000"/>
          </a:xfrm>
          <a:prstGeom prst="rect">
            <a:avLst/>
          </a:prstGeom>
        </p:spPr>
      </p:pic>
      <p:sp>
        <p:nvSpPr>
          <p:cNvPr id="9" name="Text Placeholder 13">
            <a:extLst>
              <a:ext uri="{FF2B5EF4-FFF2-40B4-BE49-F238E27FC236}">
                <a16:creationId xmlns:a16="http://schemas.microsoft.com/office/drawing/2014/main" id="{C8044AD5-6703-68F4-2A2A-71E640F20F92}"/>
              </a:ext>
            </a:extLst>
          </p:cNvPr>
          <p:cNvSpPr>
            <a:spLocks noGrp="1"/>
          </p:cNvSpPr>
          <p:nvPr>
            <p:ph type="body" sz="quarter" idx="13"/>
          </p:nvPr>
        </p:nvSpPr>
        <p:spPr>
          <a:xfrm>
            <a:off x="831850" y="2703512"/>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188919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3FA0F-1841-5DEA-6CE0-D457352FA08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sp>
        <p:nvSpPr>
          <p:cNvPr id="3" name="Content Placeholder 2">
            <a:extLst>
              <a:ext uri="{FF2B5EF4-FFF2-40B4-BE49-F238E27FC236}">
                <a16:creationId xmlns:a16="http://schemas.microsoft.com/office/drawing/2014/main" id="{B2296EE1-61BF-AFAC-7919-1C002D94AB10}"/>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9C2643C-26EB-EA25-70E4-36FEF617565D}"/>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B67CF37-CC7E-4EFC-F5ED-D71036DB9BED}"/>
              </a:ext>
            </a:extLst>
          </p:cNvPr>
          <p:cNvSpPr>
            <a:spLocks noGrp="1"/>
          </p:cNvSpPr>
          <p:nvPr>
            <p:ph type="dt" sz="half" idx="10"/>
          </p:nvPr>
        </p:nvSpPr>
        <p:spPr>
          <a:xfrm>
            <a:off x="838200" y="6356350"/>
            <a:ext cx="2743200" cy="365125"/>
          </a:xfrm>
          <a:prstGeom prst="rect">
            <a:avLst/>
          </a:prstGeom>
        </p:spPr>
        <p:txBody>
          <a:bodyPr/>
          <a:lstStyle/>
          <a:p>
            <a:fld id="{6D32CDA7-DA79-489E-AEBD-AD1A293A2480}" type="datetimeFigureOut">
              <a:rPr lang="en-GB" smtClean="0"/>
              <a:t>27/03/2025</a:t>
            </a:fld>
            <a:endParaRPr lang="en-GB"/>
          </a:p>
        </p:txBody>
      </p:sp>
      <p:sp>
        <p:nvSpPr>
          <p:cNvPr id="6" name="Footer Placeholder 5">
            <a:extLst>
              <a:ext uri="{FF2B5EF4-FFF2-40B4-BE49-F238E27FC236}">
                <a16:creationId xmlns:a16="http://schemas.microsoft.com/office/drawing/2014/main" id="{D6E65161-9926-E18C-5C3E-7A62E2B49E0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AC9FF10-4C5D-DD78-5712-1A02A4C14C55}"/>
              </a:ext>
            </a:extLst>
          </p:cNvPr>
          <p:cNvSpPr>
            <a:spLocks noGrp="1"/>
          </p:cNvSpPr>
          <p:nvPr>
            <p:ph type="sldNum" sz="quarter" idx="12"/>
          </p:nvPr>
        </p:nvSpPr>
        <p:spPr>
          <a:xfrm>
            <a:off x="8610600" y="6356350"/>
            <a:ext cx="2743200" cy="365125"/>
          </a:xfrm>
          <a:prstGeom prst="rect">
            <a:avLst/>
          </a:prstGeom>
        </p:spPr>
        <p:txBody>
          <a:bodyPr/>
          <a:lstStyle/>
          <a:p>
            <a:fld id="{49D72FC0-C598-4B3A-9035-0EA568E9B81A}" type="slidenum">
              <a:rPr lang="en-GB" smtClean="0"/>
              <a:t>‹#›</a:t>
            </a:fld>
            <a:endParaRPr lang="en-GB"/>
          </a:p>
        </p:txBody>
      </p:sp>
      <p:pic>
        <p:nvPicPr>
          <p:cNvPr id="9" name="Picture 8" descr="A blue and orange circle&#10;&#10;Description automatically generated">
            <a:extLst>
              <a:ext uri="{FF2B5EF4-FFF2-40B4-BE49-F238E27FC236}">
                <a16:creationId xmlns:a16="http://schemas.microsoft.com/office/drawing/2014/main" id="{7C3E36E8-FACA-5BA0-B787-9877AFF245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49" y="0"/>
            <a:ext cx="12273498" cy="6858000"/>
          </a:xfrm>
          <a:prstGeom prst="rect">
            <a:avLst/>
          </a:prstGeom>
        </p:spPr>
      </p:pic>
      <p:sp>
        <p:nvSpPr>
          <p:cNvPr id="10" name="Text Placeholder 13">
            <a:extLst>
              <a:ext uri="{FF2B5EF4-FFF2-40B4-BE49-F238E27FC236}">
                <a16:creationId xmlns:a16="http://schemas.microsoft.com/office/drawing/2014/main" id="{70A9C032-23DA-FD03-51AB-BEB7DF410D22}"/>
              </a:ext>
            </a:extLst>
          </p:cNvPr>
          <p:cNvSpPr>
            <a:spLocks noGrp="1"/>
          </p:cNvSpPr>
          <p:nvPr>
            <p:ph type="body" sz="quarter" idx="13"/>
          </p:nvPr>
        </p:nvSpPr>
        <p:spPr>
          <a:xfrm>
            <a:off x="5749131" y="2657475"/>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Oval 11">
            <a:extLst>
              <a:ext uri="{FF2B5EF4-FFF2-40B4-BE49-F238E27FC236}">
                <a16:creationId xmlns:a16="http://schemas.microsoft.com/office/drawing/2014/main" id="{E04C16A6-D0EB-EDE5-6FAB-C7BB8F07A377}"/>
              </a:ext>
            </a:extLst>
          </p:cNvPr>
          <p:cNvSpPr/>
          <p:nvPr userDrawn="1"/>
        </p:nvSpPr>
        <p:spPr>
          <a:xfrm>
            <a:off x="838200" y="1690688"/>
            <a:ext cx="4286163" cy="4286163"/>
          </a:xfrm>
          <a:prstGeom prst="ellipse">
            <a:avLst/>
          </a:prstGeom>
          <a:solidFill>
            <a:schemeClr val="bg1"/>
          </a:solidFill>
          <a:ln w="38100">
            <a:solidFill>
              <a:srgbClr val="00437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789563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58B99-6D12-57B1-F34A-6EBEA3AC901B}"/>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p>
        </p:txBody>
      </p:sp>
      <p:sp>
        <p:nvSpPr>
          <p:cNvPr id="3" name="Text Placeholder 2">
            <a:extLst>
              <a:ext uri="{FF2B5EF4-FFF2-40B4-BE49-F238E27FC236}">
                <a16:creationId xmlns:a16="http://schemas.microsoft.com/office/drawing/2014/main" id="{805AB25E-1207-2B35-BE67-26DB132C375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6D7416D-163E-F88B-7A82-9B0B06402211}"/>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3A42C34-98EF-534B-FCFB-BD2698DEB72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E5D7D69-BCB9-3AF7-8F2C-22C23451F218}"/>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68BE8D5-783E-731C-0D88-AC5837EC3C68}"/>
              </a:ext>
            </a:extLst>
          </p:cNvPr>
          <p:cNvSpPr>
            <a:spLocks noGrp="1"/>
          </p:cNvSpPr>
          <p:nvPr>
            <p:ph type="dt" sz="half" idx="10"/>
          </p:nvPr>
        </p:nvSpPr>
        <p:spPr>
          <a:xfrm>
            <a:off x="838200" y="6356350"/>
            <a:ext cx="2743200" cy="365125"/>
          </a:xfrm>
          <a:prstGeom prst="rect">
            <a:avLst/>
          </a:prstGeom>
        </p:spPr>
        <p:txBody>
          <a:bodyPr/>
          <a:lstStyle/>
          <a:p>
            <a:fld id="{6D32CDA7-DA79-489E-AEBD-AD1A293A2480}" type="datetimeFigureOut">
              <a:rPr lang="en-GB" smtClean="0"/>
              <a:t>27/03/2025</a:t>
            </a:fld>
            <a:endParaRPr lang="en-GB"/>
          </a:p>
        </p:txBody>
      </p:sp>
      <p:sp>
        <p:nvSpPr>
          <p:cNvPr id="8" name="Footer Placeholder 7">
            <a:extLst>
              <a:ext uri="{FF2B5EF4-FFF2-40B4-BE49-F238E27FC236}">
                <a16:creationId xmlns:a16="http://schemas.microsoft.com/office/drawing/2014/main" id="{4A4277F7-5A7E-A7B6-5191-27A0BA0F286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FD34470E-5F69-E3AF-4206-E4682851AADB}"/>
              </a:ext>
            </a:extLst>
          </p:cNvPr>
          <p:cNvSpPr>
            <a:spLocks noGrp="1"/>
          </p:cNvSpPr>
          <p:nvPr>
            <p:ph type="sldNum" sz="quarter" idx="12"/>
          </p:nvPr>
        </p:nvSpPr>
        <p:spPr>
          <a:xfrm>
            <a:off x="8610600" y="6356350"/>
            <a:ext cx="2743200" cy="365125"/>
          </a:xfrm>
          <a:prstGeom prst="rect">
            <a:avLst/>
          </a:prstGeom>
        </p:spPr>
        <p:txBody>
          <a:bodyPr/>
          <a:lstStyle/>
          <a:p>
            <a:fld id="{49D72FC0-C598-4B3A-9035-0EA568E9B81A}" type="slidenum">
              <a:rPr lang="en-GB" smtClean="0"/>
              <a:t>‹#›</a:t>
            </a:fld>
            <a:endParaRPr lang="en-GB"/>
          </a:p>
        </p:txBody>
      </p:sp>
      <p:pic>
        <p:nvPicPr>
          <p:cNvPr id="11" name="Picture 10" descr="A blue and orange curved lines&#10;&#10;Description automatically generated">
            <a:extLst>
              <a:ext uri="{FF2B5EF4-FFF2-40B4-BE49-F238E27FC236}">
                <a16:creationId xmlns:a16="http://schemas.microsoft.com/office/drawing/2014/main" id="{4D26AC6C-A3D5-0CDD-9A92-BE6BFADD1B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53" y="0"/>
            <a:ext cx="12291753" cy="6868200"/>
          </a:xfrm>
          <a:prstGeom prst="rect">
            <a:avLst/>
          </a:prstGeom>
        </p:spPr>
      </p:pic>
      <p:sp>
        <p:nvSpPr>
          <p:cNvPr id="12" name="Text Placeholder 13">
            <a:extLst>
              <a:ext uri="{FF2B5EF4-FFF2-40B4-BE49-F238E27FC236}">
                <a16:creationId xmlns:a16="http://schemas.microsoft.com/office/drawing/2014/main" id="{1BFE747C-5451-E10A-E9EA-EFBCBEDD0892}"/>
              </a:ext>
            </a:extLst>
          </p:cNvPr>
          <p:cNvSpPr>
            <a:spLocks noGrp="1"/>
          </p:cNvSpPr>
          <p:nvPr>
            <p:ph type="body" sz="quarter" idx="13"/>
          </p:nvPr>
        </p:nvSpPr>
        <p:spPr>
          <a:xfrm>
            <a:off x="831850" y="2703512"/>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Oval 12">
            <a:extLst>
              <a:ext uri="{FF2B5EF4-FFF2-40B4-BE49-F238E27FC236}">
                <a16:creationId xmlns:a16="http://schemas.microsoft.com/office/drawing/2014/main" id="{27E7330D-C422-7CD7-3FAA-4D2462B9336B}"/>
              </a:ext>
            </a:extLst>
          </p:cNvPr>
          <p:cNvSpPr/>
          <p:nvPr userDrawn="1"/>
        </p:nvSpPr>
        <p:spPr>
          <a:xfrm>
            <a:off x="6937116" y="1349866"/>
            <a:ext cx="4286163" cy="4286163"/>
          </a:xfrm>
          <a:prstGeom prst="ellipse">
            <a:avLst/>
          </a:prstGeom>
          <a:solidFill>
            <a:schemeClr val="bg1"/>
          </a:solidFill>
          <a:ln w="38100">
            <a:solidFill>
              <a:srgbClr val="00437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39385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AD556-30DE-098F-FDAA-DBAF4395BD9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sp>
        <p:nvSpPr>
          <p:cNvPr id="3" name="Date Placeholder 2">
            <a:extLst>
              <a:ext uri="{FF2B5EF4-FFF2-40B4-BE49-F238E27FC236}">
                <a16:creationId xmlns:a16="http://schemas.microsoft.com/office/drawing/2014/main" id="{364050E2-AB66-E576-EFBE-28905BD21F73}"/>
              </a:ext>
            </a:extLst>
          </p:cNvPr>
          <p:cNvSpPr>
            <a:spLocks noGrp="1"/>
          </p:cNvSpPr>
          <p:nvPr>
            <p:ph type="dt" sz="half" idx="10"/>
          </p:nvPr>
        </p:nvSpPr>
        <p:spPr>
          <a:xfrm>
            <a:off x="838200" y="6356350"/>
            <a:ext cx="2743200" cy="365125"/>
          </a:xfrm>
          <a:prstGeom prst="rect">
            <a:avLst/>
          </a:prstGeom>
        </p:spPr>
        <p:txBody>
          <a:bodyPr/>
          <a:lstStyle/>
          <a:p>
            <a:fld id="{6D32CDA7-DA79-489E-AEBD-AD1A293A2480}" type="datetimeFigureOut">
              <a:rPr lang="en-GB" smtClean="0"/>
              <a:t>27/03/2025</a:t>
            </a:fld>
            <a:endParaRPr lang="en-GB"/>
          </a:p>
        </p:txBody>
      </p:sp>
      <p:sp>
        <p:nvSpPr>
          <p:cNvPr id="4" name="Footer Placeholder 3">
            <a:extLst>
              <a:ext uri="{FF2B5EF4-FFF2-40B4-BE49-F238E27FC236}">
                <a16:creationId xmlns:a16="http://schemas.microsoft.com/office/drawing/2014/main" id="{12F7A355-073F-5420-92B9-E4A13878DD7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FE350D10-C4B1-CB86-9583-7B6EC7ACFC8E}"/>
              </a:ext>
            </a:extLst>
          </p:cNvPr>
          <p:cNvSpPr>
            <a:spLocks noGrp="1"/>
          </p:cNvSpPr>
          <p:nvPr>
            <p:ph type="sldNum" sz="quarter" idx="12"/>
          </p:nvPr>
        </p:nvSpPr>
        <p:spPr>
          <a:xfrm>
            <a:off x="8610600" y="6356350"/>
            <a:ext cx="2743200" cy="365125"/>
          </a:xfrm>
          <a:prstGeom prst="rect">
            <a:avLst/>
          </a:prstGeom>
        </p:spPr>
        <p:txBody>
          <a:bodyPr/>
          <a:lstStyle/>
          <a:p>
            <a:fld id="{49D72FC0-C598-4B3A-9035-0EA568E9B81A}" type="slidenum">
              <a:rPr lang="en-GB" smtClean="0"/>
              <a:t>‹#›</a:t>
            </a:fld>
            <a:endParaRPr lang="en-GB"/>
          </a:p>
        </p:txBody>
      </p:sp>
      <p:pic>
        <p:nvPicPr>
          <p:cNvPr id="7" name="Picture 6" descr="A blue and orange flag&#10;&#10;Description automatically generated">
            <a:extLst>
              <a:ext uri="{FF2B5EF4-FFF2-40B4-BE49-F238E27FC236}">
                <a16:creationId xmlns:a16="http://schemas.microsoft.com/office/drawing/2014/main" id="{9510A145-9DD2-6CAA-F6CA-88D129EBB1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97" y="0"/>
            <a:ext cx="12273498" cy="6858000"/>
          </a:xfrm>
          <a:prstGeom prst="rect">
            <a:avLst/>
          </a:prstGeom>
        </p:spPr>
      </p:pic>
      <p:sp>
        <p:nvSpPr>
          <p:cNvPr id="8" name="Text Placeholder 13">
            <a:extLst>
              <a:ext uri="{FF2B5EF4-FFF2-40B4-BE49-F238E27FC236}">
                <a16:creationId xmlns:a16="http://schemas.microsoft.com/office/drawing/2014/main" id="{9F2F6599-296D-38FF-505F-DFB1AD134E31}"/>
              </a:ext>
            </a:extLst>
          </p:cNvPr>
          <p:cNvSpPr>
            <a:spLocks noGrp="1"/>
          </p:cNvSpPr>
          <p:nvPr>
            <p:ph type="body" sz="quarter" idx="13"/>
          </p:nvPr>
        </p:nvSpPr>
        <p:spPr>
          <a:xfrm>
            <a:off x="838200" y="891337"/>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5916436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854BF7-5043-B40C-A945-38B1F31759FC}"/>
              </a:ext>
            </a:extLst>
          </p:cNvPr>
          <p:cNvSpPr>
            <a:spLocks noGrp="1"/>
          </p:cNvSpPr>
          <p:nvPr>
            <p:ph type="dt" sz="half" idx="10"/>
          </p:nvPr>
        </p:nvSpPr>
        <p:spPr>
          <a:xfrm>
            <a:off x="838200" y="6356350"/>
            <a:ext cx="2743200" cy="365125"/>
          </a:xfrm>
          <a:prstGeom prst="rect">
            <a:avLst/>
          </a:prstGeom>
        </p:spPr>
        <p:txBody>
          <a:bodyPr/>
          <a:lstStyle/>
          <a:p>
            <a:fld id="{6D32CDA7-DA79-489E-AEBD-AD1A293A2480}" type="datetimeFigureOut">
              <a:rPr lang="en-GB" smtClean="0"/>
              <a:t>27/03/2025</a:t>
            </a:fld>
            <a:endParaRPr lang="en-GB"/>
          </a:p>
        </p:txBody>
      </p:sp>
      <p:sp>
        <p:nvSpPr>
          <p:cNvPr id="3" name="Footer Placeholder 2">
            <a:extLst>
              <a:ext uri="{FF2B5EF4-FFF2-40B4-BE49-F238E27FC236}">
                <a16:creationId xmlns:a16="http://schemas.microsoft.com/office/drawing/2014/main" id="{3605C018-A147-2D0D-238C-142EA9125D6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DA01CC96-8631-965F-C5CC-7700A2826347}"/>
              </a:ext>
            </a:extLst>
          </p:cNvPr>
          <p:cNvSpPr>
            <a:spLocks noGrp="1"/>
          </p:cNvSpPr>
          <p:nvPr>
            <p:ph type="sldNum" sz="quarter" idx="12"/>
          </p:nvPr>
        </p:nvSpPr>
        <p:spPr>
          <a:xfrm>
            <a:off x="8610600" y="6356350"/>
            <a:ext cx="2743200" cy="365125"/>
          </a:xfrm>
          <a:prstGeom prst="rect">
            <a:avLst/>
          </a:prstGeom>
        </p:spPr>
        <p:txBody>
          <a:bodyPr/>
          <a:lstStyle/>
          <a:p>
            <a:fld id="{49D72FC0-C598-4B3A-9035-0EA568E9B81A}" type="slidenum">
              <a:rPr lang="en-GB" smtClean="0"/>
              <a:t>‹#›</a:t>
            </a:fld>
            <a:endParaRPr lang="en-GB"/>
          </a:p>
        </p:txBody>
      </p:sp>
      <p:pic>
        <p:nvPicPr>
          <p:cNvPr id="6" name="Picture 5" descr="A blue and orange curved corner&#10;&#10;Description automatically generated">
            <a:extLst>
              <a:ext uri="{FF2B5EF4-FFF2-40B4-BE49-F238E27FC236}">
                <a16:creationId xmlns:a16="http://schemas.microsoft.com/office/drawing/2014/main" id="{C1B817B4-4C63-2E89-2648-9A809981A4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49" y="0"/>
            <a:ext cx="12273498" cy="6858000"/>
          </a:xfrm>
          <a:prstGeom prst="rect">
            <a:avLst/>
          </a:prstGeom>
        </p:spPr>
      </p:pic>
      <p:sp>
        <p:nvSpPr>
          <p:cNvPr id="7" name="Text Placeholder 13">
            <a:extLst>
              <a:ext uri="{FF2B5EF4-FFF2-40B4-BE49-F238E27FC236}">
                <a16:creationId xmlns:a16="http://schemas.microsoft.com/office/drawing/2014/main" id="{74147B00-EA02-0A5C-8E9F-DFB5DBC7030F}"/>
              </a:ext>
            </a:extLst>
          </p:cNvPr>
          <p:cNvSpPr>
            <a:spLocks noGrp="1"/>
          </p:cNvSpPr>
          <p:nvPr>
            <p:ph type="body" sz="quarter" idx="13"/>
          </p:nvPr>
        </p:nvSpPr>
        <p:spPr>
          <a:xfrm>
            <a:off x="3082131" y="957839"/>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081409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DCE4D-FAA8-5163-E6FD-941AB6B6D65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0A8057E-F44F-2636-1B43-C4E96B2BA7D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F905E65-2638-8E38-5AA0-9F5F755D9A5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16C057E-1CFE-3ADE-5781-AE2908214E75}"/>
              </a:ext>
            </a:extLst>
          </p:cNvPr>
          <p:cNvSpPr>
            <a:spLocks noGrp="1"/>
          </p:cNvSpPr>
          <p:nvPr>
            <p:ph type="dt" sz="half" idx="10"/>
          </p:nvPr>
        </p:nvSpPr>
        <p:spPr>
          <a:xfrm>
            <a:off x="838200" y="6356350"/>
            <a:ext cx="2743200" cy="365125"/>
          </a:xfrm>
          <a:prstGeom prst="rect">
            <a:avLst/>
          </a:prstGeom>
        </p:spPr>
        <p:txBody>
          <a:bodyPr/>
          <a:lstStyle/>
          <a:p>
            <a:fld id="{6D32CDA7-DA79-489E-AEBD-AD1A293A2480}" type="datetimeFigureOut">
              <a:rPr lang="en-GB" smtClean="0"/>
              <a:t>27/03/2025</a:t>
            </a:fld>
            <a:endParaRPr lang="en-GB"/>
          </a:p>
        </p:txBody>
      </p:sp>
      <p:sp>
        <p:nvSpPr>
          <p:cNvPr id="6" name="Footer Placeholder 5">
            <a:extLst>
              <a:ext uri="{FF2B5EF4-FFF2-40B4-BE49-F238E27FC236}">
                <a16:creationId xmlns:a16="http://schemas.microsoft.com/office/drawing/2014/main" id="{DCB34C1C-D2D9-7F49-B27B-3C9AA1A23F7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780B3725-5BAF-89CB-5D0D-C4BA00F9DD49}"/>
              </a:ext>
            </a:extLst>
          </p:cNvPr>
          <p:cNvSpPr>
            <a:spLocks noGrp="1"/>
          </p:cNvSpPr>
          <p:nvPr>
            <p:ph type="sldNum" sz="quarter" idx="12"/>
          </p:nvPr>
        </p:nvSpPr>
        <p:spPr>
          <a:xfrm>
            <a:off x="8610600" y="6356350"/>
            <a:ext cx="2743200" cy="365125"/>
          </a:xfrm>
          <a:prstGeom prst="rect">
            <a:avLst/>
          </a:prstGeom>
        </p:spPr>
        <p:txBody>
          <a:bodyPr/>
          <a:lstStyle/>
          <a:p>
            <a:fld id="{49D72FC0-C598-4B3A-9035-0EA568E9B81A}" type="slidenum">
              <a:rPr lang="en-GB" smtClean="0"/>
              <a:t>‹#›</a:t>
            </a:fld>
            <a:endParaRPr lang="en-GB"/>
          </a:p>
        </p:txBody>
      </p:sp>
      <p:pic>
        <p:nvPicPr>
          <p:cNvPr id="9" name="Picture 8" descr="A check mark with a hand holding a pen&#10;&#10;Description automatically generated">
            <a:extLst>
              <a:ext uri="{FF2B5EF4-FFF2-40B4-BE49-F238E27FC236}">
                <a16:creationId xmlns:a16="http://schemas.microsoft.com/office/drawing/2014/main" id="{ED4B4AD3-76F6-9190-466F-9D274CBC0F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2769"/>
            <a:ext cx="12192000" cy="6812462"/>
          </a:xfrm>
          <a:prstGeom prst="rect">
            <a:avLst/>
          </a:prstGeom>
        </p:spPr>
      </p:pic>
      <p:sp>
        <p:nvSpPr>
          <p:cNvPr id="10" name="Text Placeholder 13">
            <a:extLst>
              <a:ext uri="{FF2B5EF4-FFF2-40B4-BE49-F238E27FC236}">
                <a16:creationId xmlns:a16="http://schemas.microsoft.com/office/drawing/2014/main" id="{EF48626F-DC0F-6A9B-9B7C-664386CB3CE4}"/>
              </a:ext>
            </a:extLst>
          </p:cNvPr>
          <p:cNvSpPr>
            <a:spLocks noGrp="1"/>
          </p:cNvSpPr>
          <p:nvPr>
            <p:ph type="body" sz="quarter" idx="13"/>
          </p:nvPr>
        </p:nvSpPr>
        <p:spPr>
          <a:xfrm>
            <a:off x="838200" y="891337"/>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2265711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91F56-0DA7-40E2-8FA6-E001BA9EB44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EB659CD-7E35-AF4F-9913-80E5275B18A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18B3EC6-8875-0BE2-16FF-426CAC44B4F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FF7AC3E-A072-CBC7-B8C9-C0CD23652EB8}"/>
              </a:ext>
            </a:extLst>
          </p:cNvPr>
          <p:cNvSpPr>
            <a:spLocks noGrp="1"/>
          </p:cNvSpPr>
          <p:nvPr>
            <p:ph type="dt" sz="half" idx="10"/>
          </p:nvPr>
        </p:nvSpPr>
        <p:spPr>
          <a:xfrm>
            <a:off x="838200" y="6356350"/>
            <a:ext cx="2743200" cy="365125"/>
          </a:xfrm>
          <a:prstGeom prst="rect">
            <a:avLst/>
          </a:prstGeom>
        </p:spPr>
        <p:txBody>
          <a:bodyPr/>
          <a:lstStyle/>
          <a:p>
            <a:fld id="{6D32CDA7-DA79-489E-AEBD-AD1A293A2480}" type="datetimeFigureOut">
              <a:rPr lang="en-GB" smtClean="0"/>
              <a:t>27/03/2025</a:t>
            </a:fld>
            <a:endParaRPr lang="en-GB"/>
          </a:p>
        </p:txBody>
      </p:sp>
      <p:sp>
        <p:nvSpPr>
          <p:cNvPr id="6" name="Footer Placeholder 5">
            <a:extLst>
              <a:ext uri="{FF2B5EF4-FFF2-40B4-BE49-F238E27FC236}">
                <a16:creationId xmlns:a16="http://schemas.microsoft.com/office/drawing/2014/main" id="{AA0149FA-FDAE-8713-8E3B-ABBA0BAE637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87A26A1-622B-F789-219B-8EC2526E38F2}"/>
              </a:ext>
            </a:extLst>
          </p:cNvPr>
          <p:cNvSpPr>
            <a:spLocks noGrp="1"/>
          </p:cNvSpPr>
          <p:nvPr>
            <p:ph type="sldNum" sz="quarter" idx="12"/>
          </p:nvPr>
        </p:nvSpPr>
        <p:spPr>
          <a:xfrm>
            <a:off x="8610600" y="6356350"/>
            <a:ext cx="2743200" cy="365125"/>
          </a:xfrm>
          <a:prstGeom prst="rect">
            <a:avLst/>
          </a:prstGeom>
        </p:spPr>
        <p:txBody>
          <a:bodyPr/>
          <a:lstStyle/>
          <a:p>
            <a:fld id="{49D72FC0-C598-4B3A-9035-0EA568E9B81A}" type="slidenum">
              <a:rPr lang="en-GB" smtClean="0"/>
              <a:t>‹#›</a:t>
            </a:fld>
            <a:endParaRPr lang="en-GB"/>
          </a:p>
        </p:txBody>
      </p:sp>
      <p:pic>
        <p:nvPicPr>
          <p:cNvPr id="9" name="Picture 8" descr="A check mark with a check mark in the middle&#10;&#10;Description automatically generated">
            <a:extLst>
              <a:ext uri="{FF2B5EF4-FFF2-40B4-BE49-F238E27FC236}">
                <a16:creationId xmlns:a16="http://schemas.microsoft.com/office/drawing/2014/main" id="{1EA4200A-3620-9BAE-D38C-2E5C90575F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97" y="0"/>
            <a:ext cx="12273498" cy="6858000"/>
          </a:xfrm>
          <a:prstGeom prst="rect">
            <a:avLst/>
          </a:prstGeom>
        </p:spPr>
      </p:pic>
      <p:sp>
        <p:nvSpPr>
          <p:cNvPr id="10" name="Text Placeholder 13">
            <a:extLst>
              <a:ext uri="{FF2B5EF4-FFF2-40B4-BE49-F238E27FC236}">
                <a16:creationId xmlns:a16="http://schemas.microsoft.com/office/drawing/2014/main" id="{1072D0E3-24EF-0443-567D-2C5DE75ED3DC}"/>
              </a:ext>
            </a:extLst>
          </p:cNvPr>
          <p:cNvSpPr>
            <a:spLocks noGrp="1"/>
          </p:cNvSpPr>
          <p:nvPr>
            <p:ph type="body" sz="quarter" idx="13"/>
          </p:nvPr>
        </p:nvSpPr>
        <p:spPr>
          <a:xfrm>
            <a:off x="2210512" y="1664493"/>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276352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CC74-3F9B-3FE1-9F92-00A6C986BAEB}"/>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6747AC0-0715-654C-82FD-3B0D3AC53B1B}"/>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F9B27F3-FBCD-E741-1D85-92728E331CD0}"/>
              </a:ext>
            </a:extLst>
          </p:cNvPr>
          <p:cNvSpPr>
            <a:spLocks noGrp="1"/>
          </p:cNvSpPr>
          <p:nvPr>
            <p:ph type="dt" sz="half" idx="10"/>
          </p:nvPr>
        </p:nvSpPr>
        <p:spPr>
          <a:xfrm>
            <a:off x="838200" y="6356350"/>
            <a:ext cx="2743200" cy="365125"/>
          </a:xfrm>
          <a:prstGeom prst="rect">
            <a:avLst/>
          </a:prstGeom>
        </p:spPr>
        <p:txBody>
          <a:bodyPr/>
          <a:lstStyle/>
          <a:p>
            <a:fld id="{6D32CDA7-DA79-489E-AEBD-AD1A293A2480}" type="datetimeFigureOut">
              <a:rPr lang="en-GB" smtClean="0"/>
              <a:t>27/03/2025</a:t>
            </a:fld>
            <a:endParaRPr lang="en-GB"/>
          </a:p>
        </p:txBody>
      </p:sp>
      <p:sp>
        <p:nvSpPr>
          <p:cNvPr id="5" name="Footer Placeholder 4">
            <a:extLst>
              <a:ext uri="{FF2B5EF4-FFF2-40B4-BE49-F238E27FC236}">
                <a16:creationId xmlns:a16="http://schemas.microsoft.com/office/drawing/2014/main" id="{9E6FFC89-A010-2BB7-F951-21C5BCC9631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4BD7A2C-BED2-A9E1-AF7F-DDBD6C39C114}"/>
              </a:ext>
            </a:extLst>
          </p:cNvPr>
          <p:cNvSpPr>
            <a:spLocks noGrp="1"/>
          </p:cNvSpPr>
          <p:nvPr>
            <p:ph type="sldNum" sz="quarter" idx="12"/>
          </p:nvPr>
        </p:nvSpPr>
        <p:spPr>
          <a:xfrm>
            <a:off x="8610600" y="6356350"/>
            <a:ext cx="2743200" cy="365125"/>
          </a:xfrm>
          <a:prstGeom prst="rect">
            <a:avLst/>
          </a:prstGeom>
        </p:spPr>
        <p:txBody>
          <a:bodyPr/>
          <a:lstStyle/>
          <a:p>
            <a:fld id="{49D72FC0-C598-4B3A-9035-0EA568E9B81A}" type="slidenum">
              <a:rPr lang="en-GB" smtClean="0"/>
              <a:t>‹#›</a:t>
            </a:fld>
            <a:endParaRPr lang="en-GB"/>
          </a:p>
        </p:txBody>
      </p:sp>
      <p:pic>
        <p:nvPicPr>
          <p:cNvPr id="8" name="Picture 7" descr="A hand pointing at something&#10;&#10;Description automatically generated">
            <a:extLst>
              <a:ext uri="{FF2B5EF4-FFF2-40B4-BE49-F238E27FC236}">
                <a16:creationId xmlns:a16="http://schemas.microsoft.com/office/drawing/2014/main" id="{56BCCA1F-C9D9-6A98-1EDB-D33F9FCCC0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97" y="0"/>
            <a:ext cx="12273498" cy="6858000"/>
          </a:xfrm>
          <a:prstGeom prst="rect">
            <a:avLst/>
          </a:prstGeom>
        </p:spPr>
      </p:pic>
      <p:sp>
        <p:nvSpPr>
          <p:cNvPr id="9" name="Text Placeholder 13">
            <a:extLst>
              <a:ext uri="{FF2B5EF4-FFF2-40B4-BE49-F238E27FC236}">
                <a16:creationId xmlns:a16="http://schemas.microsoft.com/office/drawing/2014/main" id="{B2EA112B-ABEB-C2CF-8C1C-8E0EC22D5685}"/>
              </a:ext>
            </a:extLst>
          </p:cNvPr>
          <p:cNvSpPr>
            <a:spLocks noGrp="1"/>
          </p:cNvSpPr>
          <p:nvPr>
            <p:ph type="body" sz="quarter" idx="13"/>
          </p:nvPr>
        </p:nvSpPr>
        <p:spPr>
          <a:xfrm>
            <a:off x="838200" y="891337"/>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0581138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0FD611-5E5A-0827-5636-40305B70642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CD1F82C-253C-D270-F495-202CFBB11135}"/>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9836E9A-3A59-BC0C-76C7-23F6B08CEF2D}"/>
              </a:ext>
            </a:extLst>
          </p:cNvPr>
          <p:cNvSpPr>
            <a:spLocks noGrp="1"/>
          </p:cNvSpPr>
          <p:nvPr>
            <p:ph type="dt" sz="half" idx="10"/>
          </p:nvPr>
        </p:nvSpPr>
        <p:spPr>
          <a:xfrm>
            <a:off x="838200" y="6356350"/>
            <a:ext cx="2743200" cy="365125"/>
          </a:xfrm>
          <a:prstGeom prst="rect">
            <a:avLst/>
          </a:prstGeom>
        </p:spPr>
        <p:txBody>
          <a:bodyPr/>
          <a:lstStyle/>
          <a:p>
            <a:fld id="{6D32CDA7-DA79-489E-AEBD-AD1A293A2480}" type="datetimeFigureOut">
              <a:rPr lang="en-GB" smtClean="0"/>
              <a:t>27/03/2025</a:t>
            </a:fld>
            <a:endParaRPr lang="en-GB"/>
          </a:p>
        </p:txBody>
      </p:sp>
      <p:sp>
        <p:nvSpPr>
          <p:cNvPr id="5" name="Footer Placeholder 4">
            <a:extLst>
              <a:ext uri="{FF2B5EF4-FFF2-40B4-BE49-F238E27FC236}">
                <a16:creationId xmlns:a16="http://schemas.microsoft.com/office/drawing/2014/main" id="{F8F691CA-D7AA-A9CD-301F-5CD8D5E5EFA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6933000-34CC-6999-BF0E-2AC1F1395AA7}"/>
              </a:ext>
            </a:extLst>
          </p:cNvPr>
          <p:cNvSpPr>
            <a:spLocks noGrp="1"/>
          </p:cNvSpPr>
          <p:nvPr>
            <p:ph type="sldNum" sz="quarter" idx="12"/>
          </p:nvPr>
        </p:nvSpPr>
        <p:spPr>
          <a:xfrm>
            <a:off x="8610600" y="6356350"/>
            <a:ext cx="2743200" cy="365125"/>
          </a:xfrm>
          <a:prstGeom prst="rect">
            <a:avLst/>
          </a:prstGeom>
        </p:spPr>
        <p:txBody>
          <a:bodyPr/>
          <a:lstStyle/>
          <a:p>
            <a:fld id="{49D72FC0-C598-4B3A-9035-0EA568E9B81A}" type="slidenum">
              <a:rPr lang="en-GB" smtClean="0"/>
              <a:t>‹#›</a:t>
            </a:fld>
            <a:endParaRPr lang="en-GB"/>
          </a:p>
        </p:txBody>
      </p:sp>
      <p:pic>
        <p:nvPicPr>
          <p:cNvPr id="8" name="Picture 7" descr="A blue square with white spots&#10;&#10;Description automatically generated with medium confidence">
            <a:extLst>
              <a:ext uri="{FF2B5EF4-FFF2-40B4-BE49-F238E27FC236}">
                <a16:creationId xmlns:a16="http://schemas.microsoft.com/office/drawing/2014/main" id="{B6FAE6F2-8EDF-EEFD-549B-6626DA7AB6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49" y="0"/>
            <a:ext cx="12273498" cy="6858000"/>
          </a:xfrm>
          <a:prstGeom prst="rect">
            <a:avLst/>
          </a:prstGeom>
        </p:spPr>
      </p:pic>
      <p:sp>
        <p:nvSpPr>
          <p:cNvPr id="9" name="Text Placeholder 13">
            <a:extLst>
              <a:ext uri="{FF2B5EF4-FFF2-40B4-BE49-F238E27FC236}">
                <a16:creationId xmlns:a16="http://schemas.microsoft.com/office/drawing/2014/main" id="{CDD0FA6B-84F0-F590-B671-76CC70FFB2C2}"/>
              </a:ext>
            </a:extLst>
          </p:cNvPr>
          <p:cNvSpPr>
            <a:spLocks noGrp="1"/>
          </p:cNvSpPr>
          <p:nvPr>
            <p:ph type="body" sz="quarter" idx="13"/>
          </p:nvPr>
        </p:nvSpPr>
        <p:spPr>
          <a:xfrm>
            <a:off x="838200" y="891337"/>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75820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F1567-DF86-F7FB-7AA2-D69BFBAB9C51}"/>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pic>
        <p:nvPicPr>
          <p:cNvPr id="4" name="Picture 3" descr="A pink square with white dots&#10;&#10;Description automatically generated with medium confidence">
            <a:extLst>
              <a:ext uri="{FF2B5EF4-FFF2-40B4-BE49-F238E27FC236}">
                <a16:creationId xmlns:a16="http://schemas.microsoft.com/office/drawing/2014/main" id="{7DFD83DC-5E6D-C04B-0940-B0BD76FED5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53" y="-9746"/>
            <a:ext cx="12291753" cy="6868201"/>
          </a:xfrm>
          <a:prstGeom prst="rect">
            <a:avLst/>
          </a:prstGeom>
        </p:spPr>
      </p:pic>
      <p:sp>
        <p:nvSpPr>
          <p:cNvPr id="5" name="Text Placeholder 13">
            <a:extLst>
              <a:ext uri="{FF2B5EF4-FFF2-40B4-BE49-F238E27FC236}">
                <a16:creationId xmlns:a16="http://schemas.microsoft.com/office/drawing/2014/main" id="{91BE152B-0DDC-124A-9643-6C34CA700D4C}"/>
              </a:ext>
            </a:extLst>
          </p:cNvPr>
          <p:cNvSpPr>
            <a:spLocks noGrp="1"/>
          </p:cNvSpPr>
          <p:nvPr>
            <p:ph type="body" sz="quarter" idx="13"/>
          </p:nvPr>
        </p:nvSpPr>
        <p:spPr>
          <a:xfrm>
            <a:off x="838200" y="891337"/>
            <a:ext cx="6027738" cy="3519488"/>
          </a:xfrm>
          <a:prstGeom prst="rect">
            <a:avLst/>
          </a:prstGeom>
        </p:spPr>
        <p:txBody>
          <a:bodyPr/>
          <a:lstStyle>
            <a:lvl1pPr marL="0" indent="0">
              <a:buNone/>
              <a:defRPr>
                <a:solidFill>
                  <a:srgbClr val="4A4A49"/>
                </a:solidFill>
                <a:latin typeface="Arial" panose="020B0604020202020204" pitchFamily="34" charset="0"/>
                <a:cs typeface="Arial" panose="020B0604020202020204" pitchFamily="34" charset="0"/>
              </a:defRPr>
            </a:lvl1pPr>
            <a:lvl2pPr>
              <a:defRPr>
                <a:solidFill>
                  <a:srgbClr val="4A4A49"/>
                </a:solidFill>
                <a:latin typeface="Arial" panose="020B0604020202020204" pitchFamily="34" charset="0"/>
                <a:cs typeface="Arial" panose="020B0604020202020204" pitchFamily="34" charset="0"/>
              </a:defRPr>
            </a:lvl2pPr>
            <a:lvl3pPr>
              <a:defRPr>
                <a:solidFill>
                  <a:srgbClr val="4A4A49"/>
                </a:solidFill>
                <a:latin typeface="Arial" panose="020B0604020202020204" pitchFamily="34" charset="0"/>
                <a:cs typeface="Arial" panose="020B0604020202020204" pitchFamily="34" charset="0"/>
              </a:defRPr>
            </a:lvl3pPr>
            <a:lvl4pPr>
              <a:defRPr>
                <a:solidFill>
                  <a:srgbClr val="4A4A49"/>
                </a:solidFill>
                <a:latin typeface="Arial" panose="020B0604020202020204" pitchFamily="34" charset="0"/>
                <a:cs typeface="Arial" panose="020B0604020202020204" pitchFamily="34" charset="0"/>
              </a:defRPr>
            </a:lvl4pPr>
            <a:lvl5pPr>
              <a:defRPr>
                <a:solidFill>
                  <a:srgbClr val="4A4A49"/>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6041561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C4AB2-4939-EB92-2BEA-0DD4AF8A0B3A}"/>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pic>
        <p:nvPicPr>
          <p:cNvPr id="4" name="Picture 3">
            <a:extLst>
              <a:ext uri="{FF2B5EF4-FFF2-40B4-BE49-F238E27FC236}">
                <a16:creationId xmlns:a16="http://schemas.microsoft.com/office/drawing/2014/main" id="{C4DA908C-F60A-5E1C-9ACC-5603BDF8FA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97" y="0"/>
            <a:ext cx="12273498" cy="6858000"/>
          </a:xfrm>
          <a:prstGeom prst="rect">
            <a:avLst/>
          </a:prstGeom>
        </p:spPr>
      </p:pic>
    </p:spTree>
    <p:extLst>
      <p:ext uri="{BB962C8B-B14F-4D97-AF65-F5344CB8AC3E}">
        <p14:creationId xmlns:p14="http://schemas.microsoft.com/office/powerpoint/2010/main" val="1774397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Master title Arial Bold 44pt</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
        <p:nvSpPr>
          <p:cNvPr id="7" name="TextBox 6"/>
          <p:cNvSpPr txBox="1"/>
          <p:nvPr>
            <p:extLst>
              <p:ext uri="{1162E1C5-73C7-4A58-AE30-91384D911F3F}">
                <p184:classification xmlns:p184="http://schemas.microsoft.com/office/powerpoint/2018/4/main" val="ftr"/>
              </p:ext>
            </p:extLst>
          </p:nvPr>
        </p:nvSpPr>
        <p:spPr>
          <a:xfrm>
            <a:off x="5557838" y="6642100"/>
            <a:ext cx="1104900"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ea typeface="Calibri" panose="020F0502020204030204" pitchFamily="34" charset="0"/>
                <a:cs typeface="Calibri" panose="020F0502020204030204" pitchFamily="34" charset="0"/>
              </a:rPr>
              <a:t>OFFICIAL - SENSITIVE</a:t>
            </a:r>
          </a:p>
        </p:txBody>
      </p:sp>
    </p:spTree>
    <p:extLst>
      <p:ext uri="{BB962C8B-B14F-4D97-AF65-F5344CB8AC3E}">
        <p14:creationId xmlns:p14="http://schemas.microsoft.com/office/powerpoint/2010/main" val="1157246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9"/>
        <p:cNvGrpSpPr/>
        <p:nvPr/>
      </p:nvGrpSpPr>
      <p:grpSpPr>
        <a:xfrm>
          <a:off x="0" y="0"/>
          <a:ext cx="0" cy="0"/>
          <a:chOff x="0" y="0"/>
          <a:chExt cx="0" cy="0"/>
        </a:xfrm>
      </p:grpSpPr>
      <p:pic>
        <p:nvPicPr>
          <p:cNvPr id="10" name="Google Shape;10;p11"/>
          <p:cNvPicPr preferRelativeResize="0"/>
          <p:nvPr/>
        </p:nvPicPr>
        <p:blipFill rotWithShape="1">
          <a:blip r:embed="rId5">
            <a:alphaModFix/>
          </a:blip>
          <a:srcRect/>
          <a:stretch/>
        </p:blipFill>
        <p:spPr>
          <a:xfrm>
            <a:off x="4794040" y="4846741"/>
            <a:ext cx="2603919" cy="1625027"/>
          </a:xfrm>
          <a:prstGeom prst="rect">
            <a:avLst/>
          </a:prstGeom>
          <a:noFill/>
          <a:ln>
            <a:noFill/>
          </a:ln>
        </p:spPr>
      </p:pic>
    </p:spTree>
    <p:extLst>
      <p:ext uri="{BB962C8B-B14F-4D97-AF65-F5344CB8AC3E}">
        <p14:creationId xmlns:p14="http://schemas.microsoft.com/office/powerpoint/2010/main" val="862959095"/>
      </p:ext>
    </p:extLst>
  </p:cSld>
  <p:clrMap bg1="lt1" tx1="dk1" bg2="dk2" tx2="lt2" accent1="accent1" accent2="accent2" accent3="accent3" accent4="accent4" accent5="accent5" accent6="accent6" hlink="hlink" folHlink="folHlink"/>
  <p:sldLayoutIdLst>
    <p:sldLayoutId id="2147483656" r:id="rId1"/>
    <p:sldLayoutId id="2147483657"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
        <p:cNvGrpSpPr/>
        <p:nvPr/>
      </p:nvGrpSpPr>
      <p:grpSpPr>
        <a:xfrm>
          <a:off x="0" y="0"/>
          <a:ext cx="0" cy="0"/>
          <a:chOff x="0" y="0"/>
          <a:chExt cx="0" cy="0"/>
        </a:xfrm>
      </p:grpSpPr>
      <p:pic>
        <p:nvPicPr>
          <p:cNvPr id="19" name="Google Shape;19;p13"/>
          <p:cNvPicPr preferRelativeResize="0"/>
          <p:nvPr/>
        </p:nvPicPr>
        <p:blipFill rotWithShape="1">
          <a:blip r:embed="rId4">
            <a:alphaModFix/>
          </a:blip>
          <a:srcRect b="31167"/>
          <a:stretch/>
        </p:blipFill>
        <p:spPr>
          <a:xfrm flipH="1">
            <a:off x="0" y="2869080"/>
            <a:ext cx="7633447" cy="3988920"/>
          </a:xfrm>
          <a:prstGeom prst="rect">
            <a:avLst/>
          </a:prstGeom>
          <a:noFill/>
          <a:ln>
            <a:noFill/>
          </a:ln>
        </p:spPr>
      </p:pic>
      <p:pic>
        <p:nvPicPr>
          <p:cNvPr id="20" name="Google Shape;20;p13"/>
          <p:cNvPicPr preferRelativeResize="0"/>
          <p:nvPr/>
        </p:nvPicPr>
        <p:blipFill rotWithShape="1">
          <a:blip r:embed="rId5">
            <a:alphaModFix/>
          </a:blip>
          <a:srcRect/>
          <a:stretch/>
        </p:blipFill>
        <p:spPr>
          <a:xfrm>
            <a:off x="10038998" y="5518151"/>
            <a:ext cx="1794413" cy="1119839"/>
          </a:xfrm>
          <a:prstGeom prst="rect">
            <a:avLst/>
          </a:prstGeom>
          <a:noFill/>
          <a:ln>
            <a:noFill/>
          </a:ln>
        </p:spPr>
      </p:pic>
    </p:spTree>
    <p:extLst>
      <p:ext uri="{BB962C8B-B14F-4D97-AF65-F5344CB8AC3E}">
        <p14:creationId xmlns:p14="http://schemas.microsoft.com/office/powerpoint/2010/main" val="2633920551"/>
      </p:ext>
    </p:extLst>
  </p:cSld>
  <p:clrMap bg1="lt1" tx1="dk1" bg2="dk2" tx2="lt2" accent1="accent1" accent2="accent2" accent3="accent3" accent4="accent4" accent5="accent5" accent6="accent6" hlink="hlink" folHlink="folHlink"/>
  <p:sldLayoutIdLst>
    <p:sldLayoutId id="2147483659" r:id="rId1"/>
    <p:sldLayoutId id="214748366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72D4C7-B037-B3D7-5637-424FED7B2E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1936111-790A-3EEC-AF0F-01215174B2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8FD3368-3B6D-790B-9BF0-F1C10F5DD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D1E3C9-BDEF-4385-9D18-D7ACF832A26C}" type="datetimeFigureOut">
              <a:rPr lang="en-GB" smtClean="0"/>
              <a:t>27/03/2025</a:t>
            </a:fld>
            <a:endParaRPr lang="en-GB"/>
          </a:p>
        </p:txBody>
      </p:sp>
      <p:sp>
        <p:nvSpPr>
          <p:cNvPr id="5" name="Footer Placeholder 4">
            <a:extLst>
              <a:ext uri="{FF2B5EF4-FFF2-40B4-BE49-F238E27FC236}">
                <a16:creationId xmlns:a16="http://schemas.microsoft.com/office/drawing/2014/main" id="{E15AEEF9-964A-A967-4242-7ED15B0125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8AFC218-9FB8-28F8-C1AD-253D01A9B6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2BAAF-80A5-4EB8-9081-24F1F8F1FA8E}" type="slidenum">
              <a:rPr lang="en-GB" smtClean="0"/>
              <a:t>‹#›</a:t>
            </a:fld>
            <a:endParaRPr lang="en-GB"/>
          </a:p>
        </p:txBody>
      </p:sp>
      <p:sp>
        <p:nvSpPr>
          <p:cNvPr id="8" name="TextBox 7">
            <a:extLst>
              <a:ext uri="{FF2B5EF4-FFF2-40B4-BE49-F238E27FC236}">
                <a16:creationId xmlns:a16="http://schemas.microsoft.com/office/drawing/2014/main" id="{C49B18B7-6DA6-BDB0-3CB5-5245BC7DE986}"/>
              </a:ext>
            </a:extLst>
          </p:cNvPr>
          <p:cNvSpPr txBox="1"/>
          <p:nvPr userDrawn="1">
            <p:extLst>
              <p:ext uri="{1162E1C5-73C7-4A58-AE30-91384D911F3F}">
                <p184:classification xmlns:p184="http://schemas.microsoft.com/office/powerpoint/2018/4/main" val="ftr"/>
              </p:ext>
            </p:extLst>
          </p:nvPr>
        </p:nvSpPr>
        <p:spPr>
          <a:xfrm>
            <a:off x="5865813" y="6705600"/>
            <a:ext cx="488950"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6891258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684F637-B5FA-0148-8A67-A119D87869F6}"/>
              </a:ext>
            </a:extLst>
          </p:cNvPr>
          <p:cNvSpPr txBox="1"/>
          <p:nvPr userDrawn="1">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21592982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verboapp.co.uk/" TargetMode="External"/><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hyperlink" Target="mailto:localityboards@northyorks.gov.uk" TargetMode="External"/><Relationship Id="rId4" Type="http://schemas.openxmlformats.org/officeDocument/2006/relationships/hyperlink" Target="mailto:Alison.Keane@dalesmat.or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localityboardsnorthyorks.co.uk/" TargetMode="Externa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16.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mailto:NYSENDHubs@northyorks.gov.uk" TargetMode="External"/><Relationship Id="rId2" Type="http://schemas.openxmlformats.org/officeDocument/2006/relationships/hyperlink" Target="mailto:Helen.Hodgson@northyorks.gov.uk"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0.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diagramLayout" Target="../diagrams/layout5.xml"/><Relationship Id="rId7" Type="http://schemas.openxmlformats.org/officeDocument/2006/relationships/image" Target="../media/image4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localityboardsnorthyorks.co.uk/" TargetMode="Externa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16.xml"/><Relationship Id="rId4" Type="http://schemas.openxmlformats.org/officeDocument/2006/relationships/image" Target="../media/image37.png"/></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35.png"/><Relationship Id="rId1" Type="http://schemas.openxmlformats.org/officeDocument/2006/relationships/slideLayout" Target="../slideLayouts/slideLayout11.xml"/><Relationship Id="rId4" Type="http://schemas.openxmlformats.org/officeDocument/2006/relationships/image" Target="../media/image45.png"/></Relationships>
</file>

<file path=ppt/slides/_rels/slide69.xml.rels><?xml version="1.0" encoding="UTF-8" standalone="yes"?>
<Relationships xmlns="http://schemas.openxmlformats.org/package/2006/relationships"><Relationship Id="rId3" Type="http://schemas.openxmlformats.org/officeDocument/2006/relationships/hyperlink" Target="https://verboapp.co.uk/" TargetMode="External"/><Relationship Id="rId2" Type="http://schemas.openxmlformats.org/officeDocument/2006/relationships/hyperlink" Target="mailto:t.hansen@skipton.mlt.co.uk" TargetMode="Externa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70.xml.rels><?xml version="1.0" encoding="UTF-8" standalone="yes"?>
<Relationships xmlns="http://schemas.openxmlformats.org/package/2006/relationships"><Relationship Id="rId3" Type="http://schemas.openxmlformats.org/officeDocument/2006/relationships/hyperlink" Target="mailto:support@pupilpathways.com" TargetMode="External"/><Relationship Id="rId2" Type="http://schemas.openxmlformats.org/officeDocument/2006/relationships/image" Target="../media/image35.png"/><Relationship Id="rId1" Type="http://schemas.openxmlformats.org/officeDocument/2006/relationships/slideLayout" Target="../slideLayouts/slideLayout1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4.png"/></Relationships>
</file>

<file path=ppt/slides/_rels/slide71.xml.rels><?xml version="1.0" encoding="UTF-8" standalone="yes"?>
<Relationships xmlns="http://schemas.openxmlformats.org/package/2006/relationships"><Relationship Id="rId3" Type="http://schemas.openxmlformats.org/officeDocument/2006/relationships/hyperlink" Target="http://esheninger.blogspot.com/2018/01/five-components-of-good-feedback.html" TargetMode="External"/><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mailto:NYSENDHubs@northyorks.gov.uk" TargetMode="External"/><Relationship Id="rId2" Type="http://schemas.openxmlformats.org/officeDocument/2006/relationships/hyperlink" Target="mailto:Helen.Hodgson@northyorks.gov.uk" TargetMode="Externa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hyperlink" Target="https://verboapp.co.uk/"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mailto:sj@selbyhigh.co.uk" TargetMode="External"/><Relationship Id="rId2" Type="http://schemas.openxmlformats.org/officeDocument/2006/relationships/image" Target="../media/image35.png"/><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87.xml.rels><?xml version="1.0" encoding="UTF-8" standalone="yes"?>
<Relationships xmlns="http://schemas.openxmlformats.org/package/2006/relationships"><Relationship Id="rId2" Type="http://schemas.openxmlformats.org/officeDocument/2006/relationships/hyperlink" Target="mailto:kerry.chapman@northyorks.gov.uk"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16.xml"/><Relationship Id="rId4" Type="http://schemas.openxmlformats.org/officeDocument/2006/relationships/image" Target="../media/image37.png"/></Relationships>
</file>

<file path=ppt/slides/_rels/slide9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5.png"/><Relationship Id="rId1" Type="http://schemas.openxmlformats.org/officeDocument/2006/relationships/slideLayout" Target="../slideLayouts/slideLayout11.xml"/><Relationship Id="rId4" Type="http://schemas.openxmlformats.org/officeDocument/2006/relationships/image" Target="../media/image55.png"/></Relationships>
</file>

<file path=ppt/slides/_rels/slide93.xml.rels><?xml version="1.0" encoding="UTF-8" standalone="yes"?>
<Relationships xmlns="http://schemas.openxmlformats.org/package/2006/relationships"><Relationship Id="rId3" Type="http://schemas.openxmlformats.org/officeDocument/2006/relationships/hyperlink" Target="mailto:sj@selbyhigh.co.uk" TargetMode="External"/><Relationship Id="rId2" Type="http://schemas.openxmlformats.org/officeDocument/2006/relationships/image" Target="../media/image35.png"/><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9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5.png"/><Relationship Id="rId1" Type="http://schemas.openxmlformats.org/officeDocument/2006/relationships/slideLayout" Target="../slideLayouts/slideLayout11.xml"/><Relationship Id="rId5" Type="http://schemas.openxmlformats.org/officeDocument/2006/relationships/image" Target="../media/image57.png"/><Relationship Id="rId4" Type="http://schemas.openxmlformats.org/officeDocument/2006/relationships/hyperlink" Target="https://eur02.safelinks.protection.outlook.com/?url=https%3A%2F%2Feu01web.zoom.us%2Fj%2F62552109689%3Fpwd%3DBt6TDUZAcspEJ9ch7wWuvpuEs6Wa2i.1&amp;data=05%7C02%7CKatie.Middleton%40northyorks.gov.uk%7Cbc636dfe61a94c09a7bb08dd3fb2b29c%7Cad3d9c73983044a1b487e1055441c70e%7C0%7C0%7C638736758904199727%7CUnknown%7CTWFpbGZsb3d8eyJFbXB0eU1hcGkiOnRydWUsIlYiOiIwLjAuMDAwMCIsIlAiOiJXaW4zMiIsIkFOIjoiTWFpbCIsIldUIjoyfQ%3D%3D%7C0%7C%7C%7C&amp;sdata=7byChicKkj7AQBNNoqeg7aCfH9lIY5Ri81BpgvOTGUA%3D&amp;reserved=0"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35.png"/><Relationship Id="rId1" Type="http://schemas.openxmlformats.org/officeDocument/2006/relationships/slideLayout" Target="../slideLayouts/slideLayout11.xml"/><Relationship Id="rId4" Type="http://schemas.openxmlformats.org/officeDocument/2006/relationships/image" Target="../media/image45.png"/></Relationships>
</file>

<file path=ppt/slides/_rels/slide96.xml.rels><?xml version="1.0" encoding="UTF-8" standalone="yes"?>
<Relationships xmlns="http://schemas.openxmlformats.org/package/2006/relationships"><Relationship Id="rId3" Type="http://schemas.openxmlformats.org/officeDocument/2006/relationships/hyperlink" Target="mailto:support@pupilpathways.com" TargetMode="External"/><Relationship Id="rId2" Type="http://schemas.openxmlformats.org/officeDocument/2006/relationships/image" Target="../media/image35.png"/><Relationship Id="rId1" Type="http://schemas.openxmlformats.org/officeDocument/2006/relationships/slideLayout" Target="../slideLayouts/slideLayout1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101.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hyperlink" Target="mailto:Sharon.Lourd-Moyo@northyorks.gov.uk" TargetMode="External"/><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hyperlink" Target="mailto:Pamela.Melville@northyorks.gov.uk" TargetMode="External"/><Relationship Id="rId5" Type="http://schemas.openxmlformats.org/officeDocument/2006/relationships/hyperlink" Target="mailto:Nicola.ODriscoll@northyorks.gov.uk" TargetMode="External"/><Relationship Id="rId4" Type="http://schemas.openxmlformats.org/officeDocument/2006/relationships/hyperlink" Target="mailto:Ed.Sugden@northyorks.gov.uk" TargetMode="Externa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mailto:lucy.wade@northyorks.gov.uk"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hyperlink" Target="mailto:sendtransport@northyorks.gov.uk" TargetMode="External"/><Relationship Id="rId2" Type="http://schemas.openxmlformats.org/officeDocument/2006/relationships/hyperlink" Target="mailto:SchoolTransportEligibility@northyorks.gov.uk" TargetMode="External"/><Relationship Id="rId1" Type="http://schemas.openxmlformats.org/officeDocument/2006/relationships/slideLayout" Target="../slideLayouts/slideLayout2.xml"/><Relationship Id="rId5" Type="http://schemas.openxmlformats.org/officeDocument/2006/relationships/hyperlink" Target="mailto:ipt.compliance@northyorks.gov.uk" TargetMode="External"/><Relationship Id="rId4" Type="http://schemas.openxmlformats.org/officeDocument/2006/relationships/hyperlink" Target="mailto:schooltransport.services@northyorks.gov.uk" TargetMode="External"/></Relationships>
</file>

<file path=ppt/slides/_rels/slide1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hyperlink" Target="https://assets.publishing.service.gov.uk/media/65d8b9e387005a001a80f90c/National_professional_qualification_for_special_educational_need_coordinators.pdf" TargetMode="External"/><Relationship Id="rId4" Type="http://schemas.openxmlformats.org/officeDocument/2006/relationships/image" Target="../media/image83.png"/></Relationships>
</file>

<file path=ppt/slides/_rels/slide144.xml.rels><?xml version="1.0" encoding="UTF-8" standalone="yes"?>
<Relationships xmlns="http://schemas.openxmlformats.org/package/2006/relationships"><Relationship Id="rId3" Type="http://schemas.openxmlformats.org/officeDocument/2006/relationships/hyperlink" Target="https://eur02.safelinks.protection.outlook.com/?url=http%3A%2F%2Fwww.legislation.gov.uk%2Fukpga%2F2010%2F15%2Fschedule%2F10&amp;data=05%7C02%7COlivia.Kelly%40northyorks.gov.uk%7C1698fa9a58d34a3883cd08dd354a645b%7Cad3d9c73983044a1b487e1055441c70e%7C0%7C0%7C638725315965878415%7CUnknown%7CTWFpbGZsb3d8eyJFbXB0eU1hcGkiOnRydWUsIlYiOiIwLjAuMDAwMCIsIlAiOiJXaW4zMiIsIkFOIjoiTWFpbCIsIldUIjoyfQ%3D%3D%7C0%7C%7C%7C&amp;sdata=W9y317rX5lFnxn2lU4UNzt97ODDIobw11rDuV8sBIMk%3D&amp;reserved=0"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hyperlink" Target="https://www.gov.uk/guidance/what-maintained-schools-must-publish-online" TargetMode="External"/></Relationships>
</file>

<file path=ppt/slides/_rels/slide14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4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15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5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hyperlink" Target="https://assets.publishing.service.gov.uk/media/66bf300da44f1c4c23e5bd1b/Working_together_to_improve_school_attendance_-_August_2024.pdf"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93.png"/></Relationships>
</file>

<file path=ppt/slides/_rels/slide159.xml.rels><?xml version="1.0" encoding="UTF-8" standalone="yes"?>
<Relationships xmlns="http://schemas.openxmlformats.org/package/2006/relationships"><Relationship Id="rId3" Type="http://schemas.openxmlformats.org/officeDocument/2006/relationships/hyperlink" Target="https://cyps.northyorks.gov.uk/school-attendance"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6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hyperlink" Target="https://cyps.northyorks.gov.uk/school-attendance" TargetMode="External"/></Relationships>
</file>

<file path=ppt/slides/_rels/slide16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93.png"/></Relationships>
</file>

<file path=ppt/slides/_rels/slide16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hyperlink" Target="https://cyps.northyorks.gov.uk/" TargetMode="External"/></Relationships>
</file>

<file path=ppt/slides/_rels/slide16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16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99.png"/><Relationship Id="rId1" Type="http://schemas.openxmlformats.org/officeDocument/2006/relationships/slideLayout" Target="../slideLayouts/slideLayout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68.xml.rels><?xml version="1.0" encoding="UTF-8" standalone="yes"?>
<Relationships xmlns="http://schemas.openxmlformats.org/package/2006/relationships"><Relationship Id="rId3" Type="http://schemas.openxmlformats.org/officeDocument/2006/relationships/hyperlink" Target="https://www.gov.uk/government/publications/thematic-reviews-of-children-not-in-school-in-local-areas/thematic-reviews-of-children-not-in-school-in-local-areas" TargetMode="External"/><Relationship Id="rId2" Type="http://schemas.openxmlformats.org/officeDocument/2006/relationships/hyperlink" Target="https://eur02.safelinks.protection.outlook.com/?url=https%3A%2F%2Fassets.publishing.service.gov.uk%2Fmedia%2F6769425bbe7b2c675de309bb%2FChildren_s_Wellbeing_and_Schools_Bill_Policy_Summary_Notes.pdf&amp;data=05%7C02%7CJulie.Bunn%40northyorks.gov.uk%7Ce94adc6c717e49c0677008dd45c79d41%7Cad3d9c73983044a1b487e1055441c70e%7C0%7C0%7C638743446139965447%7CUnknown%7CTWFpbGZsb3d8eyJFbXB0eU1hcGkiOnRydWUsIlYiOiIwLjAuMDAwMCIsIlAiOiJXaW4zMiIsIkFOIjoiTWFpbCIsIldUIjoyfQ%3D%3D%7C0%7C%7C%7C&amp;sdata=cV8DnCzJ4Gu88SLx2Rp4f1IBk6wJJEA%2BqeEFwfniX5U%3D&amp;reserved=0" TargetMode="Externa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hyperlink" Target="https://www.bing.com/ck/a?!&amp;&amp;p=0ba611383e7248a156bb0d44d7bc4a281bb65728e1bc1e91d2be33f8bff9588eJmltdHM9MTczNzI0NDgwMA&amp;ptn=3&amp;ver=2&amp;hsh=4&amp;fclid=3b1c8d77-62a1-6ad7-277c-982963366bf0&amp;psq=kinship&amp;u=a1aHR0cHM6Ly9raW5zaGlwLm9yZy51ay8&amp;ntb=1" TargetMode="Externa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hyperlink" Target="https://www.nyestraining.co.uk/Event/256293" TargetMode="External"/><Relationship Id="rId2" Type="http://schemas.openxmlformats.org/officeDocument/2006/relationships/hyperlink" Target="https://cyps.northyorks.gov.uk/sites/default/files/SEND/Alternative%20Provision/AP%20Directory%20-%20Dec%2024%20update.pdf" TargetMode="External"/><Relationship Id="rId1" Type="http://schemas.openxmlformats.org/officeDocument/2006/relationships/slideLayout" Target="../slideLayouts/slideLayout2.xml"/><Relationship Id="rId4" Type="http://schemas.openxmlformats.org/officeDocument/2006/relationships/hyperlink" Target="mailto:wendy.butterfield@northyorks.gov.uk" TargetMode="Externa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a:xfrm>
            <a:off x="460635" y="2020186"/>
            <a:ext cx="10118760" cy="1408814"/>
          </a:xfrm>
        </p:spPr>
        <p:txBody>
          <a:bodyPr>
            <a:noAutofit/>
          </a:bodyPr>
          <a:lstStyle/>
          <a:p>
            <a:r>
              <a:rPr lang="en-GB" sz="5400"/>
              <a:t>SENCo networks </a:t>
            </a:r>
          </a:p>
        </p:txBody>
      </p:sp>
      <p:sp>
        <p:nvSpPr>
          <p:cNvPr id="5" name="Subtitle 4">
            <a:extLst>
              <a:ext uri="{FF2B5EF4-FFF2-40B4-BE49-F238E27FC236}">
                <a16:creationId xmlns:a16="http://schemas.microsoft.com/office/drawing/2014/main" id="{9FDA7029-5216-4A9B-A854-D8C00040A3BA}"/>
              </a:ext>
            </a:extLst>
          </p:cNvPr>
          <p:cNvSpPr>
            <a:spLocks noGrp="1"/>
          </p:cNvSpPr>
          <p:nvPr>
            <p:ph type="subTitle" idx="1"/>
          </p:nvPr>
        </p:nvSpPr>
        <p:spPr>
          <a:xfrm>
            <a:off x="460635" y="3944680"/>
            <a:ext cx="9144000" cy="595422"/>
          </a:xfrm>
        </p:spPr>
        <p:txBody>
          <a:bodyPr>
            <a:normAutofit/>
          </a:bodyPr>
          <a:lstStyle/>
          <a:p>
            <a:r>
              <a:rPr lang="en-GB"/>
              <a:t>Spring 2025</a:t>
            </a:r>
          </a:p>
        </p:txBody>
      </p:sp>
    </p:spTree>
    <p:extLst>
      <p:ext uri="{BB962C8B-B14F-4D97-AF65-F5344CB8AC3E}">
        <p14:creationId xmlns:p14="http://schemas.microsoft.com/office/powerpoint/2010/main" val="2591413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a:xfrm>
            <a:off x="460635" y="2020186"/>
            <a:ext cx="10118760" cy="1408814"/>
          </a:xfrm>
        </p:spPr>
        <p:txBody>
          <a:bodyPr>
            <a:noAutofit/>
          </a:bodyPr>
          <a:lstStyle/>
          <a:p>
            <a:r>
              <a:rPr lang="en-GB" sz="5400"/>
              <a:t>SENCo networks </a:t>
            </a:r>
          </a:p>
        </p:txBody>
      </p:sp>
      <p:sp>
        <p:nvSpPr>
          <p:cNvPr id="5" name="Subtitle 4">
            <a:extLst>
              <a:ext uri="{FF2B5EF4-FFF2-40B4-BE49-F238E27FC236}">
                <a16:creationId xmlns:a16="http://schemas.microsoft.com/office/drawing/2014/main" id="{9FDA7029-5216-4A9B-A854-D8C00040A3BA}"/>
              </a:ext>
            </a:extLst>
          </p:cNvPr>
          <p:cNvSpPr>
            <a:spLocks noGrp="1"/>
          </p:cNvSpPr>
          <p:nvPr>
            <p:ph type="subTitle" idx="1"/>
          </p:nvPr>
        </p:nvSpPr>
        <p:spPr>
          <a:xfrm>
            <a:off x="460635" y="3944680"/>
            <a:ext cx="9144000" cy="595422"/>
          </a:xfrm>
        </p:spPr>
        <p:txBody>
          <a:bodyPr>
            <a:normAutofit/>
          </a:bodyPr>
          <a:lstStyle/>
          <a:p>
            <a:r>
              <a:rPr lang="en-GB"/>
              <a:t>Spring 2025</a:t>
            </a:r>
          </a:p>
        </p:txBody>
      </p:sp>
    </p:spTree>
    <p:extLst>
      <p:ext uri="{BB962C8B-B14F-4D97-AF65-F5344CB8AC3E}">
        <p14:creationId xmlns:p14="http://schemas.microsoft.com/office/powerpoint/2010/main" val="280818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3" y="2108886"/>
            <a:ext cx="11480292" cy="4572000"/>
          </a:xfrm>
        </p:spPr>
        <p:txBody>
          <a:bodyPr>
            <a:normAutofit/>
          </a:bodyPr>
          <a:lstStyle/>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R="0" lvl="0" algn="just" defTabSz="685800" rtl="0" eaLnBrk="1" fontAlgn="base" latinLnBrk="0" hangingPunct="1">
              <a:lnSpc>
                <a:spcPct val="100000"/>
              </a:lnSpc>
              <a:spcBef>
                <a:spcPct val="20000"/>
              </a:spcBef>
              <a:spcAft>
                <a:spcPct val="0"/>
              </a:spcAft>
              <a:buClr>
                <a:srgbClr val="2C4592"/>
              </a:buClr>
              <a:buSzPct val="50000"/>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endParaRPr lang="en-GB"/>
          </a:p>
        </p:txBody>
      </p:sp>
      <p:sp>
        <p:nvSpPr>
          <p:cNvPr id="5" name="TextBox 4">
            <a:extLst>
              <a:ext uri="{FF2B5EF4-FFF2-40B4-BE49-F238E27FC236}">
                <a16:creationId xmlns:a16="http://schemas.microsoft.com/office/drawing/2014/main" id="{35CF2C53-5054-4D1B-821E-388572E91C52}"/>
              </a:ext>
            </a:extLst>
          </p:cNvPr>
          <p:cNvSpPr txBox="1"/>
          <p:nvPr/>
        </p:nvSpPr>
        <p:spPr>
          <a:xfrm>
            <a:off x="560173" y="667264"/>
            <a:ext cx="11631827" cy="1680460"/>
          </a:xfrm>
          <a:prstGeom prst="rect">
            <a:avLst/>
          </a:prstGeom>
          <a:noFill/>
        </p:spPr>
        <p:txBody>
          <a:bodyPr wrap="square">
            <a:spAutoFit/>
          </a:bodyPr>
          <a:lstStyle/>
          <a:p>
            <a:pPr marL="257175" marR="0" lvl="0" indent="-257175" algn="ctr" defTabSz="685800" rtl="0" eaLnBrk="1" fontAlgn="base" latinLnBrk="0" hangingPunct="1">
              <a:lnSpc>
                <a:spcPct val="100000"/>
              </a:lnSpc>
              <a:spcBef>
                <a:spcPct val="20000"/>
              </a:spcBef>
              <a:spcAft>
                <a:spcPct val="0"/>
              </a:spcAft>
              <a:buClr>
                <a:srgbClr val="2C4592"/>
              </a:buClr>
              <a:buSzPct val="50000"/>
              <a:buFont typeface="Wingdings" pitchFamily="2" charset="2"/>
              <a:buNone/>
              <a:tabLst/>
              <a:defRPr/>
            </a:pPr>
            <a:endParaRPr kumimoji="0" lang="en-GB" altLang="en-US" sz="2400" b="0" i="0" u="none" strike="noStrike" kern="1200" cap="none" spc="0" normalizeH="0" baseline="0" noProof="0">
              <a:ln>
                <a:noFill/>
              </a:ln>
              <a:solidFill>
                <a:srgbClr val="5B9BD5">
                  <a:lumMod val="50000"/>
                </a:srgbClr>
              </a:solidFill>
              <a:effectLst/>
              <a:uLnTx/>
              <a:uFillTx/>
              <a:latin typeface="Arial"/>
              <a:ea typeface="+mn-ea"/>
              <a:cs typeface="+mn-cs"/>
            </a:endParaRPr>
          </a:p>
          <a:p>
            <a:pPr marL="257175" marR="0" lvl="0" indent="-257175" algn="ctr" defTabSz="685800" rtl="0" eaLnBrk="1" fontAlgn="base" latinLnBrk="0" hangingPunct="1">
              <a:lnSpc>
                <a:spcPct val="100000"/>
              </a:lnSpc>
              <a:spcBef>
                <a:spcPct val="20000"/>
              </a:spcBef>
              <a:spcAft>
                <a:spcPct val="0"/>
              </a:spcAft>
              <a:buClr>
                <a:srgbClr val="2C4592"/>
              </a:buClr>
              <a:buSzPct val="50000"/>
              <a:buFont typeface="Wingdings" pitchFamily="2" charset="2"/>
              <a:buNone/>
              <a:tabLst/>
              <a:defRPr/>
            </a:pPr>
            <a:endParaRPr lang="en-GB" altLang="en-US" sz="2400">
              <a:solidFill>
                <a:srgbClr val="5B9BD5">
                  <a:lumMod val="50000"/>
                </a:srgbClr>
              </a:solidFill>
              <a:latin typeface="Arial"/>
            </a:endParaRPr>
          </a:p>
          <a:p>
            <a:pPr marL="257175" marR="0" lvl="0" indent="-257175" algn="ctr" defTabSz="68580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2400" b="0" i="0" u="none" strike="noStrike" kern="1200" cap="none" spc="0" normalizeH="0" baseline="0" noProof="0">
                <a:ln>
                  <a:noFill/>
                </a:ln>
                <a:solidFill>
                  <a:srgbClr val="5B9BD5">
                    <a:lumMod val="50000"/>
                  </a:srgbClr>
                </a:solidFill>
                <a:effectLst/>
                <a:uLnTx/>
                <a:uFillTx/>
                <a:latin typeface="Arial"/>
                <a:ea typeface="+mn-ea"/>
                <a:cs typeface="+mn-cs"/>
              </a:rPr>
              <a:t>Agenda</a:t>
            </a:r>
            <a:endParaRPr lang="en-GB" altLang="en-US">
              <a:solidFill>
                <a:srgbClr val="000000"/>
              </a:solidFill>
              <a:latin typeface="Arial"/>
            </a:endParaRPr>
          </a:p>
          <a:p>
            <a:pPr marL="257175" marR="0" lvl="0" indent="-257175" algn="just" defTabSz="685800" rtl="0" eaLnBrk="1" fontAlgn="base" latinLnBrk="0" hangingPunct="1">
              <a:lnSpc>
                <a:spcPct val="100000"/>
              </a:lnSpc>
              <a:spcBef>
                <a:spcPct val="20000"/>
              </a:spcBef>
              <a:spcAft>
                <a:spcPct val="0"/>
              </a:spcAft>
              <a:buClr>
                <a:srgbClr val="2C4592"/>
              </a:buClr>
              <a:buSzPct val="50000"/>
              <a:buFont typeface="Wingdings" pitchFamily="2" charset="2"/>
              <a:buNone/>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6" name="Picture 5" descr="Membership 101: The Welcome Series | Spark Consulting">
            <a:extLst>
              <a:ext uri="{FF2B5EF4-FFF2-40B4-BE49-F238E27FC236}">
                <a16:creationId xmlns:a16="http://schemas.microsoft.com/office/drawing/2014/main" id="{1C0D7C4C-F091-4563-9129-45EA8057D2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6023" y="80085"/>
            <a:ext cx="7010400" cy="1894439"/>
          </a:xfrm>
          <a:prstGeom prst="rect">
            <a:avLst/>
          </a:prstGeom>
        </p:spPr>
      </p:pic>
      <p:sp>
        <p:nvSpPr>
          <p:cNvPr id="2" name="TextBox 1">
            <a:extLst>
              <a:ext uri="{FF2B5EF4-FFF2-40B4-BE49-F238E27FC236}">
                <a16:creationId xmlns:a16="http://schemas.microsoft.com/office/drawing/2014/main" id="{26A493C2-E5B1-023E-3B48-D375D0D385FB}"/>
              </a:ext>
            </a:extLst>
          </p:cNvPr>
          <p:cNvSpPr txBox="1"/>
          <p:nvPr/>
        </p:nvSpPr>
        <p:spPr>
          <a:xfrm>
            <a:off x="823687" y="2238829"/>
            <a:ext cx="8830127"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9.30  welcome and update from Inclusion-   staffing/who’s who, inspection and TMP updates (</a:t>
            </a:r>
            <a:r>
              <a:rPr lang="en-US" sz="2000" dirty="0" err="1"/>
              <a:t>CaH</a:t>
            </a:r>
            <a:r>
              <a:rPr lang="en-US" sz="2000" dirty="0"/>
              <a:t>)</a:t>
            </a:r>
            <a:endParaRPr lang="en-US" sz="2000" dirty="0">
              <a:ea typeface="Calibri"/>
              <a:cs typeface="Calibri"/>
            </a:endParaRPr>
          </a:p>
          <a:p>
            <a:r>
              <a:rPr lang="en-US" sz="2000" dirty="0"/>
              <a:t>9.45   Hub manager/CWM- locality updates </a:t>
            </a:r>
            <a:endParaRPr lang="en-US" sz="2000" dirty="0">
              <a:ea typeface="Calibri"/>
              <a:cs typeface="Calibri"/>
            </a:endParaRPr>
          </a:p>
          <a:p>
            <a:r>
              <a:rPr lang="en-US" sz="2000" dirty="0"/>
              <a:t>10.30  Current EP </a:t>
            </a:r>
            <a:r>
              <a:rPr lang="en-US" sz="2000"/>
              <a:t>service </a:t>
            </a:r>
            <a:endParaRPr lang="en-US" sz="2000" dirty="0">
              <a:ea typeface="Calibri"/>
              <a:cs typeface="Calibri"/>
            </a:endParaRPr>
          </a:p>
          <a:p>
            <a:r>
              <a:rPr lang="en-US" sz="2000" dirty="0"/>
              <a:t>10.45   coffee</a:t>
            </a:r>
            <a:endParaRPr lang="en-US" sz="2000" dirty="0">
              <a:ea typeface="Calibri"/>
              <a:cs typeface="Calibri"/>
            </a:endParaRPr>
          </a:p>
          <a:p>
            <a:r>
              <a:rPr lang="en-US" sz="2000" dirty="0"/>
              <a:t>11.15    DBV update and discussion around transitions </a:t>
            </a:r>
            <a:endParaRPr lang="en-US" sz="2000" dirty="0">
              <a:ea typeface="Calibri"/>
              <a:cs typeface="Calibri"/>
            </a:endParaRPr>
          </a:p>
          <a:p>
            <a:r>
              <a:rPr lang="en-US" sz="2000" dirty="0"/>
              <a:t>12:15 -lunch</a:t>
            </a:r>
            <a:endParaRPr lang="en-US" sz="2000" dirty="0">
              <a:ea typeface="Calibri"/>
              <a:cs typeface="Calibri"/>
            </a:endParaRPr>
          </a:p>
          <a:p>
            <a:r>
              <a:rPr lang="en-US" sz="2000" dirty="0"/>
              <a:t>1 Parent Carer Voice- current workstreams  (Sarah)</a:t>
            </a:r>
            <a:endParaRPr lang="en-US" sz="2000" dirty="0">
              <a:ea typeface="Calibri"/>
              <a:cs typeface="Calibri"/>
            </a:endParaRPr>
          </a:p>
          <a:p>
            <a:r>
              <a:rPr lang="en-US" sz="2000" dirty="0"/>
              <a:t>1.30   Digital EHCP- project update and consultation  (Lucy)</a:t>
            </a:r>
            <a:endParaRPr lang="en-US" sz="2000" dirty="0">
              <a:ea typeface="Calibri"/>
              <a:cs typeface="Calibri"/>
            </a:endParaRPr>
          </a:p>
          <a:p>
            <a:r>
              <a:rPr lang="en-US" sz="2000" dirty="0"/>
              <a:t>2   transport update  (Gail)</a:t>
            </a:r>
            <a:endParaRPr lang="en-US" sz="2000" dirty="0">
              <a:ea typeface="Calibri"/>
              <a:cs typeface="Calibri"/>
            </a:endParaRPr>
          </a:p>
          <a:p>
            <a:r>
              <a:rPr lang="en-US" sz="2000" dirty="0"/>
              <a:t>2.20 OFSTED/attendance update- (Olivia) </a:t>
            </a:r>
            <a:endParaRPr lang="en-US" sz="2000" dirty="0">
              <a:ea typeface="Calibri"/>
              <a:cs typeface="Calibri"/>
            </a:endParaRPr>
          </a:p>
          <a:p>
            <a:r>
              <a:rPr lang="en-US" sz="2000" dirty="0"/>
              <a:t>2.50 Virtual school extended duties and updates (Julie)</a:t>
            </a:r>
            <a:endParaRPr lang="en-US" sz="2000" dirty="0">
              <a:ea typeface="Calibri"/>
              <a:cs typeface="Calibri"/>
            </a:endParaRPr>
          </a:p>
          <a:p>
            <a:r>
              <a:rPr lang="en-US" sz="2000" dirty="0"/>
              <a:t>330 </a:t>
            </a:r>
            <a:r>
              <a:rPr lang="en-US" sz="2000" dirty="0" err="1"/>
              <a:t>ish</a:t>
            </a:r>
            <a:r>
              <a:rPr lang="en-US" sz="2000" dirty="0"/>
              <a:t>  finish </a:t>
            </a:r>
            <a:endParaRPr lang="en-US" sz="2000" dirty="0">
              <a:ea typeface="Calibri"/>
              <a:cs typeface="Calibri"/>
            </a:endParaRPr>
          </a:p>
          <a:p>
            <a:endParaRPr lang="en-US" dirty="0"/>
          </a:p>
        </p:txBody>
      </p:sp>
    </p:spTree>
    <p:extLst>
      <p:ext uri="{BB962C8B-B14F-4D97-AF65-F5344CB8AC3E}">
        <p14:creationId xmlns:p14="http://schemas.microsoft.com/office/powerpoint/2010/main" val="4254855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D5124-A8A2-7A3B-3422-80FDF673F461}"/>
              </a:ext>
            </a:extLst>
          </p:cNvPr>
          <p:cNvSpPr>
            <a:spLocks noGrp="1"/>
          </p:cNvSpPr>
          <p:nvPr>
            <p:ph type="title"/>
          </p:nvPr>
        </p:nvSpPr>
        <p:spPr>
          <a:xfrm>
            <a:off x="264612" y="233423"/>
            <a:ext cx="10515600" cy="707462"/>
          </a:xfrm>
        </p:spPr>
        <p:txBody>
          <a:bodyPr/>
          <a:lstStyle/>
          <a:p>
            <a:r>
              <a:rPr lang="en-GB"/>
              <a:t>Inclusion leadership team Jan 25</a:t>
            </a:r>
          </a:p>
        </p:txBody>
      </p:sp>
      <p:graphicFrame>
        <p:nvGraphicFramePr>
          <p:cNvPr id="4" name="Content Placeholder 3">
            <a:extLst>
              <a:ext uri="{FF2B5EF4-FFF2-40B4-BE49-F238E27FC236}">
                <a16:creationId xmlns:a16="http://schemas.microsoft.com/office/drawing/2014/main" id="{90ACF7B2-B7B2-FC14-4C22-56FFD39686C5}"/>
              </a:ext>
            </a:extLst>
          </p:cNvPr>
          <p:cNvGraphicFramePr>
            <a:graphicFrameLocks noGrp="1"/>
          </p:cNvGraphicFramePr>
          <p:nvPr>
            <p:ph idx="1"/>
            <p:extLst>
              <p:ext uri="{D42A27DB-BD31-4B8C-83A1-F6EECF244321}">
                <p14:modId xmlns:p14="http://schemas.microsoft.com/office/powerpoint/2010/main" val="181833297"/>
              </p:ext>
            </p:extLst>
          </p:nvPr>
        </p:nvGraphicFramePr>
        <p:xfrm>
          <a:off x="134270" y="942832"/>
          <a:ext cx="11919283" cy="4859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206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38748-87BA-92E5-790E-AB4BDEEB9613}"/>
              </a:ext>
            </a:extLst>
          </p:cNvPr>
          <p:cNvSpPr>
            <a:spLocks noGrp="1"/>
          </p:cNvSpPr>
          <p:nvPr>
            <p:ph type="title"/>
          </p:nvPr>
        </p:nvSpPr>
        <p:spPr>
          <a:xfrm>
            <a:off x="384362" y="106905"/>
            <a:ext cx="10515600" cy="707462"/>
          </a:xfrm>
        </p:spPr>
        <p:txBody>
          <a:bodyPr>
            <a:normAutofit/>
          </a:bodyPr>
          <a:lstStyle/>
          <a:p>
            <a:r>
              <a:rPr lang="en-GB"/>
              <a:t>TMP update</a:t>
            </a:r>
          </a:p>
        </p:txBody>
      </p:sp>
      <p:sp>
        <p:nvSpPr>
          <p:cNvPr id="3" name="Content Placeholder 2">
            <a:extLst>
              <a:ext uri="{FF2B5EF4-FFF2-40B4-BE49-F238E27FC236}">
                <a16:creationId xmlns:a16="http://schemas.microsoft.com/office/drawing/2014/main" id="{AC5EAC3B-346D-F3BB-DC6C-ABD38D95CE82}"/>
              </a:ext>
            </a:extLst>
          </p:cNvPr>
          <p:cNvSpPr>
            <a:spLocks noGrp="1"/>
          </p:cNvSpPr>
          <p:nvPr>
            <p:ph idx="1"/>
          </p:nvPr>
        </p:nvSpPr>
        <p:spPr>
          <a:xfrm>
            <a:off x="181751" y="1064097"/>
            <a:ext cx="7049628" cy="5553513"/>
          </a:xfrm>
        </p:spPr>
        <p:txBody>
          <a:bodyPr vert="horz" lIns="91440" tIns="45720" rIns="91440" bIns="45720" rtlCol="0" anchor="t">
            <a:normAutofit fontScale="92500"/>
          </a:bodyPr>
          <a:lstStyle/>
          <a:p>
            <a:pPr marL="457200" indent="-457200">
              <a:buFont typeface="Arial" panose="020B0604020202020204" pitchFamily="34" charset="0"/>
              <a:buChar char="•"/>
            </a:pPr>
            <a:r>
              <a:rPr lang="en-GB">
                <a:latin typeface="Arial"/>
                <a:cs typeface="Arial"/>
              </a:rPr>
              <a:t>TMPs are progressing- 112 places across the county (13 schools) and 12 schools at various stages of activity in the programme</a:t>
            </a:r>
          </a:p>
          <a:p>
            <a:pPr marL="457200" indent="-457200">
              <a:buFont typeface="Arial" panose="020B0604020202020204" pitchFamily="34" charset="0"/>
              <a:buChar char="•"/>
            </a:pPr>
            <a:r>
              <a:rPr lang="en-GB">
                <a:latin typeface="Arial"/>
                <a:ea typeface="Calibri"/>
                <a:cs typeface="Calibri"/>
              </a:rPr>
              <a:t>Places are funded in line with High Needs funding guidance since 2021</a:t>
            </a:r>
          </a:p>
          <a:p>
            <a:pPr marL="457200" indent="-457200">
              <a:buFont typeface="Arial" panose="020B0604020202020204" pitchFamily="34" charset="0"/>
              <a:buChar char="•"/>
            </a:pPr>
            <a:r>
              <a:rPr lang="en-GB">
                <a:latin typeface="Arial"/>
                <a:ea typeface="Calibri"/>
                <a:cs typeface="Calibri"/>
              </a:rPr>
              <a:t>Set up costs have been approx. £14k per place</a:t>
            </a:r>
          </a:p>
          <a:p>
            <a:pPr marL="457200" indent="-457200">
              <a:buFont typeface="Arial" panose="020B0604020202020204" pitchFamily="34" charset="0"/>
              <a:buChar char="•"/>
            </a:pPr>
            <a:r>
              <a:rPr lang="en-GB">
                <a:latin typeface="Arial"/>
                <a:ea typeface="Calibri"/>
                <a:cs typeface="Calibri"/>
              </a:rPr>
              <a:t>The average funding for an 8-place provision is £136,000 per annum</a:t>
            </a:r>
          </a:p>
          <a:p>
            <a:pPr marL="457200" indent="-457200">
              <a:buFont typeface="Arial" panose="020B0604020202020204" pitchFamily="34" charset="0"/>
              <a:buChar char="•"/>
            </a:pPr>
            <a:r>
              <a:rPr lang="en-GB">
                <a:latin typeface="Arial"/>
                <a:ea typeface="Calibri"/>
                <a:cs typeface="Calibri"/>
              </a:rPr>
              <a:t>Flexible places are funded at Band 6 </a:t>
            </a:r>
          </a:p>
          <a:p>
            <a:pPr marL="457200" indent="-457200">
              <a:buFont typeface="Arial" panose="020B0604020202020204" pitchFamily="34" charset="0"/>
              <a:buChar char="•"/>
            </a:pPr>
            <a:r>
              <a:rPr lang="en-GB">
                <a:latin typeface="Arial"/>
                <a:ea typeface="Calibri"/>
                <a:cs typeface="Calibri"/>
              </a:rPr>
              <a:t>All other places in line with EHCP Band</a:t>
            </a:r>
          </a:p>
          <a:p>
            <a:pPr marL="457200" indent="-457200">
              <a:buFont typeface="Arial" panose="020B0604020202020204" pitchFamily="34" charset="0"/>
              <a:buChar char="•"/>
            </a:pPr>
            <a:r>
              <a:rPr lang="en-GB">
                <a:latin typeface="Arial"/>
                <a:ea typeface="Calibri"/>
                <a:cs typeface="Calibri"/>
              </a:rPr>
              <a:t>Additional support from ILMs, S&amp;LT, EP and OT</a:t>
            </a:r>
          </a:p>
        </p:txBody>
      </p:sp>
      <p:pic>
        <p:nvPicPr>
          <p:cNvPr id="4" name="Picture 3" descr="A map of a country&#10;&#10;Description automatically generated">
            <a:extLst>
              <a:ext uri="{FF2B5EF4-FFF2-40B4-BE49-F238E27FC236}">
                <a16:creationId xmlns:a16="http://schemas.microsoft.com/office/drawing/2014/main" id="{72DACAD9-BE97-C4C7-D281-1F4CD862C88D}"/>
              </a:ext>
            </a:extLst>
          </p:cNvPr>
          <p:cNvPicPr>
            <a:picLocks noChangeAspect="1"/>
          </p:cNvPicPr>
          <p:nvPr/>
        </p:nvPicPr>
        <p:blipFill>
          <a:blip r:embed="rId2"/>
          <a:stretch>
            <a:fillRect/>
          </a:stretch>
        </p:blipFill>
        <p:spPr>
          <a:xfrm>
            <a:off x="6935642" y="2230655"/>
            <a:ext cx="5256358" cy="2690812"/>
          </a:xfrm>
          <a:prstGeom prst="rect">
            <a:avLst/>
          </a:prstGeom>
        </p:spPr>
      </p:pic>
    </p:spTree>
    <p:extLst>
      <p:ext uri="{BB962C8B-B14F-4D97-AF65-F5344CB8AC3E}">
        <p14:creationId xmlns:p14="http://schemas.microsoft.com/office/powerpoint/2010/main" val="1948375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DC6EB-4654-28EC-BF17-466E3A359026}"/>
              </a:ext>
            </a:extLst>
          </p:cNvPr>
          <p:cNvSpPr>
            <a:spLocks noGrp="1"/>
          </p:cNvSpPr>
          <p:nvPr>
            <p:ph type="title"/>
          </p:nvPr>
        </p:nvSpPr>
        <p:spPr>
          <a:xfrm>
            <a:off x="464573" y="572463"/>
            <a:ext cx="10515600" cy="707462"/>
          </a:xfrm>
        </p:spPr>
        <p:txBody>
          <a:bodyPr/>
          <a:lstStyle/>
          <a:p>
            <a:r>
              <a:rPr lang="en-GB">
                <a:latin typeface="Arial"/>
                <a:cs typeface="Arial"/>
              </a:rPr>
              <a:t>Where do we need provision?</a:t>
            </a:r>
            <a:endParaRPr lang="en-GB"/>
          </a:p>
        </p:txBody>
      </p:sp>
      <p:graphicFrame>
        <p:nvGraphicFramePr>
          <p:cNvPr id="11" name="Content Placeholder 10">
            <a:extLst>
              <a:ext uri="{FF2B5EF4-FFF2-40B4-BE49-F238E27FC236}">
                <a16:creationId xmlns:a16="http://schemas.microsoft.com/office/drawing/2014/main" id="{B2F4F1CF-1EC0-AB22-806D-A176A9E000BD}"/>
              </a:ext>
            </a:extLst>
          </p:cNvPr>
          <p:cNvGraphicFramePr>
            <a:graphicFrameLocks noGrp="1"/>
          </p:cNvGraphicFramePr>
          <p:nvPr>
            <p:ph idx="1"/>
          </p:nvPr>
        </p:nvGraphicFramePr>
        <p:xfrm>
          <a:off x="468216" y="1560722"/>
          <a:ext cx="10776275" cy="3912652"/>
        </p:xfrm>
        <a:graphic>
          <a:graphicData uri="http://schemas.openxmlformats.org/drawingml/2006/table">
            <a:tbl>
              <a:tblPr firstRow="1" firstCol="1" bandRow="1">
                <a:tableStyleId>{5C22544A-7EE6-4342-B048-85BDC9FD1C3A}</a:tableStyleId>
              </a:tblPr>
              <a:tblGrid>
                <a:gridCol w="1671271">
                  <a:extLst>
                    <a:ext uri="{9D8B030D-6E8A-4147-A177-3AD203B41FA5}">
                      <a16:colId xmlns:a16="http://schemas.microsoft.com/office/drawing/2014/main" val="3921000727"/>
                    </a:ext>
                  </a:extLst>
                </a:gridCol>
                <a:gridCol w="1125909">
                  <a:extLst>
                    <a:ext uri="{9D8B030D-6E8A-4147-A177-3AD203B41FA5}">
                      <a16:colId xmlns:a16="http://schemas.microsoft.com/office/drawing/2014/main" val="2662954957"/>
                    </a:ext>
                  </a:extLst>
                </a:gridCol>
                <a:gridCol w="1150342">
                  <a:extLst>
                    <a:ext uri="{9D8B030D-6E8A-4147-A177-3AD203B41FA5}">
                      <a16:colId xmlns:a16="http://schemas.microsoft.com/office/drawing/2014/main" val="3146343590"/>
                    </a:ext>
                  </a:extLst>
                </a:gridCol>
                <a:gridCol w="1125909">
                  <a:extLst>
                    <a:ext uri="{9D8B030D-6E8A-4147-A177-3AD203B41FA5}">
                      <a16:colId xmlns:a16="http://schemas.microsoft.com/office/drawing/2014/main" val="1723827975"/>
                    </a:ext>
                  </a:extLst>
                </a:gridCol>
                <a:gridCol w="1150342">
                  <a:extLst>
                    <a:ext uri="{9D8B030D-6E8A-4147-A177-3AD203B41FA5}">
                      <a16:colId xmlns:a16="http://schemas.microsoft.com/office/drawing/2014/main" val="4260970597"/>
                    </a:ext>
                  </a:extLst>
                </a:gridCol>
                <a:gridCol w="1125909">
                  <a:extLst>
                    <a:ext uri="{9D8B030D-6E8A-4147-A177-3AD203B41FA5}">
                      <a16:colId xmlns:a16="http://schemas.microsoft.com/office/drawing/2014/main" val="4191419948"/>
                    </a:ext>
                  </a:extLst>
                </a:gridCol>
                <a:gridCol w="1150342">
                  <a:extLst>
                    <a:ext uri="{9D8B030D-6E8A-4147-A177-3AD203B41FA5}">
                      <a16:colId xmlns:a16="http://schemas.microsoft.com/office/drawing/2014/main" val="3906626102"/>
                    </a:ext>
                  </a:extLst>
                </a:gridCol>
                <a:gridCol w="1125909">
                  <a:extLst>
                    <a:ext uri="{9D8B030D-6E8A-4147-A177-3AD203B41FA5}">
                      <a16:colId xmlns:a16="http://schemas.microsoft.com/office/drawing/2014/main" val="2252037304"/>
                    </a:ext>
                  </a:extLst>
                </a:gridCol>
                <a:gridCol w="1150342">
                  <a:extLst>
                    <a:ext uri="{9D8B030D-6E8A-4147-A177-3AD203B41FA5}">
                      <a16:colId xmlns:a16="http://schemas.microsoft.com/office/drawing/2014/main" val="3575866088"/>
                    </a:ext>
                  </a:extLst>
                </a:gridCol>
              </a:tblGrid>
              <a:tr h="540978">
                <a:tc>
                  <a:txBody>
                    <a:bodyPr/>
                    <a:lstStyle/>
                    <a:p>
                      <a:pP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Primary</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hMerge="1">
                  <a:txBody>
                    <a:bodyPr/>
                    <a:lstStyle/>
                    <a:p>
                      <a:endParaRPr lang="en-GB"/>
                    </a:p>
                  </a:txBody>
                  <a:tcPr/>
                </a:tc>
                <a:tc gridSpan="2">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Secondary</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hMerge="1">
                  <a:txBody>
                    <a:bodyPr/>
                    <a:lstStyle/>
                    <a:p>
                      <a:endParaRPr lang="en-GB"/>
                    </a:p>
                  </a:txBody>
                  <a:tcPr/>
                </a:tc>
                <a:tc gridSpan="2">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C&amp;I</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hMerge="1">
                  <a:txBody>
                    <a:bodyPr/>
                    <a:lstStyle/>
                    <a:p>
                      <a:endParaRPr lang="en-GB"/>
                    </a:p>
                  </a:txBody>
                  <a:tcPr/>
                </a:tc>
                <a:tc gridSpan="2">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SEMH</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hMerge="1">
                  <a:txBody>
                    <a:bodyPr/>
                    <a:lstStyle/>
                    <a:p>
                      <a:endParaRPr lang="en-GB"/>
                    </a:p>
                  </a:txBody>
                  <a:tcPr/>
                </a:tc>
                <a:extLst>
                  <a:ext uri="{0D108BD9-81ED-4DB2-BD59-A6C34878D82A}">
                    <a16:rowId xmlns:a16="http://schemas.microsoft.com/office/drawing/2014/main" val="3530125020"/>
                  </a:ext>
                </a:extLst>
              </a:tr>
              <a:tr h="729692">
                <a:tc>
                  <a:txBody>
                    <a:bodyPr/>
                    <a:lstStyle/>
                    <a:p>
                      <a:pP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Current</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required</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Current</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required</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Current</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required</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Current</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required</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3992168636"/>
                  </a:ext>
                </a:extLst>
              </a:tr>
              <a:tr h="377426">
                <a:tc>
                  <a:txBody>
                    <a:bodyPr/>
                    <a:lstStyle/>
                    <a:p>
                      <a:pP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Ham/Rich</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13987426"/>
                  </a:ext>
                </a:extLst>
              </a:tr>
              <a:tr h="377426">
                <a:tc>
                  <a:txBody>
                    <a:bodyPr/>
                    <a:lstStyle/>
                    <a:p>
                      <a:pP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Whitby</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66331751"/>
                  </a:ext>
                </a:extLst>
              </a:tr>
              <a:tr h="377426">
                <a:tc>
                  <a:txBody>
                    <a:bodyPr/>
                    <a:lstStyle/>
                    <a:p>
                      <a:pP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Scarborough</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81125604"/>
                  </a:ext>
                </a:extLst>
              </a:tr>
              <a:tr h="377426">
                <a:tc>
                  <a:txBody>
                    <a:bodyPr/>
                    <a:lstStyle/>
                    <a:p>
                      <a:pP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Ryedale</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42915064"/>
                  </a:ext>
                </a:extLst>
              </a:tr>
              <a:tr h="377426">
                <a:tc>
                  <a:txBody>
                    <a:bodyPr/>
                    <a:lstStyle/>
                    <a:p>
                      <a:pP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HKR</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51293418"/>
                  </a:ext>
                </a:extLst>
              </a:tr>
              <a:tr h="377426">
                <a:tc>
                  <a:txBody>
                    <a:bodyPr/>
                    <a:lstStyle/>
                    <a:p>
                      <a:pP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Selby</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4114904"/>
                  </a:ext>
                </a:extLst>
              </a:tr>
              <a:tr h="377426">
                <a:tc>
                  <a:txBody>
                    <a:bodyPr/>
                    <a:lstStyle/>
                    <a:p>
                      <a:pPr>
                        <a:lnSpc>
                          <a:spcPct val="107000"/>
                        </a:lnSpc>
                        <a:spcAft>
                          <a:spcPts val="800"/>
                        </a:spcAft>
                      </a:pPr>
                      <a:r>
                        <a:rPr lang="en-GB" sz="12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Craven</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2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98935727"/>
                  </a:ext>
                </a:extLst>
              </a:tr>
            </a:tbl>
          </a:graphicData>
        </a:graphic>
      </p:graphicFrame>
    </p:spTree>
    <p:extLst>
      <p:ext uri="{BB962C8B-B14F-4D97-AF65-F5344CB8AC3E}">
        <p14:creationId xmlns:p14="http://schemas.microsoft.com/office/powerpoint/2010/main" val="849154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25847-120C-427D-A8B7-38F75E4ED4BB}"/>
              </a:ext>
            </a:extLst>
          </p:cNvPr>
          <p:cNvSpPr>
            <a:spLocks noGrp="1"/>
          </p:cNvSpPr>
          <p:nvPr>
            <p:ph type="title"/>
          </p:nvPr>
        </p:nvSpPr>
        <p:spPr>
          <a:xfrm>
            <a:off x="464573" y="681037"/>
            <a:ext cx="10515600" cy="707462"/>
          </a:xfrm>
        </p:spPr>
        <p:txBody>
          <a:bodyPr>
            <a:normAutofit fontScale="90000"/>
          </a:bodyPr>
          <a:lstStyle/>
          <a:p>
            <a:r>
              <a:rPr lang="en-GB"/>
              <a:t>Recap - Local area partnership inspection</a:t>
            </a:r>
          </a:p>
        </p:txBody>
      </p:sp>
      <p:sp>
        <p:nvSpPr>
          <p:cNvPr id="4" name="Content Placeholder 3">
            <a:extLst>
              <a:ext uri="{FF2B5EF4-FFF2-40B4-BE49-F238E27FC236}">
                <a16:creationId xmlns:a16="http://schemas.microsoft.com/office/drawing/2014/main" id="{B1FE9F31-B8BA-2A6E-E6D4-92FCA0AD4F3A}"/>
              </a:ext>
            </a:extLst>
          </p:cNvPr>
          <p:cNvSpPr>
            <a:spLocks noGrp="1"/>
          </p:cNvSpPr>
          <p:nvPr>
            <p:ph idx="1"/>
          </p:nvPr>
        </p:nvSpPr>
        <p:spPr>
          <a:xfrm>
            <a:off x="464572" y="1388499"/>
            <a:ext cx="10342975" cy="5469501"/>
          </a:xfrm>
        </p:spPr>
        <p:txBody>
          <a:bodyPr>
            <a:normAutofit/>
          </a:bodyPr>
          <a:lstStyle/>
          <a:p>
            <a:pPr fontAlgn="base"/>
            <a:endParaRPr lang="en-GB">
              <a:ea typeface="Times New Roman" panose="02020603050405020304" pitchFamily="18" charset="0"/>
            </a:endParaRPr>
          </a:p>
          <a:p>
            <a:pPr marL="457200" indent="-457200" fontAlgn="base">
              <a:buFont typeface="Arial" panose="020B0604020202020204" pitchFamily="34" charset="0"/>
              <a:buChar char="•"/>
            </a:pPr>
            <a:endParaRPr lang="en-GB">
              <a:ea typeface="Times New Roman" panose="02020603050405020304" pitchFamily="18" charset="0"/>
            </a:endParaRPr>
          </a:p>
          <a:p>
            <a:pPr marL="457200" indent="-457200" fontAlgn="base">
              <a:buFont typeface="Arial" panose="020B0604020202020204" pitchFamily="34" charset="0"/>
              <a:buChar char="•"/>
            </a:pPr>
            <a:endParaRPr lang="en-GB">
              <a:ea typeface="Times New Roman" panose="02020603050405020304" pitchFamily="18" charset="0"/>
            </a:endParaRPr>
          </a:p>
          <a:p>
            <a:pPr marL="285750" indent="-285750" fontAlgn="base">
              <a:buFont typeface="Arial" panose="020B0604020202020204" pitchFamily="34" charset="0"/>
              <a:buChar char="•"/>
            </a:pPr>
            <a:endParaRPr lang="en-GB">
              <a:ea typeface="Times New Roman" panose="02020603050405020304" pitchFamily="18" charset="0"/>
            </a:endParaRPr>
          </a:p>
          <a:p>
            <a:pPr marL="285750" indent="-285750" fontAlgn="base">
              <a:buFont typeface="Arial" panose="020B0604020202020204" pitchFamily="34" charset="0"/>
              <a:buChar char="•"/>
            </a:pPr>
            <a:endParaRPr lang="en-GB">
              <a:effectLst/>
              <a:ea typeface="Times New Roman" panose="02020603050405020304" pitchFamily="18" charset="0"/>
            </a:endParaRPr>
          </a:p>
          <a:p>
            <a:pPr marL="285750" indent="-285750" fontAlgn="base">
              <a:buFont typeface="Arial" panose="020B0604020202020204" pitchFamily="34" charset="0"/>
              <a:buChar char="•"/>
            </a:pPr>
            <a:endParaRPr lang="en-GB">
              <a:effectLst/>
              <a:ea typeface="Times New Roman" panose="02020603050405020304" pitchFamily="18" charset="0"/>
            </a:endParaRPr>
          </a:p>
          <a:p>
            <a:endParaRPr lang="en-GB"/>
          </a:p>
          <a:p>
            <a:endParaRPr lang="en-GB"/>
          </a:p>
        </p:txBody>
      </p:sp>
      <p:graphicFrame>
        <p:nvGraphicFramePr>
          <p:cNvPr id="3" name="Table 4">
            <a:extLst>
              <a:ext uri="{FF2B5EF4-FFF2-40B4-BE49-F238E27FC236}">
                <a16:creationId xmlns:a16="http://schemas.microsoft.com/office/drawing/2014/main" id="{ABEED0E9-CBD6-E228-87EC-8CDACBB1B9C6}"/>
              </a:ext>
            </a:extLst>
          </p:cNvPr>
          <p:cNvGraphicFramePr>
            <a:graphicFrameLocks noGrp="1"/>
          </p:cNvGraphicFramePr>
          <p:nvPr/>
        </p:nvGraphicFramePr>
        <p:xfrm>
          <a:off x="132202" y="1325337"/>
          <a:ext cx="11909233" cy="5402466"/>
        </p:xfrm>
        <a:graphic>
          <a:graphicData uri="http://schemas.openxmlformats.org/drawingml/2006/table">
            <a:tbl>
              <a:tblPr firstRow="1" bandRow="1">
                <a:tableStyleId>{5C22544A-7EE6-4342-B048-85BDC9FD1C3A}</a:tableStyleId>
              </a:tblPr>
              <a:tblGrid>
                <a:gridCol w="1395049">
                  <a:extLst>
                    <a:ext uri="{9D8B030D-6E8A-4147-A177-3AD203B41FA5}">
                      <a16:colId xmlns:a16="http://schemas.microsoft.com/office/drawing/2014/main" val="3454741785"/>
                    </a:ext>
                  </a:extLst>
                </a:gridCol>
                <a:gridCol w="7625893">
                  <a:extLst>
                    <a:ext uri="{9D8B030D-6E8A-4147-A177-3AD203B41FA5}">
                      <a16:colId xmlns:a16="http://schemas.microsoft.com/office/drawing/2014/main" val="437678355"/>
                    </a:ext>
                  </a:extLst>
                </a:gridCol>
                <a:gridCol w="2888291">
                  <a:extLst>
                    <a:ext uri="{9D8B030D-6E8A-4147-A177-3AD203B41FA5}">
                      <a16:colId xmlns:a16="http://schemas.microsoft.com/office/drawing/2014/main" val="2715788436"/>
                    </a:ext>
                  </a:extLst>
                </a:gridCol>
              </a:tblGrid>
              <a:tr h="194991">
                <a:tc>
                  <a:txBody>
                    <a:bodyPr/>
                    <a:lstStyle/>
                    <a:p>
                      <a:endParaRPr lang="en-GB" sz="900"/>
                    </a:p>
                  </a:txBody>
                  <a:tcPr/>
                </a:tc>
                <a:tc>
                  <a:txBody>
                    <a:bodyPr/>
                    <a:lstStyle/>
                    <a:p>
                      <a:endParaRPr lang="en-GB" sz="900"/>
                    </a:p>
                  </a:txBody>
                  <a:tcPr/>
                </a:tc>
                <a:tc>
                  <a:txBody>
                    <a:bodyPr/>
                    <a:lstStyle/>
                    <a:p>
                      <a:endParaRPr lang="en-GB" sz="900"/>
                    </a:p>
                  </a:txBody>
                  <a:tcPr/>
                </a:tc>
                <a:extLst>
                  <a:ext uri="{0D108BD9-81ED-4DB2-BD59-A6C34878D82A}">
                    <a16:rowId xmlns:a16="http://schemas.microsoft.com/office/drawing/2014/main" val="2033707871"/>
                  </a:ext>
                </a:extLst>
              </a:tr>
              <a:tr h="1272426">
                <a:tc>
                  <a:txBody>
                    <a:bodyPr/>
                    <a:lstStyle/>
                    <a:p>
                      <a:r>
                        <a:rPr lang="en-GB" sz="1400" b="1"/>
                        <a:t>Plans, clear targets,</a:t>
                      </a:r>
                    </a:p>
                    <a:p>
                      <a:r>
                        <a:rPr lang="en-GB" sz="1400" b="1"/>
                        <a:t>Quality assurance of a ‘good plan’</a:t>
                      </a:r>
                    </a:p>
                  </a:txBody>
                  <a:tcPr/>
                </a:tc>
                <a:tc>
                  <a:txBody>
                    <a:bodyPr/>
                    <a:lstStyle/>
                    <a:p>
                      <a:r>
                        <a:rPr lang="en-GB" sz="1400"/>
                        <a:t>Leaders across the partnership should ensure that EHC plans consistently and accurately reflect the needs of children and young people. This includes updating information regularly and setting clear and measurable targets. The partnership should expedite their quality assurance systems, ensuring there is clarity from all partners on what a good quality EHC plan looks like in order to ensure that all plans are accurate and support children and young people’s needs and next steps effectively. </a:t>
                      </a:r>
                    </a:p>
                  </a:txBody>
                  <a:tcPr/>
                </a:tc>
                <a:tc>
                  <a:txBody>
                    <a:bodyPr/>
                    <a:lstStyle/>
                    <a:p>
                      <a:r>
                        <a:rPr lang="en-GB" sz="1400"/>
                        <a:t>QA process being developed</a:t>
                      </a:r>
                    </a:p>
                    <a:p>
                      <a:r>
                        <a:rPr lang="en-GB" sz="1400"/>
                        <a:t>Work taking place alongside Digital EHCP project</a:t>
                      </a:r>
                    </a:p>
                    <a:p>
                      <a:r>
                        <a:rPr lang="en-GB" sz="1400"/>
                        <a:t>Increased support for SEND caseworkers</a:t>
                      </a:r>
                    </a:p>
                  </a:txBody>
                  <a:tcPr/>
                </a:tc>
                <a:extLst>
                  <a:ext uri="{0D108BD9-81ED-4DB2-BD59-A6C34878D82A}">
                    <a16:rowId xmlns:a16="http://schemas.microsoft.com/office/drawing/2014/main" val="460543773"/>
                  </a:ext>
                </a:extLst>
              </a:tr>
              <a:tr h="743631">
                <a:tc>
                  <a:txBody>
                    <a:bodyPr/>
                    <a:lstStyle/>
                    <a:p>
                      <a:r>
                        <a:rPr lang="en-GB" sz="1400" b="1"/>
                        <a:t>Exclusions and attendance</a:t>
                      </a:r>
                    </a:p>
                  </a:txBody>
                  <a:tcPr/>
                </a:tc>
                <a:tc>
                  <a:txBody>
                    <a:bodyPr/>
                    <a:lstStyle/>
                    <a:p>
                      <a:r>
                        <a:rPr lang="en-GB" sz="1400"/>
                        <a:t>Leaders across the partnership should improve their planning and oversight of exclusions and attendance data for children and young people with SEND. The recently formed attendance alliance group, consisting of partners across education, health and social care, should use this data to intervene swiftly to help bring about improvements</a:t>
                      </a:r>
                    </a:p>
                  </a:txBody>
                  <a:tcPr/>
                </a:tc>
                <a:tc>
                  <a:txBody>
                    <a:bodyPr/>
                    <a:lstStyle/>
                    <a:p>
                      <a:r>
                        <a:rPr lang="en-GB" sz="1400"/>
                        <a:t>Data shared with schools in November.</a:t>
                      </a:r>
                    </a:p>
                    <a:p>
                      <a:r>
                        <a:rPr lang="en-GB" sz="1400"/>
                        <a:t>An updated data set is being planned and will be followed by targeted conversation with relevant schools/trusts</a:t>
                      </a:r>
                    </a:p>
                  </a:txBody>
                  <a:tcPr/>
                </a:tc>
                <a:extLst>
                  <a:ext uri="{0D108BD9-81ED-4DB2-BD59-A6C34878D82A}">
                    <a16:rowId xmlns:a16="http://schemas.microsoft.com/office/drawing/2014/main" val="2667862333"/>
                  </a:ext>
                </a:extLst>
              </a:tr>
              <a:tr h="798965">
                <a:tc>
                  <a:txBody>
                    <a:bodyPr/>
                    <a:lstStyle/>
                    <a:p>
                      <a:r>
                        <a:rPr lang="en-GB" sz="1400" b="1"/>
                        <a:t>Monitoring, strategy and plans</a:t>
                      </a:r>
                    </a:p>
                  </a:txBody>
                  <a:tcPr/>
                </a:tc>
                <a:tc>
                  <a:txBody>
                    <a:bodyPr/>
                    <a:lstStyle/>
                    <a:p>
                      <a:r>
                        <a:rPr lang="en-GB" sz="1400"/>
                        <a:t>The local area partnership should develop systems to use data effectively so that they can identify gaps in service, monitor the impact of their strategies and put plans in place to meet the needs of all children and young people with SEND.</a:t>
                      </a:r>
                    </a:p>
                  </a:txBody>
                  <a:tcPr/>
                </a:tc>
                <a:tc>
                  <a:txBody>
                    <a:bodyPr/>
                    <a:lstStyle/>
                    <a:p>
                      <a:r>
                        <a:rPr lang="en-GB" sz="1400"/>
                        <a:t>NYC data workshop has been held.</a:t>
                      </a:r>
                    </a:p>
                    <a:p>
                      <a:r>
                        <a:rPr lang="en-GB" sz="1400"/>
                        <a:t>SEND partnership are looking at data sharing approaches in order to streamline information and support monitoring capabilities</a:t>
                      </a:r>
                    </a:p>
                  </a:txBody>
                  <a:tcPr/>
                </a:tc>
                <a:extLst>
                  <a:ext uri="{0D108BD9-81ED-4DB2-BD59-A6C34878D82A}">
                    <a16:rowId xmlns:a16="http://schemas.microsoft.com/office/drawing/2014/main" val="2531779287"/>
                  </a:ext>
                </a:extLst>
              </a:tr>
              <a:tr h="611197">
                <a:tc>
                  <a:txBody>
                    <a:bodyPr/>
                    <a:lstStyle/>
                    <a:p>
                      <a:r>
                        <a:rPr lang="en-GB" sz="1400" b="1"/>
                        <a:t>Transitions: education, health and care settings, PFA</a:t>
                      </a:r>
                    </a:p>
                  </a:txBody>
                  <a:tcPr/>
                </a:tc>
                <a:tc>
                  <a:txBody>
                    <a:bodyPr/>
                    <a:lstStyle/>
                    <a:p>
                      <a:r>
                        <a:rPr lang="en-GB" sz="1400"/>
                        <a:t>Leaders across the partnership should work together to improve children and young people’s transitions across education, health and social care settings so that they are prepared for adulthood well.</a:t>
                      </a:r>
                    </a:p>
                  </a:txBody>
                  <a:tcPr/>
                </a:tc>
                <a:tc>
                  <a:txBody>
                    <a:bodyPr/>
                    <a:lstStyle/>
                    <a:p>
                      <a:r>
                        <a:rPr lang="en-GB" sz="1400"/>
                        <a:t>Adult and Children’s social care are refreshing the transition arrangements</a:t>
                      </a:r>
                    </a:p>
                    <a:p>
                      <a:r>
                        <a:rPr lang="en-GB" sz="1400"/>
                        <a:t>DBV pilot has considered N-R and Y6-Y7 education transitions but not Y11</a:t>
                      </a:r>
                      <a:r>
                        <a:rPr lang="en-GB" sz="1400">
                          <a:sym typeface="Wingdings" panose="05000000000000000000" pitchFamily="2" charset="2"/>
                        </a:rPr>
                        <a:t> this will need to be reviewed</a:t>
                      </a:r>
                      <a:endParaRPr lang="en-GB" sz="1400"/>
                    </a:p>
                  </a:txBody>
                  <a:tcPr/>
                </a:tc>
                <a:extLst>
                  <a:ext uri="{0D108BD9-81ED-4DB2-BD59-A6C34878D82A}">
                    <a16:rowId xmlns:a16="http://schemas.microsoft.com/office/drawing/2014/main" val="2440915928"/>
                  </a:ext>
                </a:extLst>
              </a:tr>
            </a:tbl>
          </a:graphicData>
        </a:graphic>
      </p:graphicFrame>
    </p:spTree>
    <p:extLst>
      <p:ext uri="{BB962C8B-B14F-4D97-AF65-F5344CB8AC3E}">
        <p14:creationId xmlns:p14="http://schemas.microsoft.com/office/powerpoint/2010/main" val="3559923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8C825-6A52-B6AB-5BE3-A05E2D00A2AB}"/>
              </a:ext>
            </a:extLst>
          </p:cNvPr>
          <p:cNvSpPr>
            <a:spLocks noGrp="1"/>
          </p:cNvSpPr>
          <p:nvPr>
            <p:ph type="title"/>
          </p:nvPr>
        </p:nvSpPr>
        <p:spPr/>
        <p:txBody>
          <a:bodyPr/>
          <a:lstStyle/>
          <a:p>
            <a:r>
              <a:rPr lang="en-GB"/>
              <a:t>SWR</a:t>
            </a:r>
          </a:p>
        </p:txBody>
      </p:sp>
      <p:sp>
        <p:nvSpPr>
          <p:cNvPr id="3" name="Content Placeholder 2">
            <a:extLst>
              <a:ext uri="{FF2B5EF4-FFF2-40B4-BE49-F238E27FC236}">
                <a16:creationId xmlns:a16="http://schemas.microsoft.com/office/drawing/2014/main" id="{344A8BD1-6313-FDA6-1828-62466C97C6F5}"/>
              </a:ext>
            </a:extLst>
          </p:cNvPr>
          <p:cNvSpPr>
            <a:spLocks noGrp="1"/>
          </p:cNvSpPr>
          <p:nvPr>
            <p:ph idx="1"/>
          </p:nvPr>
        </p:nvSpPr>
        <p:spPr/>
        <p:txBody>
          <a:bodyPr/>
          <a:lstStyle/>
          <a:p>
            <a:r>
              <a:rPr lang="en-GB"/>
              <a:t>? Increase in ask to complete autism referrals</a:t>
            </a:r>
          </a:p>
          <a:p>
            <a:r>
              <a:rPr lang="en-GB"/>
              <a:t>?how are these to complete?</a:t>
            </a:r>
          </a:p>
          <a:p>
            <a:r>
              <a:rPr lang="en-GB"/>
              <a:t>?where is the ask coming from?</a:t>
            </a:r>
          </a:p>
        </p:txBody>
      </p:sp>
    </p:spTree>
    <p:extLst>
      <p:ext uri="{BB962C8B-B14F-4D97-AF65-F5344CB8AC3E}">
        <p14:creationId xmlns:p14="http://schemas.microsoft.com/office/powerpoint/2010/main" val="1287140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a:xfrm>
            <a:off x="1734207" y="2091559"/>
            <a:ext cx="9207062" cy="1337441"/>
          </a:xfrm>
        </p:spPr>
        <p:txBody>
          <a:bodyPr>
            <a:normAutofit/>
          </a:bodyPr>
          <a:lstStyle/>
          <a:p>
            <a:r>
              <a:rPr lang="en-GB"/>
              <a:t>SEND Assessment Team Updates</a:t>
            </a:r>
          </a:p>
        </p:txBody>
      </p:sp>
    </p:spTree>
    <p:extLst>
      <p:ext uri="{BB962C8B-B14F-4D97-AF65-F5344CB8AC3E}">
        <p14:creationId xmlns:p14="http://schemas.microsoft.com/office/powerpoint/2010/main" val="1808770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5444204-2D5A-25F8-2E89-F565FFDC4012}"/>
              </a:ext>
            </a:extLst>
          </p:cNvPr>
          <p:cNvSpPr txBox="1">
            <a:spLocks/>
          </p:cNvSpPr>
          <p:nvPr/>
        </p:nvSpPr>
        <p:spPr>
          <a:xfrm>
            <a:off x="690658" y="0"/>
            <a:ext cx="8073765" cy="72700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r>
              <a:rPr lang="en-GB"/>
              <a:t>Team Staffing Arrangements</a:t>
            </a:r>
          </a:p>
        </p:txBody>
      </p:sp>
      <p:sp>
        <p:nvSpPr>
          <p:cNvPr id="2" name="TextBox 1">
            <a:extLst>
              <a:ext uri="{FF2B5EF4-FFF2-40B4-BE49-F238E27FC236}">
                <a16:creationId xmlns:a16="http://schemas.microsoft.com/office/drawing/2014/main" id="{CF295E84-CE73-9947-16C4-58FE9456D6B8}"/>
              </a:ext>
            </a:extLst>
          </p:cNvPr>
          <p:cNvSpPr txBox="1"/>
          <p:nvPr/>
        </p:nvSpPr>
        <p:spPr>
          <a:xfrm>
            <a:off x="420415" y="893379"/>
            <a:ext cx="11687502" cy="5909310"/>
          </a:xfrm>
          <a:prstGeom prst="rect">
            <a:avLst/>
          </a:prstGeom>
          <a:noFill/>
        </p:spPr>
        <p:txBody>
          <a:bodyPr wrap="square" rtlCol="0">
            <a:spAutoFit/>
          </a:bodyPr>
          <a:lstStyle/>
          <a:p>
            <a:r>
              <a:rPr lang="en-GB" sz="2400"/>
              <a:t>Interim arrangements continue to be in place:</a:t>
            </a:r>
          </a:p>
          <a:p>
            <a:endParaRPr lang="en-GB" sz="2400"/>
          </a:p>
          <a:p>
            <a:r>
              <a:rPr lang="en-GB" sz="2400"/>
              <a:t>AD Inclusion- Amanda Newbold</a:t>
            </a:r>
          </a:p>
          <a:p>
            <a:r>
              <a:rPr lang="en-GB" sz="2400"/>
              <a:t>Head of SEND- Chris Reynolds covering Charlie Lowe</a:t>
            </a:r>
          </a:p>
          <a:p>
            <a:endParaRPr lang="en-GB" sz="2400"/>
          </a:p>
          <a:p>
            <a:r>
              <a:rPr lang="en-GB" sz="2400" b="1"/>
              <a:t>Current Team Vacancies</a:t>
            </a:r>
            <a:r>
              <a:rPr lang="en-GB" sz="2400"/>
              <a:t>:</a:t>
            </a:r>
          </a:p>
          <a:p>
            <a:endParaRPr lang="en-GB" sz="2400"/>
          </a:p>
          <a:p>
            <a:r>
              <a:rPr lang="en-GB" sz="2400"/>
              <a:t>South Team Manager</a:t>
            </a:r>
          </a:p>
          <a:p>
            <a:endParaRPr lang="en-GB" sz="2400"/>
          </a:p>
          <a:p>
            <a:r>
              <a:rPr lang="en-GB" sz="2400"/>
              <a:t>Assistant Caseworkers x3 (North, South and West)</a:t>
            </a:r>
          </a:p>
          <a:p>
            <a:endParaRPr lang="en-GB"/>
          </a:p>
          <a:p>
            <a:r>
              <a:rPr lang="en-GB" sz="2400" b="1"/>
              <a:t>Recent Recruitment</a:t>
            </a:r>
          </a:p>
          <a:p>
            <a:endParaRPr lang="en-GB" sz="2400"/>
          </a:p>
          <a:p>
            <a:r>
              <a:rPr lang="en-GB" sz="2400">
                <a:effectLst/>
                <a:ea typeface="Times New Roman" panose="02020603050405020304" pitchFamily="18" charset="0"/>
              </a:rPr>
              <a:t>Caitlin Atkinson recently joined Selby team as Assistant Casework Officer</a:t>
            </a:r>
          </a:p>
          <a:p>
            <a:endParaRPr lang="en-GB" sz="2400"/>
          </a:p>
          <a:p>
            <a:r>
              <a:rPr lang="en-GB" sz="2400">
                <a:effectLst/>
                <a:ea typeface="Times New Roman" panose="02020603050405020304" pitchFamily="18" charset="0"/>
              </a:rPr>
              <a:t>Assistant Casework Officers for Scarborough, Whitby, Ryedale and Ham Rich (Not yet in post)</a:t>
            </a:r>
            <a:endParaRPr lang="en-GB" sz="2400"/>
          </a:p>
        </p:txBody>
      </p:sp>
    </p:spTree>
    <p:extLst>
      <p:ext uri="{BB962C8B-B14F-4D97-AF65-F5344CB8AC3E}">
        <p14:creationId xmlns:p14="http://schemas.microsoft.com/office/powerpoint/2010/main" val="2332265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2" y="1356275"/>
            <a:ext cx="11327093" cy="4933881"/>
          </a:xfrm>
        </p:spPr>
        <p:txBody>
          <a:bodyPr/>
          <a:lstStyle/>
          <a:p>
            <a:endParaRPr lang="en-GB" sz="1800">
              <a:effectLst/>
              <a:latin typeface="Calibri" panose="020F0502020204030204" pitchFamily="34" charset="0"/>
              <a:ea typeface="Calibri" panose="020F0502020204030204" pitchFamily="34" charset="0"/>
            </a:endParaRPr>
          </a:p>
          <a:p>
            <a:endParaRPr lang="en-GB"/>
          </a:p>
        </p:txBody>
      </p:sp>
      <p:sp>
        <p:nvSpPr>
          <p:cNvPr id="4" name="Title 1">
            <a:extLst>
              <a:ext uri="{FF2B5EF4-FFF2-40B4-BE49-F238E27FC236}">
                <a16:creationId xmlns:a16="http://schemas.microsoft.com/office/drawing/2014/main" id="{E5A137AF-51C8-EEDC-25CD-2711C4057A0A}"/>
              </a:ext>
            </a:extLst>
          </p:cNvPr>
          <p:cNvSpPr txBox="1">
            <a:spLocks/>
          </p:cNvSpPr>
          <p:nvPr/>
        </p:nvSpPr>
        <p:spPr>
          <a:xfrm>
            <a:off x="464572" y="300652"/>
            <a:ext cx="11016227" cy="7074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endParaRPr lang="en-GB"/>
          </a:p>
        </p:txBody>
      </p:sp>
      <p:sp>
        <p:nvSpPr>
          <p:cNvPr id="8" name="Title 1">
            <a:extLst>
              <a:ext uri="{FF2B5EF4-FFF2-40B4-BE49-F238E27FC236}">
                <a16:creationId xmlns:a16="http://schemas.microsoft.com/office/drawing/2014/main" id="{173B7F10-5270-1728-2F29-35538E2EEF12}"/>
              </a:ext>
            </a:extLst>
          </p:cNvPr>
          <p:cNvSpPr txBox="1">
            <a:spLocks/>
          </p:cNvSpPr>
          <p:nvPr/>
        </p:nvSpPr>
        <p:spPr>
          <a:xfrm>
            <a:off x="764231" y="307075"/>
            <a:ext cx="8978859" cy="72700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r>
              <a:rPr lang="en-GB"/>
              <a:t>Phased Transfers Update</a:t>
            </a:r>
          </a:p>
        </p:txBody>
      </p:sp>
      <p:graphicFrame>
        <p:nvGraphicFramePr>
          <p:cNvPr id="2" name="Table 1">
            <a:extLst>
              <a:ext uri="{FF2B5EF4-FFF2-40B4-BE49-F238E27FC236}">
                <a16:creationId xmlns:a16="http://schemas.microsoft.com/office/drawing/2014/main" id="{933C0A4E-DCF1-22B7-CA89-94E5F119E1B0}"/>
              </a:ext>
            </a:extLst>
          </p:cNvPr>
          <p:cNvGraphicFramePr>
            <a:graphicFrameLocks noGrp="1"/>
          </p:cNvGraphicFramePr>
          <p:nvPr>
            <p:extLst>
              <p:ext uri="{D42A27DB-BD31-4B8C-83A1-F6EECF244321}">
                <p14:modId xmlns:p14="http://schemas.microsoft.com/office/powerpoint/2010/main" val="44337901"/>
              </p:ext>
            </p:extLst>
          </p:nvPr>
        </p:nvGraphicFramePr>
        <p:xfrm>
          <a:off x="464572" y="1828800"/>
          <a:ext cx="11096057" cy="3681905"/>
        </p:xfrm>
        <a:graphic>
          <a:graphicData uri="http://schemas.openxmlformats.org/drawingml/2006/table">
            <a:tbl>
              <a:tblPr>
                <a:tableStyleId>{5C22544A-7EE6-4342-B048-85BDC9FD1C3A}</a:tableStyleId>
              </a:tblPr>
              <a:tblGrid>
                <a:gridCol w="1365465">
                  <a:extLst>
                    <a:ext uri="{9D8B030D-6E8A-4147-A177-3AD203B41FA5}">
                      <a16:colId xmlns:a16="http://schemas.microsoft.com/office/drawing/2014/main" val="977057437"/>
                    </a:ext>
                  </a:extLst>
                </a:gridCol>
                <a:gridCol w="2260050">
                  <a:extLst>
                    <a:ext uri="{9D8B030D-6E8A-4147-A177-3AD203B41FA5}">
                      <a16:colId xmlns:a16="http://schemas.microsoft.com/office/drawing/2014/main" val="3835982495"/>
                    </a:ext>
                  </a:extLst>
                </a:gridCol>
                <a:gridCol w="2220483">
                  <a:extLst>
                    <a:ext uri="{9D8B030D-6E8A-4147-A177-3AD203B41FA5}">
                      <a16:colId xmlns:a16="http://schemas.microsoft.com/office/drawing/2014/main" val="2237737908"/>
                    </a:ext>
                  </a:extLst>
                </a:gridCol>
                <a:gridCol w="2687811">
                  <a:extLst>
                    <a:ext uri="{9D8B030D-6E8A-4147-A177-3AD203B41FA5}">
                      <a16:colId xmlns:a16="http://schemas.microsoft.com/office/drawing/2014/main" val="1711870332"/>
                    </a:ext>
                  </a:extLst>
                </a:gridCol>
                <a:gridCol w="2562248">
                  <a:extLst>
                    <a:ext uri="{9D8B030D-6E8A-4147-A177-3AD203B41FA5}">
                      <a16:colId xmlns:a16="http://schemas.microsoft.com/office/drawing/2014/main" val="2996762936"/>
                    </a:ext>
                  </a:extLst>
                </a:gridCol>
              </a:tblGrid>
              <a:tr h="1380715">
                <a:tc>
                  <a:txBody>
                    <a:bodyPr/>
                    <a:lstStyle/>
                    <a:p>
                      <a:pPr algn="l" fontAlgn="b"/>
                      <a:r>
                        <a:rPr lang="en-GB" sz="2400" b="1" u="none" strike="noStrike">
                          <a:effectLst/>
                        </a:rPr>
                        <a:t>Yr. Group</a:t>
                      </a:r>
                      <a:endParaRPr lang="en-GB" sz="2400" b="1" i="0" u="none" strike="noStrike">
                        <a:solidFill>
                          <a:srgbClr val="000000"/>
                        </a:solidFill>
                        <a:effectLst/>
                        <a:latin typeface="Arial" panose="020B0604020202020204" pitchFamily="34" charset="0"/>
                      </a:endParaRPr>
                    </a:p>
                  </a:txBody>
                  <a:tcPr marL="6350" marR="6350" marT="6350" marB="0" anchor="b"/>
                </a:tc>
                <a:tc>
                  <a:txBody>
                    <a:bodyPr/>
                    <a:lstStyle/>
                    <a:p>
                      <a:pPr algn="l" fontAlgn="b"/>
                      <a:r>
                        <a:rPr lang="en-GB" sz="2400" b="1" u="none" strike="noStrike">
                          <a:effectLst/>
                        </a:rPr>
                        <a:t>Number of Students</a:t>
                      </a:r>
                      <a:endParaRPr lang="en-GB" sz="2400" b="1" i="0" u="none" strike="noStrike">
                        <a:solidFill>
                          <a:srgbClr val="000000"/>
                        </a:solidFill>
                        <a:effectLst/>
                        <a:latin typeface="Arial" panose="020B0604020202020204" pitchFamily="34" charset="0"/>
                      </a:endParaRPr>
                    </a:p>
                  </a:txBody>
                  <a:tcPr marL="6350" marR="6350" marT="6350" marB="0" anchor="b"/>
                </a:tc>
                <a:tc>
                  <a:txBody>
                    <a:bodyPr/>
                    <a:lstStyle/>
                    <a:p>
                      <a:pPr algn="l" fontAlgn="b"/>
                      <a:r>
                        <a:rPr lang="en-GB" sz="2400" b="1" u="none" strike="noStrike">
                          <a:effectLst/>
                        </a:rPr>
                        <a:t>Preference received</a:t>
                      </a:r>
                      <a:endParaRPr lang="en-GB" sz="2400" b="1" i="0" u="none" strike="noStrike">
                        <a:solidFill>
                          <a:srgbClr val="000000"/>
                        </a:solidFill>
                        <a:effectLst/>
                        <a:latin typeface="Arial" panose="020B0604020202020204" pitchFamily="34" charset="0"/>
                      </a:endParaRPr>
                    </a:p>
                  </a:txBody>
                  <a:tcPr marL="6350" marR="6350" marT="6350" marB="0" anchor="b"/>
                </a:tc>
                <a:tc>
                  <a:txBody>
                    <a:bodyPr/>
                    <a:lstStyle/>
                    <a:p>
                      <a:pPr algn="l" fontAlgn="b"/>
                      <a:r>
                        <a:rPr lang="en-GB" sz="2400" b="1" u="none" strike="noStrike" dirty="0">
                          <a:effectLst/>
                        </a:rPr>
                        <a:t>EHCP named for Sept 25</a:t>
                      </a:r>
                      <a:endParaRPr lang="en-GB" sz="2400" b="1" i="0" u="none" strike="noStrike" dirty="0">
                        <a:solidFill>
                          <a:srgbClr val="000000"/>
                        </a:solidFill>
                        <a:effectLst/>
                        <a:latin typeface="Arial" panose="020B0604020202020204" pitchFamily="34" charset="0"/>
                      </a:endParaRPr>
                    </a:p>
                  </a:txBody>
                  <a:tcPr marL="6350" marR="6350" marT="6350" marB="0" anchor="b"/>
                </a:tc>
                <a:tc>
                  <a:txBody>
                    <a:bodyPr/>
                    <a:lstStyle/>
                    <a:p>
                      <a:pPr algn="l" fontAlgn="b"/>
                      <a:r>
                        <a:rPr lang="en-GB" sz="2400" b="1" u="none" strike="noStrike">
                          <a:effectLst/>
                        </a:rPr>
                        <a:t>Current Position </a:t>
                      </a:r>
                      <a:endParaRPr lang="en-GB" sz="2400" b="1" i="0" u="none" strike="noStrike">
                        <a:solidFill>
                          <a:srgbClr val="000000"/>
                        </a:solidFill>
                        <a:effectLst/>
                        <a:latin typeface="Arial" panose="020B0604020202020204" pitchFamily="34" charset="0"/>
                      </a:endParaRPr>
                    </a:p>
                  </a:txBody>
                  <a:tcPr marL="6350" marR="6350" marT="6350" marB="0" anchor="b"/>
                </a:tc>
                <a:extLst>
                  <a:ext uri="{0D108BD9-81ED-4DB2-BD59-A6C34878D82A}">
                    <a16:rowId xmlns:a16="http://schemas.microsoft.com/office/drawing/2014/main" val="1829548182"/>
                  </a:ext>
                </a:extLst>
              </a:tr>
              <a:tr h="460238">
                <a:tc>
                  <a:txBody>
                    <a:bodyPr/>
                    <a:lstStyle/>
                    <a:p>
                      <a:pPr algn="l" fontAlgn="b"/>
                      <a:r>
                        <a:rPr lang="en-GB" sz="2400" b="1" u="none" strike="noStrike">
                          <a:effectLst/>
                        </a:rPr>
                        <a:t>Yr6</a:t>
                      </a:r>
                      <a:endParaRPr lang="en-GB" sz="2400" b="1" i="0" u="none" strike="noStrike">
                        <a:solidFill>
                          <a:srgbClr val="000000"/>
                        </a:solidFill>
                        <a:effectLst/>
                        <a:latin typeface="Arial" panose="020B0604020202020204" pitchFamily="34" charset="0"/>
                      </a:endParaRPr>
                    </a:p>
                  </a:txBody>
                  <a:tcPr marL="6350" marR="6350" marT="6350" marB="0" anchor="b"/>
                </a:tc>
                <a:tc>
                  <a:txBody>
                    <a:bodyPr/>
                    <a:lstStyle/>
                    <a:p>
                      <a:pPr algn="r" fontAlgn="b"/>
                      <a:r>
                        <a:rPr lang="en-GB" sz="2400" u="none" strike="noStrike" dirty="0">
                          <a:effectLst/>
                        </a:rPr>
                        <a:t>337</a:t>
                      </a:r>
                      <a:endParaRPr lang="en-GB" sz="2400" b="0" i="0" u="none" strike="noStrike" dirty="0">
                        <a:solidFill>
                          <a:srgbClr val="000000"/>
                        </a:solidFill>
                        <a:effectLst/>
                        <a:latin typeface="Arial" panose="020B0604020202020204" pitchFamily="34" charset="0"/>
                      </a:endParaRPr>
                    </a:p>
                  </a:txBody>
                  <a:tcPr marL="6350" marR="6350" marT="6350" marB="0" anchor="b"/>
                </a:tc>
                <a:tc>
                  <a:txBody>
                    <a:bodyPr/>
                    <a:lstStyle/>
                    <a:p>
                      <a:pPr algn="r" fontAlgn="b"/>
                      <a:r>
                        <a:rPr lang="en-GB" sz="2400" u="none" strike="noStrike" dirty="0">
                          <a:effectLst/>
                        </a:rPr>
                        <a:t>313</a:t>
                      </a:r>
                      <a:endParaRPr lang="en-GB" sz="2400" b="0" i="0" u="none" strike="noStrike" dirty="0">
                        <a:solidFill>
                          <a:srgbClr val="000000"/>
                        </a:solidFill>
                        <a:effectLst/>
                        <a:latin typeface="Arial" panose="020B0604020202020204" pitchFamily="34" charset="0"/>
                      </a:endParaRPr>
                    </a:p>
                  </a:txBody>
                  <a:tcPr marL="6350" marR="6350" marT="6350" marB="0" anchor="b"/>
                </a:tc>
                <a:tc>
                  <a:txBody>
                    <a:bodyPr/>
                    <a:lstStyle/>
                    <a:p>
                      <a:pPr algn="r" fontAlgn="b"/>
                      <a:r>
                        <a:rPr lang="en-GB" sz="2400" b="0" i="0" u="none" strike="noStrike" dirty="0">
                          <a:solidFill>
                            <a:srgbClr val="000000"/>
                          </a:solidFill>
                          <a:effectLst/>
                          <a:latin typeface="Arial" panose="020B0604020202020204" pitchFamily="34" charset="0"/>
                        </a:rPr>
                        <a:t>326</a:t>
                      </a:r>
                    </a:p>
                  </a:txBody>
                  <a:tcPr marL="6350" marR="6350" marT="6350" marB="0" anchor="b"/>
                </a:tc>
                <a:tc>
                  <a:txBody>
                    <a:bodyPr/>
                    <a:lstStyle/>
                    <a:p>
                      <a:pPr algn="r" fontAlgn="b"/>
                      <a:r>
                        <a:rPr lang="en-GB" sz="2400" u="none" strike="noStrike" dirty="0">
                          <a:effectLst/>
                        </a:rPr>
                        <a:t>97%</a:t>
                      </a:r>
                      <a:endParaRPr lang="en-GB" sz="2400" b="1" i="0" u="none" strike="noStrike" dirty="0">
                        <a:solidFill>
                          <a:srgbClr val="000000"/>
                        </a:solidFill>
                        <a:effectLst/>
                        <a:latin typeface="Arial" panose="020B0604020202020204" pitchFamily="34" charset="0"/>
                      </a:endParaRPr>
                    </a:p>
                  </a:txBody>
                  <a:tcPr marL="6350" marR="6350" marT="6350" marB="0" anchor="b"/>
                </a:tc>
                <a:extLst>
                  <a:ext uri="{0D108BD9-81ED-4DB2-BD59-A6C34878D82A}">
                    <a16:rowId xmlns:a16="http://schemas.microsoft.com/office/drawing/2014/main" val="2468288132"/>
                  </a:ext>
                </a:extLst>
              </a:tr>
              <a:tr h="460238">
                <a:tc>
                  <a:txBody>
                    <a:bodyPr/>
                    <a:lstStyle/>
                    <a:p>
                      <a:pPr algn="l" fontAlgn="b"/>
                      <a:r>
                        <a:rPr lang="en-GB" sz="2400" b="1" u="none" strike="noStrike">
                          <a:effectLst/>
                        </a:rPr>
                        <a:t>Nursery2</a:t>
                      </a:r>
                      <a:endParaRPr lang="en-GB" sz="2400" b="1" i="0" u="none" strike="noStrike">
                        <a:solidFill>
                          <a:srgbClr val="000000"/>
                        </a:solidFill>
                        <a:effectLst/>
                        <a:latin typeface="Arial" panose="020B0604020202020204" pitchFamily="34" charset="0"/>
                      </a:endParaRPr>
                    </a:p>
                  </a:txBody>
                  <a:tcPr marL="6350" marR="6350" marT="6350" marB="0" anchor="b"/>
                </a:tc>
                <a:tc>
                  <a:txBody>
                    <a:bodyPr/>
                    <a:lstStyle/>
                    <a:p>
                      <a:pPr algn="r" fontAlgn="b"/>
                      <a:r>
                        <a:rPr lang="en-GB" sz="2400" b="0" i="0" u="none" strike="noStrike" dirty="0">
                          <a:solidFill>
                            <a:srgbClr val="000000"/>
                          </a:solidFill>
                          <a:effectLst/>
                          <a:latin typeface="Arial" panose="020B0604020202020204" pitchFamily="34" charset="0"/>
                        </a:rPr>
                        <a:t>67</a:t>
                      </a:r>
                    </a:p>
                  </a:txBody>
                  <a:tcPr marL="6350" marR="6350" marT="6350" marB="0" anchor="b"/>
                </a:tc>
                <a:tc>
                  <a:txBody>
                    <a:bodyPr/>
                    <a:lstStyle/>
                    <a:p>
                      <a:pPr algn="r" fontAlgn="b"/>
                      <a:r>
                        <a:rPr lang="en-GB" sz="2400" b="0" i="0" u="none" strike="noStrike" dirty="0">
                          <a:solidFill>
                            <a:srgbClr val="000000"/>
                          </a:solidFill>
                          <a:effectLst/>
                          <a:latin typeface="Arial" panose="020B0604020202020204" pitchFamily="34" charset="0"/>
                        </a:rPr>
                        <a:t>59</a:t>
                      </a:r>
                    </a:p>
                  </a:txBody>
                  <a:tcPr marL="6350" marR="6350" marT="6350" marB="0" anchor="b"/>
                </a:tc>
                <a:tc>
                  <a:txBody>
                    <a:bodyPr/>
                    <a:lstStyle/>
                    <a:p>
                      <a:pPr algn="r" fontAlgn="b"/>
                      <a:r>
                        <a:rPr lang="en-GB" sz="2400" b="0" i="0" u="none" strike="noStrike" dirty="0">
                          <a:solidFill>
                            <a:srgbClr val="000000"/>
                          </a:solidFill>
                          <a:effectLst/>
                          <a:latin typeface="Arial" panose="020B0604020202020204" pitchFamily="34" charset="0"/>
                        </a:rPr>
                        <a:t>63</a:t>
                      </a:r>
                    </a:p>
                  </a:txBody>
                  <a:tcPr marL="6350" marR="6350" marT="6350" marB="0" anchor="b"/>
                </a:tc>
                <a:tc>
                  <a:txBody>
                    <a:bodyPr/>
                    <a:lstStyle/>
                    <a:p>
                      <a:pPr algn="r" fontAlgn="b"/>
                      <a:r>
                        <a:rPr lang="en-GB" sz="2400" u="none" strike="noStrike" dirty="0">
                          <a:effectLst/>
                        </a:rPr>
                        <a:t>94%</a:t>
                      </a:r>
                      <a:endParaRPr lang="en-GB" sz="2400" b="1" i="0" u="none" strike="noStrike" dirty="0">
                        <a:solidFill>
                          <a:srgbClr val="000000"/>
                        </a:solidFill>
                        <a:effectLst/>
                        <a:latin typeface="Arial" panose="020B0604020202020204" pitchFamily="34" charset="0"/>
                      </a:endParaRPr>
                    </a:p>
                  </a:txBody>
                  <a:tcPr marL="6350" marR="6350" marT="6350" marB="0" anchor="b"/>
                </a:tc>
                <a:extLst>
                  <a:ext uri="{0D108BD9-81ED-4DB2-BD59-A6C34878D82A}">
                    <a16:rowId xmlns:a16="http://schemas.microsoft.com/office/drawing/2014/main" val="2371026448"/>
                  </a:ext>
                </a:extLst>
              </a:tr>
              <a:tr h="460238">
                <a:tc>
                  <a:txBody>
                    <a:bodyPr/>
                    <a:lstStyle/>
                    <a:p>
                      <a:pPr algn="l" fontAlgn="b"/>
                      <a:r>
                        <a:rPr lang="en-GB" sz="2400" b="1" u="none" strike="noStrike" dirty="0">
                          <a:effectLst/>
                        </a:rPr>
                        <a:t>Yr2</a:t>
                      </a:r>
                      <a:endParaRPr lang="en-GB" sz="2400" b="1" i="0" u="none" strike="noStrike" dirty="0">
                        <a:solidFill>
                          <a:srgbClr val="000000"/>
                        </a:solidFill>
                        <a:effectLst/>
                        <a:latin typeface="Arial" panose="020B0604020202020204" pitchFamily="34" charset="0"/>
                      </a:endParaRPr>
                    </a:p>
                  </a:txBody>
                  <a:tcPr marL="6350" marR="6350" marT="6350" marB="0" anchor="b"/>
                </a:tc>
                <a:tc>
                  <a:txBody>
                    <a:bodyPr/>
                    <a:lstStyle/>
                    <a:p>
                      <a:pPr algn="r" fontAlgn="b"/>
                      <a:r>
                        <a:rPr lang="en-GB" sz="2400" u="none" strike="noStrike">
                          <a:effectLst/>
                        </a:rPr>
                        <a:t>4</a:t>
                      </a:r>
                      <a:endParaRPr lang="en-GB" sz="2400" b="0" i="0" u="none" strike="noStrike">
                        <a:solidFill>
                          <a:srgbClr val="000000"/>
                        </a:solidFill>
                        <a:effectLst/>
                        <a:latin typeface="Arial" panose="020B0604020202020204" pitchFamily="34" charset="0"/>
                      </a:endParaRPr>
                    </a:p>
                  </a:txBody>
                  <a:tcPr marL="6350" marR="6350" marT="6350" marB="0" anchor="b"/>
                </a:tc>
                <a:tc>
                  <a:txBody>
                    <a:bodyPr/>
                    <a:lstStyle/>
                    <a:p>
                      <a:pPr algn="r" fontAlgn="b"/>
                      <a:r>
                        <a:rPr lang="en-GB" sz="2400" u="none" strike="noStrike">
                          <a:effectLst/>
                        </a:rPr>
                        <a:t>3</a:t>
                      </a:r>
                      <a:endParaRPr lang="en-GB" sz="2400" b="0" i="0" u="none" strike="noStrike">
                        <a:solidFill>
                          <a:srgbClr val="000000"/>
                        </a:solidFill>
                        <a:effectLst/>
                        <a:latin typeface="Arial" panose="020B0604020202020204" pitchFamily="34" charset="0"/>
                      </a:endParaRPr>
                    </a:p>
                  </a:txBody>
                  <a:tcPr marL="6350" marR="6350" marT="6350" marB="0" anchor="b"/>
                </a:tc>
                <a:tc>
                  <a:txBody>
                    <a:bodyPr/>
                    <a:lstStyle/>
                    <a:p>
                      <a:pPr algn="r" fontAlgn="b"/>
                      <a:r>
                        <a:rPr lang="en-GB" sz="2400" u="none" strike="noStrike" dirty="0">
                          <a:effectLst/>
                        </a:rPr>
                        <a:t>4</a:t>
                      </a:r>
                    </a:p>
                  </a:txBody>
                  <a:tcPr marL="6350" marR="6350" marT="6350" marB="0" anchor="b"/>
                </a:tc>
                <a:tc>
                  <a:txBody>
                    <a:bodyPr/>
                    <a:lstStyle/>
                    <a:p>
                      <a:pPr algn="r" fontAlgn="b"/>
                      <a:r>
                        <a:rPr lang="en-GB" sz="2400" u="none" strike="noStrike" dirty="0">
                          <a:effectLst/>
                        </a:rPr>
                        <a:t>100%</a:t>
                      </a:r>
                      <a:endParaRPr lang="en-GB" sz="2400" b="1" i="0" u="none" strike="noStrike" dirty="0">
                        <a:solidFill>
                          <a:srgbClr val="000000"/>
                        </a:solidFill>
                        <a:effectLst/>
                        <a:latin typeface="Arial" panose="020B0604020202020204" pitchFamily="34" charset="0"/>
                      </a:endParaRPr>
                    </a:p>
                  </a:txBody>
                  <a:tcPr marL="6350" marR="6350" marT="6350" marB="0" anchor="b"/>
                </a:tc>
                <a:extLst>
                  <a:ext uri="{0D108BD9-81ED-4DB2-BD59-A6C34878D82A}">
                    <a16:rowId xmlns:a16="http://schemas.microsoft.com/office/drawing/2014/main" val="3968976905"/>
                  </a:ext>
                </a:extLst>
              </a:tr>
              <a:tr h="460238">
                <a:tc>
                  <a:txBody>
                    <a:bodyPr/>
                    <a:lstStyle/>
                    <a:p>
                      <a:pPr algn="l" fontAlgn="b"/>
                      <a:r>
                        <a:rPr lang="en-GB" sz="2400" b="1" u="none" strike="noStrike">
                          <a:effectLst/>
                        </a:rPr>
                        <a:t>Yr 11</a:t>
                      </a:r>
                      <a:endParaRPr lang="en-GB" sz="2400" b="1" i="0" u="none" strike="noStrike">
                        <a:solidFill>
                          <a:srgbClr val="000000"/>
                        </a:solidFill>
                        <a:effectLst/>
                        <a:latin typeface="Arial" panose="020B0604020202020204" pitchFamily="34" charset="0"/>
                      </a:endParaRPr>
                    </a:p>
                  </a:txBody>
                  <a:tcPr marL="6350" marR="6350" marT="6350" marB="0" anchor="b"/>
                </a:tc>
                <a:tc>
                  <a:txBody>
                    <a:bodyPr/>
                    <a:lstStyle/>
                    <a:p>
                      <a:pPr algn="r" fontAlgn="b"/>
                      <a:r>
                        <a:rPr lang="en-GB" sz="2400" b="0" i="0" u="none" strike="noStrike" dirty="0">
                          <a:solidFill>
                            <a:srgbClr val="000000"/>
                          </a:solidFill>
                          <a:effectLst/>
                          <a:latin typeface="Arial" panose="020B0604020202020204" pitchFamily="34" charset="0"/>
                        </a:rPr>
                        <a:t>397</a:t>
                      </a:r>
                    </a:p>
                  </a:txBody>
                  <a:tcPr marL="6350" marR="6350" marT="6350" marB="0" anchor="b"/>
                </a:tc>
                <a:tc>
                  <a:txBody>
                    <a:bodyPr/>
                    <a:lstStyle/>
                    <a:p>
                      <a:pPr algn="r" fontAlgn="b"/>
                      <a:r>
                        <a:rPr lang="en-GB" sz="2400" b="0" i="0" u="none" strike="noStrike" dirty="0">
                          <a:solidFill>
                            <a:srgbClr val="000000"/>
                          </a:solidFill>
                          <a:effectLst/>
                          <a:latin typeface="Arial" panose="020B0604020202020204" pitchFamily="34" charset="0"/>
                        </a:rPr>
                        <a:t>355</a:t>
                      </a:r>
                    </a:p>
                  </a:txBody>
                  <a:tcPr marL="6350" marR="6350" marT="6350" marB="0" anchor="b"/>
                </a:tc>
                <a:tc>
                  <a:txBody>
                    <a:bodyPr/>
                    <a:lstStyle/>
                    <a:p>
                      <a:pPr algn="r" fontAlgn="b"/>
                      <a:r>
                        <a:rPr lang="en-GB" sz="2400" u="none" strike="noStrike" dirty="0">
                          <a:effectLst/>
                        </a:rPr>
                        <a:t>176</a:t>
                      </a:r>
                      <a:endParaRPr lang="en-GB" sz="2400" b="0" i="0" u="none" strike="noStrike" dirty="0">
                        <a:solidFill>
                          <a:srgbClr val="000000"/>
                        </a:solidFill>
                        <a:effectLst/>
                        <a:latin typeface="Arial" panose="020B0604020202020204" pitchFamily="34" charset="0"/>
                      </a:endParaRPr>
                    </a:p>
                  </a:txBody>
                  <a:tcPr marL="6350" marR="6350" marT="6350" marB="0" anchor="b"/>
                </a:tc>
                <a:tc>
                  <a:txBody>
                    <a:bodyPr/>
                    <a:lstStyle/>
                    <a:p>
                      <a:pPr algn="r" fontAlgn="b"/>
                      <a:r>
                        <a:rPr lang="en-GB" sz="2400" u="none" strike="noStrike" dirty="0">
                          <a:effectLst/>
                        </a:rPr>
                        <a:t>44%</a:t>
                      </a:r>
                      <a:endParaRPr lang="en-GB" sz="2400" b="1" i="0" u="none" strike="noStrike" dirty="0">
                        <a:solidFill>
                          <a:srgbClr val="000000"/>
                        </a:solidFill>
                        <a:effectLst/>
                        <a:latin typeface="Arial" panose="020B0604020202020204" pitchFamily="34" charset="0"/>
                      </a:endParaRPr>
                    </a:p>
                  </a:txBody>
                  <a:tcPr marL="6350" marR="6350" marT="6350" marB="0" anchor="b"/>
                </a:tc>
                <a:extLst>
                  <a:ext uri="{0D108BD9-81ED-4DB2-BD59-A6C34878D82A}">
                    <a16:rowId xmlns:a16="http://schemas.microsoft.com/office/drawing/2014/main" val="197938291"/>
                  </a:ext>
                </a:extLst>
              </a:tr>
              <a:tr h="460238">
                <a:tc>
                  <a:txBody>
                    <a:bodyPr/>
                    <a:lstStyle/>
                    <a:p>
                      <a:pPr algn="l" fontAlgn="b"/>
                      <a:r>
                        <a:rPr lang="en-GB" sz="2400" b="1" u="none" strike="noStrike" err="1">
                          <a:effectLst/>
                        </a:rPr>
                        <a:t>Yr</a:t>
                      </a:r>
                      <a:r>
                        <a:rPr lang="en-GB" sz="2400" b="1" u="none" strike="noStrike">
                          <a:effectLst/>
                        </a:rPr>
                        <a:t> 14</a:t>
                      </a:r>
                      <a:endParaRPr lang="en-GB" sz="2400" b="1" i="0" u="none" strike="noStrike">
                        <a:solidFill>
                          <a:srgbClr val="000000"/>
                        </a:solidFill>
                        <a:effectLst/>
                        <a:latin typeface="Arial" panose="020B0604020202020204" pitchFamily="34" charset="0"/>
                      </a:endParaRPr>
                    </a:p>
                  </a:txBody>
                  <a:tcPr marL="6350" marR="6350" marT="6350" marB="0" anchor="b"/>
                </a:tc>
                <a:tc>
                  <a:txBody>
                    <a:bodyPr/>
                    <a:lstStyle/>
                    <a:p>
                      <a:pPr algn="r" fontAlgn="b"/>
                      <a:r>
                        <a:rPr lang="en-GB" sz="2400" u="none" strike="noStrike">
                          <a:effectLst/>
                        </a:rPr>
                        <a:t>272</a:t>
                      </a:r>
                      <a:endParaRPr lang="en-GB" sz="2400" b="0" i="0" u="none" strike="noStrike">
                        <a:solidFill>
                          <a:srgbClr val="000000"/>
                        </a:solidFill>
                        <a:effectLst/>
                        <a:latin typeface="Arial" panose="020B0604020202020204" pitchFamily="34" charset="0"/>
                      </a:endParaRPr>
                    </a:p>
                  </a:txBody>
                  <a:tcPr marL="6350" marR="6350" marT="6350" marB="0" anchor="b"/>
                </a:tc>
                <a:tc>
                  <a:txBody>
                    <a:bodyPr/>
                    <a:lstStyle/>
                    <a:p>
                      <a:pPr algn="r" fontAlgn="b"/>
                      <a:r>
                        <a:rPr lang="en-GB" sz="2400" u="none" strike="noStrike" dirty="0">
                          <a:effectLst/>
                        </a:rPr>
                        <a:t>59</a:t>
                      </a:r>
                      <a:endParaRPr lang="en-GB" sz="2400" b="0" i="0" u="none" strike="noStrike" dirty="0">
                        <a:solidFill>
                          <a:srgbClr val="000000"/>
                        </a:solidFill>
                        <a:effectLst/>
                        <a:latin typeface="Arial" panose="020B0604020202020204" pitchFamily="34" charset="0"/>
                      </a:endParaRPr>
                    </a:p>
                  </a:txBody>
                  <a:tcPr marL="6350" marR="6350" marT="6350" marB="0" anchor="b"/>
                </a:tc>
                <a:tc>
                  <a:txBody>
                    <a:bodyPr/>
                    <a:lstStyle/>
                    <a:p>
                      <a:pPr algn="r" fontAlgn="b"/>
                      <a:r>
                        <a:rPr lang="en-GB" sz="2400" b="0" i="0" u="none" strike="noStrike" dirty="0">
                          <a:solidFill>
                            <a:srgbClr val="000000"/>
                          </a:solidFill>
                          <a:effectLst/>
                          <a:latin typeface="Arial" panose="020B0604020202020204" pitchFamily="34" charset="0"/>
                        </a:rPr>
                        <a:t>80</a:t>
                      </a:r>
                    </a:p>
                  </a:txBody>
                  <a:tcPr marL="6350" marR="6350" marT="6350" marB="0" anchor="b"/>
                </a:tc>
                <a:tc>
                  <a:txBody>
                    <a:bodyPr/>
                    <a:lstStyle/>
                    <a:p>
                      <a:pPr algn="r" fontAlgn="b"/>
                      <a:r>
                        <a:rPr lang="en-GB" sz="2400" u="none" strike="noStrike" dirty="0">
                          <a:effectLst/>
                        </a:rPr>
                        <a:t>29%</a:t>
                      </a:r>
                      <a:endParaRPr lang="en-GB" sz="2400" b="1" i="0" u="none" strike="noStrike" dirty="0">
                        <a:solidFill>
                          <a:srgbClr val="000000"/>
                        </a:solidFill>
                        <a:effectLst/>
                        <a:latin typeface="Arial" panose="020B0604020202020204" pitchFamily="34" charset="0"/>
                      </a:endParaRPr>
                    </a:p>
                  </a:txBody>
                  <a:tcPr marL="6350" marR="6350" marT="6350" marB="0" anchor="b"/>
                </a:tc>
                <a:extLst>
                  <a:ext uri="{0D108BD9-81ED-4DB2-BD59-A6C34878D82A}">
                    <a16:rowId xmlns:a16="http://schemas.microsoft.com/office/drawing/2014/main" val="1037977332"/>
                  </a:ext>
                </a:extLst>
              </a:tr>
            </a:tbl>
          </a:graphicData>
        </a:graphic>
      </p:graphicFrame>
      <p:sp>
        <p:nvSpPr>
          <p:cNvPr id="6" name="Rectangle 1">
            <a:extLst>
              <a:ext uri="{FF2B5EF4-FFF2-40B4-BE49-F238E27FC236}">
                <a16:creationId xmlns:a16="http://schemas.microsoft.com/office/drawing/2014/main" id="{B5710E2B-EBDB-829A-96CD-37365DBC7E13}"/>
              </a:ext>
            </a:extLst>
          </p:cNvPr>
          <p:cNvSpPr>
            <a:spLocks noChangeArrowheads="1"/>
          </p:cNvSpPr>
          <p:nvPr/>
        </p:nvSpPr>
        <p:spPr bwMode="auto">
          <a:xfrm>
            <a:off x="965197" y="-15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2169476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2" y="2369574"/>
            <a:ext cx="11327093" cy="4181351"/>
          </a:xfrm>
        </p:spPr>
        <p:txBody>
          <a:bodyPr/>
          <a:lstStyle/>
          <a:p>
            <a:endParaRPr lang="en-GB" sz="1800">
              <a:effectLst/>
              <a:latin typeface="Calibri" panose="020F0502020204030204" pitchFamily="34" charset="0"/>
              <a:ea typeface="Calibri" panose="020F0502020204030204" pitchFamily="34" charset="0"/>
            </a:endParaRPr>
          </a:p>
          <a:p>
            <a:endParaRPr lang="en-GB"/>
          </a:p>
        </p:txBody>
      </p:sp>
      <p:sp>
        <p:nvSpPr>
          <p:cNvPr id="6" name="Title 1">
            <a:extLst>
              <a:ext uri="{FF2B5EF4-FFF2-40B4-BE49-F238E27FC236}">
                <a16:creationId xmlns:a16="http://schemas.microsoft.com/office/drawing/2014/main" id="{AB4ECC87-2CAE-EB03-CFBF-3043387BE7B8}"/>
              </a:ext>
            </a:extLst>
          </p:cNvPr>
          <p:cNvSpPr>
            <a:spLocks noGrp="1"/>
          </p:cNvSpPr>
          <p:nvPr>
            <p:ph type="title" hasCustomPrompt="1"/>
          </p:nvPr>
        </p:nvSpPr>
        <p:spPr>
          <a:xfrm>
            <a:off x="369038" y="181370"/>
            <a:ext cx="11422627" cy="1227016"/>
          </a:xfrm>
        </p:spPr>
        <p:txBody>
          <a:bodyPr>
            <a:normAutofit/>
          </a:bodyPr>
          <a:lstStyle>
            <a:lvl1pPr>
              <a:defRPr/>
            </a:lvl1pPr>
          </a:lstStyle>
          <a:p>
            <a:r>
              <a:rPr lang="en-GB" sz="4400" b="1"/>
              <a:t>Headlines</a:t>
            </a:r>
          </a:p>
        </p:txBody>
      </p:sp>
      <p:sp>
        <p:nvSpPr>
          <p:cNvPr id="2" name="TextBox 1">
            <a:extLst>
              <a:ext uri="{FF2B5EF4-FFF2-40B4-BE49-F238E27FC236}">
                <a16:creationId xmlns:a16="http://schemas.microsoft.com/office/drawing/2014/main" id="{7419B2A9-73B2-F293-CCE1-4092EE7A82EF}"/>
              </a:ext>
            </a:extLst>
          </p:cNvPr>
          <p:cNvSpPr txBox="1"/>
          <p:nvPr/>
        </p:nvSpPr>
        <p:spPr>
          <a:xfrm>
            <a:off x="588579" y="1198179"/>
            <a:ext cx="10520855" cy="502297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lvl="0" indent="-342900">
              <a:lnSpc>
                <a:spcPct val="107000"/>
              </a:lnSpc>
              <a:buFont typeface="Symbol" panose="05050102010706020507" pitchFamily="18" charset="2"/>
              <a:buChar char=""/>
            </a:pPr>
            <a:r>
              <a:rPr lang="en-GB" sz="2000">
                <a:effectLst/>
                <a:latin typeface="Arial" panose="020B0604020202020204" pitchFamily="34" charset="0"/>
                <a:ea typeface="Calibri" panose="020F0502020204030204" pitchFamily="34" charset="0"/>
                <a:cs typeface="Arial" panose="020B0604020202020204" pitchFamily="34" charset="0"/>
              </a:rPr>
              <a:t>Higher number of EHC plans issued (800+) in 2024 than in 2023 (675)</a:t>
            </a:r>
          </a:p>
          <a:p>
            <a:pPr marL="342900" lvl="0" indent="-342900">
              <a:lnSpc>
                <a:spcPct val="107000"/>
              </a:lnSpc>
              <a:buFont typeface="Symbol" panose="05050102010706020507" pitchFamily="18" charset="2"/>
              <a:buChar char=""/>
            </a:pPr>
            <a:endParaRPr lang="en-GB" sz="2000">
              <a:effectLst/>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 typeface="Symbol" panose="05050102010706020507" pitchFamily="18" charset="2"/>
              <a:buChar char=""/>
            </a:pPr>
            <a:r>
              <a:rPr lang="en-GB" sz="2000">
                <a:effectLst/>
                <a:latin typeface="Arial" panose="020B0604020202020204" pitchFamily="34" charset="0"/>
                <a:ea typeface="Calibri" panose="020F0502020204030204" pitchFamily="34" charset="0"/>
                <a:cs typeface="Arial" panose="020B0604020202020204" pitchFamily="34" charset="0"/>
              </a:rPr>
              <a:t>Highest proportion (34%) issued for Aut</a:t>
            </a:r>
            <a:r>
              <a:rPr lang="en-GB" sz="2000">
                <a:latin typeface="Arial" panose="020B0604020202020204" pitchFamily="34" charset="0"/>
                <a:ea typeface="Calibri" panose="020F0502020204030204" pitchFamily="34" charset="0"/>
                <a:cs typeface="Arial" panose="020B0604020202020204" pitchFamily="34" charset="0"/>
              </a:rPr>
              <a:t>ism</a:t>
            </a:r>
          </a:p>
          <a:p>
            <a:pPr marL="342900" indent="-342900">
              <a:lnSpc>
                <a:spcPct val="107000"/>
              </a:lnSpc>
              <a:buFont typeface="Symbol" panose="05050102010706020507" pitchFamily="18" charset="2"/>
              <a:buChar char=""/>
            </a:pPr>
            <a:endParaRPr lang="en-GB" sz="2000">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 typeface="Symbol" panose="05050102010706020507" pitchFamily="18" charset="2"/>
              <a:buChar char=""/>
            </a:pPr>
            <a:r>
              <a:rPr lang="en-GB" sz="2000">
                <a:effectLst/>
                <a:latin typeface="Arial" panose="020B0604020202020204" pitchFamily="34" charset="0"/>
                <a:ea typeface="Calibri" panose="020F0502020204030204" pitchFamily="34" charset="0"/>
                <a:cs typeface="Arial" panose="020B0604020202020204" pitchFamily="34" charset="0"/>
              </a:rPr>
              <a:t>Increasing trend in EHC plans issued for SL</a:t>
            </a:r>
            <a:r>
              <a:rPr lang="en-GB" sz="2000">
                <a:latin typeface="Arial" panose="020B0604020202020204" pitchFamily="34" charset="0"/>
                <a:ea typeface="Calibri" panose="020F0502020204030204" pitchFamily="34" charset="0"/>
                <a:cs typeface="Arial" panose="020B0604020202020204" pitchFamily="34" charset="0"/>
              </a:rPr>
              <a:t>CN and SEMH</a:t>
            </a:r>
            <a:endParaRPr lang="en-GB" sz="200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endParaRPr lang="en-GB" sz="2000">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Symbol" panose="05050102010706020507" pitchFamily="18" charset="2"/>
              <a:buChar char=""/>
            </a:pPr>
            <a:r>
              <a:rPr lang="en-GB" sz="2000">
                <a:effectLst/>
                <a:latin typeface="Arial" panose="020B0604020202020204" pitchFamily="34" charset="0"/>
                <a:ea typeface="Calibri" panose="020F0502020204030204" pitchFamily="34" charset="0"/>
                <a:cs typeface="Arial" panose="020B0604020202020204" pitchFamily="34" charset="0"/>
              </a:rPr>
              <a:t>Approx. 1100 requests for assessment in 2024 with 75% resulting in a plan</a:t>
            </a:r>
          </a:p>
          <a:p>
            <a:pPr marL="342900" indent="-342900">
              <a:lnSpc>
                <a:spcPct val="107000"/>
              </a:lnSpc>
              <a:spcAft>
                <a:spcPts val="800"/>
              </a:spcAft>
              <a:buFont typeface="Symbol" panose="05050102010706020507" pitchFamily="18" charset="2"/>
              <a:buChar char=""/>
            </a:pPr>
            <a:endParaRPr lang="en-GB" sz="200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GB" sz="2000">
                <a:effectLst/>
                <a:latin typeface="Arial" panose="020B0604020202020204" pitchFamily="34" charset="0"/>
                <a:ea typeface="Calibri" panose="020F0502020204030204" pitchFamily="34" charset="0"/>
                <a:cs typeface="Arial" panose="020B0604020202020204" pitchFamily="34" charset="0"/>
              </a:rPr>
              <a:t>Currently 5500 North Yorkshire funded EHC plans</a:t>
            </a:r>
          </a:p>
          <a:p>
            <a:pPr lvl="0">
              <a:lnSpc>
                <a:spcPct val="107000"/>
              </a:lnSpc>
            </a:pPr>
            <a:r>
              <a:rPr lang="en-GB" sz="2000">
                <a:effectLst/>
                <a:latin typeface="Arial" panose="020B0604020202020204" pitchFamily="34" charset="0"/>
                <a:ea typeface="Calibri" panose="020F0502020204030204" pitchFamily="34" charset="0"/>
                <a:cs typeface="Arial" panose="020B0604020202020204" pitchFamily="34" charset="0"/>
              </a:rPr>
              <a:t> </a:t>
            </a:r>
          </a:p>
          <a:p>
            <a:pPr marL="800100" lvl="1" indent="-342900">
              <a:lnSpc>
                <a:spcPct val="107000"/>
              </a:lnSpc>
              <a:buFont typeface="Symbol" panose="05050102010706020507" pitchFamily="18" charset="2"/>
              <a:buChar char=""/>
            </a:pPr>
            <a:r>
              <a:rPr lang="en-GB" sz="2000">
                <a:effectLst/>
                <a:latin typeface="Arial" panose="020B0604020202020204" pitchFamily="34" charset="0"/>
                <a:ea typeface="Calibri" panose="020F0502020204030204" pitchFamily="34" charset="0"/>
                <a:cs typeface="Arial" panose="020B0604020202020204" pitchFamily="34" charset="0"/>
              </a:rPr>
              <a:t>+12% </a:t>
            </a:r>
            <a:r>
              <a:rPr lang="en-GB" sz="2000">
                <a:latin typeface="Arial" panose="020B0604020202020204" pitchFamily="34" charset="0"/>
                <a:ea typeface="Calibri" panose="020F0502020204030204" pitchFamily="34" charset="0"/>
                <a:cs typeface="Arial" panose="020B0604020202020204" pitchFamily="34" charset="0"/>
              </a:rPr>
              <a:t>on the 4900 at the same point last year</a:t>
            </a:r>
          </a:p>
          <a:p>
            <a:pPr lvl="1">
              <a:lnSpc>
                <a:spcPct val="107000"/>
              </a:lnSpc>
            </a:pPr>
            <a:endParaRPr lang="en-GB" sz="2000">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 typeface="Symbol" panose="05050102010706020507" pitchFamily="18" charset="2"/>
              <a:buChar char=""/>
            </a:pPr>
            <a:r>
              <a:rPr lang="en-GB" sz="2000">
                <a:effectLst/>
                <a:latin typeface="Arial" panose="020B0604020202020204" pitchFamily="34" charset="0"/>
                <a:ea typeface="Calibri" panose="020F0502020204030204" pitchFamily="34" charset="0"/>
                <a:cs typeface="Arial" panose="020B0604020202020204" pitchFamily="34" charset="0"/>
              </a:rPr>
              <a:t>Highest proportion currently for Autism (39%)</a:t>
            </a:r>
          </a:p>
          <a:p>
            <a:pPr>
              <a:lnSpc>
                <a:spcPct val="107000"/>
              </a:lnSpc>
            </a:pPr>
            <a:endParaRPr lang="en-GB" sz="1400">
              <a:effectLst/>
              <a:latin typeface="Arial" panose="020B0604020202020204" pitchFamily="34" charset="0"/>
              <a:ea typeface="Calibri" panose="020F0502020204030204" pitchFamily="34" charset="0"/>
              <a:cs typeface="Arial" panose="020B0604020202020204" pitchFamily="34" charset="0"/>
            </a:endParaRPr>
          </a:p>
          <a:p>
            <a:pPr marL="800100" lvl="1" indent="-342900">
              <a:lnSpc>
                <a:spcPct val="107000"/>
              </a:lnSpc>
              <a:spcAft>
                <a:spcPts val="800"/>
              </a:spcAft>
              <a:buFont typeface="Symbol" panose="05050102010706020507" pitchFamily="18" charset="2"/>
              <a:buChar char=""/>
            </a:pPr>
            <a:endParaRPr lang="en-GB" sz="140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05981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4734E71-4AAC-855A-F5EE-57B319E10DD8}"/>
              </a:ext>
            </a:extLst>
          </p:cNvPr>
          <p:cNvSpPr txBox="1">
            <a:spLocks/>
          </p:cNvSpPr>
          <p:nvPr/>
        </p:nvSpPr>
        <p:spPr>
          <a:xfrm>
            <a:off x="509842" y="149839"/>
            <a:ext cx="11172313" cy="11272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endParaRPr lang="en-GB"/>
          </a:p>
        </p:txBody>
      </p:sp>
      <p:sp>
        <p:nvSpPr>
          <p:cNvPr id="2" name="TextBox 1">
            <a:extLst>
              <a:ext uri="{FF2B5EF4-FFF2-40B4-BE49-F238E27FC236}">
                <a16:creationId xmlns:a16="http://schemas.microsoft.com/office/drawing/2014/main" id="{0301599F-E609-BB28-6182-81A36CCFD5FE}"/>
              </a:ext>
            </a:extLst>
          </p:cNvPr>
          <p:cNvSpPr txBox="1"/>
          <p:nvPr/>
        </p:nvSpPr>
        <p:spPr>
          <a:xfrm>
            <a:off x="840828" y="409903"/>
            <a:ext cx="10026869" cy="646331"/>
          </a:xfrm>
          <a:prstGeom prst="rect">
            <a:avLst/>
          </a:prstGeom>
          <a:noFill/>
        </p:spPr>
        <p:txBody>
          <a:bodyPr wrap="square" rtlCol="0">
            <a:spAutoFit/>
          </a:bodyPr>
          <a:lstStyle/>
          <a:p>
            <a:r>
              <a:rPr lang="en-GB" sz="3600" b="1">
                <a:solidFill>
                  <a:schemeClr val="tx2"/>
                </a:solidFill>
              </a:rPr>
              <a:t>Service Priorities</a:t>
            </a:r>
          </a:p>
        </p:txBody>
      </p:sp>
      <p:sp>
        <p:nvSpPr>
          <p:cNvPr id="3" name="TextBox 2">
            <a:extLst>
              <a:ext uri="{FF2B5EF4-FFF2-40B4-BE49-F238E27FC236}">
                <a16:creationId xmlns:a16="http://schemas.microsoft.com/office/drawing/2014/main" id="{96B9EBEA-502D-1E0E-E512-C31151A6FCEA}"/>
              </a:ext>
            </a:extLst>
          </p:cNvPr>
          <p:cNvSpPr txBox="1"/>
          <p:nvPr/>
        </p:nvSpPr>
        <p:spPr>
          <a:xfrm>
            <a:off x="336884" y="1156138"/>
            <a:ext cx="11560826" cy="5262979"/>
          </a:xfrm>
          <a:prstGeom prst="rect">
            <a:avLst/>
          </a:prstGeom>
          <a:noFill/>
        </p:spPr>
        <p:txBody>
          <a:bodyPr wrap="square" rtlCol="0">
            <a:spAutoFit/>
          </a:bodyPr>
          <a:lstStyle/>
          <a:p>
            <a:r>
              <a:rPr lang="en-GB" sz="2400"/>
              <a:t>Previous feedback from SENCO’s and stakeholders have been considered. Following are the services immediate priorities:</a:t>
            </a:r>
          </a:p>
          <a:p>
            <a:endParaRPr lang="en-GB" sz="2400"/>
          </a:p>
          <a:p>
            <a:r>
              <a:rPr lang="en-GB" sz="2400"/>
              <a:t>Digital EHCP (Full review of processes, documentation and formal communications)</a:t>
            </a:r>
          </a:p>
          <a:p>
            <a:endParaRPr lang="en-GB" sz="2400"/>
          </a:p>
          <a:p>
            <a:r>
              <a:rPr lang="en-GB" sz="2400"/>
              <a:t>Recruitment and retention to aid caseload stability</a:t>
            </a:r>
          </a:p>
          <a:p>
            <a:endParaRPr lang="en-GB" sz="2400"/>
          </a:p>
          <a:p>
            <a:r>
              <a:rPr lang="en-GB" sz="2400"/>
              <a:t>Induction and ongoing CPD programme for all SEND Assessment posts</a:t>
            </a:r>
          </a:p>
          <a:p>
            <a:endParaRPr lang="en-GB" sz="2400"/>
          </a:p>
          <a:p>
            <a:r>
              <a:rPr lang="en-GB" sz="2400"/>
              <a:t>Improving Communication</a:t>
            </a:r>
          </a:p>
          <a:p>
            <a:endParaRPr lang="en-GB" sz="2400"/>
          </a:p>
          <a:p>
            <a:r>
              <a:rPr lang="en-GB" sz="2400"/>
              <a:t>Statutory Performance measures</a:t>
            </a:r>
          </a:p>
          <a:p>
            <a:endParaRPr lang="en-GB" sz="2400"/>
          </a:p>
          <a:p>
            <a:endParaRPr lang="en-GB" sz="2400"/>
          </a:p>
        </p:txBody>
      </p:sp>
    </p:spTree>
    <p:extLst>
      <p:ext uri="{BB962C8B-B14F-4D97-AF65-F5344CB8AC3E}">
        <p14:creationId xmlns:p14="http://schemas.microsoft.com/office/powerpoint/2010/main" val="1959083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D6C2-6CA2-B308-DB91-998B33B1437B}"/>
              </a:ext>
            </a:extLst>
          </p:cNvPr>
          <p:cNvSpPr>
            <a:spLocks noGrp="1"/>
          </p:cNvSpPr>
          <p:nvPr>
            <p:ph type="title"/>
          </p:nvPr>
        </p:nvSpPr>
        <p:spPr/>
        <p:txBody>
          <a:bodyPr/>
          <a:lstStyle/>
          <a:p>
            <a:r>
              <a:rPr lang="en-GB"/>
              <a:t>Hambleton/Richmondshire hub</a:t>
            </a:r>
          </a:p>
        </p:txBody>
      </p:sp>
      <p:sp>
        <p:nvSpPr>
          <p:cNvPr id="3" name="Content Placeholder 2">
            <a:extLst>
              <a:ext uri="{FF2B5EF4-FFF2-40B4-BE49-F238E27FC236}">
                <a16:creationId xmlns:a16="http://schemas.microsoft.com/office/drawing/2014/main" id="{DDB57198-2375-5F5A-44A6-0020B91BD191}"/>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022866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80C4-A984-F011-B4D9-38A1E667586A}"/>
              </a:ext>
            </a:extLst>
          </p:cNvPr>
          <p:cNvSpPr>
            <a:spLocks noGrp="1"/>
          </p:cNvSpPr>
          <p:nvPr>
            <p:ph type="title"/>
          </p:nvPr>
        </p:nvSpPr>
        <p:spPr>
          <a:xfrm>
            <a:off x="464573" y="524175"/>
            <a:ext cx="10515600" cy="707462"/>
          </a:xfrm>
        </p:spPr>
        <p:txBody>
          <a:bodyPr/>
          <a:lstStyle/>
          <a:p>
            <a:r>
              <a:rPr lang="en-GB">
                <a:latin typeface="Arial"/>
                <a:cs typeface="Arial"/>
              </a:rPr>
              <a:t>Caseload numbers</a:t>
            </a:r>
            <a:endParaRPr lang="en-GB"/>
          </a:p>
        </p:txBody>
      </p:sp>
      <p:sp>
        <p:nvSpPr>
          <p:cNvPr id="3" name="Content Placeholder 2">
            <a:extLst>
              <a:ext uri="{FF2B5EF4-FFF2-40B4-BE49-F238E27FC236}">
                <a16:creationId xmlns:a16="http://schemas.microsoft.com/office/drawing/2014/main" id="{823984D3-2EBA-E8A4-B92B-9154230EEDED}"/>
              </a:ext>
            </a:extLst>
          </p:cNvPr>
          <p:cNvSpPr>
            <a:spLocks noGrp="1"/>
          </p:cNvSpPr>
          <p:nvPr>
            <p:ph idx="1"/>
          </p:nvPr>
        </p:nvSpPr>
        <p:spPr>
          <a:xfrm>
            <a:off x="464573" y="4580991"/>
            <a:ext cx="10515600" cy="1372948"/>
          </a:xfrm>
        </p:spPr>
        <p:txBody>
          <a:bodyPr vert="horz" lIns="91440" tIns="45720" rIns="91440" bIns="45720" rtlCol="0" anchor="t">
            <a:normAutofit/>
          </a:bodyPr>
          <a:lstStyle/>
          <a:p>
            <a:r>
              <a:rPr lang="en-US" sz="1800">
                <a:latin typeface="Arial"/>
                <a:cs typeface="Arial"/>
              </a:rPr>
              <a:t>The total caseload of SEND hubs has continued to increase over the last 4 years, going from 1656 a year to 2326 in 2023-24, a 40% increase. </a:t>
            </a:r>
          </a:p>
          <a:p>
            <a:r>
              <a:rPr lang="en-US" sz="1800">
                <a:latin typeface="Arial"/>
                <a:cs typeface="Arial"/>
              </a:rPr>
              <a:t>There has also been an increase in the number of referrals in the same period each year (from Sep to Jan), from 613 in 2020/21 to 1098 in 2024/25, which is a 79% increase in referrals since 2020.</a:t>
            </a:r>
            <a:r>
              <a:rPr lang="en-US" sz="600">
                <a:latin typeface="Arial"/>
                <a:cs typeface="Arial"/>
              </a:rPr>
              <a:t> </a:t>
            </a:r>
            <a:endParaRPr lang="en-GB">
              <a:latin typeface="Arial"/>
              <a:cs typeface="Arial"/>
            </a:endParaRPr>
          </a:p>
        </p:txBody>
      </p:sp>
      <p:pic>
        <p:nvPicPr>
          <p:cNvPr id="5" name="Content Placeholder 3" descr="A graph with blue bars and numbers&#10;&#10;AI-generated content may be incorrect.">
            <a:extLst>
              <a:ext uri="{FF2B5EF4-FFF2-40B4-BE49-F238E27FC236}">
                <a16:creationId xmlns:a16="http://schemas.microsoft.com/office/drawing/2014/main" id="{176DECCD-0CA3-87D1-EDEA-7D30EE937037}"/>
              </a:ext>
            </a:extLst>
          </p:cNvPr>
          <p:cNvPicPr>
            <a:picLocks noChangeAspect="1"/>
          </p:cNvPicPr>
          <p:nvPr/>
        </p:nvPicPr>
        <p:blipFill>
          <a:blip r:embed="rId2"/>
          <a:stretch>
            <a:fillRect/>
          </a:stretch>
        </p:blipFill>
        <p:spPr>
          <a:xfrm>
            <a:off x="638372" y="1546363"/>
            <a:ext cx="4826778" cy="2903916"/>
          </a:xfrm>
          <a:prstGeom prst="rect">
            <a:avLst/>
          </a:prstGeom>
          <a:noFill/>
        </p:spPr>
      </p:pic>
      <p:pic>
        <p:nvPicPr>
          <p:cNvPr id="7" name="Picture 6" descr="A graph with numbers and a bar&#10;&#10;AI-generated content may be incorrect.">
            <a:extLst>
              <a:ext uri="{FF2B5EF4-FFF2-40B4-BE49-F238E27FC236}">
                <a16:creationId xmlns:a16="http://schemas.microsoft.com/office/drawing/2014/main" id="{90A408B7-4DD3-DE64-F7BE-9504582DDB6B}"/>
              </a:ext>
            </a:extLst>
          </p:cNvPr>
          <p:cNvPicPr>
            <a:picLocks noChangeAspect="1"/>
          </p:cNvPicPr>
          <p:nvPr/>
        </p:nvPicPr>
        <p:blipFill>
          <a:blip r:embed="rId3"/>
          <a:stretch>
            <a:fillRect/>
          </a:stretch>
        </p:blipFill>
        <p:spPr>
          <a:xfrm>
            <a:off x="5903007" y="1536469"/>
            <a:ext cx="4837671" cy="2903914"/>
          </a:xfrm>
          <a:prstGeom prst="rect">
            <a:avLst/>
          </a:prstGeom>
        </p:spPr>
      </p:pic>
    </p:spTree>
    <p:extLst>
      <p:ext uri="{BB962C8B-B14F-4D97-AF65-F5344CB8AC3E}">
        <p14:creationId xmlns:p14="http://schemas.microsoft.com/office/powerpoint/2010/main" val="3730949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4005E-CEBD-5018-2AA8-C3F1F4254A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34D2B-EBBB-B5EC-A97D-CF089F1E3344}"/>
              </a:ext>
            </a:extLst>
          </p:cNvPr>
          <p:cNvSpPr>
            <a:spLocks noGrp="1"/>
          </p:cNvSpPr>
          <p:nvPr>
            <p:ph type="title"/>
          </p:nvPr>
        </p:nvSpPr>
        <p:spPr>
          <a:xfrm>
            <a:off x="464573" y="524175"/>
            <a:ext cx="10515600" cy="707462"/>
          </a:xfrm>
        </p:spPr>
        <p:txBody>
          <a:bodyPr/>
          <a:lstStyle/>
          <a:p>
            <a:r>
              <a:rPr lang="en-GB">
                <a:latin typeface="Arial"/>
                <a:cs typeface="Arial"/>
              </a:rPr>
              <a:t>Referrals accepted </a:t>
            </a:r>
            <a:endParaRPr lang="en-GB"/>
          </a:p>
        </p:txBody>
      </p:sp>
      <p:sp>
        <p:nvSpPr>
          <p:cNvPr id="3" name="Content Placeholder 2">
            <a:extLst>
              <a:ext uri="{FF2B5EF4-FFF2-40B4-BE49-F238E27FC236}">
                <a16:creationId xmlns:a16="http://schemas.microsoft.com/office/drawing/2014/main" id="{6E7A6414-4DA1-62A6-0F05-5C5818228700}"/>
              </a:ext>
            </a:extLst>
          </p:cNvPr>
          <p:cNvSpPr>
            <a:spLocks noGrp="1"/>
          </p:cNvSpPr>
          <p:nvPr>
            <p:ph idx="1"/>
          </p:nvPr>
        </p:nvSpPr>
        <p:spPr>
          <a:xfrm>
            <a:off x="464573" y="4580991"/>
            <a:ext cx="10515600" cy="1372948"/>
          </a:xfrm>
        </p:spPr>
        <p:txBody>
          <a:bodyPr vert="horz" lIns="91440" tIns="45720" rIns="91440" bIns="45720" rtlCol="0" anchor="t">
            <a:normAutofit fontScale="85000" lnSpcReduction="20000"/>
          </a:bodyPr>
          <a:lstStyle/>
          <a:p>
            <a:r>
              <a:rPr lang="en-US" sz="1800">
                <a:latin typeface="Arial"/>
                <a:cs typeface="Arial"/>
              </a:rPr>
              <a:t>The total caseload accepted by SEND hubs has continued to increase over the last 4 years, going from 1097 a year to 1803 in 2023-24, a 64% increase. </a:t>
            </a:r>
          </a:p>
          <a:p>
            <a:r>
              <a:rPr lang="en-US" sz="1800">
                <a:latin typeface="Arial"/>
                <a:cs typeface="Arial"/>
              </a:rPr>
              <a:t>There has also been an increase in the number of referrals in the same period each year (from Sep to Jan), from 406 in 2020/21 to 906 in 2024/25, which is a 123% increase in referrals since 2020.</a:t>
            </a:r>
            <a:endParaRPr lang="en-US" sz="600">
              <a:latin typeface="Arial"/>
              <a:cs typeface="Arial"/>
            </a:endParaRPr>
          </a:p>
          <a:p>
            <a:r>
              <a:rPr lang="en-US" sz="1800">
                <a:latin typeface="Arial"/>
                <a:cs typeface="Arial"/>
              </a:rPr>
              <a:t>The Hub's have accepted 75% of all referrals. The 25% of referrals declined are still predominantly because of insufficient information provided.</a:t>
            </a:r>
          </a:p>
        </p:txBody>
      </p:sp>
      <p:pic>
        <p:nvPicPr>
          <p:cNvPr id="4" name="Picture 3">
            <a:extLst>
              <a:ext uri="{FF2B5EF4-FFF2-40B4-BE49-F238E27FC236}">
                <a16:creationId xmlns:a16="http://schemas.microsoft.com/office/drawing/2014/main" id="{A96E870F-6DC2-ADD9-E021-457FE68BAB0D}"/>
              </a:ext>
            </a:extLst>
          </p:cNvPr>
          <p:cNvPicPr>
            <a:picLocks noChangeAspect="1"/>
          </p:cNvPicPr>
          <p:nvPr/>
        </p:nvPicPr>
        <p:blipFill>
          <a:blip r:embed="rId2"/>
          <a:stretch>
            <a:fillRect/>
          </a:stretch>
        </p:blipFill>
        <p:spPr>
          <a:xfrm>
            <a:off x="639093" y="1489202"/>
            <a:ext cx="4818377" cy="2904147"/>
          </a:xfrm>
          <a:prstGeom prst="rect">
            <a:avLst/>
          </a:prstGeom>
        </p:spPr>
      </p:pic>
      <p:pic>
        <p:nvPicPr>
          <p:cNvPr id="6" name="Picture 5" descr="A graph with numbers and columns&#10;&#10;AI-generated content may be incorrect.">
            <a:extLst>
              <a:ext uri="{FF2B5EF4-FFF2-40B4-BE49-F238E27FC236}">
                <a16:creationId xmlns:a16="http://schemas.microsoft.com/office/drawing/2014/main" id="{6EF89AAB-9A8C-0141-7A47-70164B07CF0F}"/>
              </a:ext>
            </a:extLst>
          </p:cNvPr>
          <p:cNvPicPr>
            <a:picLocks noChangeAspect="1"/>
          </p:cNvPicPr>
          <p:nvPr/>
        </p:nvPicPr>
        <p:blipFill>
          <a:blip r:embed="rId3"/>
          <a:stretch>
            <a:fillRect/>
          </a:stretch>
        </p:blipFill>
        <p:spPr>
          <a:xfrm>
            <a:off x="5724958" y="1494270"/>
            <a:ext cx="4829176" cy="2899642"/>
          </a:xfrm>
          <a:prstGeom prst="rect">
            <a:avLst/>
          </a:prstGeom>
        </p:spPr>
      </p:pic>
    </p:spTree>
    <p:extLst>
      <p:ext uri="{BB962C8B-B14F-4D97-AF65-F5344CB8AC3E}">
        <p14:creationId xmlns:p14="http://schemas.microsoft.com/office/powerpoint/2010/main" val="2074016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64BF7-25A6-D17C-019B-1FB149EF86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E37FA5-5913-4CC3-27E0-D6C2DB57E8E1}"/>
              </a:ext>
            </a:extLst>
          </p:cNvPr>
          <p:cNvSpPr>
            <a:spLocks noGrp="1"/>
          </p:cNvSpPr>
          <p:nvPr>
            <p:ph type="title"/>
          </p:nvPr>
        </p:nvSpPr>
        <p:spPr>
          <a:xfrm>
            <a:off x="464573" y="524175"/>
            <a:ext cx="10515600" cy="707462"/>
          </a:xfrm>
        </p:spPr>
        <p:txBody>
          <a:bodyPr/>
          <a:lstStyle/>
          <a:p>
            <a:r>
              <a:rPr lang="en-GB">
                <a:latin typeface="Arial"/>
                <a:cs typeface="Arial"/>
              </a:rPr>
              <a:t>Referrals accepted by areas of need</a:t>
            </a:r>
            <a:endParaRPr lang="en-GB"/>
          </a:p>
        </p:txBody>
      </p:sp>
      <p:sp>
        <p:nvSpPr>
          <p:cNvPr id="3" name="Content Placeholder 2">
            <a:extLst>
              <a:ext uri="{FF2B5EF4-FFF2-40B4-BE49-F238E27FC236}">
                <a16:creationId xmlns:a16="http://schemas.microsoft.com/office/drawing/2014/main" id="{F07E3802-9558-2256-0D7C-01A650988A0D}"/>
              </a:ext>
            </a:extLst>
          </p:cNvPr>
          <p:cNvSpPr>
            <a:spLocks noGrp="1"/>
          </p:cNvSpPr>
          <p:nvPr>
            <p:ph idx="1"/>
          </p:nvPr>
        </p:nvSpPr>
        <p:spPr>
          <a:xfrm>
            <a:off x="464573" y="5239081"/>
            <a:ext cx="10515600" cy="934221"/>
          </a:xfrm>
        </p:spPr>
        <p:txBody>
          <a:bodyPr vert="horz" lIns="91440" tIns="45720" rIns="91440" bIns="45720" rtlCol="0" anchor="t">
            <a:normAutofit/>
          </a:bodyPr>
          <a:lstStyle/>
          <a:p>
            <a:r>
              <a:rPr lang="en-US" sz="2000">
                <a:latin typeface="Calibri"/>
                <a:ea typeface="Calibri"/>
                <a:cs typeface="Calibri"/>
              </a:rPr>
              <a:t>The biggest demand for support since the Hub opened has been for Communication and Interaction (ASC) and for Social, Emotional and Mental Health Support.</a:t>
            </a:r>
          </a:p>
        </p:txBody>
      </p:sp>
      <p:pic>
        <p:nvPicPr>
          <p:cNvPr id="5" name="Picture 4" descr="A pie chart with numbers and text&#10;&#10;AI-generated content may be incorrect.">
            <a:extLst>
              <a:ext uri="{FF2B5EF4-FFF2-40B4-BE49-F238E27FC236}">
                <a16:creationId xmlns:a16="http://schemas.microsoft.com/office/drawing/2014/main" id="{865CA90A-4250-176F-5BFB-283DD86B895A}"/>
              </a:ext>
            </a:extLst>
          </p:cNvPr>
          <p:cNvPicPr>
            <a:picLocks noChangeAspect="1"/>
          </p:cNvPicPr>
          <p:nvPr/>
        </p:nvPicPr>
        <p:blipFill>
          <a:blip r:embed="rId2"/>
          <a:stretch>
            <a:fillRect/>
          </a:stretch>
        </p:blipFill>
        <p:spPr>
          <a:xfrm>
            <a:off x="462951" y="1494257"/>
            <a:ext cx="4735946" cy="3495675"/>
          </a:xfrm>
          <a:prstGeom prst="rect">
            <a:avLst/>
          </a:prstGeom>
        </p:spPr>
      </p:pic>
      <p:pic>
        <p:nvPicPr>
          <p:cNvPr id="8" name="Picture 7">
            <a:extLst>
              <a:ext uri="{FF2B5EF4-FFF2-40B4-BE49-F238E27FC236}">
                <a16:creationId xmlns:a16="http://schemas.microsoft.com/office/drawing/2014/main" id="{D2992908-1F32-670E-DE05-61A3A042EF7C}"/>
              </a:ext>
            </a:extLst>
          </p:cNvPr>
          <p:cNvPicPr>
            <a:picLocks noChangeAspect="1"/>
          </p:cNvPicPr>
          <p:nvPr/>
        </p:nvPicPr>
        <p:blipFill>
          <a:blip r:embed="rId3"/>
          <a:stretch>
            <a:fillRect/>
          </a:stretch>
        </p:blipFill>
        <p:spPr>
          <a:xfrm>
            <a:off x="5207561" y="1493092"/>
            <a:ext cx="6412082" cy="3499824"/>
          </a:xfrm>
          <a:prstGeom prst="rect">
            <a:avLst/>
          </a:prstGeom>
        </p:spPr>
      </p:pic>
    </p:spTree>
    <p:extLst>
      <p:ext uri="{BB962C8B-B14F-4D97-AF65-F5344CB8AC3E}">
        <p14:creationId xmlns:p14="http://schemas.microsoft.com/office/powerpoint/2010/main" val="1690705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623E2-5514-5CBA-3A55-36AEE689B18A}"/>
              </a:ext>
            </a:extLst>
          </p:cNvPr>
          <p:cNvSpPr>
            <a:spLocks noGrp="1"/>
          </p:cNvSpPr>
          <p:nvPr>
            <p:ph type="title"/>
          </p:nvPr>
        </p:nvSpPr>
        <p:spPr>
          <a:xfrm>
            <a:off x="1231164" y="491740"/>
            <a:ext cx="9718111" cy="1576446"/>
          </a:xfrm>
          <a:solidFill>
            <a:schemeClr val="accent1">
              <a:lumMod val="20000"/>
              <a:lumOff val="80000"/>
            </a:schemeClr>
          </a:solidFill>
        </p:spPr>
        <p:txBody>
          <a:bodyPr anchor="ctr">
            <a:normAutofit/>
          </a:bodyPr>
          <a:lstStyle/>
          <a:p>
            <a:r>
              <a:rPr lang="en-GB" sz="4000">
                <a:solidFill>
                  <a:srgbClr val="002060"/>
                </a:solidFill>
                <a:latin typeface="Arial"/>
                <a:cs typeface="Arial"/>
              </a:rPr>
              <a:t>           Focused Support Model</a:t>
            </a:r>
            <a:endParaRPr lang="en-GB" sz="4000" err="1">
              <a:solidFill>
                <a:srgbClr val="002060"/>
              </a:solidFill>
            </a:endParaRPr>
          </a:p>
        </p:txBody>
      </p:sp>
      <p:graphicFrame>
        <p:nvGraphicFramePr>
          <p:cNvPr id="5" name="Content Placeholder 2">
            <a:extLst>
              <a:ext uri="{FF2B5EF4-FFF2-40B4-BE49-F238E27FC236}">
                <a16:creationId xmlns:a16="http://schemas.microsoft.com/office/drawing/2014/main" id="{A376CAF2-6A9B-E1DF-F234-3900D0F8C7BF}"/>
              </a:ext>
            </a:extLst>
          </p:cNvPr>
          <p:cNvGraphicFramePr>
            <a:graphicFrameLocks noGrp="1"/>
          </p:cNvGraphicFramePr>
          <p:nvPr>
            <p:ph idx="1"/>
            <p:extLst>
              <p:ext uri="{D42A27DB-BD31-4B8C-83A1-F6EECF244321}">
                <p14:modId xmlns:p14="http://schemas.microsoft.com/office/powerpoint/2010/main" val="1364440752"/>
              </p:ext>
            </p:extLst>
          </p:nvPr>
        </p:nvGraphicFramePr>
        <p:xfrm>
          <a:off x="634531" y="2506075"/>
          <a:ext cx="10927829" cy="4022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530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2930E-8185-6BEE-CA73-B0EDB95C2941}"/>
              </a:ext>
            </a:extLst>
          </p:cNvPr>
          <p:cNvSpPr>
            <a:spLocks noGrp="1"/>
          </p:cNvSpPr>
          <p:nvPr>
            <p:ph type="title"/>
          </p:nvPr>
        </p:nvSpPr>
        <p:spPr>
          <a:xfrm>
            <a:off x="464573" y="268722"/>
            <a:ext cx="11259457" cy="810169"/>
          </a:xfrm>
        </p:spPr>
        <p:txBody>
          <a:bodyPr/>
          <a:lstStyle/>
          <a:p>
            <a:r>
              <a:rPr lang="en-GB"/>
              <a:t>Focused Support</a:t>
            </a:r>
          </a:p>
        </p:txBody>
      </p:sp>
      <p:sp>
        <p:nvSpPr>
          <p:cNvPr id="3" name="Content Placeholder 2">
            <a:extLst>
              <a:ext uri="{FF2B5EF4-FFF2-40B4-BE49-F238E27FC236}">
                <a16:creationId xmlns:a16="http://schemas.microsoft.com/office/drawing/2014/main" id="{E9B35472-6211-57AB-A2BF-8FA80E920813}"/>
              </a:ext>
            </a:extLst>
          </p:cNvPr>
          <p:cNvSpPr>
            <a:spLocks noGrp="1"/>
          </p:cNvSpPr>
          <p:nvPr>
            <p:ph idx="1"/>
          </p:nvPr>
        </p:nvSpPr>
        <p:spPr>
          <a:xfrm>
            <a:off x="464573" y="1080632"/>
            <a:ext cx="11458575" cy="5496381"/>
          </a:xfrm>
        </p:spPr>
        <p:txBody>
          <a:bodyPr vert="horz" lIns="91440" tIns="45720" rIns="91440" bIns="45720" rtlCol="0" anchor="t">
            <a:noAutofit/>
          </a:bodyPr>
          <a:lstStyle/>
          <a:p>
            <a:r>
              <a:rPr lang="en-GB" sz="2000">
                <a:latin typeface="Calibri"/>
                <a:ea typeface="Calibri"/>
                <a:cs typeface="Arial"/>
              </a:rPr>
              <a:t> •</a:t>
            </a:r>
            <a:r>
              <a:rPr lang="en-GB" sz="2000">
                <a:latin typeface="Calibri"/>
                <a:ea typeface="Calibri"/>
                <a:cs typeface="Calibri"/>
              </a:rPr>
              <a:t>Since April 2024 The Hubs have been trialling a new way of working which provided an additional element of support to schools called School Focused Support.</a:t>
            </a:r>
            <a:endParaRPr lang="en-US" sz="2000">
              <a:latin typeface="Calibri"/>
              <a:ea typeface="Calibri"/>
              <a:cs typeface="Arial"/>
            </a:endParaRPr>
          </a:p>
          <a:p>
            <a:r>
              <a:rPr lang="en-GB" sz="2000">
                <a:latin typeface="Calibri"/>
                <a:ea typeface="Calibri"/>
                <a:cs typeface="Arial"/>
              </a:rPr>
              <a:t>•</a:t>
            </a:r>
            <a:r>
              <a:rPr lang="en-GB" sz="2000">
                <a:latin typeface="Calibri"/>
                <a:ea typeface="Calibri"/>
                <a:cs typeface="Calibri"/>
              </a:rPr>
              <a:t>Each school will have a named School Focused Inclusion Partner who will have made regular visits to your school. </a:t>
            </a:r>
            <a:endParaRPr lang="en-GB" sz="2000">
              <a:highlight>
                <a:srgbClr val="FFFF00"/>
              </a:highlight>
              <a:latin typeface="Calibri"/>
              <a:ea typeface="Calibri"/>
              <a:cs typeface="Calibri"/>
            </a:endParaRPr>
          </a:p>
          <a:p>
            <a:r>
              <a:rPr lang="en-GB" sz="2000">
                <a:latin typeface="Calibri"/>
                <a:ea typeface="Calibri"/>
                <a:cs typeface="Arial"/>
              </a:rPr>
              <a:t>•</a:t>
            </a:r>
            <a:r>
              <a:rPr lang="en-GB" sz="2000">
                <a:latin typeface="Calibri"/>
                <a:ea typeface="Calibri"/>
                <a:cs typeface="Calibri"/>
              </a:rPr>
              <a:t>The number of visits your school were offered  depended on the size of school, SEN needs within your school and numbers of children who have been permanently excluded.</a:t>
            </a:r>
            <a:endParaRPr lang="en-GB" sz="2000">
              <a:latin typeface="Calibri"/>
              <a:ea typeface="Calibri"/>
            </a:endParaRPr>
          </a:p>
          <a:p>
            <a:r>
              <a:rPr lang="en-GB" sz="2000">
                <a:latin typeface="Calibri"/>
                <a:ea typeface="Calibri"/>
                <a:cs typeface="Arial"/>
              </a:rPr>
              <a:t>• The aim was to </a:t>
            </a:r>
            <a:r>
              <a:rPr lang="en-GB" sz="2000">
                <a:latin typeface="Calibri"/>
                <a:ea typeface="Calibri"/>
                <a:cs typeface="Calibri"/>
              </a:rPr>
              <a:t>Jointly set priorities for your school around SEN and look at ways that these priorities could be addressed.</a:t>
            </a:r>
            <a:endParaRPr lang="en-GB" sz="2000">
              <a:latin typeface="Calibri"/>
              <a:ea typeface="Calibri"/>
            </a:endParaRPr>
          </a:p>
          <a:p>
            <a:r>
              <a:rPr lang="en-GB" sz="2000">
                <a:latin typeface="Calibri"/>
                <a:ea typeface="Calibri"/>
                <a:cs typeface="Arial"/>
              </a:rPr>
              <a:t>•    </a:t>
            </a:r>
            <a:r>
              <a:rPr lang="en-GB" sz="2000">
                <a:latin typeface="Calibri"/>
                <a:ea typeface="Calibri"/>
                <a:cs typeface="Calibri"/>
              </a:rPr>
              <a:t>This may have included: </a:t>
            </a:r>
          </a:p>
          <a:p>
            <a:pPr marL="342900" indent="-342900">
              <a:buFont typeface="Wingdings" panose="020B0604020202020204" pitchFamily="34" charset="0"/>
              <a:buChar char="v"/>
            </a:pPr>
            <a:r>
              <a:rPr lang="en-GB" sz="2000">
                <a:latin typeface="Calibri"/>
                <a:ea typeface="Calibri"/>
                <a:cs typeface="Calibri"/>
              </a:rPr>
              <a:t>direct support for individual children</a:t>
            </a:r>
            <a:endParaRPr lang="en-GB" sz="2000">
              <a:latin typeface="Calibri"/>
              <a:ea typeface="Calibri"/>
            </a:endParaRPr>
          </a:p>
          <a:p>
            <a:pPr marL="342900" indent="-342900">
              <a:buFont typeface="Wingdings" panose="020B0604020202020204" pitchFamily="34" charset="0"/>
              <a:buChar char="v"/>
            </a:pPr>
            <a:r>
              <a:rPr lang="en-GB" sz="2000">
                <a:latin typeface="Calibri"/>
                <a:ea typeface="Calibri"/>
                <a:cs typeface="Calibri"/>
              </a:rPr>
              <a:t>Support on setting up SEN systems and processes, running </a:t>
            </a:r>
            <a:r>
              <a:rPr lang="en-GB" sz="2000" err="1">
                <a:latin typeface="Calibri"/>
                <a:ea typeface="Calibri"/>
                <a:cs typeface="Calibri"/>
              </a:rPr>
              <a:t>reviews,EHCP</a:t>
            </a:r>
            <a:r>
              <a:rPr lang="en-GB" sz="2000">
                <a:latin typeface="Calibri"/>
                <a:ea typeface="Calibri"/>
                <a:cs typeface="Calibri"/>
              </a:rPr>
              <a:t> processes and paperwork</a:t>
            </a:r>
          </a:p>
          <a:p>
            <a:pPr marL="342900" indent="-342900">
              <a:buFont typeface="Wingdings" panose="020B0604020202020204" pitchFamily="34" charset="0"/>
              <a:buChar char="v"/>
            </a:pPr>
            <a:r>
              <a:rPr lang="en-GB" sz="2000">
                <a:latin typeface="Calibri"/>
                <a:ea typeface="Calibri"/>
                <a:cs typeface="Calibri"/>
              </a:rPr>
              <a:t>Provision mapping</a:t>
            </a:r>
          </a:p>
          <a:p>
            <a:pPr marL="342900" indent="-342900">
              <a:buFont typeface="Wingdings" panose="020B0604020202020204" pitchFamily="34" charset="0"/>
              <a:buChar char="v"/>
            </a:pPr>
            <a:r>
              <a:rPr lang="en-GB" sz="2000">
                <a:latin typeface="Calibri"/>
                <a:ea typeface="Calibri"/>
                <a:cs typeface="Calibri"/>
              </a:rPr>
              <a:t> CPD Planning</a:t>
            </a:r>
          </a:p>
          <a:p>
            <a:pPr marL="342900" indent="-342900">
              <a:buFont typeface="Wingdings" panose="020B0604020202020204" pitchFamily="34" charset="0"/>
              <a:buChar char="v"/>
            </a:pPr>
            <a:r>
              <a:rPr lang="en-GB" sz="2000">
                <a:latin typeface="Calibri"/>
                <a:ea typeface="Calibri"/>
                <a:cs typeface="Calibri"/>
              </a:rPr>
              <a:t>Bespoke training </a:t>
            </a:r>
            <a:r>
              <a:rPr lang="en-GB" sz="2000" err="1">
                <a:latin typeface="Calibri"/>
                <a:ea typeface="Calibri"/>
                <a:cs typeface="Calibri"/>
              </a:rPr>
              <a:t>opportunties</a:t>
            </a:r>
            <a:r>
              <a:rPr lang="en-GB" sz="2000">
                <a:latin typeface="Calibri"/>
                <a:ea typeface="Calibri"/>
                <a:cs typeface="Calibri"/>
              </a:rPr>
              <a:t> – learning walks, solution focused support, targeted                             observations</a:t>
            </a:r>
          </a:p>
        </p:txBody>
      </p:sp>
    </p:spTree>
    <p:extLst>
      <p:ext uri="{BB962C8B-B14F-4D97-AF65-F5344CB8AC3E}">
        <p14:creationId xmlns:p14="http://schemas.microsoft.com/office/powerpoint/2010/main" val="1568894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0E479-A0D1-42A8-900C-567559A54321}"/>
              </a:ext>
            </a:extLst>
          </p:cNvPr>
          <p:cNvSpPr>
            <a:spLocks noGrp="1"/>
          </p:cNvSpPr>
          <p:nvPr>
            <p:ph type="ctrTitle"/>
          </p:nvPr>
        </p:nvSpPr>
        <p:spPr>
          <a:xfrm>
            <a:off x="285550" y="184805"/>
            <a:ext cx="11620900" cy="909349"/>
          </a:xfrm>
        </p:spPr>
        <p:txBody>
          <a:bodyPr vert="horz" lIns="91440" tIns="45720" rIns="91440" bIns="45720" rtlCol="0" anchor="ctr">
            <a:normAutofit/>
          </a:bodyPr>
          <a:lstStyle/>
          <a:p>
            <a:r>
              <a:rPr lang="en-US" sz="2400" kern="1200">
                <a:solidFill>
                  <a:schemeClr val="tx1"/>
                </a:solidFill>
                <a:latin typeface="+mj-lt"/>
                <a:ea typeface="+mj-ea"/>
                <a:cs typeface="+mj-cs"/>
              </a:rPr>
              <a:t>Additional options </a:t>
            </a:r>
            <a:r>
              <a:rPr lang="en-US" sz="2400">
                <a:solidFill>
                  <a:schemeClr val="tx1"/>
                </a:solidFill>
                <a:latin typeface="+mj-lt"/>
                <a:cs typeface="+mj-cs"/>
              </a:rPr>
              <a:t>offered </a:t>
            </a:r>
            <a:r>
              <a:rPr lang="en-US" sz="2400" kern="1200">
                <a:solidFill>
                  <a:schemeClr val="tx1"/>
                </a:solidFill>
                <a:latin typeface="+mj-lt"/>
                <a:ea typeface="+mj-ea"/>
                <a:cs typeface="+mj-cs"/>
              </a:rPr>
              <a:t>to supplement the core offer</a:t>
            </a:r>
            <a:r>
              <a:rPr lang="en-US" sz="2400">
                <a:solidFill>
                  <a:schemeClr val="tx1"/>
                </a:solidFill>
                <a:latin typeface="+mj-lt"/>
                <a:cs typeface="+mj-cs"/>
              </a:rPr>
              <a:t>.</a:t>
            </a:r>
            <a:br>
              <a:rPr lang="en-US" sz="3300" kern="1200">
                <a:latin typeface="+mj-lt"/>
                <a:cs typeface="+mj-cs"/>
              </a:rPr>
            </a:br>
            <a:endParaRPr lang="en-US" sz="3300" kern="1200">
              <a:solidFill>
                <a:schemeClr val="tx1"/>
              </a:solidFill>
              <a:latin typeface="+mj-lt"/>
              <a:ea typeface="+mj-ea"/>
              <a:cs typeface="+mj-cs"/>
            </a:endParaRPr>
          </a:p>
        </p:txBody>
      </p:sp>
      <p:graphicFrame>
        <p:nvGraphicFramePr>
          <p:cNvPr id="4" name="Table 4">
            <a:extLst>
              <a:ext uri="{FF2B5EF4-FFF2-40B4-BE49-F238E27FC236}">
                <a16:creationId xmlns:a16="http://schemas.microsoft.com/office/drawing/2014/main" id="{41077DD8-6724-424B-AC90-8DF79DB6D932}"/>
              </a:ext>
            </a:extLst>
          </p:cNvPr>
          <p:cNvGraphicFramePr>
            <a:graphicFrameLocks noGrp="1"/>
          </p:cNvGraphicFramePr>
          <p:nvPr/>
        </p:nvGraphicFramePr>
        <p:xfrm>
          <a:off x="263071" y="580571"/>
          <a:ext cx="11641026" cy="6037824"/>
        </p:xfrm>
        <a:graphic>
          <a:graphicData uri="http://schemas.openxmlformats.org/drawingml/2006/table">
            <a:tbl>
              <a:tblPr firstRow="1" bandRow="1">
                <a:tableStyleId>{16D9F66E-5EB9-4882-86FB-DCBF35E3C3E4}</a:tableStyleId>
              </a:tblPr>
              <a:tblGrid>
                <a:gridCol w="2070050">
                  <a:extLst>
                    <a:ext uri="{9D8B030D-6E8A-4147-A177-3AD203B41FA5}">
                      <a16:colId xmlns:a16="http://schemas.microsoft.com/office/drawing/2014/main" val="2422676967"/>
                    </a:ext>
                  </a:extLst>
                </a:gridCol>
                <a:gridCol w="2161749">
                  <a:extLst>
                    <a:ext uri="{9D8B030D-6E8A-4147-A177-3AD203B41FA5}">
                      <a16:colId xmlns:a16="http://schemas.microsoft.com/office/drawing/2014/main" val="1067620175"/>
                    </a:ext>
                  </a:extLst>
                </a:gridCol>
                <a:gridCol w="2836426">
                  <a:extLst>
                    <a:ext uri="{9D8B030D-6E8A-4147-A177-3AD203B41FA5}">
                      <a16:colId xmlns:a16="http://schemas.microsoft.com/office/drawing/2014/main" val="3433744184"/>
                    </a:ext>
                  </a:extLst>
                </a:gridCol>
                <a:gridCol w="2332599">
                  <a:extLst>
                    <a:ext uri="{9D8B030D-6E8A-4147-A177-3AD203B41FA5}">
                      <a16:colId xmlns:a16="http://schemas.microsoft.com/office/drawing/2014/main" val="1667353821"/>
                    </a:ext>
                  </a:extLst>
                </a:gridCol>
                <a:gridCol w="2240202">
                  <a:extLst>
                    <a:ext uri="{9D8B030D-6E8A-4147-A177-3AD203B41FA5}">
                      <a16:colId xmlns:a16="http://schemas.microsoft.com/office/drawing/2014/main" val="60861457"/>
                    </a:ext>
                  </a:extLst>
                </a:gridCol>
              </a:tblGrid>
              <a:tr h="1531189">
                <a:tc>
                  <a:txBody>
                    <a:bodyPr/>
                    <a:lstStyle/>
                    <a:p>
                      <a:r>
                        <a:rPr lang="en-GB" sz="1500" b="1">
                          <a:solidFill>
                            <a:schemeClr val="tx1">
                              <a:lumMod val="75000"/>
                              <a:lumOff val="25000"/>
                            </a:schemeClr>
                          </a:solidFill>
                        </a:rPr>
                        <a:t>Learning Walk</a:t>
                      </a:r>
                      <a:r>
                        <a:rPr lang="en-GB" sz="1500" b="0">
                          <a:solidFill>
                            <a:schemeClr val="tx1">
                              <a:lumMod val="75000"/>
                              <a:lumOff val="25000"/>
                            </a:schemeClr>
                          </a:solidFill>
                        </a:rPr>
                        <a:t> in partnership with HT and SENCO with a jointly agreed focus</a:t>
                      </a:r>
                    </a:p>
                    <a:p>
                      <a:r>
                        <a:rPr lang="en-GB" sz="1500" b="0">
                          <a:solidFill>
                            <a:schemeClr val="tx1">
                              <a:lumMod val="75000"/>
                              <a:lumOff val="25000"/>
                            </a:schemeClr>
                          </a:solidFill>
                        </a:rPr>
                        <a:t>(1.5 hours)</a:t>
                      </a:r>
                    </a:p>
                    <a:p>
                      <a:endParaRPr lang="en-GB" sz="1500" b="1">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Solution Circle</a:t>
                      </a:r>
                      <a:r>
                        <a:rPr lang="en-GB" sz="1500" b="0">
                          <a:solidFill>
                            <a:schemeClr val="tx1">
                              <a:lumMod val="75000"/>
                              <a:lumOff val="25000"/>
                            </a:schemeClr>
                          </a:solidFill>
                        </a:rPr>
                        <a:t> to support action planning in response to an identified area of focus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(1.5 hours)</a:t>
                      </a:r>
                    </a:p>
                  </a:txBody>
                  <a:tcPr marL="178727" marR="89364" marT="89364" marB="893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b="1">
                          <a:solidFill>
                            <a:schemeClr val="tx1">
                              <a:lumMod val="75000"/>
                              <a:lumOff val="25000"/>
                            </a:schemeClr>
                          </a:solidFill>
                        </a:rPr>
                        <a:t>Coaching Conversation </a:t>
                      </a:r>
                      <a:r>
                        <a:rPr lang="en-GB" sz="1500" b="0">
                          <a:solidFill>
                            <a:schemeClr val="tx1">
                              <a:lumMod val="75000"/>
                              <a:lumOff val="25000"/>
                            </a:schemeClr>
                          </a:solidFill>
                        </a:rPr>
                        <a:t>to support school staff to develop greater confidence in addressing an identified need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(1.5 hours)</a:t>
                      </a:r>
                    </a:p>
                  </a:txBody>
                  <a:tcPr marL="178727" marR="89364" marT="89364" marB="89364"/>
                </a:tc>
                <a:tc>
                  <a:txBody>
                    <a:bodyPr/>
                    <a:lstStyle/>
                    <a:p>
                      <a:r>
                        <a:rPr lang="en-GB" sz="1500" b="1">
                          <a:solidFill>
                            <a:schemeClr val="tx1">
                              <a:lumMod val="75000"/>
                              <a:lumOff val="25000"/>
                            </a:schemeClr>
                          </a:solidFill>
                        </a:rPr>
                        <a:t>Joint Classroom observation </a:t>
                      </a:r>
                      <a:r>
                        <a:rPr lang="en-GB" sz="1500" b="0">
                          <a:solidFill>
                            <a:schemeClr val="tx1">
                              <a:lumMod val="75000"/>
                              <a:lumOff val="25000"/>
                            </a:schemeClr>
                          </a:solidFill>
                        </a:rPr>
                        <a:t>with a key focus re provision and resources</a:t>
                      </a:r>
                    </a:p>
                    <a:p>
                      <a:r>
                        <a:rPr lang="en-GB" sz="1500" b="0">
                          <a:solidFill>
                            <a:schemeClr val="tx1">
                              <a:lumMod val="75000"/>
                              <a:lumOff val="25000"/>
                            </a:schemeClr>
                          </a:solidFill>
                        </a:rPr>
                        <a:t>( 1.5 hours)</a:t>
                      </a:r>
                    </a:p>
                    <a:p>
                      <a:endParaRPr lang="en-GB" sz="1500" b="1">
                        <a:solidFill>
                          <a:schemeClr val="tx1">
                            <a:lumMod val="75000"/>
                            <a:lumOff val="25000"/>
                          </a:schemeClr>
                        </a:solidFill>
                      </a:endParaRPr>
                    </a:p>
                  </a:txBody>
                  <a:tcPr marL="178727" marR="89364" marT="89364" marB="893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b="1">
                          <a:solidFill>
                            <a:schemeClr val="tx1">
                              <a:lumMod val="75000"/>
                              <a:lumOff val="25000"/>
                            </a:schemeClr>
                          </a:solidFill>
                        </a:rPr>
                        <a:t>Right place, Right support, Right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Individual pupil review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Screening Tools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(1.5 hours)</a:t>
                      </a:r>
                    </a:p>
                  </a:txBody>
                  <a:tcPr marL="178727" marR="89364" marT="89364" marB="89364"/>
                </a:tc>
                <a:extLst>
                  <a:ext uri="{0D108BD9-81ED-4DB2-BD59-A6C34878D82A}">
                    <a16:rowId xmlns:a16="http://schemas.microsoft.com/office/drawing/2014/main" val="1045437686"/>
                  </a:ext>
                </a:extLst>
              </a:tr>
              <a:tr h="2215327">
                <a:tc>
                  <a:txBody>
                    <a:bodyPr/>
                    <a:lstStyle/>
                    <a:p>
                      <a:r>
                        <a:rPr lang="en-GB" sz="1500" b="1">
                          <a:solidFill>
                            <a:schemeClr val="tx1">
                              <a:lumMod val="75000"/>
                              <a:lumOff val="25000"/>
                            </a:schemeClr>
                          </a:solidFill>
                        </a:rPr>
                        <a:t>Provision Mapping </a:t>
                      </a:r>
                      <a:r>
                        <a:rPr lang="en-GB" sz="1500">
                          <a:solidFill>
                            <a:schemeClr val="tx1">
                              <a:lumMod val="75000"/>
                              <a:lumOff val="25000"/>
                            </a:schemeClr>
                          </a:solidFill>
                        </a:rPr>
                        <a:t>Review to explore how resources are allocated and mapped and impact measured</a:t>
                      </a:r>
                    </a:p>
                    <a:p>
                      <a:r>
                        <a:rPr lang="en-GB" sz="1500">
                          <a:solidFill>
                            <a:schemeClr val="tx1">
                              <a:lumMod val="75000"/>
                              <a:lumOff val="25000"/>
                            </a:schemeClr>
                          </a:solidFill>
                        </a:rPr>
                        <a:t>Intervention impact</a:t>
                      </a:r>
                    </a:p>
                    <a:p>
                      <a:r>
                        <a:rPr lang="en-GB" sz="1500">
                          <a:solidFill>
                            <a:schemeClr val="tx1">
                              <a:lumMod val="75000"/>
                              <a:lumOff val="25000"/>
                            </a:schemeClr>
                          </a:solidFill>
                        </a:rPr>
                        <a:t>Interventions 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What is ordinarily available in our school?</a:t>
                      </a:r>
                    </a:p>
                    <a:p>
                      <a:pPr marL="0" indent="0">
                        <a:buFont typeface="Arial" panose="020B0604020202020204" pitchFamily="34" charset="0"/>
                        <a:buNone/>
                      </a:pPr>
                      <a:r>
                        <a:rPr lang="en-GB" sz="1500">
                          <a:solidFill>
                            <a:schemeClr val="tx1">
                              <a:lumMod val="75000"/>
                              <a:lumOff val="25000"/>
                            </a:schemeClr>
                          </a:solidFill>
                        </a:rPr>
                        <a:t>QFT</a:t>
                      </a:r>
                    </a:p>
                    <a:p>
                      <a:pPr marL="0" indent="0">
                        <a:buFont typeface="Arial" panose="020B0604020202020204" pitchFamily="34" charset="0"/>
                        <a:buNone/>
                      </a:pPr>
                      <a:r>
                        <a:rPr lang="en-GB" sz="1500">
                          <a:solidFill>
                            <a:schemeClr val="tx1">
                              <a:lumMod val="75000"/>
                              <a:lumOff val="25000"/>
                            </a:schemeClr>
                          </a:solidFill>
                        </a:rPr>
                        <a:t>Curriculum and teaching adaptations</a:t>
                      </a:r>
                    </a:p>
                    <a:p>
                      <a:pPr marL="0" indent="0">
                        <a:buFont typeface="Arial" panose="020B0604020202020204" pitchFamily="34" charset="0"/>
                        <a:buNone/>
                      </a:pPr>
                      <a:r>
                        <a:rPr lang="en-GB" sz="1500">
                          <a:solidFill>
                            <a:schemeClr val="tx1">
                              <a:lumMod val="75000"/>
                              <a:lumOff val="25000"/>
                            </a:schemeClr>
                          </a:solidFill>
                        </a:rPr>
                        <a:t>Reasonable adjustments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txBody>
                  <a:tcPr marL="178727" marR="89364" marT="89364" marB="89364"/>
                </a:tc>
                <a:tc>
                  <a:txBody>
                    <a:bodyPr/>
                    <a:lstStyle/>
                    <a:p>
                      <a:r>
                        <a:rPr lang="en-GB" sz="1500" b="1">
                          <a:solidFill>
                            <a:schemeClr val="tx1">
                              <a:lumMod val="75000"/>
                              <a:lumOff val="25000"/>
                            </a:schemeClr>
                          </a:solidFill>
                        </a:rPr>
                        <a:t>Go –To</a:t>
                      </a:r>
                    </a:p>
                    <a:p>
                      <a:r>
                        <a:rPr lang="en-GB" sz="1500">
                          <a:solidFill>
                            <a:schemeClr val="tx1">
                              <a:lumMod val="75000"/>
                              <a:lumOff val="25000"/>
                            </a:schemeClr>
                          </a:solidFill>
                        </a:rPr>
                        <a:t>Guidance and support in understanding of available external support across LAP ( Local Area Partnership) and referral criterial.</a:t>
                      </a:r>
                    </a:p>
                    <a:p>
                      <a:r>
                        <a:rPr lang="en-GB" sz="1500">
                          <a:solidFill>
                            <a:schemeClr val="tx1">
                              <a:lumMod val="75000"/>
                              <a:lumOff val="25000"/>
                            </a:schemeClr>
                          </a:solidFill>
                        </a:rPr>
                        <a:t>Using the I Thrive model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Meeting the range of needs seen in the classrooms of today.</a:t>
                      </a:r>
                    </a:p>
                    <a:p>
                      <a:r>
                        <a:rPr lang="en-GB" sz="1500">
                          <a:solidFill>
                            <a:schemeClr val="tx1">
                              <a:lumMod val="75000"/>
                              <a:lumOff val="25000"/>
                            </a:schemeClr>
                          </a:solidFill>
                        </a:rPr>
                        <a:t>Reasonable adjustments</a:t>
                      </a:r>
                    </a:p>
                    <a:p>
                      <a:r>
                        <a:rPr lang="en-GB" sz="1500">
                          <a:solidFill>
                            <a:schemeClr val="tx1">
                              <a:lumMod val="75000"/>
                              <a:lumOff val="25000"/>
                            </a:schemeClr>
                          </a:solidFill>
                        </a:rPr>
                        <a:t>Assistive technology</a:t>
                      </a:r>
                    </a:p>
                    <a:p>
                      <a:r>
                        <a:rPr lang="en-GB" sz="1500">
                          <a:solidFill>
                            <a:schemeClr val="tx1">
                              <a:lumMod val="75000"/>
                              <a:lumOff val="25000"/>
                            </a:schemeClr>
                          </a:solidFill>
                        </a:rPr>
                        <a:t>Curriculum adaptations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txBody>
                  <a:tcPr marL="178727" marR="89364" marT="89364" marB="89364"/>
                </a:tc>
                <a:tc>
                  <a:txBody>
                    <a:bodyPr/>
                    <a:lstStyle/>
                    <a:p>
                      <a:r>
                        <a:rPr lang="en-GB" sz="1500" b="1">
                          <a:solidFill>
                            <a:schemeClr val="tx1">
                              <a:lumMod val="75000"/>
                              <a:lumOff val="25000"/>
                            </a:schemeClr>
                          </a:solidFill>
                        </a:rPr>
                        <a:t>Money Matters</a:t>
                      </a:r>
                    </a:p>
                    <a:p>
                      <a:r>
                        <a:rPr lang="en-GB" sz="1500">
                          <a:solidFill>
                            <a:schemeClr val="tx1">
                              <a:lumMod val="75000"/>
                              <a:lumOff val="25000"/>
                            </a:schemeClr>
                          </a:solidFill>
                        </a:rPr>
                        <a:t>What we get</a:t>
                      </a:r>
                    </a:p>
                    <a:p>
                      <a:r>
                        <a:rPr lang="en-GB" sz="1500">
                          <a:solidFill>
                            <a:schemeClr val="tx1">
                              <a:lumMod val="75000"/>
                              <a:lumOff val="25000"/>
                            </a:schemeClr>
                          </a:solidFill>
                        </a:rPr>
                        <a:t>How we get</a:t>
                      </a:r>
                    </a:p>
                    <a:p>
                      <a:r>
                        <a:rPr lang="en-GB" sz="1500">
                          <a:solidFill>
                            <a:schemeClr val="tx1">
                              <a:lumMod val="75000"/>
                              <a:lumOff val="25000"/>
                            </a:schemeClr>
                          </a:solidFill>
                        </a:rPr>
                        <a:t>How we use effectively</a:t>
                      </a:r>
                    </a:p>
                    <a:p>
                      <a:r>
                        <a:rPr lang="en-GB" sz="1500">
                          <a:solidFill>
                            <a:schemeClr val="tx1">
                              <a:lumMod val="75000"/>
                              <a:lumOff val="25000"/>
                            </a:schemeClr>
                          </a:solidFill>
                        </a:rPr>
                        <a:t>(1.5 hours)</a:t>
                      </a:r>
                    </a:p>
                    <a:p>
                      <a:endParaRPr lang="en-GB" sz="1500">
                        <a:solidFill>
                          <a:schemeClr val="tx1">
                            <a:lumMod val="75000"/>
                            <a:lumOff val="25000"/>
                          </a:schemeClr>
                        </a:solidFill>
                      </a:endParaRPr>
                    </a:p>
                  </a:txBody>
                  <a:tcPr marL="178727" marR="89364" marT="89364" marB="89364"/>
                </a:tc>
                <a:extLst>
                  <a:ext uri="{0D108BD9-81ED-4DB2-BD59-A6C34878D82A}">
                    <a16:rowId xmlns:a16="http://schemas.microsoft.com/office/drawing/2014/main" val="1036729530"/>
                  </a:ext>
                </a:extLst>
              </a:tr>
              <a:tr h="2215327">
                <a:tc>
                  <a:txBody>
                    <a:bodyPr/>
                    <a:lstStyle/>
                    <a:p>
                      <a:r>
                        <a:rPr lang="en-GB" sz="1500" b="1">
                          <a:solidFill>
                            <a:schemeClr val="tx1">
                              <a:lumMod val="75000"/>
                              <a:lumOff val="25000"/>
                            </a:schemeClr>
                          </a:solidFill>
                        </a:rPr>
                        <a:t>EHCAR and SEN response work</a:t>
                      </a:r>
                    </a:p>
                    <a:p>
                      <a:r>
                        <a:rPr lang="en-GB" sz="1500">
                          <a:solidFill>
                            <a:schemeClr val="tx1">
                              <a:lumMod val="75000"/>
                              <a:lumOff val="25000"/>
                            </a:schemeClr>
                          </a:solidFill>
                        </a:rPr>
                        <a:t>Next steps following decision not to assess or not to issue an EHCP</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Our no 1 resource</a:t>
                      </a:r>
                    </a:p>
                    <a:p>
                      <a:r>
                        <a:rPr lang="en-GB" sz="1500">
                          <a:solidFill>
                            <a:schemeClr val="tx1">
                              <a:lumMod val="75000"/>
                              <a:lumOff val="25000"/>
                            </a:schemeClr>
                          </a:solidFill>
                        </a:rPr>
                        <a:t>How we feel</a:t>
                      </a:r>
                    </a:p>
                    <a:p>
                      <a:r>
                        <a:rPr lang="en-GB" sz="1500">
                          <a:solidFill>
                            <a:schemeClr val="tx1">
                              <a:lumMod val="75000"/>
                              <a:lumOff val="25000"/>
                            </a:schemeClr>
                          </a:solidFill>
                        </a:rPr>
                        <a:t>Audit staff skill set</a:t>
                      </a:r>
                    </a:p>
                    <a:p>
                      <a:r>
                        <a:rPr lang="en-GB" sz="1500">
                          <a:solidFill>
                            <a:schemeClr val="tx1">
                              <a:lumMod val="75000"/>
                              <a:lumOff val="25000"/>
                            </a:schemeClr>
                          </a:solidFill>
                        </a:rPr>
                        <a:t>Mapping CPD</a:t>
                      </a:r>
                    </a:p>
                    <a:p>
                      <a:r>
                        <a:rPr lang="en-GB" sz="1500">
                          <a:solidFill>
                            <a:schemeClr val="tx1">
                              <a:lumMod val="75000"/>
                              <a:lumOff val="25000"/>
                            </a:schemeClr>
                          </a:solidFill>
                        </a:rPr>
                        <a:t>Matching skills to challenges / next steps / planning ahead</a:t>
                      </a:r>
                    </a:p>
                    <a:p>
                      <a:r>
                        <a:rPr lang="en-GB" sz="1500">
                          <a:solidFill>
                            <a:schemeClr val="tx1">
                              <a:lumMod val="75000"/>
                              <a:lumOff val="25000"/>
                            </a:schemeClr>
                          </a:solidFill>
                        </a:rPr>
                        <a:t>(3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Culture, Ethos and Values</a:t>
                      </a:r>
                    </a:p>
                    <a:p>
                      <a:r>
                        <a:rPr lang="en-GB" sz="1500">
                          <a:solidFill>
                            <a:schemeClr val="tx1">
                              <a:lumMod val="75000"/>
                              <a:lumOff val="25000"/>
                            </a:schemeClr>
                          </a:solidFill>
                        </a:rPr>
                        <a:t>Behaviour</a:t>
                      </a:r>
                    </a:p>
                    <a:p>
                      <a:r>
                        <a:rPr lang="en-GB" sz="1500">
                          <a:solidFill>
                            <a:schemeClr val="tx1">
                              <a:lumMod val="75000"/>
                              <a:lumOff val="25000"/>
                            </a:schemeClr>
                          </a:solidFill>
                        </a:rPr>
                        <a:t>Attendance</a:t>
                      </a:r>
                    </a:p>
                    <a:p>
                      <a:r>
                        <a:rPr lang="en-GB" sz="1500">
                          <a:solidFill>
                            <a:schemeClr val="tx1">
                              <a:lumMod val="75000"/>
                              <a:lumOff val="25000"/>
                            </a:schemeClr>
                          </a:solidFill>
                        </a:rPr>
                        <a:t>Engagement</a:t>
                      </a:r>
                    </a:p>
                    <a:p>
                      <a:r>
                        <a:rPr lang="en-GB" sz="1500">
                          <a:solidFill>
                            <a:schemeClr val="tx1">
                              <a:lumMod val="75000"/>
                              <a:lumOff val="25000"/>
                            </a:schemeClr>
                          </a:solidFill>
                        </a:rPr>
                        <a:t>Policy</a:t>
                      </a:r>
                    </a:p>
                    <a:p>
                      <a:r>
                        <a:rPr lang="en-GB" sz="1500">
                          <a:solidFill>
                            <a:schemeClr val="tx1">
                              <a:lumMod val="75000"/>
                              <a:lumOff val="25000"/>
                            </a:schemeClr>
                          </a:solidFill>
                        </a:rPr>
                        <a:t>Training</a:t>
                      </a:r>
                    </a:p>
                    <a:p>
                      <a:r>
                        <a:rPr lang="en-GB" sz="1500">
                          <a:solidFill>
                            <a:schemeClr val="tx1">
                              <a:lumMod val="75000"/>
                              <a:lumOff val="25000"/>
                            </a:schemeClr>
                          </a:solidFill>
                        </a:rPr>
                        <a:t>Implementation</a:t>
                      </a:r>
                    </a:p>
                    <a:p>
                      <a:r>
                        <a:rPr lang="en-GB" sz="1500">
                          <a:solidFill>
                            <a:schemeClr val="tx1">
                              <a:lumMod val="75000"/>
                              <a:lumOff val="25000"/>
                            </a:schemeClr>
                          </a:solidFill>
                        </a:rPr>
                        <a:t>(3 hour)</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Needs response discussion </a:t>
                      </a:r>
                    </a:p>
                    <a:p>
                      <a:r>
                        <a:rPr lang="en-GB" sz="1500">
                          <a:solidFill>
                            <a:schemeClr val="tx1">
                              <a:lumMod val="75000"/>
                              <a:lumOff val="25000"/>
                            </a:schemeClr>
                          </a:solidFill>
                        </a:rPr>
                        <a:t> “famous five”</a:t>
                      </a:r>
                    </a:p>
                    <a:p>
                      <a:r>
                        <a:rPr lang="en-GB" sz="1500">
                          <a:solidFill>
                            <a:schemeClr val="tx1">
                              <a:lumMod val="75000"/>
                              <a:lumOff val="25000"/>
                            </a:schemeClr>
                          </a:solidFill>
                        </a:rPr>
                        <a:t>What we see and what we have done so far SO what can we do next.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(3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Environmental Audit</a:t>
                      </a:r>
                    </a:p>
                    <a:p>
                      <a:r>
                        <a:rPr lang="en-GB" sz="1500">
                          <a:solidFill>
                            <a:schemeClr val="tx1">
                              <a:lumMod val="75000"/>
                              <a:lumOff val="25000"/>
                            </a:schemeClr>
                          </a:solidFill>
                        </a:rPr>
                        <a:t>Sensory</a:t>
                      </a:r>
                    </a:p>
                    <a:p>
                      <a:r>
                        <a:rPr lang="en-GB" sz="1500">
                          <a:solidFill>
                            <a:schemeClr val="tx1">
                              <a:lumMod val="75000"/>
                              <a:lumOff val="25000"/>
                            </a:schemeClr>
                          </a:solidFill>
                        </a:rPr>
                        <a:t>Social</a:t>
                      </a:r>
                    </a:p>
                    <a:p>
                      <a:r>
                        <a:rPr lang="en-GB" sz="1500">
                          <a:solidFill>
                            <a:schemeClr val="tx1">
                              <a:lumMod val="75000"/>
                              <a:lumOff val="25000"/>
                            </a:schemeClr>
                          </a:solidFill>
                        </a:rPr>
                        <a:t>Physical</a:t>
                      </a:r>
                    </a:p>
                    <a:p>
                      <a:endParaRPr lang="en-GB" sz="1500">
                        <a:solidFill>
                          <a:schemeClr val="tx1">
                            <a:lumMod val="75000"/>
                            <a:lumOff val="25000"/>
                          </a:schemeClr>
                        </a:solidFill>
                      </a:endParaRPr>
                    </a:p>
                  </a:txBody>
                  <a:tcPr marL="178727" marR="89364" marT="89364" marB="89364"/>
                </a:tc>
                <a:extLst>
                  <a:ext uri="{0D108BD9-81ED-4DB2-BD59-A6C34878D82A}">
                    <a16:rowId xmlns:a16="http://schemas.microsoft.com/office/drawing/2014/main" val="3342109754"/>
                  </a:ext>
                </a:extLst>
              </a:tr>
            </a:tbl>
          </a:graphicData>
        </a:graphic>
      </p:graphicFrame>
    </p:spTree>
    <p:extLst>
      <p:ext uri="{BB962C8B-B14F-4D97-AF65-F5344CB8AC3E}">
        <p14:creationId xmlns:p14="http://schemas.microsoft.com/office/powerpoint/2010/main" val="1720749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B6932-346A-8B8D-961B-AEAA2B87CD5A}"/>
              </a:ext>
            </a:extLst>
          </p:cNvPr>
          <p:cNvSpPr>
            <a:spLocks noGrp="1"/>
          </p:cNvSpPr>
          <p:nvPr>
            <p:ph type="title"/>
          </p:nvPr>
        </p:nvSpPr>
        <p:spPr>
          <a:xfrm>
            <a:off x="464573" y="236068"/>
            <a:ext cx="11550769" cy="739853"/>
          </a:xfrm>
        </p:spPr>
        <p:txBody>
          <a:bodyPr>
            <a:normAutofit/>
          </a:bodyPr>
          <a:lstStyle/>
          <a:p>
            <a:r>
              <a:rPr lang="en-GB" sz="2800">
                <a:latin typeface="Arial"/>
                <a:cs typeface="Arial"/>
              </a:rPr>
              <a:t>     Feedback from SENCO's at the last SENCO Network Session</a:t>
            </a:r>
            <a:endParaRPr lang="en-GB" sz="2800"/>
          </a:p>
        </p:txBody>
      </p:sp>
      <p:sp>
        <p:nvSpPr>
          <p:cNvPr id="3" name="Content Placeholder 2">
            <a:extLst>
              <a:ext uri="{FF2B5EF4-FFF2-40B4-BE49-F238E27FC236}">
                <a16:creationId xmlns:a16="http://schemas.microsoft.com/office/drawing/2014/main" id="{5495192F-E664-42C1-67BF-D7C45064B43E}"/>
              </a:ext>
            </a:extLst>
          </p:cNvPr>
          <p:cNvSpPr>
            <a:spLocks noGrp="1"/>
          </p:cNvSpPr>
          <p:nvPr>
            <p:ph idx="1"/>
          </p:nvPr>
        </p:nvSpPr>
        <p:spPr>
          <a:xfrm>
            <a:off x="464573" y="968204"/>
            <a:ext cx="11378241" cy="5640079"/>
          </a:xfrm>
        </p:spPr>
        <p:txBody>
          <a:bodyPr vert="horz" lIns="91440" tIns="45720" rIns="91440" bIns="45720" rtlCol="0" anchor="t">
            <a:normAutofit fontScale="77500" lnSpcReduction="20000"/>
          </a:bodyPr>
          <a:lstStyle/>
          <a:p>
            <a:pPr marL="457200" indent="-457200">
              <a:buChar char="•"/>
            </a:pPr>
            <a:endParaRPr lang="en-GB">
              <a:latin typeface="Arial"/>
              <a:cs typeface="Arial"/>
            </a:endParaRPr>
          </a:p>
          <a:p>
            <a:pPr marL="457200" indent="-457200">
              <a:buChar char="•"/>
            </a:pPr>
            <a:r>
              <a:rPr lang="en-GB">
                <a:latin typeface="Arial"/>
                <a:cs typeface="Arial"/>
              </a:rPr>
              <a:t>I have loved having mine and I want more of her and more access AND for it not to end in April! </a:t>
            </a:r>
            <a:endParaRPr lang="en-US"/>
          </a:p>
          <a:p>
            <a:endParaRPr lang="en-GB"/>
          </a:p>
          <a:p>
            <a:pPr marL="457200" indent="-457200">
              <a:buChar char="•"/>
            </a:pPr>
            <a:r>
              <a:rPr lang="en-GB">
                <a:latin typeface="Arial"/>
                <a:cs typeface="Arial"/>
              </a:rPr>
              <a:t>Feedback- great in theory - please stop adding unnecessary paperwork to these visits, asking schools for data that they already have and make no difference...</a:t>
            </a:r>
            <a:endParaRPr lang="en-GB"/>
          </a:p>
          <a:p>
            <a:endParaRPr lang="en-GB"/>
          </a:p>
          <a:p>
            <a:pPr marL="457200" indent="-457200">
              <a:buChar char="•"/>
            </a:pPr>
            <a:r>
              <a:rPr lang="en-GB">
                <a:latin typeface="Arial"/>
                <a:cs typeface="Arial"/>
              </a:rPr>
              <a:t>Hub contact is amazing! Very helpful, seen her several times and she has been great. Thank you –had my first meeting and it's been very helpful, thanks</a:t>
            </a:r>
            <a:endParaRPr lang="en-GB"/>
          </a:p>
          <a:p>
            <a:endParaRPr lang="en-GB"/>
          </a:p>
          <a:p>
            <a:pPr marL="457200" indent="-457200">
              <a:buChar char="•"/>
            </a:pPr>
            <a:r>
              <a:rPr lang="en-GB">
                <a:latin typeface="Arial"/>
                <a:cs typeface="Arial"/>
              </a:rPr>
              <a:t>It has been amazing to get support so quickly and having a named point of contact.  There has been high impact with the support in school supporting staff and children.  This is a high impact service!</a:t>
            </a:r>
            <a:endParaRPr lang="en-GB"/>
          </a:p>
          <a:p>
            <a:endParaRPr lang="en-GB"/>
          </a:p>
          <a:p>
            <a:pPr marL="457200" indent="-457200">
              <a:buChar char="•"/>
            </a:pPr>
            <a:r>
              <a:rPr lang="en-GB">
                <a:latin typeface="Arial"/>
                <a:cs typeface="Arial"/>
              </a:rPr>
              <a:t>My focused SEND Hub support worker has been fantastic - she </a:t>
            </a:r>
            <a:endParaRPr lang="en-GB"/>
          </a:p>
          <a:p>
            <a:r>
              <a:rPr lang="en-GB">
                <a:latin typeface="Arial"/>
                <a:cs typeface="Arial"/>
              </a:rPr>
              <a:t>      has kept me going when I could have easily given up.</a:t>
            </a:r>
            <a:endParaRPr lang="en-GB"/>
          </a:p>
        </p:txBody>
      </p:sp>
    </p:spTree>
    <p:extLst>
      <p:ext uri="{BB962C8B-B14F-4D97-AF65-F5344CB8AC3E}">
        <p14:creationId xmlns:p14="http://schemas.microsoft.com/office/powerpoint/2010/main" val="2656622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01D8BD-DA79-235E-DE42-4ED86D778EEA}"/>
              </a:ext>
            </a:extLst>
          </p:cNvPr>
          <p:cNvSpPr>
            <a:spLocks noGrp="1"/>
          </p:cNvSpPr>
          <p:nvPr>
            <p:ph idx="1"/>
          </p:nvPr>
        </p:nvSpPr>
        <p:spPr>
          <a:xfrm>
            <a:off x="464573" y="290219"/>
            <a:ext cx="10515600" cy="5886744"/>
          </a:xfrm>
        </p:spPr>
        <p:txBody>
          <a:bodyPr vert="horz" lIns="91440" tIns="45720" rIns="91440" bIns="45720" rtlCol="0" anchor="t">
            <a:normAutofit fontScale="77500" lnSpcReduction="20000"/>
          </a:bodyPr>
          <a:lstStyle/>
          <a:p>
            <a:endParaRPr lang="en-US"/>
          </a:p>
          <a:p>
            <a:pPr marL="457200" indent="-457200">
              <a:buChar char="•"/>
            </a:pPr>
            <a:r>
              <a:rPr lang="en-GB">
                <a:latin typeface="Arial"/>
                <a:cs typeface="Arial"/>
              </a:rPr>
              <a:t>Having a named point of contact is fantastic.  She is so responsive and a goldmine of advice!</a:t>
            </a:r>
          </a:p>
          <a:p>
            <a:endParaRPr lang="en-GB"/>
          </a:p>
          <a:p>
            <a:pPr marL="457200" indent="-457200">
              <a:buChar char="•"/>
            </a:pPr>
            <a:r>
              <a:rPr lang="en-GB">
                <a:latin typeface="Arial"/>
                <a:cs typeface="Arial"/>
              </a:rPr>
              <a:t>Really useful - lovely to have a link between school and the SEN Hub - advice has been great!  Really useful - lovely to have a link between school and the SEN Hub - advice    has   been great!</a:t>
            </a:r>
          </a:p>
          <a:p>
            <a:endParaRPr lang="en-GB"/>
          </a:p>
          <a:p>
            <a:pPr marL="457200" indent="-457200">
              <a:buChar char="•"/>
            </a:pPr>
            <a:r>
              <a:rPr lang="en-GB">
                <a:latin typeface="Arial"/>
                <a:cs typeface="Arial"/>
              </a:rPr>
              <a:t>Focused support has been absolutely fantastic and very useful, especially as a new Senco. Invaluable support and advice, and having a named person that I can contact is brilliant. </a:t>
            </a:r>
          </a:p>
          <a:p>
            <a:endParaRPr lang="en-GB"/>
          </a:p>
          <a:p>
            <a:pPr marL="457200" indent="-457200">
              <a:buChar char="•"/>
            </a:pPr>
            <a:r>
              <a:rPr lang="en-GB">
                <a:latin typeface="Arial"/>
                <a:cs typeface="Arial"/>
              </a:rPr>
              <a:t>Good to have a named contact for the school. Very useful documentation to support EHCARs</a:t>
            </a:r>
          </a:p>
          <a:p>
            <a:endParaRPr lang="en-GB"/>
          </a:p>
          <a:p>
            <a:pPr marL="457200" indent="-457200">
              <a:buChar char="•"/>
            </a:pPr>
            <a:r>
              <a:rPr lang="en-GB">
                <a:latin typeface="Arial"/>
                <a:cs typeface="Arial"/>
              </a:rPr>
              <a:t>Having someone to speak to face to face that can spend time getting to know our school context and the needs of not only our school but also me as a new SENCo. They have been fantastic so far, really knowledgeable and supportive.</a:t>
            </a:r>
          </a:p>
          <a:p>
            <a:endParaRPr lang="en-GB"/>
          </a:p>
          <a:p>
            <a:endParaRPr lang="en-GB"/>
          </a:p>
        </p:txBody>
      </p:sp>
    </p:spTree>
    <p:extLst>
      <p:ext uri="{BB962C8B-B14F-4D97-AF65-F5344CB8AC3E}">
        <p14:creationId xmlns:p14="http://schemas.microsoft.com/office/powerpoint/2010/main" val="3622772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FC2EF-7CC2-680E-4F0C-8B625C6D9D67}"/>
              </a:ext>
            </a:extLst>
          </p:cNvPr>
          <p:cNvSpPr>
            <a:spLocks noGrp="1"/>
          </p:cNvSpPr>
          <p:nvPr>
            <p:ph idx="1"/>
          </p:nvPr>
        </p:nvSpPr>
        <p:spPr>
          <a:xfrm>
            <a:off x="355716" y="316049"/>
            <a:ext cx="11476863" cy="6232842"/>
          </a:xfrm>
        </p:spPr>
        <p:txBody>
          <a:bodyPr vert="horz" lIns="91440" tIns="45720" rIns="91440" bIns="45720" rtlCol="0" anchor="t">
            <a:normAutofit lnSpcReduction="10000"/>
          </a:bodyPr>
          <a:lstStyle/>
          <a:p>
            <a:endParaRPr lang="en-GB" sz="2200">
              <a:latin typeface="Arial"/>
              <a:cs typeface="Segoe UI"/>
            </a:endParaRPr>
          </a:p>
          <a:p>
            <a:r>
              <a:rPr lang="en-GB" sz="2400" b="1">
                <a:solidFill>
                  <a:schemeClr val="accent1"/>
                </a:solidFill>
                <a:latin typeface="Arial"/>
                <a:cs typeface="Segoe UI"/>
              </a:rPr>
              <a:t>And some concerns.....</a:t>
            </a:r>
          </a:p>
          <a:p>
            <a:pPr marL="342900" indent="-342900">
              <a:buChar char="•"/>
            </a:pPr>
            <a:r>
              <a:rPr lang="en-GB" sz="2400">
                <a:latin typeface="Calibri"/>
                <a:ea typeface="Calibri"/>
                <a:cs typeface="Segoe UI"/>
              </a:rPr>
              <a:t>We've found that our focused support contact has limited availability due to statutory work and involvement in exclusion panels.  This has made it really difficult to find time to meet. </a:t>
            </a:r>
          </a:p>
          <a:p>
            <a:pPr marL="342900" indent="-342900">
              <a:buChar char="•"/>
            </a:pPr>
            <a:r>
              <a:rPr lang="en-GB" sz="2400">
                <a:latin typeface="Calibri"/>
                <a:ea typeface="Calibri"/>
                <a:cs typeface="Segoe UI"/>
              </a:rPr>
              <a:t>Due to sickness, we have not had any visits since October half term.</a:t>
            </a:r>
          </a:p>
          <a:p>
            <a:pPr marL="342900" indent="-342900">
              <a:buChar char="•"/>
            </a:pPr>
            <a:r>
              <a:rPr lang="en-GB" sz="2400">
                <a:latin typeface="Calibri"/>
                <a:ea typeface="Calibri"/>
                <a:cs typeface="Segoe UI"/>
              </a:rPr>
              <a:t>We were told who our IP /FSP was in summer and then it was changed in September, meeting her in October so we will only get her until Easter - only 6 months.  She has been  helpful so far in what she has suggested/offered  but it's taking time and am a bit concerned about how much help we'll get in that short time.  </a:t>
            </a:r>
            <a:endParaRPr lang="en-GB" sz="2400">
              <a:latin typeface="Calibri"/>
              <a:ea typeface="Calibri"/>
            </a:endParaRPr>
          </a:p>
          <a:p>
            <a:pPr marL="342900" indent="-342900">
              <a:buChar char="•"/>
            </a:pPr>
            <a:r>
              <a:rPr lang="en-GB" sz="2400">
                <a:latin typeface="Calibri"/>
                <a:ea typeface="Calibri"/>
                <a:cs typeface="Segoe UI"/>
              </a:rPr>
              <a:t>Intial visits idnetified focuses and planning - Autumn term- I expected direct work with children. Due to absence this was not done,  discussion around what we had done since her last visit, discussed new high needs intake in reception and promised focused support referral l for three children. We toured the classrooms. Due to sickness this was our last visit. Sadly,  I feel we gained nothing from the project. We have now had a follow up meeting with the hub Manager which was very productive and  we now feel we are  moving forwards.</a:t>
            </a:r>
            <a:endParaRPr lang="en-GB" sz="2400">
              <a:latin typeface="Calibri"/>
              <a:ea typeface="Calibri"/>
            </a:endParaRPr>
          </a:p>
          <a:p>
            <a:pPr marL="342900" indent="-342900">
              <a:buChar char="•"/>
            </a:pPr>
            <a:endParaRPr lang="en-GB" sz="2200">
              <a:latin typeface="Arial"/>
              <a:cs typeface="Segoe UI"/>
            </a:endParaRPr>
          </a:p>
          <a:p>
            <a:endParaRPr lang="en-GB" sz="2200">
              <a:latin typeface="Arial"/>
              <a:cs typeface="Segoe UI"/>
            </a:endParaRPr>
          </a:p>
        </p:txBody>
      </p:sp>
    </p:spTree>
    <p:extLst>
      <p:ext uri="{BB962C8B-B14F-4D97-AF65-F5344CB8AC3E}">
        <p14:creationId xmlns:p14="http://schemas.microsoft.com/office/powerpoint/2010/main" val="3909265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EA4CE-B05C-AD12-C8D3-46EACC0012BC}"/>
              </a:ext>
            </a:extLst>
          </p:cNvPr>
          <p:cNvSpPr>
            <a:spLocks noGrp="1"/>
          </p:cNvSpPr>
          <p:nvPr>
            <p:ph type="title"/>
          </p:nvPr>
        </p:nvSpPr>
        <p:spPr/>
        <p:txBody>
          <a:bodyPr>
            <a:normAutofit/>
          </a:bodyPr>
          <a:lstStyle/>
          <a:p>
            <a:r>
              <a:rPr lang="en-GB">
                <a:latin typeface="Arial"/>
                <a:cs typeface="Arial"/>
              </a:rPr>
              <a:t>Locality Board</a:t>
            </a:r>
            <a:endParaRPr lang="en-GB"/>
          </a:p>
        </p:txBody>
      </p:sp>
      <p:pic>
        <p:nvPicPr>
          <p:cNvPr id="5" name="Content Placeholder 4" descr="A logo with text on it&#10;&#10;AI-generated content may be incorrect.">
            <a:extLst>
              <a:ext uri="{FF2B5EF4-FFF2-40B4-BE49-F238E27FC236}">
                <a16:creationId xmlns:a16="http://schemas.microsoft.com/office/drawing/2014/main" id="{8DC1F65A-6B2E-5FF0-A3AF-FF0570D546CE}"/>
              </a:ext>
            </a:extLst>
          </p:cNvPr>
          <p:cNvPicPr>
            <a:picLocks noGrp="1" noChangeAspect="1"/>
          </p:cNvPicPr>
          <p:nvPr>
            <p:ph idx="1"/>
          </p:nvPr>
        </p:nvPicPr>
        <p:blipFill>
          <a:blip r:embed="rId2"/>
          <a:stretch>
            <a:fillRect/>
          </a:stretch>
        </p:blipFill>
        <p:spPr>
          <a:xfrm>
            <a:off x="6281966" y="806168"/>
            <a:ext cx="4464843" cy="1671637"/>
          </a:xfrm>
        </p:spPr>
      </p:pic>
      <p:sp>
        <p:nvSpPr>
          <p:cNvPr id="7" name="TextBox 6">
            <a:extLst>
              <a:ext uri="{FF2B5EF4-FFF2-40B4-BE49-F238E27FC236}">
                <a16:creationId xmlns:a16="http://schemas.microsoft.com/office/drawing/2014/main" id="{DBCE0653-02DD-1560-849F-2A50E86912A7}"/>
              </a:ext>
            </a:extLst>
          </p:cNvPr>
          <p:cNvSpPr txBox="1"/>
          <p:nvPr/>
        </p:nvSpPr>
        <p:spPr>
          <a:xfrm>
            <a:off x="510512" y="2892900"/>
            <a:ext cx="10599200"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600" b="1">
                <a:latin typeface="Arial"/>
                <a:ea typeface="Calibri" panose="020F0502020204030204"/>
                <a:cs typeface="Calibri" panose="020F0502020204030204"/>
              </a:rPr>
              <a:t>VERBO – Early Years Projec</a:t>
            </a:r>
            <a:r>
              <a:rPr lang="en-GB" sz="1600">
                <a:latin typeface="Arial"/>
                <a:ea typeface="Calibri" panose="020F0502020204030204"/>
                <a:cs typeface="Calibri" panose="020F0502020204030204"/>
              </a:rPr>
              <a:t>t - </a:t>
            </a:r>
            <a:r>
              <a:rPr lang="en-GB" sz="1600">
                <a:latin typeface="Arial"/>
                <a:ea typeface="Calibri" panose="020F0502020204030204"/>
                <a:cs typeface="Poppins"/>
                <a:hlinkClick r:id="rId3">
                  <a:extLst>
                    <a:ext uri="{A12FA001-AC4F-418D-AE19-62706E023703}">
                      <ahyp:hlinkClr xmlns:ahyp="http://schemas.microsoft.com/office/drawing/2018/hyperlinkcolor" val="tx"/>
                    </a:ext>
                  </a:extLst>
                </a:hlinkClick>
              </a:rPr>
              <a:t>Verbo</a:t>
            </a:r>
            <a:r>
              <a:rPr lang="en-GB" sz="1600">
                <a:latin typeface="Arial"/>
                <a:ea typeface="Calibri" panose="020F0502020204030204"/>
                <a:cs typeface="Poppins"/>
              </a:rPr>
              <a:t> is an online speech and language therapy (</a:t>
            </a:r>
            <a:r>
              <a:rPr lang="en-GB" sz="1600" err="1">
                <a:latin typeface="Arial"/>
                <a:ea typeface="Calibri" panose="020F0502020204030204"/>
                <a:cs typeface="Poppins"/>
              </a:rPr>
              <a:t>SaLT</a:t>
            </a:r>
            <a:r>
              <a:rPr lang="en-GB" sz="1600">
                <a:latin typeface="Arial"/>
                <a:ea typeface="Calibri" panose="020F0502020204030204"/>
                <a:cs typeface="Poppins"/>
              </a:rPr>
              <a:t>) toolkit to support education staff working with children fromage 2 to post-16. Verbo upskills and empowers education professionals enabling them to provide </a:t>
            </a:r>
            <a:r>
              <a:rPr lang="en-GB" sz="1600" err="1">
                <a:latin typeface="Arial"/>
                <a:ea typeface="Calibri" panose="020F0502020204030204"/>
                <a:cs typeface="Poppins"/>
              </a:rPr>
              <a:t>SaLT</a:t>
            </a:r>
            <a:r>
              <a:rPr lang="en-GB" sz="1600">
                <a:latin typeface="Arial"/>
                <a:ea typeface="Calibri" panose="020F0502020204030204"/>
                <a:cs typeface="Poppins"/>
              </a:rPr>
              <a:t> support for all children in their setting. It supports high quality practice with the hope that every child in your setting has the opportunity to maximise their communication potential at the right time without the barriers of staff resourcing or lack of expertise.</a:t>
            </a:r>
            <a:endParaRPr lang="en-GB" sz="1600">
              <a:latin typeface="Arial"/>
              <a:ea typeface="Calibri" panose="020F0502020204030204"/>
              <a:cs typeface="Calibri" panose="020F0502020204030204"/>
            </a:endParaRPr>
          </a:p>
          <a:p>
            <a:pPr marL="285750" indent="-285750">
              <a:buFont typeface="Arial"/>
              <a:buChar char="•"/>
            </a:pPr>
            <a:endParaRPr lang="en-GB" sz="1600">
              <a:latin typeface="Arial"/>
              <a:ea typeface="Calibri" panose="020F0502020204030204"/>
              <a:cs typeface="Poppins"/>
            </a:endParaRPr>
          </a:p>
          <a:p>
            <a:pPr marL="285750" indent="-285750">
              <a:buFont typeface="Arial"/>
              <a:buChar char="•"/>
            </a:pPr>
            <a:r>
              <a:rPr lang="en-GB" sz="1600" b="1">
                <a:latin typeface="Arial"/>
                <a:ea typeface="Calibri" panose="020F0502020204030204"/>
                <a:cs typeface="Poppins"/>
              </a:rPr>
              <a:t>SEMH – Relational Approaches</a:t>
            </a:r>
            <a:r>
              <a:rPr lang="en-GB" sz="1600">
                <a:latin typeface="Arial"/>
                <a:ea typeface="Calibri" panose="020F0502020204030204"/>
                <a:cs typeface="Poppins"/>
              </a:rPr>
              <a:t> – now being led by Alison Keane. Funding for training has now been allocated by for information about the support </a:t>
            </a:r>
            <a:r>
              <a:rPr lang="en-GB" sz="1600" err="1">
                <a:latin typeface="Arial"/>
                <a:ea typeface="Calibri" panose="020F0502020204030204"/>
                <a:cs typeface="Poppins"/>
              </a:rPr>
              <a:t>networt</a:t>
            </a:r>
            <a:r>
              <a:rPr lang="en-GB" sz="1600">
                <a:latin typeface="Arial"/>
                <a:ea typeface="Calibri" panose="020F0502020204030204"/>
                <a:cs typeface="Poppins"/>
              </a:rPr>
              <a:t> meetings please contact Alison on </a:t>
            </a:r>
            <a:r>
              <a:rPr lang="en-GB" sz="1600">
                <a:latin typeface="Arial"/>
                <a:ea typeface="Calibri" panose="020F0502020204030204"/>
                <a:cs typeface="Poppins"/>
                <a:hlinkClick r:id="rId4"/>
              </a:rPr>
              <a:t>Alison.Keane@dalesmat.org</a:t>
            </a:r>
            <a:endParaRPr lang="en-GB" sz="1600">
              <a:latin typeface="Arial"/>
              <a:ea typeface="Calibri" panose="020F0502020204030204"/>
              <a:cs typeface="Poppins"/>
            </a:endParaRPr>
          </a:p>
          <a:p>
            <a:endParaRPr lang="en-GB" sz="1600">
              <a:latin typeface="Arial"/>
              <a:ea typeface="Calibri" panose="020F0502020204030204"/>
              <a:cs typeface="Poppins"/>
            </a:endParaRPr>
          </a:p>
          <a:p>
            <a:pPr marL="285750" indent="-285750">
              <a:buFont typeface="Arial"/>
              <a:buChar char="•"/>
            </a:pPr>
            <a:r>
              <a:rPr lang="en-GB" sz="1600" b="1">
                <a:latin typeface="Arial"/>
                <a:ea typeface="Calibri" panose="020F0502020204030204"/>
                <a:cs typeface="Poppins"/>
              </a:rPr>
              <a:t>GREAT TEACHING TOOLKIT </a:t>
            </a:r>
            <a:r>
              <a:rPr lang="en-GB" sz="1600">
                <a:latin typeface="Arial"/>
                <a:ea typeface="Calibri" panose="020F0502020204030204"/>
                <a:cs typeface="Poppins"/>
              </a:rPr>
              <a:t>– sign up is now closed but there may be some opportunity as schools who haven’t used their licences will be transferred to other schools.</a:t>
            </a:r>
          </a:p>
          <a:p>
            <a:pPr marL="285750" indent="-285750">
              <a:buFont typeface="Arial"/>
              <a:buChar char="•"/>
            </a:pPr>
            <a:endParaRPr lang="en-GB" sz="1600">
              <a:latin typeface="Arial"/>
              <a:ea typeface="Calibri" panose="020F0502020204030204"/>
              <a:cs typeface="Poppins"/>
            </a:endParaRPr>
          </a:p>
          <a:p>
            <a:pPr marL="285750" indent="-285750">
              <a:buFont typeface="Arial"/>
              <a:buChar char="•"/>
            </a:pPr>
            <a:r>
              <a:rPr lang="en-GB" sz="1600">
                <a:latin typeface="Arial"/>
                <a:ea typeface="Calibri" panose="020F0502020204030204"/>
                <a:cs typeface="Poppins"/>
              </a:rPr>
              <a:t>For more information please contact </a:t>
            </a:r>
            <a:r>
              <a:rPr lang="en-GB" sz="1600">
                <a:latin typeface="Arial"/>
                <a:ea typeface="Calibri" panose="020F0502020204030204"/>
                <a:cs typeface="Poppins"/>
                <a:hlinkClick r:id="rId5"/>
              </a:rPr>
              <a:t>localityboards@northyorks.gov.uk</a:t>
            </a:r>
            <a:r>
              <a:rPr lang="en-GB" sz="1600">
                <a:latin typeface="Arial"/>
                <a:ea typeface="Calibri" panose="020F0502020204030204"/>
                <a:cs typeface="Poppins"/>
              </a:rPr>
              <a:t> </a:t>
            </a:r>
          </a:p>
          <a:p>
            <a:pPr marL="285750" indent="-285750">
              <a:buFont typeface="Arial"/>
              <a:buChar char="•"/>
            </a:pPr>
            <a:endParaRPr lang="en-GB">
              <a:ea typeface="Calibri" panose="020F0502020204030204"/>
              <a:cs typeface="Calibri" panose="020F0502020204030204"/>
            </a:endParaRPr>
          </a:p>
        </p:txBody>
      </p:sp>
    </p:spTree>
    <p:extLst>
      <p:ext uri="{BB962C8B-B14F-4D97-AF65-F5344CB8AC3E}">
        <p14:creationId xmlns:p14="http://schemas.microsoft.com/office/powerpoint/2010/main" val="4244751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33D76-8AF3-218B-82C4-BDB544377298}"/>
              </a:ext>
            </a:extLst>
          </p:cNvPr>
          <p:cNvSpPr>
            <a:spLocks noGrp="1"/>
          </p:cNvSpPr>
          <p:nvPr>
            <p:ph type="title"/>
          </p:nvPr>
        </p:nvSpPr>
        <p:spPr>
          <a:xfrm>
            <a:off x="464573" y="588912"/>
            <a:ext cx="10515600" cy="707462"/>
          </a:xfrm>
        </p:spPr>
        <p:txBody>
          <a:bodyPr/>
          <a:lstStyle/>
          <a:p>
            <a:r>
              <a:rPr lang="en-GB">
                <a:latin typeface="Arial"/>
                <a:cs typeface="Arial"/>
              </a:rPr>
              <a:t>Staffing in Ham / Rich Hub</a:t>
            </a:r>
          </a:p>
        </p:txBody>
      </p:sp>
      <p:sp>
        <p:nvSpPr>
          <p:cNvPr id="18" name="Content Placeholder 17">
            <a:extLst>
              <a:ext uri="{FF2B5EF4-FFF2-40B4-BE49-F238E27FC236}">
                <a16:creationId xmlns:a16="http://schemas.microsoft.com/office/drawing/2014/main" id="{5A66E622-84EB-A50B-95A9-3BCB89B850C2}"/>
              </a:ext>
            </a:extLst>
          </p:cNvPr>
          <p:cNvSpPr>
            <a:spLocks noGrp="1"/>
          </p:cNvSpPr>
          <p:nvPr>
            <p:ph idx="1"/>
          </p:nvPr>
        </p:nvSpPr>
        <p:spPr>
          <a:xfrm>
            <a:off x="464573" y="1480574"/>
            <a:ext cx="10515600" cy="4696389"/>
          </a:xfrm>
        </p:spPr>
        <p:txBody>
          <a:bodyPr vert="horz" lIns="91440" tIns="45720" rIns="91440" bIns="45720" rtlCol="0" anchor="t">
            <a:normAutofit fontScale="55000" lnSpcReduction="20000"/>
          </a:bodyPr>
          <a:lstStyle/>
          <a:p>
            <a:r>
              <a:rPr lang="en-GB" b="1" u="sng">
                <a:latin typeface="Arial"/>
                <a:cs typeface="Arial"/>
              </a:rPr>
              <a:t>Cognition &amp; Learning:</a:t>
            </a:r>
          </a:p>
          <a:p>
            <a:pPr marL="457200" indent="-457200">
              <a:buChar char="•"/>
            </a:pPr>
            <a:r>
              <a:rPr lang="en-GB" b="1">
                <a:latin typeface="Arial"/>
                <a:cs typeface="Arial"/>
              </a:rPr>
              <a:t>Specialist Teacher (LD) </a:t>
            </a:r>
            <a:r>
              <a:rPr lang="en-GB">
                <a:latin typeface="Arial"/>
                <a:cs typeface="Arial"/>
              </a:rPr>
              <a:t>-</a:t>
            </a:r>
            <a:r>
              <a:rPr lang="en-GB" b="1">
                <a:latin typeface="Arial"/>
                <a:cs typeface="Arial"/>
              </a:rPr>
              <a:t> </a:t>
            </a:r>
            <a:r>
              <a:rPr lang="en-GB">
                <a:latin typeface="Arial"/>
                <a:cs typeface="Arial"/>
              </a:rPr>
              <a:t>Sharon Leonard &amp; Abigail Savage </a:t>
            </a:r>
            <a:r>
              <a:rPr lang="en-GB" i="1">
                <a:latin typeface="Arial"/>
                <a:cs typeface="Arial"/>
              </a:rPr>
              <a:t>(from April 2025)</a:t>
            </a:r>
          </a:p>
          <a:p>
            <a:pPr marL="457200" indent="-457200">
              <a:buChar char="•"/>
            </a:pPr>
            <a:r>
              <a:rPr lang="en-GB" b="1">
                <a:latin typeface="Arial"/>
                <a:cs typeface="Arial"/>
              </a:rPr>
              <a:t>Specialist Practitioner (LD)</a:t>
            </a:r>
            <a:r>
              <a:rPr lang="en-GB">
                <a:latin typeface="Arial"/>
                <a:cs typeface="Arial"/>
              </a:rPr>
              <a:t> - Victoria Julian</a:t>
            </a:r>
          </a:p>
          <a:p>
            <a:pPr marL="457200" indent="-457200">
              <a:buChar char="•"/>
            </a:pPr>
            <a:r>
              <a:rPr lang="en-GB" b="1">
                <a:latin typeface="Arial"/>
                <a:cs typeface="Arial"/>
              </a:rPr>
              <a:t>Specialist Teacher (ED)</a:t>
            </a:r>
            <a:r>
              <a:rPr lang="en-GB">
                <a:latin typeface="Arial"/>
                <a:cs typeface="Arial"/>
              </a:rPr>
              <a:t> - Elizabeth Fawcett</a:t>
            </a:r>
            <a:endParaRPr lang="en-GB"/>
          </a:p>
          <a:p>
            <a:pPr marL="457200" indent="-457200">
              <a:buChar char="•"/>
            </a:pPr>
            <a:r>
              <a:rPr lang="en-GB" b="1">
                <a:latin typeface="Arial"/>
                <a:cs typeface="Arial"/>
              </a:rPr>
              <a:t>Portage Practitioner </a:t>
            </a:r>
            <a:r>
              <a:rPr lang="en-GB">
                <a:latin typeface="Arial"/>
                <a:cs typeface="Arial"/>
              </a:rPr>
              <a:t>-</a:t>
            </a:r>
            <a:r>
              <a:rPr lang="en-GB" b="1">
                <a:latin typeface="Arial"/>
                <a:cs typeface="Arial"/>
              </a:rPr>
              <a:t> </a:t>
            </a:r>
            <a:r>
              <a:rPr lang="en-GB">
                <a:latin typeface="Arial"/>
                <a:cs typeface="Arial"/>
              </a:rPr>
              <a:t>Sue Hutchinson, Jill Hetherington &amp; Leanne Wainwright</a:t>
            </a:r>
            <a:endParaRPr lang="en-GB"/>
          </a:p>
          <a:p>
            <a:r>
              <a:rPr lang="en-GB" b="1" u="sng">
                <a:latin typeface="Arial"/>
                <a:cs typeface="Arial"/>
              </a:rPr>
              <a:t>Communication &amp; Interaction:</a:t>
            </a:r>
            <a:endParaRPr lang="en-GB" b="1" u="sng"/>
          </a:p>
          <a:p>
            <a:pPr marL="457200" indent="-457200">
              <a:buChar char="•"/>
            </a:pPr>
            <a:r>
              <a:rPr lang="en-GB" b="1">
                <a:latin typeface="Arial"/>
                <a:cs typeface="Arial"/>
              </a:rPr>
              <a:t>Specialist Teacher (ASC)</a:t>
            </a:r>
            <a:r>
              <a:rPr lang="en-GB">
                <a:latin typeface="Arial"/>
                <a:cs typeface="Arial"/>
              </a:rPr>
              <a:t> - Alison Smith</a:t>
            </a:r>
            <a:endParaRPr lang="en-GB"/>
          </a:p>
          <a:p>
            <a:pPr marL="457200" indent="-457200">
              <a:buChar char="•"/>
            </a:pPr>
            <a:r>
              <a:rPr lang="en-GB" b="1">
                <a:latin typeface="Arial"/>
                <a:cs typeface="Arial"/>
              </a:rPr>
              <a:t>Specialist Practitioner (ASC)</a:t>
            </a:r>
            <a:r>
              <a:rPr lang="en-GB">
                <a:latin typeface="Arial"/>
                <a:cs typeface="Arial"/>
              </a:rPr>
              <a:t> - Mandy Ewers &amp; Claire Forth</a:t>
            </a:r>
            <a:endParaRPr lang="en-GB"/>
          </a:p>
          <a:p>
            <a:pPr marL="457200" indent="-457200">
              <a:buChar char="•"/>
            </a:pPr>
            <a:r>
              <a:rPr lang="en-GB" b="1">
                <a:latin typeface="Arial"/>
                <a:cs typeface="Arial"/>
              </a:rPr>
              <a:t>SLCN Specialist </a:t>
            </a:r>
            <a:r>
              <a:rPr lang="en-GB">
                <a:latin typeface="Arial"/>
                <a:cs typeface="Arial"/>
              </a:rPr>
              <a:t>- Charley Thickett</a:t>
            </a:r>
            <a:r>
              <a:rPr lang="en-GB" i="1">
                <a:latin typeface="Arial"/>
                <a:cs typeface="Arial"/>
              </a:rPr>
              <a:t> (currently on maternity leave)</a:t>
            </a:r>
            <a:endParaRPr lang="en-GB" i="1"/>
          </a:p>
          <a:p>
            <a:pPr marL="457200" indent="-457200">
              <a:buChar char="•"/>
            </a:pPr>
            <a:r>
              <a:rPr lang="en-GB" b="1">
                <a:latin typeface="Arial"/>
                <a:cs typeface="Arial"/>
              </a:rPr>
              <a:t>Speech and Language Therapist </a:t>
            </a:r>
            <a:r>
              <a:rPr lang="en-GB">
                <a:latin typeface="Arial"/>
                <a:cs typeface="Arial"/>
              </a:rPr>
              <a:t>- </a:t>
            </a:r>
            <a:r>
              <a:rPr lang="en-GB" i="1">
                <a:latin typeface="Arial"/>
                <a:cs typeface="Arial"/>
              </a:rPr>
              <a:t>vacancy</a:t>
            </a:r>
            <a:endParaRPr lang="en-GB" i="1"/>
          </a:p>
          <a:p>
            <a:pPr marL="457200" indent="-457200">
              <a:buChar char="•"/>
            </a:pPr>
            <a:r>
              <a:rPr lang="en-GB" b="1">
                <a:latin typeface="Arial"/>
                <a:cs typeface="Arial"/>
              </a:rPr>
              <a:t>Speech and Language Therapy Assistant </a:t>
            </a:r>
            <a:r>
              <a:rPr lang="en-GB">
                <a:latin typeface="Arial"/>
                <a:cs typeface="Arial"/>
              </a:rPr>
              <a:t>- Liz Wilson &amp; Rachael Hussein</a:t>
            </a:r>
            <a:endParaRPr lang="en-GB" b="1"/>
          </a:p>
          <a:p>
            <a:r>
              <a:rPr lang="en-GB" b="1" u="sng">
                <a:latin typeface="Arial"/>
                <a:cs typeface="Arial"/>
              </a:rPr>
              <a:t>Social, Emotional and Mental Health:</a:t>
            </a:r>
            <a:endParaRPr lang="en-GB" b="1" u="sng"/>
          </a:p>
          <a:p>
            <a:pPr marL="457200" indent="-457200">
              <a:buChar char="•"/>
            </a:pPr>
            <a:r>
              <a:rPr lang="en-GB" b="1">
                <a:latin typeface="Arial"/>
                <a:cs typeface="Arial"/>
              </a:rPr>
              <a:t>SEMH Specialist </a:t>
            </a:r>
            <a:r>
              <a:rPr lang="en-GB" sz="2900">
                <a:latin typeface="Arial"/>
                <a:cs typeface="Arial"/>
              </a:rPr>
              <a:t>-</a:t>
            </a:r>
            <a:r>
              <a:rPr lang="en-GB" b="1">
                <a:latin typeface="Arial"/>
                <a:cs typeface="Arial"/>
              </a:rPr>
              <a:t> </a:t>
            </a:r>
            <a:r>
              <a:rPr lang="en-GB">
                <a:latin typeface="Arial"/>
                <a:cs typeface="Arial"/>
              </a:rPr>
              <a:t>Gill Pritchard-Jenkins &amp; Janina Guthrie</a:t>
            </a:r>
            <a:endParaRPr lang="en-GB" b="1"/>
          </a:p>
          <a:p>
            <a:pPr marL="457200" indent="-457200">
              <a:buChar char="•"/>
            </a:pPr>
            <a:r>
              <a:rPr lang="en-GB" b="1">
                <a:latin typeface="Arial"/>
                <a:cs typeface="Arial"/>
              </a:rPr>
              <a:t>SEMH Specialist Practitioner </a:t>
            </a:r>
            <a:r>
              <a:rPr lang="en-GB" sz="2900">
                <a:latin typeface="Arial"/>
                <a:cs typeface="Arial"/>
              </a:rPr>
              <a:t>-</a:t>
            </a:r>
            <a:r>
              <a:rPr lang="en-GB" b="1">
                <a:latin typeface="Arial"/>
                <a:cs typeface="Arial"/>
              </a:rPr>
              <a:t> </a:t>
            </a:r>
            <a:r>
              <a:rPr lang="en-GB">
                <a:latin typeface="Arial"/>
                <a:cs typeface="Arial"/>
              </a:rPr>
              <a:t>Gabriella Camerota, Clare Burrows, Stephanie </a:t>
            </a:r>
            <a:r>
              <a:rPr lang="en-GB" err="1">
                <a:latin typeface="Arial"/>
                <a:cs typeface="Arial"/>
              </a:rPr>
              <a:t>Siddaway</a:t>
            </a:r>
            <a:r>
              <a:rPr lang="en-GB">
                <a:latin typeface="Arial"/>
                <a:cs typeface="Arial"/>
              </a:rPr>
              <a:t> &amp; Abigail Sanderson</a:t>
            </a:r>
            <a:endParaRPr lang="en-GB"/>
          </a:p>
          <a:p>
            <a:r>
              <a:rPr lang="en-GB" b="1" u="sng">
                <a:latin typeface="Arial"/>
                <a:cs typeface="Arial"/>
              </a:rPr>
              <a:t>School Focused Support:</a:t>
            </a:r>
            <a:r>
              <a:rPr lang="en-GB">
                <a:latin typeface="Arial"/>
                <a:cs typeface="Arial"/>
              </a:rPr>
              <a:t> </a:t>
            </a:r>
            <a:r>
              <a:rPr lang="en-GB" i="1">
                <a:latin typeface="Arial"/>
                <a:cs typeface="Arial"/>
              </a:rPr>
              <a:t>(until end of Spring Term 2025)</a:t>
            </a:r>
            <a:endParaRPr lang="en-GB" i="1"/>
          </a:p>
          <a:p>
            <a:pPr marL="457200" indent="-457200">
              <a:buChar char="•"/>
            </a:pPr>
            <a:r>
              <a:rPr lang="en-GB">
                <a:latin typeface="Arial"/>
                <a:cs typeface="Arial"/>
              </a:rPr>
              <a:t>Mary White &amp; Abigail Savage</a:t>
            </a:r>
            <a:endParaRPr lang="en-GB"/>
          </a:p>
          <a:p>
            <a:pPr marL="457200" indent="-457200">
              <a:buChar char="•"/>
            </a:pPr>
            <a:endParaRPr lang="en-GB"/>
          </a:p>
          <a:p>
            <a:pPr marL="457200" indent="-457200">
              <a:buChar char="•"/>
            </a:pPr>
            <a:endParaRPr lang="en-GB" b="1"/>
          </a:p>
          <a:p>
            <a:pPr marL="457200" indent="-457200">
              <a:buChar char="•"/>
            </a:pPr>
            <a:endParaRPr lang="en-GB"/>
          </a:p>
          <a:p>
            <a:pPr marL="457200" indent="-457200">
              <a:buChar char="•"/>
            </a:pPr>
            <a:endParaRPr lang="en-GB"/>
          </a:p>
        </p:txBody>
      </p:sp>
    </p:spTree>
    <p:extLst>
      <p:ext uri="{BB962C8B-B14F-4D97-AF65-F5344CB8AC3E}">
        <p14:creationId xmlns:p14="http://schemas.microsoft.com/office/powerpoint/2010/main" val="15792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1E8A54-B8DE-000A-3133-3653395A40BA}"/>
              </a:ext>
            </a:extLst>
          </p:cNvPr>
          <p:cNvSpPr txBox="1"/>
          <p:nvPr/>
        </p:nvSpPr>
        <p:spPr>
          <a:xfrm>
            <a:off x="139000" y="806735"/>
            <a:ext cx="6604699" cy="3708708"/>
          </a:xfrm>
          <a:prstGeom prst="rect">
            <a:avLst/>
          </a:prstGeom>
          <a:noFill/>
          <a:ln w="19050">
            <a:noFill/>
          </a:ln>
        </p:spPr>
        <p:txBody>
          <a:bodyPr wrap="square" lIns="91440" tIns="45720" rIns="91440" bIns="45720" rtlCol="0" anchor="t">
            <a:spAutoFit/>
          </a:bodyPr>
          <a:lstStyle/>
          <a:p>
            <a:pPr algn="just"/>
            <a:r>
              <a:rPr lang="en-GB" sz="1400" b="1">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 Population Permanently Excluded</a:t>
            </a:r>
          </a:p>
          <a:p>
            <a:pPr marL="171450" indent="-171450" algn="just">
              <a:buFont typeface="Arial" panose="020B0604020202020204" pitchFamily="34" charset="0"/>
              <a:buChar char="•"/>
            </a:pPr>
            <a:endParaRPr lang="en-GB" sz="1300">
              <a:solidFill>
                <a:schemeClr val="tx1"/>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a:p>
            <a:pPr marL="171450" indent="-171450" algn="just">
              <a:buFont typeface="Arial" panose="020B0604020202020204" pitchFamily="34" charset="0"/>
              <a:buChar char="•"/>
            </a:pPr>
            <a:r>
              <a:rPr lang="en-GB" sz="1300">
                <a:solidFill>
                  <a:srgbClr val="000000"/>
                </a:solidFill>
                <a:highlight>
                  <a:srgbClr val="00FF00"/>
                </a:highlight>
                <a:latin typeface="Arial"/>
                <a:ea typeface="Times New Roman" panose="02020603050405020304" pitchFamily="18" charset="0"/>
                <a:cs typeface="Arial"/>
              </a:rPr>
              <a:t>39 permanent exclusions from North Yorkshire mainstream schools in 2024/25 academic year to the end of December. This compares with 52 in the same point of 2023/24.</a:t>
            </a:r>
          </a:p>
          <a:p>
            <a:pPr marL="171450" indent="-171450" algn="just">
              <a:buFont typeface="Arial" panose="020B0604020202020204" pitchFamily="34" charset="0"/>
              <a:buChar char="•"/>
            </a:pPr>
            <a:r>
              <a:rPr lang="en-GB" sz="1300">
                <a:latin typeface="Arial"/>
                <a:ea typeface="Times New Roman" panose="02020603050405020304" pitchFamily="18" charset="0"/>
                <a:cs typeface="Arial"/>
              </a:rPr>
              <a:t>Overall, children permanently excluded from secondary schools increased from 79  in  2022/23 to 97 in 2023/24 (+23%)</a:t>
            </a:r>
          </a:p>
          <a:p>
            <a:pPr marL="628650" lvl="1" indent="-171450" algn="just">
              <a:buFont typeface="Arial" panose="020B0604020202020204" pitchFamily="34" charset="0"/>
              <a:buChar char="•"/>
            </a:pPr>
            <a:r>
              <a:rPr lang="en-GB" sz="130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inc</a:t>
            </a: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rease in primary schools was 56% (16 in 2022/23 to 25 in 2023/24)</a:t>
            </a:r>
          </a:p>
          <a:p>
            <a:pPr marL="171450" indent="-171450" algn="just">
              <a:buFont typeface="Arial" panose="020B0604020202020204" pitchFamily="34" charset="0"/>
              <a:buChar char="•"/>
            </a:pPr>
            <a:r>
              <a:rPr lang="en-GB" sz="1300">
                <a:latin typeface="Arial"/>
                <a:ea typeface="Times New Roman" panose="02020603050405020304" pitchFamily="18" charset="0"/>
                <a:cs typeface="Arial"/>
              </a:rPr>
              <a:t>The North Yorkshire average for children permanently excluded as a % of the secondary school population is 0.26% in 2023/24. Up from 0.21% in 2022/23.</a:t>
            </a:r>
          </a:p>
          <a:p>
            <a:pPr marL="628650" lvl="1" indent="-171450" algn="just">
              <a:buFont typeface="Arial" panose="020B0604020202020204" pitchFamily="34" charset="0"/>
              <a:buChar char="•"/>
            </a:pP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Hambleton &amp; </a:t>
            </a:r>
            <a:r>
              <a:rPr lang="en-GB" sz="1300" err="1">
                <a:solidFill>
                  <a:schemeClr val="tx1"/>
                </a:solidFill>
                <a:latin typeface="Arial" panose="020B0604020202020204" pitchFamily="34" charset="0"/>
                <a:ea typeface="Times New Roman" panose="02020603050405020304" pitchFamily="18" charset="0"/>
                <a:cs typeface="Arial" panose="020B0604020202020204" pitchFamily="34" charset="0"/>
              </a:rPr>
              <a:t>Richmondshire</a:t>
            </a: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 (0.37%), Selby (0.36%) and Scarborough &amp; Ryedale (0.32%) locality board areas have been above the North Yorkshire average for secondary schools</a:t>
            </a:r>
          </a:p>
          <a:p>
            <a:pPr marL="171450" indent="-171450" algn="just">
              <a:buFont typeface="Arial" panose="020B0604020202020204" pitchFamily="34" charset="0"/>
              <a:buChar char="•"/>
            </a:pPr>
            <a:r>
              <a:rPr lang="en-GB" sz="1300">
                <a:latin typeface="Arial"/>
                <a:ea typeface="Times New Roman" panose="02020603050405020304" pitchFamily="18" charset="0"/>
                <a:cs typeface="Arial"/>
              </a:rPr>
              <a:t>The North Yorkshire average for children permanently excluded as a % of the primary school population was 0.06% in 2023/24. Up from 0.04% in 2022/23</a:t>
            </a:r>
          </a:p>
          <a:p>
            <a:pPr marL="628650" lvl="1" indent="-171450" algn="just">
              <a:buFont typeface="Arial" panose="020B0604020202020204" pitchFamily="34" charset="0"/>
              <a:buChar char="•"/>
            </a:pP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The rate for Scarborough &amp; Ryedale locality board area in 2023/24 was 0.12% and Hambleton &amp; </a:t>
            </a:r>
            <a:r>
              <a:rPr lang="en-GB" sz="1300" err="1">
                <a:solidFill>
                  <a:schemeClr val="tx1"/>
                </a:solidFill>
                <a:latin typeface="Arial" panose="020B0604020202020204" pitchFamily="34" charset="0"/>
                <a:ea typeface="Times New Roman" panose="02020603050405020304" pitchFamily="18" charset="0"/>
                <a:cs typeface="Arial" panose="020B0604020202020204" pitchFamily="34" charset="0"/>
              </a:rPr>
              <a:t>Richmondshire</a:t>
            </a: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 locality board area was 0.09%.</a:t>
            </a:r>
          </a:p>
          <a:p>
            <a:pPr lvl="1" algn="just"/>
            <a:endParaRPr lang="en-GB" sz="1300">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5BBA9BDF-AF82-C330-DDA4-C310238D9231}"/>
              </a:ext>
            </a:extLst>
          </p:cNvPr>
          <p:cNvSpPr txBox="1"/>
          <p:nvPr/>
        </p:nvSpPr>
        <p:spPr>
          <a:xfrm>
            <a:off x="7022672" y="806735"/>
            <a:ext cx="5724261" cy="369332"/>
          </a:xfrm>
          <a:prstGeom prst="rect">
            <a:avLst/>
          </a:prstGeom>
          <a:noFill/>
          <a:ln w="19050">
            <a:noFill/>
          </a:ln>
        </p:spPr>
        <p:txBody>
          <a:bodyPr wrap="square" rtlCol="0">
            <a:spAutoFit/>
          </a:bodyPr>
          <a:lstStyle/>
          <a:p>
            <a:r>
              <a:rPr lang="en-GB" b="1">
                <a:latin typeface="Arial" panose="020B0604020202020204" pitchFamily="34" charset="0"/>
                <a:cs typeface="Arial" panose="020B0604020202020204" pitchFamily="34" charset="0"/>
              </a:rPr>
              <a:t>Actions/Future Outcomes</a:t>
            </a:r>
          </a:p>
        </p:txBody>
      </p:sp>
      <p:sp>
        <p:nvSpPr>
          <p:cNvPr id="3" name="Rectangle 2">
            <a:extLst>
              <a:ext uri="{FF2B5EF4-FFF2-40B4-BE49-F238E27FC236}">
                <a16:creationId xmlns:a16="http://schemas.microsoft.com/office/drawing/2014/main" id="{D89B69BA-D9D1-AE8D-2ACA-1B66EC8E295F}"/>
              </a:ext>
            </a:extLst>
          </p:cNvPr>
          <p:cNvSpPr/>
          <p:nvPr/>
        </p:nvSpPr>
        <p:spPr>
          <a:xfrm>
            <a:off x="96476" y="743508"/>
            <a:ext cx="6744591" cy="4692092"/>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122EFC7D-3AD5-2FD3-06CE-17197DBFAACF}"/>
              </a:ext>
            </a:extLst>
          </p:cNvPr>
          <p:cNvSpPr/>
          <p:nvPr/>
        </p:nvSpPr>
        <p:spPr>
          <a:xfrm>
            <a:off x="7022672" y="743509"/>
            <a:ext cx="5030327" cy="1259027"/>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D2EDA22-01B4-71AD-3D29-9689ADDAD757}"/>
              </a:ext>
            </a:extLst>
          </p:cNvPr>
          <p:cNvSpPr txBox="1">
            <a:spLocks/>
          </p:cNvSpPr>
          <p:nvPr/>
        </p:nvSpPr>
        <p:spPr>
          <a:xfrm>
            <a:off x="882364" y="121123"/>
            <a:ext cx="10515600" cy="526557"/>
          </a:xfrm>
          <a:prstGeom prst="rect">
            <a:avLst/>
          </a:prstGeom>
          <a:solidFill>
            <a:schemeClr val="bg1">
              <a:lumMod val="85000"/>
            </a:schemeClr>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pPr algn="ctr"/>
            <a:r>
              <a:rPr lang="en-GB" sz="3600">
                <a:solidFill>
                  <a:schemeClr val="tx1"/>
                </a:solidFill>
              </a:rPr>
              <a:t>Exclusions from schools – Permanent Exclusions</a:t>
            </a:r>
          </a:p>
        </p:txBody>
      </p:sp>
      <p:sp>
        <p:nvSpPr>
          <p:cNvPr id="7" name="TextBox 6">
            <a:extLst>
              <a:ext uri="{FF2B5EF4-FFF2-40B4-BE49-F238E27FC236}">
                <a16:creationId xmlns:a16="http://schemas.microsoft.com/office/drawing/2014/main" id="{B0B4C3A8-CAA0-C3BB-9129-E165192045F7}"/>
              </a:ext>
            </a:extLst>
          </p:cNvPr>
          <p:cNvSpPr txBox="1"/>
          <p:nvPr/>
        </p:nvSpPr>
        <p:spPr>
          <a:xfrm>
            <a:off x="7100169" y="1144694"/>
            <a:ext cx="4995355" cy="738664"/>
          </a:xfrm>
          <a:prstGeom prst="rect">
            <a:avLst/>
          </a:prstGeom>
          <a:noFill/>
          <a:ln w="19050">
            <a:noFill/>
          </a:ln>
        </p:spPr>
        <p:txBody>
          <a:bodyPr wrap="square" rtlCol="0">
            <a:spAutoFit/>
          </a:bodyPr>
          <a:lstStyle/>
          <a:p>
            <a:pPr algn="l" rtl="0" fontAlgn="base">
              <a:buFont typeface="Arial" panose="020B0604020202020204" pitchFamily="34" charset="0"/>
              <a:buChar char="•"/>
            </a:pPr>
            <a:r>
              <a:rPr lang="en-GB" sz="1400" b="0" i="0">
                <a:solidFill>
                  <a:srgbClr val="000000"/>
                </a:solidFill>
                <a:effectLst/>
                <a:latin typeface="Arial" panose="020B0604020202020204" pitchFamily="34" charset="0"/>
                <a:cs typeface="Arial" panose="020B0604020202020204" pitchFamily="34" charset="0"/>
              </a:rPr>
              <a:t>Rates of exclusion appear to be slowing down marginally this year</a:t>
            </a:r>
          </a:p>
          <a:p>
            <a:pPr algn="l" rtl="0" fontAlgn="base">
              <a:buFont typeface="Arial" panose="020B0604020202020204" pitchFamily="34" charset="0"/>
              <a:buChar char="•"/>
            </a:pPr>
            <a:endParaRPr lang="en-GB" sz="1400" b="0" i="0">
              <a:solidFill>
                <a:srgbClr val="000000"/>
              </a:solidFill>
              <a:effectLst/>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A66F0E78-09EA-3850-8BD2-C211BE94179A}"/>
              </a:ext>
            </a:extLst>
          </p:cNvPr>
          <p:cNvPicPr>
            <a:picLocks noChangeAspect="1"/>
          </p:cNvPicPr>
          <p:nvPr/>
        </p:nvPicPr>
        <p:blipFill>
          <a:blip r:embed="rId3"/>
          <a:stretch>
            <a:fillRect/>
          </a:stretch>
        </p:blipFill>
        <p:spPr>
          <a:xfrm>
            <a:off x="882364" y="4515443"/>
            <a:ext cx="4691743" cy="2189768"/>
          </a:xfrm>
          <a:prstGeom prst="rect">
            <a:avLst/>
          </a:prstGeom>
        </p:spPr>
      </p:pic>
      <p:graphicFrame>
        <p:nvGraphicFramePr>
          <p:cNvPr id="2" name="Table 1">
            <a:extLst>
              <a:ext uri="{FF2B5EF4-FFF2-40B4-BE49-F238E27FC236}">
                <a16:creationId xmlns:a16="http://schemas.microsoft.com/office/drawing/2014/main" id="{8406BB2C-0067-D91B-4F35-51FDD368ABE5}"/>
              </a:ext>
            </a:extLst>
          </p:cNvPr>
          <p:cNvGraphicFramePr>
            <a:graphicFrameLocks noGrp="1"/>
          </p:cNvGraphicFramePr>
          <p:nvPr/>
        </p:nvGraphicFramePr>
        <p:xfrm>
          <a:off x="7397496" y="2569464"/>
          <a:ext cx="4288220" cy="2971796"/>
        </p:xfrm>
        <a:graphic>
          <a:graphicData uri="http://schemas.openxmlformats.org/drawingml/2006/table">
            <a:tbl>
              <a:tblPr/>
              <a:tblGrid>
                <a:gridCol w="2056952">
                  <a:extLst>
                    <a:ext uri="{9D8B030D-6E8A-4147-A177-3AD203B41FA5}">
                      <a16:colId xmlns:a16="http://schemas.microsoft.com/office/drawing/2014/main" val="2222636804"/>
                    </a:ext>
                  </a:extLst>
                </a:gridCol>
                <a:gridCol w="557817">
                  <a:extLst>
                    <a:ext uri="{9D8B030D-6E8A-4147-A177-3AD203B41FA5}">
                      <a16:colId xmlns:a16="http://schemas.microsoft.com/office/drawing/2014/main" val="3994260321"/>
                    </a:ext>
                  </a:extLst>
                </a:gridCol>
                <a:gridCol w="557817">
                  <a:extLst>
                    <a:ext uri="{9D8B030D-6E8A-4147-A177-3AD203B41FA5}">
                      <a16:colId xmlns:a16="http://schemas.microsoft.com/office/drawing/2014/main" val="1422757935"/>
                    </a:ext>
                  </a:extLst>
                </a:gridCol>
                <a:gridCol w="557817">
                  <a:extLst>
                    <a:ext uri="{9D8B030D-6E8A-4147-A177-3AD203B41FA5}">
                      <a16:colId xmlns:a16="http://schemas.microsoft.com/office/drawing/2014/main" val="4093320472"/>
                    </a:ext>
                  </a:extLst>
                </a:gridCol>
                <a:gridCol w="557817">
                  <a:extLst>
                    <a:ext uri="{9D8B030D-6E8A-4147-A177-3AD203B41FA5}">
                      <a16:colId xmlns:a16="http://schemas.microsoft.com/office/drawing/2014/main" val="2912688839"/>
                    </a:ext>
                  </a:extLst>
                </a:gridCol>
              </a:tblGrid>
              <a:tr h="477436">
                <a:tc>
                  <a:txBody>
                    <a:bodyPr/>
                    <a:lstStyle/>
                    <a:p>
                      <a:pPr algn="l" fontAlgn="b"/>
                      <a:endParaRPr lang="en-GB" sz="1000" b="0" i="0" u="none" strike="noStrike">
                        <a:solidFill>
                          <a:srgbClr val="000000"/>
                        </a:solidFill>
                        <a:effectLst/>
                        <a:latin typeface="Arial"/>
                      </a:endParaRPr>
                    </a:p>
                  </a:txBody>
                  <a:tcPr marL="6350" marR="6350" marT="6350" marB="0" anchor="b">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GB" sz="1000" b="1" i="0" u="none" strike="noStrike">
                          <a:solidFill>
                            <a:srgbClr val="000000"/>
                          </a:solidFill>
                          <a:effectLst/>
                          <a:latin typeface="Arial"/>
                        </a:rPr>
                        <a:t>Primary Schools</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GB"/>
                    </a:p>
                  </a:txBody>
                  <a:tcPr/>
                </a:tc>
                <a:tc gridSpan="2">
                  <a:txBody>
                    <a:bodyPr/>
                    <a:lstStyle/>
                    <a:p>
                      <a:pPr algn="ctr" fontAlgn="b"/>
                      <a:r>
                        <a:rPr lang="en-GB" sz="1000" b="1" i="0" u="none" strike="noStrike">
                          <a:solidFill>
                            <a:srgbClr val="000000"/>
                          </a:solidFill>
                          <a:effectLst/>
                          <a:latin typeface="Arial"/>
                        </a:rPr>
                        <a:t>Secondary Schools</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extLst>
                  <a:ext uri="{0D108BD9-81ED-4DB2-BD59-A6C34878D82A}">
                    <a16:rowId xmlns:a16="http://schemas.microsoft.com/office/drawing/2014/main" val="3334759878"/>
                  </a:ext>
                </a:extLst>
              </a:tr>
              <a:tr h="779488">
                <a:tc>
                  <a:txBody>
                    <a:bodyPr/>
                    <a:lstStyle/>
                    <a:p>
                      <a:pPr algn="l" fontAlgn="b"/>
                      <a:r>
                        <a:rPr lang="en-GB" sz="1000" b="1" i="0" u="none" strike="noStrike">
                          <a:solidFill>
                            <a:srgbClr val="000000"/>
                          </a:solidFill>
                          <a:effectLst/>
                          <a:latin typeface="Arial"/>
                        </a:rPr>
                        <a:t>Locality Board Areas</a:t>
                      </a:r>
                    </a:p>
                  </a:txBody>
                  <a:tcPr marL="6350" marR="6350" marT="635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1000" b="1" i="0" u="none" strike="noStrike">
                          <a:solidFill>
                            <a:srgbClr val="000000"/>
                          </a:solidFill>
                          <a:effectLst/>
                          <a:latin typeface="Arial"/>
                        </a:rPr>
                        <a:t>Total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a:rPr>
                        <a:t>%</a:t>
                      </a:r>
                      <a:r>
                        <a:rPr lang="en-GB" sz="1000" b="1" i="0" u="none" strike="noStrike" err="1">
                          <a:solidFill>
                            <a:srgbClr val="000000"/>
                          </a:solidFill>
                          <a:effectLst/>
                          <a:latin typeface="Arial"/>
                        </a:rPr>
                        <a:t>NoR</a:t>
                      </a:r>
                      <a:endParaRPr lang="en-GB" sz="1000" b="1" i="0" u="none" strike="noStrike">
                        <a:solidFill>
                          <a:srgbClr val="000000"/>
                        </a:solidFill>
                        <a:effectLst/>
                        <a:latin typeface="Arial"/>
                      </a:endParaRP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a:rPr>
                        <a:t>Total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1000" b="1" i="0" u="none" strike="noStrike">
                          <a:solidFill>
                            <a:srgbClr val="000000"/>
                          </a:solidFill>
                          <a:effectLst/>
                          <a:latin typeface="Arial"/>
                        </a:rPr>
                        <a:t>%</a:t>
                      </a:r>
                      <a:r>
                        <a:rPr lang="en-GB" sz="1000" b="1" i="0" u="none" strike="noStrike" err="1">
                          <a:solidFill>
                            <a:srgbClr val="000000"/>
                          </a:solidFill>
                          <a:effectLst/>
                          <a:latin typeface="Arial"/>
                        </a:rPr>
                        <a:t>NoR</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20173517"/>
                  </a:ext>
                </a:extLst>
              </a:tr>
              <a:tr h="282564">
                <a:tc>
                  <a:txBody>
                    <a:bodyPr/>
                    <a:lstStyle/>
                    <a:p>
                      <a:pPr algn="l" fontAlgn="b"/>
                      <a:r>
                        <a:rPr lang="en-GB" sz="1000" b="1" i="0" u="none" strike="noStrike">
                          <a:solidFill>
                            <a:srgbClr val="000000"/>
                          </a:solidFill>
                          <a:effectLst/>
                          <a:latin typeface="Arial"/>
                        </a:rPr>
                        <a:t>Craven</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a:solidFill>
                            <a:srgbClr val="000000"/>
                          </a:solidFill>
                          <a:effectLst/>
                          <a:latin typeface="Arial"/>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000" b="0" i="0" u="none" strike="noStrike">
                          <a:solidFill>
                            <a:srgbClr val="000000"/>
                          </a:solidFill>
                          <a:effectLst/>
                          <a:latin typeface="Arial"/>
                        </a:rPr>
                        <a:t>0.05%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000" b="0" i="0" u="none" strike="noStrike">
                          <a:solidFill>
                            <a:srgbClr val="000000"/>
                          </a:solidFill>
                          <a:effectLst/>
                          <a:latin typeface="Arial"/>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000" b="0" i="0" u="none" strike="noStrike">
                          <a:solidFill>
                            <a:srgbClr val="000000"/>
                          </a:solidFill>
                          <a:effectLst/>
                          <a:latin typeface="Arial"/>
                        </a:rPr>
                        <a:t>0.06%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1746513638"/>
                  </a:ext>
                </a:extLst>
              </a:tr>
              <a:tr h="282564">
                <a:tc>
                  <a:txBody>
                    <a:bodyPr/>
                    <a:lstStyle/>
                    <a:p>
                      <a:pPr algn="l" fontAlgn="b"/>
                      <a:r>
                        <a:rPr lang="en-GB" sz="1000" b="1" i="0" u="none" strike="noStrike">
                          <a:solidFill>
                            <a:srgbClr val="000000"/>
                          </a:solidFill>
                          <a:effectLst/>
                          <a:latin typeface="Arial"/>
                        </a:rPr>
                        <a:t>Hambleton and </a:t>
                      </a:r>
                      <a:r>
                        <a:rPr lang="en-GB" sz="1000" b="1" i="0" u="none" strike="noStrike" err="1">
                          <a:solidFill>
                            <a:srgbClr val="000000"/>
                          </a:solidFill>
                          <a:effectLst/>
                          <a:latin typeface="Arial"/>
                        </a:rPr>
                        <a:t>Richmondshire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a:solidFill>
                            <a:srgbClr val="000000"/>
                          </a:solidFill>
                          <a:effectLst/>
                          <a:latin typeface="Arial"/>
                        </a:rPr>
                        <a:t>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9975"/>
                    </a:solidFill>
                  </a:tcPr>
                </a:tc>
                <a:tc>
                  <a:txBody>
                    <a:bodyPr/>
                    <a:lstStyle/>
                    <a:p>
                      <a:pPr algn="ctr" fontAlgn="b"/>
                      <a:r>
                        <a:rPr lang="en-GB" sz="1000" b="0" i="0" u="none" strike="noStrike">
                          <a:solidFill>
                            <a:srgbClr val="000000"/>
                          </a:solidFill>
                          <a:effectLst/>
                          <a:latin typeface="Arial"/>
                        </a:rPr>
                        <a:t>0.09%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9E76"/>
                    </a:solidFill>
                  </a:tcPr>
                </a:tc>
                <a:tc>
                  <a:txBody>
                    <a:bodyPr/>
                    <a:lstStyle/>
                    <a:p>
                      <a:pPr algn="ctr" fontAlgn="b"/>
                      <a:r>
                        <a:rPr lang="en-GB" sz="1000" b="0" i="0" u="none" strike="noStrike">
                          <a:solidFill>
                            <a:srgbClr val="000000"/>
                          </a:solidFill>
                          <a:effectLst/>
                          <a:latin typeface="Arial"/>
                        </a:rPr>
                        <a:t>27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000" b="0" i="0" u="none" strike="noStrike">
                          <a:solidFill>
                            <a:srgbClr val="000000"/>
                          </a:solidFill>
                          <a:effectLst/>
                          <a:latin typeface="Arial"/>
                        </a:rPr>
                        <a:t>0.37%</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2580409724"/>
                  </a:ext>
                </a:extLst>
              </a:tr>
              <a:tr h="282564">
                <a:tc>
                  <a:txBody>
                    <a:bodyPr/>
                    <a:lstStyle/>
                    <a:p>
                      <a:pPr algn="l" fontAlgn="b"/>
                      <a:r>
                        <a:rPr lang="en-GB" sz="1000" b="1" i="0" u="none" strike="noStrike">
                          <a:solidFill>
                            <a:srgbClr val="000000"/>
                          </a:solidFill>
                          <a:effectLst/>
                          <a:latin typeface="Arial"/>
                        </a:rPr>
                        <a:t>Harrogate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a:solidFill>
                            <a:srgbClr val="000000"/>
                          </a:solidFill>
                          <a:effectLst/>
                          <a:latin typeface="Arial"/>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D47F"/>
                    </a:solidFill>
                  </a:tcPr>
                </a:tc>
                <a:tc>
                  <a:txBody>
                    <a:bodyPr/>
                    <a:lstStyle/>
                    <a:p>
                      <a:pPr algn="ctr" fontAlgn="b"/>
                      <a:r>
                        <a:rPr lang="en-GB" sz="1000" b="0" i="0" u="none" strike="noStrike">
                          <a:solidFill>
                            <a:srgbClr val="000000"/>
                          </a:solidFill>
                          <a:effectLst/>
                          <a:latin typeface="Arial"/>
                        </a:rPr>
                        <a:t>0.01%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FC67C"/>
                    </a:solidFill>
                  </a:tcPr>
                </a:tc>
                <a:tc>
                  <a:txBody>
                    <a:bodyPr/>
                    <a:lstStyle/>
                    <a:p>
                      <a:pPr algn="ctr" fontAlgn="b"/>
                      <a:r>
                        <a:rPr lang="en-GB" sz="1000" b="0" i="0" u="none" strike="noStrike">
                          <a:solidFill>
                            <a:srgbClr val="000000"/>
                          </a:solidFill>
                          <a:effectLst/>
                          <a:latin typeface="Arial"/>
                        </a:rPr>
                        <a:t>21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000" b="0" i="0" u="none" strike="noStrike">
                          <a:solidFill>
                            <a:srgbClr val="000000"/>
                          </a:solidFill>
                          <a:effectLst/>
                          <a:latin typeface="Arial"/>
                        </a:rPr>
                        <a:t>0.19%</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FD47F"/>
                    </a:solidFill>
                  </a:tcPr>
                </a:tc>
                <a:extLst>
                  <a:ext uri="{0D108BD9-81ED-4DB2-BD59-A6C34878D82A}">
                    <a16:rowId xmlns:a16="http://schemas.microsoft.com/office/drawing/2014/main" val="2498527580"/>
                  </a:ext>
                </a:extLst>
              </a:tr>
              <a:tr h="282564">
                <a:tc>
                  <a:txBody>
                    <a:bodyPr/>
                    <a:lstStyle/>
                    <a:p>
                      <a:pPr algn="l" fontAlgn="b"/>
                      <a:r>
                        <a:rPr lang="en-GB" sz="1000" b="1" i="0" u="none" strike="noStrike">
                          <a:solidFill>
                            <a:srgbClr val="000000"/>
                          </a:solidFill>
                          <a:effectLst/>
                          <a:latin typeface="Arial"/>
                        </a:rPr>
                        <a:t>Scarborough and Ryedale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a:solidFill>
                            <a:srgbClr val="000000"/>
                          </a:solidFill>
                          <a:effectLst/>
                          <a:latin typeface="Arial"/>
                        </a:rPr>
                        <a:t>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000" b="0" i="0" u="none" strike="noStrike">
                          <a:solidFill>
                            <a:srgbClr val="000000"/>
                          </a:solidFill>
                          <a:effectLst/>
                          <a:latin typeface="Arial"/>
                        </a:rPr>
                        <a:t>0.12%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000" b="0" i="0" u="none" strike="noStrike">
                          <a:solidFill>
                            <a:srgbClr val="000000"/>
                          </a:solidFill>
                          <a:effectLst/>
                          <a:latin typeface="Arial"/>
                        </a:rPr>
                        <a:t>27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000" b="0" i="0" u="none" strike="noStrike">
                          <a:solidFill>
                            <a:srgbClr val="000000"/>
                          </a:solidFill>
                          <a:effectLst/>
                          <a:latin typeface="Arial"/>
                        </a:rPr>
                        <a:t>0.32%</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4266626553"/>
                  </a:ext>
                </a:extLst>
              </a:tr>
              <a:tr h="292308">
                <a:tc>
                  <a:txBody>
                    <a:bodyPr/>
                    <a:lstStyle/>
                    <a:p>
                      <a:pPr algn="l" fontAlgn="b"/>
                      <a:r>
                        <a:rPr lang="en-GB" sz="1000" b="1" i="0" u="none" strike="noStrike">
                          <a:solidFill>
                            <a:srgbClr val="000000"/>
                          </a:solidFill>
                          <a:effectLst/>
                          <a:latin typeface="Arial"/>
                        </a:rPr>
                        <a:t>Selby</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a:solidFill>
                            <a:srgbClr val="000000"/>
                          </a:solidFill>
                          <a:effectLst/>
                          <a:latin typeface="Arial"/>
                        </a:rPr>
                        <a:t>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000" b="0" i="0" u="none" strike="noStrike">
                          <a:solidFill>
                            <a:srgbClr val="000000"/>
                          </a:solidFill>
                          <a:effectLst/>
                          <a:latin typeface="Arial"/>
                        </a:rPr>
                        <a:t>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000" b="0" i="0" u="none" strike="noStrike">
                          <a:solidFill>
                            <a:srgbClr val="000000"/>
                          </a:solidFill>
                          <a:effectLst/>
                          <a:latin typeface="Arial"/>
                        </a:rPr>
                        <a:t>19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683"/>
                    </a:solidFill>
                  </a:tcPr>
                </a:tc>
                <a:tc>
                  <a:txBody>
                    <a:bodyPr/>
                    <a:lstStyle/>
                    <a:p>
                      <a:pPr algn="ctr" fontAlgn="b"/>
                      <a:r>
                        <a:rPr lang="en-GB" sz="1000" b="0" i="0" u="none" strike="noStrike">
                          <a:solidFill>
                            <a:srgbClr val="000000"/>
                          </a:solidFill>
                          <a:effectLst/>
                          <a:latin typeface="Arial"/>
                        </a:rPr>
                        <a:t>0.36%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8571"/>
                    </a:solidFill>
                  </a:tcPr>
                </a:tc>
                <a:extLst>
                  <a:ext uri="{0D108BD9-81ED-4DB2-BD59-A6C34878D82A}">
                    <a16:rowId xmlns:a16="http://schemas.microsoft.com/office/drawing/2014/main" val="2746526236"/>
                  </a:ext>
                </a:extLst>
              </a:tr>
              <a:tr h="292308">
                <a:tc>
                  <a:txBody>
                    <a:bodyPr/>
                    <a:lstStyle/>
                    <a:p>
                      <a:pPr algn="l" fontAlgn="b"/>
                      <a:r>
                        <a:rPr lang="en-GB" sz="1000" b="1" i="0" u="none" strike="noStrike">
                          <a:solidFill>
                            <a:srgbClr val="000000"/>
                          </a:solidFill>
                          <a:effectLst/>
                          <a:latin typeface="Arial"/>
                        </a:rPr>
                        <a:t>NYC</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000" b="1" i="0" u="none" strike="noStrike">
                          <a:solidFill>
                            <a:srgbClr val="000000"/>
                          </a:solidFill>
                          <a:effectLst/>
                          <a:latin typeface="Arial"/>
                        </a:rPr>
                        <a:t>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000" b="1" i="0" u="none" strike="noStrike">
                          <a:solidFill>
                            <a:srgbClr val="000000"/>
                          </a:solidFill>
                          <a:effectLst/>
                          <a:latin typeface="Arial"/>
                        </a:rPr>
                        <a:t>0.06%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000" b="1" i="0" u="none" strike="noStrike">
                          <a:solidFill>
                            <a:srgbClr val="000000"/>
                          </a:solidFill>
                          <a:effectLst/>
                          <a:latin typeface="Arial"/>
                        </a:rPr>
                        <a:t>97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000" b="1" i="0" u="none" strike="noStrike">
                          <a:solidFill>
                            <a:srgbClr val="000000"/>
                          </a:solidFill>
                          <a:effectLst/>
                          <a:latin typeface="Arial"/>
                        </a:rPr>
                        <a:t>0.26%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34544641"/>
                  </a:ext>
                </a:extLst>
              </a:tr>
            </a:tbl>
          </a:graphicData>
        </a:graphic>
      </p:graphicFrame>
      <p:sp>
        <p:nvSpPr>
          <p:cNvPr id="9" name="TextBox 8">
            <a:extLst>
              <a:ext uri="{FF2B5EF4-FFF2-40B4-BE49-F238E27FC236}">
                <a16:creationId xmlns:a16="http://schemas.microsoft.com/office/drawing/2014/main" id="{E3F02205-419D-7452-DFFA-281BBCCBA748}"/>
              </a:ext>
            </a:extLst>
          </p:cNvPr>
          <p:cNvSpPr txBox="1"/>
          <p:nvPr/>
        </p:nvSpPr>
        <p:spPr>
          <a:xfrm>
            <a:off x="7259389" y="2277271"/>
            <a:ext cx="4288221" cy="276999"/>
          </a:xfrm>
          <a:prstGeom prst="rect">
            <a:avLst/>
          </a:prstGeom>
          <a:noFill/>
        </p:spPr>
        <p:txBody>
          <a:bodyPr wrap="square" rtlCol="0">
            <a:spAutoFit/>
          </a:bodyPr>
          <a:lstStyle/>
          <a:p>
            <a:r>
              <a:rPr lang="en-GB" sz="1200" b="1">
                <a:latin typeface="Arial" panose="020B0604020202020204" pitchFamily="34" charset="0"/>
                <a:cs typeface="Arial" panose="020B0604020202020204" pitchFamily="34" charset="0"/>
              </a:rPr>
              <a:t>Children Permanently Excluded – 2023/24</a:t>
            </a:r>
          </a:p>
        </p:txBody>
      </p:sp>
    </p:spTree>
    <p:extLst>
      <p:ext uri="{BB962C8B-B14F-4D97-AF65-F5344CB8AC3E}">
        <p14:creationId xmlns:p14="http://schemas.microsoft.com/office/powerpoint/2010/main" val="2018216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1E8A54-B8DE-000A-3133-3653395A40BA}"/>
              </a:ext>
            </a:extLst>
          </p:cNvPr>
          <p:cNvSpPr txBox="1"/>
          <p:nvPr/>
        </p:nvSpPr>
        <p:spPr>
          <a:xfrm>
            <a:off x="123874" y="720566"/>
            <a:ext cx="5772710" cy="2523768"/>
          </a:xfrm>
          <a:prstGeom prst="rect">
            <a:avLst/>
          </a:prstGeom>
          <a:noFill/>
          <a:ln w="19050">
            <a:noFill/>
          </a:ln>
        </p:spPr>
        <p:txBody>
          <a:bodyPr wrap="square" rtlCol="0">
            <a:spAutoFit/>
          </a:bodyPr>
          <a:lstStyle/>
          <a:p>
            <a:pPr algn="just"/>
            <a:r>
              <a:rPr lang="en-GB" sz="1600" b="1">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 Population suspended at least once</a:t>
            </a:r>
          </a:p>
          <a:p>
            <a:pPr marL="171450" indent="-171450">
              <a:buFont typeface="Arial" panose="020B0604020202020204" pitchFamily="34" charset="0"/>
              <a:buChar char="•"/>
            </a:pPr>
            <a:r>
              <a:rPr lang="en-GB" sz="1600">
                <a:effectLst/>
                <a:highlight>
                  <a:srgbClr val="00FF00"/>
                </a:highlight>
                <a:latin typeface="Arial" panose="020B0604020202020204" pitchFamily="34" charset="0"/>
                <a:ea typeface="Times New Roman" panose="02020603050405020304" pitchFamily="18" charset="0"/>
                <a:cs typeface="Arial" panose="020B0604020202020204" pitchFamily="34" charset="0"/>
              </a:rPr>
              <a:t>A total of 1475 children have been suspended at least once from North Yorkshire mainstream schools in 2024/25, there were 1599 in the same period of 2023/24</a:t>
            </a:r>
          </a:p>
          <a:p>
            <a:pPr marL="171450" indent="-171450">
              <a:buFont typeface="Arial" panose="020B0604020202020204" pitchFamily="34" charset="0"/>
              <a:buChar char="•"/>
            </a:pPr>
            <a:r>
              <a:rPr lang="en-GB" sz="1600">
                <a:solidFill>
                  <a:schemeClr val="tx1"/>
                </a:solidFill>
                <a:latin typeface="Arial" panose="020B0604020202020204" pitchFamily="34" charset="0"/>
                <a:ea typeface="Times New Roman" panose="02020603050405020304" pitchFamily="18" charset="0"/>
                <a:cs typeface="Arial" panose="020B0604020202020204" pitchFamily="34" charset="0"/>
              </a:rPr>
              <a:t>Overall children suspended at least once from secondary schools increased from 2336  in  2022/23 to 2721 in 2023/24 (+16%)</a:t>
            </a:r>
          </a:p>
          <a:p>
            <a:pPr marL="628650" lvl="1" indent="-171450">
              <a:buFont typeface="Arial" panose="020B0604020202020204" pitchFamily="34" charset="0"/>
              <a:buChar char="•"/>
            </a:pPr>
            <a:r>
              <a:rPr lang="en-GB" sz="160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inc</a:t>
            </a:r>
            <a:r>
              <a:rPr lang="en-GB" sz="1600">
                <a:solidFill>
                  <a:schemeClr val="tx1"/>
                </a:solidFill>
                <a:latin typeface="Arial" panose="020B0604020202020204" pitchFamily="34" charset="0"/>
                <a:ea typeface="Times New Roman" panose="02020603050405020304" pitchFamily="18" charset="0"/>
                <a:cs typeface="Arial" panose="020B0604020202020204" pitchFamily="34" charset="0"/>
              </a:rPr>
              <a:t>rease in primary schools was 18% (377 in 2023/24)</a:t>
            </a:r>
          </a:p>
          <a:p>
            <a:pPr marL="171450" indent="-171450" algn="just">
              <a:buFont typeface="Arial" panose="020B0604020202020204" pitchFamily="34" charset="0"/>
              <a:buChar char="•"/>
            </a:pPr>
            <a:endParaRPr lang="en-GB" sz="1400">
              <a:solidFill>
                <a:schemeClr val="tx1"/>
              </a:solidFill>
              <a:latin typeface="Arial" panose="020B0604020202020204" pitchFamily="34" charset="0"/>
              <a:ea typeface="Times New Roman" panose="02020603050405020304" pitchFamily="18" charset="0"/>
              <a:cs typeface="Arial" panose="020B0604020202020204" pitchFamily="34" charset="0"/>
            </a:endParaRPr>
          </a:p>
        </p:txBody>
      </p:sp>
      <p:sp>
        <p:nvSpPr>
          <p:cNvPr id="3" name="Rectangle 2">
            <a:extLst>
              <a:ext uri="{FF2B5EF4-FFF2-40B4-BE49-F238E27FC236}">
                <a16:creationId xmlns:a16="http://schemas.microsoft.com/office/drawing/2014/main" id="{D89B69BA-D9D1-AE8D-2ACA-1B66EC8E295F}"/>
              </a:ext>
            </a:extLst>
          </p:cNvPr>
          <p:cNvSpPr/>
          <p:nvPr/>
        </p:nvSpPr>
        <p:spPr>
          <a:xfrm>
            <a:off x="106128" y="700348"/>
            <a:ext cx="5892797" cy="2613310"/>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22EFC7D-3AD5-2FD3-06CE-17197DBFAACF}"/>
              </a:ext>
            </a:extLst>
          </p:cNvPr>
          <p:cNvSpPr/>
          <p:nvPr/>
        </p:nvSpPr>
        <p:spPr>
          <a:xfrm>
            <a:off x="6140163" y="700347"/>
            <a:ext cx="5927963" cy="3109407"/>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itle 1">
            <a:extLst>
              <a:ext uri="{FF2B5EF4-FFF2-40B4-BE49-F238E27FC236}">
                <a16:creationId xmlns:a16="http://schemas.microsoft.com/office/drawing/2014/main" id="{3D2EDA22-01B4-71AD-3D29-9689ADDAD757}"/>
              </a:ext>
            </a:extLst>
          </p:cNvPr>
          <p:cNvSpPr txBox="1">
            <a:spLocks/>
          </p:cNvSpPr>
          <p:nvPr/>
        </p:nvSpPr>
        <p:spPr>
          <a:xfrm>
            <a:off x="882364" y="69919"/>
            <a:ext cx="10515600" cy="526557"/>
          </a:xfrm>
          <a:prstGeom prst="rect">
            <a:avLst/>
          </a:prstGeom>
          <a:solidFill>
            <a:schemeClr val="bg1">
              <a:lumMod val="85000"/>
            </a:schemeClr>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pPr algn="ctr"/>
            <a:r>
              <a:rPr lang="en-GB" sz="3600">
                <a:solidFill>
                  <a:schemeClr val="tx1"/>
                </a:solidFill>
              </a:rPr>
              <a:t>Exclusions from schools – Suspensions</a:t>
            </a:r>
          </a:p>
        </p:txBody>
      </p:sp>
      <p:sp>
        <p:nvSpPr>
          <p:cNvPr id="8" name="TextBox 7">
            <a:extLst>
              <a:ext uri="{FF2B5EF4-FFF2-40B4-BE49-F238E27FC236}">
                <a16:creationId xmlns:a16="http://schemas.microsoft.com/office/drawing/2014/main" id="{4486B436-0082-FBF6-D8AE-F2B9CEE75C27}"/>
              </a:ext>
            </a:extLst>
          </p:cNvPr>
          <p:cNvSpPr txBox="1"/>
          <p:nvPr/>
        </p:nvSpPr>
        <p:spPr>
          <a:xfrm>
            <a:off x="6116054" y="832398"/>
            <a:ext cx="5732601" cy="2893100"/>
          </a:xfrm>
          <a:prstGeom prst="rect">
            <a:avLst/>
          </a:prstGeom>
          <a:noFill/>
        </p:spPr>
        <p:txBody>
          <a:bodyPr wrap="square">
            <a:spAutoFit/>
          </a:bodyPr>
          <a:lstStyle/>
          <a:p>
            <a:pPr algn="just"/>
            <a:r>
              <a:rPr lang="en-GB" sz="1400" b="1">
                <a:solidFill>
                  <a:schemeClr val="tx1"/>
                </a:solidFill>
                <a:effectLst/>
                <a:latin typeface="Arial" panose="020B0604020202020204" pitchFamily="34" charset="0"/>
                <a:ea typeface="Times New Roman" panose="02020603050405020304" pitchFamily="18" charset="0"/>
                <a:cs typeface="Arial" panose="020B0604020202020204" pitchFamily="34" charset="0"/>
              </a:rPr>
              <a:t>% of School Population</a:t>
            </a:r>
            <a:endParaRPr lang="en-GB" sz="140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marL="171450" indent="-171450" algn="just">
              <a:buFont typeface="Arial" panose="020B0604020202020204" pitchFamily="34" charset="0"/>
              <a:buChar char="•"/>
            </a:pPr>
            <a:r>
              <a:rPr lang="en-GB" sz="1400">
                <a:solidFill>
                  <a:schemeClr val="tx1"/>
                </a:solidFill>
                <a:latin typeface="Arial" panose="020B0604020202020204" pitchFamily="34" charset="0"/>
                <a:ea typeface="Times New Roman" panose="02020603050405020304" pitchFamily="18" charset="0"/>
                <a:cs typeface="Arial" panose="020B0604020202020204" pitchFamily="34" charset="0"/>
              </a:rPr>
              <a:t>The North Yorkshire average for children suspended at least once as a % of the secondary school population is 7.3% in 2023/24. Up from 6.3% in 2022/23.</a:t>
            </a:r>
          </a:p>
          <a:p>
            <a:pPr marL="628650" lvl="1" indent="-171450" algn="just">
              <a:buFont typeface="Arial" panose="020B0604020202020204" pitchFamily="34" charset="0"/>
              <a:buChar char="•"/>
            </a:pPr>
            <a:r>
              <a:rPr lang="en-GB" sz="1400">
                <a:latin typeface="Arial" panose="020B0604020202020204" pitchFamily="34" charset="0"/>
                <a:ea typeface="Times New Roman" panose="02020603050405020304" pitchFamily="18" charset="0"/>
                <a:cs typeface="Arial" panose="020B0604020202020204" pitchFamily="34" charset="0"/>
              </a:rPr>
              <a:t>Both Scarborough &amp; Ryedale (9.6%) and Hambleton &amp; </a:t>
            </a:r>
            <a:r>
              <a:rPr lang="en-GB" sz="1400" err="1">
                <a:latin typeface="Arial" panose="020B0604020202020204" pitchFamily="34" charset="0"/>
                <a:ea typeface="Times New Roman" panose="02020603050405020304" pitchFamily="18" charset="0"/>
                <a:cs typeface="Arial" panose="020B0604020202020204" pitchFamily="34" charset="0"/>
              </a:rPr>
              <a:t>Richmondshire</a:t>
            </a:r>
            <a:r>
              <a:rPr lang="en-GB" sz="1400">
                <a:latin typeface="Arial" panose="020B0604020202020204" pitchFamily="34" charset="0"/>
                <a:ea typeface="Times New Roman" panose="02020603050405020304" pitchFamily="18" charset="0"/>
                <a:cs typeface="Arial" panose="020B0604020202020204" pitchFamily="34" charset="0"/>
              </a:rPr>
              <a:t> (9.6%) locality board area have consistently been above the North Yorkshire average for secondary schools</a:t>
            </a:r>
          </a:p>
          <a:p>
            <a:pPr marL="171450" indent="-171450" algn="just">
              <a:buFont typeface="Arial" panose="020B0604020202020204" pitchFamily="34" charset="0"/>
              <a:buChar char="•"/>
            </a:pPr>
            <a:r>
              <a:rPr lang="en-GB" sz="1400">
                <a:solidFill>
                  <a:schemeClr val="tx1"/>
                </a:solidFill>
                <a:latin typeface="Arial" panose="020B0604020202020204" pitchFamily="34" charset="0"/>
                <a:ea typeface="Times New Roman" panose="02020603050405020304" pitchFamily="18" charset="0"/>
                <a:cs typeface="Arial" panose="020B0604020202020204" pitchFamily="34" charset="0"/>
              </a:rPr>
              <a:t>The North Yorkshire average for children suspended at least once as a % of the primary school population was 0.86% in 2023/24. Up from 0.71%.</a:t>
            </a:r>
          </a:p>
          <a:p>
            <a:pPr marL="628650" lvl="1" indent="-171450" algn="just">
              <a:buFont typeface="Arial" panose="020B0604020202020204" pitchFamily="34" charset="0"/>
              <a:buChar char="•"/>
            </a:pPr>
            <a:r>
              <a:rPr lang="en-GB" sz="1400">
                <a:latin typeface="Arial" panose="020B0604020202020204" pitchFamily="34" charset="0"/>
                <a:ea typeface="Times New Roman" panose="02020603050405020304" pitchFamily="18" charset="0"/>
                <a:cs typeface="Arial" panose="020B0604020202020204" pitchFamily="34" charset="0"/>
              </a:rPr>
              <a:t>The rate for Scarborough &amp; Ryedale locality board area in 2023/24 was 1.17%</a:t>
            </a:r>
            <a:endParaRPr lang="en-GB" sz="1400">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7" name="Table 6">
            <a:extLst>
              <a:ext uri="{FF2B5EF4-FFF2-40B4-BE49-F238E27FC236}">
                <a16:creationId xmlns:a16="http://schemas.microsoft.com/office/drawing/2014/main" id="{A852E76F-B00C-121D-C84D-13E537C93925}"/>
              </a:ext>
            </a:extLst>
          </p:cNvPr>
          <p:cNvGraphicFramePr>
            <a:graphicFrameLocks noGrp="1"/>
          </p:cNvGraphicFramePr>
          <p:nvPr/>
        </p:nvGraphicFramePr>
        <p:xfrm>
          <a:off x="6903891" y="4086754"/>
          <a:ext cx="4033396" cy="1627191"/>
        </p:xfrm>
        <a:graphic>
          <a:graphicData uri="http://schemas.openxmlformats.org/drawingml/2006/table">
            <a:tbl>
              <a:tblPr/>
              <a:tblGrid>
                <a:gridCol w="1907240">
                  <a:extLst>
                    <a:ext uri="{9D8B030D-6E8A-4147-A177-3AD203B41FA5}">
                      <a16:colId xmlns:a16="http://schemas.microsoft.com/office/drawing/2014/main" val="1186243388"/>
                    </a:ext>
                  </a:extLst>
                </a:gridCol>
                <a:gridCol w="517217">
                  <a:extLst>
                    <a:ext uri="{9D8B030D-6E8A-4147-A177-3AD203B41FA5}">
                      <a16:colId xmlns:a16="http://schemas.microsoft.com/office/drawing/2014/main" val="859945711"/>
                    </a:ext>
                  </a:extLst>
                </a:gridCol>
                <a:gridCol w="517217">
                  <a:extLst>
                    <a:ext uri="{9D8B030D-6E8A-4147-A177-3AD203B41FA5}">
                      <a16:colId xmlns:a16="http://schemas.microsoft.com/office/drawing/2014/main" val="950829432"/>
                    </a:ext>
                  </a:extLst>
                </a:gridCol>
                <a:gridCol w="517217">
                  <a:extLst>
                    <a:ext uri="{9D8B030D-6E8A-4147-A177-3AD203B41FA5}">
                      <a16:colId xmlns:a16="http://schemas.microsoft.com/office/drawing/2014/main" val="2956966972"/>
                    </a:ext>
                  </a:extLst>
                </a:gridCol>
                <a:gridCol w="574505">
                  <a:extLst>
                    <a:ext uri="{9D8B030D-6E8A-4147-A177-3AD203B41FA5}">
                      <a16:colId xmlns:a16="http://schemas.microsoft.com/office/drawing/2014/main" val="2146156931"/>
                    </a:ext>
                  </a:extLst>
                </a:gridCol>
              </a:tblGrid>
              <a:tr h="320103">
                <a:tc>
                  <a:txBody>
                    <a:bodyPr/>
                    <a:lstStyle/>
                    <a:p>
                      <a:pPr algn="l" fontAlgn="b"/>
                      <a:endParaRPr lang="en-GB" sz="1000" b="0" i="0" u="none" strike="noStrike">
                        <a:solidFill>
                          <a:srgbClr val="000000"/>
                        </a:solidFill>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GB" sz="1000" b="1" i="0" u="none" strike="noStrike">
                          <a:solidFill>
                            <a:srgbClr val="000000"/>
                          </a:solidFill>
                          <a:effectLst/>
                          <a:latin typeface="Arial"/>
                        </a:rPr>
                        <a:t>Primary Schools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GB"/>
                    </a:p>
                  </a:txBody>
                  <a:tcPr/>
                </a:tc>
                <a:tc gridSpan="2">
                  <a:txBody>
                    <a:bodyPr/>
                    <a:lstStyle/>
                    <a:p>
                      <a:pPr algn="ctr" fontAlgn="b"/>
                      <a:r>
                        <a:rPr lang="en-GB" sz="1000" b="1" i="0" u="none" strike="noStrike">
                          <a:solidFill>
                            <a:srgbClr val="000000"/>
                          </a:solidFill>
                          <a:effectLst/>
                          <a:latin typeface="Arial"/>
                        </a:rPr>
                        <a:t>Secondary Schools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extLst>
                  <a:ext uri="{0D108BD9-81ED-4DB2-BD59-A6C34878D82A}">
                    <a16:rowId xmlns:a16="http://schemas.microsoft.com/office/drawing/2014/main" val="2134026012"/>
                  </a:ext>
                </a:extLst>
              </a:tr>
              <a:tr h="200064">
                <a:tc>
                  <a:txBody>
                    <a:bodyPr/>
                    <a:lstStyle/>
                    <a:p>
                      <a:pPr algn="l" fontAlgn="b"/>
                      <a:r>
                        <a:rPr lang="en-GB" sz="1000" b="1" i="0" u="none" strike="noStrike">
                          <a:solidFill>
                            <a:srgbClr val="000000"/>
                          </a:solidFill>
                          <a:effectLst/>
                          <a:latin typeface="Arial"/>
                        </a:rPr>
                        <a:t>Locality Board Areas</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1000" b="1" i="0" u="none" strike="noStrike">
                          <a:solidFill>
                            <a:srgbClr val="000000"/>
                          </a:solidFill>
                          <a:effectLst/>
                          <a:latin typeface="Arial"/>
                        </a:rPr>
                        <a:t>Total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a:rPr>
                        <a:t>%</a:t>
                      </a:r>
                      <a:r>
                        <a:rPr lang="en-GB" sz="1000" b="1" i="0" u="none" strike="noStrike" err="1">
                          <a:solidFill>
                            <a:srgbClr val="000000"/>
                          </a:solidFill>
                          <a:effectLst/>
                          <a:latin typeface="Arial"/>
                        </a:rPr>
                        <a:t>NoR</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a:rPr>
                        <a:t>Total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1000" b="1" i="0" u="none" strike="noStrike">
                          <a:solidFill>
                            <a:srgbClr val="000000"/>
                          </a:solidFill>
                          <a:effectLst/>
                          <a:latin typeface="Arial"/>
                        </a:rPr>
                        <a:t>%</a:t>
                      </a:r>
                      <a:r>
                        <a:rPr lang="en-GB" sz="1000" b="1" i="0" u="none" strike="noStrike" err="1">
                          <a:solidFill>
                            <a:srgbClr val="000000"/>
                          </a:solidFill>
                          <a:effectLst/>
                          <a:latin typeface="Arial"/>
                        </a:rPr>
                        <a:t>NoR</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62727665"/>
                  </a:ext>
                </a:extLst>
              </a:tr>
              <a:tr h="186727">
                <a:tc>
                  <a:txBody>
                    <a:bodyPr/>
                    <a:lstStyle/>
                    <a:p>
                      <a:pPr algn="l" fontAlgn="b"/>
                      <a:r>
                        <a:rPr lang="en-GB" sz="1000" b="1" i="0" u="none" strike="noStrike">
                          <a:solidFill>
                            <a:srgbClr val="000000"/>
                          </a:solidFill>
                          <a:effectLst/>
                          <a:latin typeface="Arial"/>
                        </a:rPr>
                        <a:t>Craven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a:solidFill>
                            <a:srgbClr val="000000"/>
                          </a:solidFill>
                          <a:effectLst/>
                          <a:latin typeface="Arial"/>
                        </a:rPr>
                        <a:t>27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000" b="0" i="0" u="none" strike="noStrike">
                          <a:solidFill>
                            <a:srgbClr val="000000"/>
                          </a:solidFill>
                          <a:effectLst/>
                          <a:latin typeface="Arial"/>
                        </a:rPr>
                        <a:t>0.66%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000" b="0" i="0" u="none" strike="noStrike">
                          <a:solidFill>
                            <a:srgbClr val="000000"/>
                          </a:solidFill>
                          <a:effectLst/>
                          <a:latin typeface="Arial"/>
                        </a:rPr>
                        <a:t>193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000" b="0" i="0" u="none" strike="noStrike">
                          <a:solidFill>
                            <a:srgbClr val="000000"/>
                          </a:solidFill>
                          <a:effectLst/>
                          <a:latin typeface="Arial"/>
                        </a:rPr>
                        <a:t>3.75%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690609611"/>
                  </a:ext>
                </a:extLst>
              </a:tr>
              <a:tr h="186727">
                <a:tc>
                  <a:txBody>
                    <a:bodyPr/>
                    <a:lstStyle/>
                    <a:p>
                      <a:pPr algn="l" fontAlgn="b"/>
                      <a:r>
                        <a:rPr lang="en-GB" sz="1000" b="1" i="0" u="none" strike="noStrike">
                          <a:solidFill>
                            <a:srgbClr val="000000"/>
                          </a:solidFill>
                          <a:effectLst/>
                          <a:latin typeface="Arial"/>
                        </a:rPr>
                        <a:t>Hambleton and </a:t>
                      </a:r>
                      <a:r>
                        <a:rPr lang="en-GB" sz="1000" b="1" i="0" u="none" strike="noStrike" err="1">
                          <a:solidFill>
                            <a:srgbClr val="000000"/>
                          </a:solidFill>
                          <a:effectLst/>
                          <a:latin typeface="Arial"/>
                        </a:rPr>
                        <a:t>Richmondshire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a:solidFill>
                            <a:srgbClr val="000000"/>
                          </a:solidFill>
                          <a:effectLst/>
                          <a:latin typeface="Arial"/>
                        </a:rPr>
                        <a:t>78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984"/>
                    </a:solidFill>
                  </a:tcPr>
                </a:tc>
                <a:tc>
                  <a:txBody>
                    <a:bodyPr/>
                    <a:lstStyle/>
                    <a:p>
                      <a:pPr algn="ctr" fontAlgn="b"/>
                      <a:r>
                        <a:rPr lang="en-GB" sz="1000" b="0" i="0" u="none" strike="noStrike">
                          <a:solidFill>
                            <a:srgbClr val="000000"/>
                          </a:solidFill>
                          <a:effectLst/>
                          <a:latin typeface="Arial"/>
                        </a:rPr>
                        <a:t>0.78%</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000" b="0" i="0" u="none" strike="noStrike">
                          <a:solidFill>
                            <a:srgbClr val="000000"/>
                          </a:solidFill>
                          <a:effectLst/>
                          <a:latin typeface="Arial"/>
                        </a:rPr>
                        <a:t>701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AA78"/>
                    </a:solidFill>
                  </a:tcPr>
                </a:tc>
                <a:tc>
                  <a:txBody>
                    <a:bodyPr/>
                    <a:lstStyle/>
                    <a:p>
                      <a:pPr algn="ctr" fontAlgn="b"/>
                      <a:r>
                        <a:rPr lang="en-GB" sz="1000" b="0" i="0" u="none" strike="noStrike">
                          <a:solidFill>
                            <a:srgbClr val="000000"/>
                          </a:solidFill>
                          <a:effectLst/>
                          <a:latin typeface="Arial"/>
                        </a:rPr>
                        <a:t>9.63%</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6B6C"/>
                    </a:solidFill>
                  </a:tcPr>
                </a:tc>
                <a:extLst>
                  <a:ext uri="{0D108BD9-81ED-4DB2-BD59-A6C34878D82A}">
                    <a16:rowId xmlns:a16="http://schemas.microsoft.com/office/drawing/2014/main" val="2674929724"/>
                  </a:ext>
                </a:extLst>
              </a:tr>
              <a:tr h="186727">
                <a:tc>
                  <a:txBody>
                    <a:bodyPr/>
                    <a:lstStyle/>
                    <a:p>
                      <a:pPr algn="l" fontAlgn="b"/>
                      <a:r>
                        <a:rPr lang="en-GB" sz="1000" b="1" i="0" u="none" strike="noStrike">
                          <a:solidFill>
                            <a:srgbClr val="000000"/>
                          </a:solidFill>
                          <a:effectLst/>
                          <a:latin typeface="Arial"/>
                        </a:rPr>
                        <a:t>Harrogate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a:solidFill>
                            <a:srgbClr val="000000"/>
                          </a:solidFill>
                          <a:effectLst/>
                          <a:latin typeface="Arial"/>
                        </a:rPr>
                        <a:t>77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000" b="0" i="0" u="none" strike="noStrike">
                          <a:solidFill>
                            <a:srgbClr val="000000"/>
                          </a:solidFill>
                          <a:effectLst/>
                          <a:latin typeface="Arial"/>
                        </a:rPr>
                        <a:t>0.69%</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C77C"/>
                    </a:solidFill>
                  </a:tcPr>
                </a:tc>
                <a:tc>
                  <a:txBody>
                    <a:bodyPr/>
                    <a:lstStyle/>
                    <a:p>
                      <a:pPr algn="ctr" fontAlgn="b"/>
                      <a:r>
                        <a:rPr lang="en-GB" sz="1000" b="0" i="0" u="none" strike="noStrike">
                          <a:solidFill>
                            <a:srgbClr val="000000"/>
                          </a:solidFill>
                          <a:effectLst/>
                          <a:latin typeface="Arial"/>
                        </a:rPr>
                        <a:t>591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000" b="0" i="0" u="none" strike="noStrike">
                          <a:solidFill>
                            <a:srgbClr val="000000"/>
                          </a:solidFill>
                          <a:effectLst/>
                          <a:latin typeface="Arial"/>
                        </a:rPr>
                        <a:t>5.27%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D7E"/>
                    </a:solidFill>
                  </a:tcPr>
                </a:tc>
                <a:extLst>
                  <a:ext uri="{0D108BD9-81ED-4DB2-BD59-A6C34878D82A}">
                    <a16:rowId xmlns:a16="http://schemas.microsoft.com/office/drawing/2014/main" val="3241780583"/>
                  </a:ext>
                </a:extLst>
              </a:tr>
              <a:tr h="186727">
                <a:tc>
                  <a:txBody>
                    <a:bodyPr/>
                    <a:lstStyle/>
                    <a:p>
                      <a:pPr algn="l" fontAlgn="b"/>
                      <a:r>
                        <a:rPr lang="en-GB" sz="1000" b="1" i="0" u="none" strike="noStrike">
                          <a:solidFill>
                            <a:srgbClr val="000000"/>
                          </a:solidFill>
                          <a:effectLst/>
                          <a:latin typeface="Arial"/>
                        </a:rPr>
                        <a:t>Scarborough and Ryedale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a:solidFill>
                            <a:srgbClr val="000000"/>
                          </a:solidFill>
                          <a:effectLst/>
                          <a:latin typeface="Arial"/>
                        </a:rPr>
                        <a:t>129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000" b="0" i="0" u="none" strike="noStrike">
                          <a:solidFill>
                            <a:srgbClr val="000000"/>
                          </a:solidFill>
                          <a:effectLst/>
                          <a:latin typeface="Arial"/>
                        </a:rPr>
                        <a:t>1.17%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000" b="0" i="0" u="none" strike="noStrike">
                          <a:solidFill>
                            <a:srgbClr val="000000"/>
                          </a:solidFill>
                          <a:effectLst/>
                          <a:latin typeface="Arial"/>
                        </a:rPr>
                        <a:t>809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000" b="0" i="0" u="none" strike="noStrike">
                          <a:solidFill>
                            <a:srgbClr val="000000"/>
                          </a:solidFill>
                          <a:effectLst/>
                          <a:latin typeface="Arial"/>
                        </a:rPr>
                        <a:t>9.64%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1015322433"/>
                  </a:ext>
                </a:extLst>
              </a:tr>
              <a:tr h="173389">
                <a:tc>
                  <a:txBody>
                    <a:bodyPr/>
                    <a:lstStyle/>
                    <a:p>
                      <a:pPr algn="l" fontAlgn="b"/>
                      <a:r>
                        <a:rPr lang="en-GB" sz="1000" b="1" i="0" u="none" strike="noStrike">
                          <a:solidFill>
                            <a:srgbClr val="000000"/>
                          </a:solidFill>
                          <a:effectLst/>
                          <a:latin typeface="Arial"/>
                        </a:rPr>
                        <a:t>Selby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a:solidFill>
                            <a:srgbClr val="000000"/>
                          </a:solidFill>
                          <a:effectLst/>
                          <a:latin typeface="Arial"/>
                        </a:rPr>
                        <a:t>66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182"/>
                    </a:solidFill>
                  </a:tcPr>
                </a:tc>
                <a:tc>
                  <a:txBody>
                    <a:bodyPr/>
                    <a:lstStyle/>
                    <a:p>
                      <a:pPr algn="ctr" fontAlgn="b"/>
                      <a:r>
                        <a:rPr lang="en-GB" sz="1000" b="0" i="0" u="none" strike="noStrike">
                          <a:solidFill>
                            <a:srgbClr val="000000"/>
                          </a:solidFill>
                          <a:effectLst/>
                          <a:latin typeface="Arial"/>
                        </a:rPr>
                        <a:t>0.86%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280"/>
                    </a:solidFill>
                  </a:tcPr>
                </a:tc>
                <a:tc>
                  <a:txBody>
                    <a:bodyPr/>
                    <a:lstStyle/>
                    <a:p>
                      <a:pPr algn="ctr" fontAlgn="b"/>
                      <a:r>
                        <a:rPr lang="en-GB" sz="1000" b="0" i="0" u="none" strike="noStrike">
                          <a:solidFill>
                            <a:srgbClr val="000000"/>
                          </a:solidFill>
                          <a:effectLst/>
                          <a:latin typeface="Arial"/>
                        </a:rPr>
                        <a:t>427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880"/>
                    </a:solidFill>
                  </a:tcPr>
                </a:tc>
                <a:tc>
                  <a:txBody>
                    <a:bodyPr/>
                    <a:lstStyle/>
                    <a:p>
                      <a:pPr algn="ctr" fontAlgn="b"/>
                      <a:r>
                        <a:rPr lang="en-GB" sz="1000" b="0" i="0" u="none" strike="noStrike">
                          <a:solidFill>
                            <a:srgbClr val="000000"/>
                          </a:solidFill>
                          <a:effectLst/>
                          <a:latin typeface="Arial"/>
                        </a:rPr>
                        <a:t>8.10%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2039550556"/>
                  </a:ext>
                </a:extLst>
              </a:tr>
              <a:tr h="186727">
                <a:tc>
                  <a:txBody>
                    <a:bodyPr/>
                    <a:lstStyle/>
                    <a:p>
                      <a:pPr algn="l" fontAlgn="b"/>
                      <a:r>
                        <a:rPr lang="en-GB" sz="1000" b="1" i="0" u="none" strike="noStrike">
                          <a:solidFill>
                            <a:srgbClr val="000000"/>
                          </a:solidFill>
                          <a:effectLst/>
                          <a:latin typeface="Arial"/>
                        </a:rPr>
                        <a:t>NYC</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000" b="1" i="0" u="none" strike="noStrike">
                          <a:solidFill>
                            <a:srgbClr val="000000"/>
                          </a:solidFill>
                          <a:effectLst/>
                          <a:latin typeface="Arial"/>
                        </a:rPr>
                        <a:t>377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000" b="1" i="0" u="none" strike="noStrike">
                          <a:solidFill>
                            <a:srgbClr val="000000"/>
                          </a:solidFill>
                          <a:effectLst/>
                          <a:latin typeface="Arial"/>
                        </a:rPr>
                        <a:t>0.86%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000" b="1" i="0" u="none" strike="noStrike">
                          <a:solidFill>
                            <a:srgbClr val="000000"/>
                          </a:solidFill>
                          <a:effectLst/>
                          <a:latin typeface="Arial"/>
                        </a:rPr>
                        <a:t>2721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000" b="1" i="0" u="none" strike="noStrike">
                          <a:solidFill>
                            <a:srgbClr val="000000"/>
                          </a:solidFill>
                          <a:effectLst/>
                          <a:latin typeface="Arial"/>
                        </a:rPr>
                        <a:t>7.27%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76190751"/>
                  </a:ext>
                </a:extLst>
              </a:tr>
            </a:tbl>
          </a:graphicData>
        </a:graphic>
      </p:graphicFrame>
      <p:sp>
        <p:nvSpPr>
          <p:cNvPr id="10" name="TextBox 9">
            <a:extLst>
              <a:ext uri="{FF2B5EF4-FFF2-40B4-BE49-F238E27FC236}">
                <a16:creationId xmlns:a16="http://schemas.microsoft.com/office/drawing/2014/main" id="{0FB8715D-E52D-7C2A-91CF-D7D3AFEE6ECE}"/>
              </a:ext>
            </a:extLst>
          </p:cNvPr>
          <p:cNvSpPr txBox="1"/>
          <p:nvPr/>
        </p:nvSpPr>
        <p:spPr>
          <a:xfrm>
            <a:off x="7337991" y="3809755"/>
            <a:ext cx="4288221" cy="276999"/>
          </a:xfrm>
          <a:prstGeom prst="rect">
            <a:avLst/>
          </a:prstGeom>
          <a:noFill/>
        </p:spPr>
        <p:txBody>
          <a:bodyPr wrap="square" rtlCol="0">
            <a:spAutoFit/>
          </a:bodyPr>
          <a:lstStyle/>
          <a:p>
            <a:r>
              <a:rPr lang="en-GB" sz="1200" b="1"/>
              <a:t>Children Suspended at least once – 2023/24</a:t>
            </a:r>
          </a:p>
        </p:txBody>
      </p:sp>
      <p:pic>
        <p:nvPicPr>
          <p:cNvPr id="6" name="Picture 5">
            <a:extLst>
              <a:ext uri="{FF2B5EF4-FFF2-40B4-BE49-F238E27FC236}">
                <a16:creationId xmlns:a16="http://schemas.microsoft.com/office/drawing/2014/main" id="{49F28AD8-1E91-1A8F-01C1-28A051C573FD}"/>
              </a:ext>
            </a:extLst>
          </p:cNvPr>
          <p:cNvPicPr>
            <a:picLocks noChangeAspect="1"/>
          </p:cNvPicPr>
          <p:nvPr/>
        </p:nvPicPr>
        <p:blipFill>
          <a:blip r:embed="rId3"/>
          <a:stretch>
            <a:fillRect/>
          </a:stretch>
        </p:blipFill>
        <p:spPr>
          <a:xfrm>
            <a:off x="210530" y="3468734"/>
            <a:ext cx="5671266" cy="3027820"/>
          </a:xfrm>
          <a:prstGeom prst="rect">
            <a:avLst/>
          </a:prstGeom>
        </p:spPr>
      </p:pic>
    </p:spTree>
    <p:extLst>
      <p:ext uri="{BB962C8B-B14F-4D97-AF65-F5344CB8AC3E}">
        <p14:creationId xmlns:p14="http://schemas.microsoft.com/office/powerpoint/2010/main" val="1649560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76FE-34D5-77BA-5CD2-48FBE72CB9C0}"/>
              </a:ext>
            </a:extLst>
          </p:cNvPr>
          <p:cNvSpPr>
            <a:spLocks noGrp="1"/>
          </p:cNvSpPr>
          <p:nvPr>
            <p:ph type="title"/>
          </p:nvPr>
        </p:nvSpPr>
        <p:spPr/>
        <p:txBody>
          <a:bodyPr/>
          <a:lstStyle/>
          <a:p>
            <a:r>
              <a:rPr lang="en-GB">
                <a:latin typeface="Arial"/>
                <a:cs typeface="Arial"/>
              </a:rPr>
              <a:t>Scarborough, Whitby &amp; Ryedale hub</a:t>
            </a:r>
          </a:p>
        </p:txBody>
      </p:sp>
    </p:spTree>
    <p:extLst>
      <p:ext uri="{BB962C8B-B14F-4D97-AF65-F5344CB8AC3E}">
        <p14:creationId xmlns:p14="http://schemas.microsoft.com/office/powerpoint/2010/main" val="1974807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33D76-8AF3-218B-82C4-BDB544377298}"/>
              </a:ext>
            </a:extLst>
          </p:cNvPr>
          <p:cNvSpPr>
            <a:spLocks noGrp="1"/>
          </p:cNvSpPr>
          <p:nvPr>
            <p:ph type="title"/>
          </p:nvPr>
        </p:nvSpPr>
        <p:spPr>
          <a:xfrm>
            <a:off x="0" y="509587"/>
            <a:ext cx="10515600" cy="736037"/>
          </a:xfrm>
        </p:spPr>
        <p:txBody>
          <a:bodyPr/>
          <a:lstStyle/>
          <a:p>
            <a:pPr algn="ctr"/>
            <a:r>
              <a:rPr lang="en-GB">
                <a:latin typeface="Arial"/>
                <a:cs typeface="Arial"/>
              </a:rPr>
              <a:t>Scarborough, Whitby &amp; Ryedale Hub</a:t>
            </a:r>
            <a:endParaRPr lang="en-GB"/>
          </a:p>
        </p:txBody>
      </p:sp>
      <p:sp>
        <p:nvSpPr>
          <p:cNvPr id="3" name="Content Placeholder 2">
            <a:extLst>
              <a:ext uri="{FF2B5EF4-FFF2-40B4-BE49-F238E27FC236}">
                <a16:creationId xmlns:a16="http://schemas.microsoft.com/office/drawing/2014/main" id="{64198F2E-0EC2-F6E2-8206-2ECFFB203E4E}"/>
              </a:ext>
            </a:extLst>
          </p:cNvPr>
          <p:cNvSpPr>
            <a:spLocks noGrp="1"/>
          </p:cNvSpPr>
          <p:nvPr>
            <p:ph idx="1"/>
          </p:nvPr>
        </p:nvSpPr>
        <p:spPr>
          <a:xfrm>
            <a:off x="464573" y="1245624"/>
            <a:ext cx="11182350" cy="4931339"/>
          </a:xfrm>
        </p:spPr>
        <p:txBody>
          <a:bodyPr vert="horz" lIns="91440" tIns="45720" rIns="91440" bIns="45720" rtlCol="0" anchor="t">
            <a:normAutofit fontScale="92500" lnSpcReduction="20000"/>
          </a:bodyPr>
          <a:lstStyle/>
          <a:p>
            <a:pPr marL="457200" indent="-457200">
              <a:buChar char="•"/>
            </a:pPr>
            <a:endParaRPr lang="en-GB" sz="2000">
              <a:latin typeface="Arial"/>
              <a:cs typeface="Arial"/>
            </a:endParaRPr>
          </a:p>
          <a:p>
            <a:pPr marL="457200" indent="-457200">
              <a:buChar char="•"/>
            </a:pPr>
            <a:r>
              <a:rPr lang="en-GB" sz="2000">
                <a:latin typeface="Arial"/>
                <a:cs typeface="Arial"/>
              </a:rPr>
              <a:t>The SWR hub team is a well established part of your schools now. Since 2020  we have had referrals from every school in the locality for children with a wide variety of needs.  </a:t>
            </a:r>
          </a:p>
          <a:p>
            <a:pPr marL="457200" indent="-457200">
              <a:buChar char="•"/>
            </a:pPr>
            <a:endParaRPr lang="en-GB" sz="2000">
              <a:latin typeface="Arial"/>
              <a:cs typeface="Arial"/>
            </a:endParaRPr>
          </a:p>
          <a:p>
            <a:pPr marL="457200" indent="-457200">
              <a:buChar char="•"/>
            </a:pPr>
            <a:r>
              <a:rPr lang="en-GB" sz="2000">
                <a:latin typeface="Arial"/>
                <a:cs typeface="Arial"/>
              </a:rPr>
              <a:t>Our work enables the children to access their full entitlement to learning and helps schools move away from part time timetables. </a:t>
            </a:r>
          </a:p>
          <a:p>
            <a:endParaRPr lang="en-GB" sz="2000">
              <a:latin typeface="Arial"/>
              <a:cs typeface="Arial"/>
            </a:endParaRPr>
          </a:p>
          <a:p>
            <a:pPr marL="457200" indent="-457200">
              <a:buChar char="•"/>
            </a:pPr>
            <a:r>
              <a:rPr lang="en-GB" sz="2000">
                <a:latin typeface="Arial"/>
                <a:cs typeface="Arial"/>
              </a:rPr>
              <a:t>Referrals often quote previous advice that has been received and clearly benefited school practice which helps us identify next steps for a starting point.</a:t>
            </a:r>
          </a:p>
          <a:p>
            <a:pPr marL="457200" indent="-457200">
              <a:buChar char="•"/>
            </a:pPr>
            <a:endParaRPr lang="en-GB" sz="2000">
              <a:latin typeface="Arial"/>
              <a:cs typeface="Arial"/>
            </a:endParaRPr>
          </a:p>
          <a:p>
            <a:pPr marL="457200" indent="-457200">
              <a:buChar char="•"/>
            </a:pPr>
            <a:r>
              <a:rPr lang="en-GB" sz="2000">
                <a:latin typeface="Arial"/>
                <a:cs typeface="Arial"/>
              </a:rPr>
              <a:t>Portage and EDST support is often requested showing that, as an area, we are hopefully getting in at the earliest opportunity.  It’s great when a referral comes in a couple of years later when a child is at a new stage of schooling but you can really see that embedded long term provision has threaded through.</a:t>
            </a:r>
          </a:p>
          <a:p>
            <a:pPr marL="457200" indent="-457200">
              <a:buChar char="•"/>
            </a:pPr>
            <a:endParaRPr lang="en-GB" sz="2000">
              <a:latin typeface="Arial"/>
              <a:cs typeface="Arial"/>
            </a:endParaRPr>
          </a:p>
          <a:p>
            <a:pPr marL="457200" indent="-457200">
              <a:buFont typeface="Arial" panose="020B0604020202020204" pitchFamily="34" charset="0"/>
              <a:buChar char="•"/>
            </a:pPr>
            <a:r>
              <a:rPr lang="en-GB" sz="2000">
                <a:latin typeface="Arial"/>
                <a:cs typeface="Arial"/>
              </a:rPr>
              <a:t>Due to statutory demand we have constant pressure on the SEMH team but as a hub, all staff are involved in all aspects.</a:t>
            </a:r>
          </a:p>
          <a:p>
            <a:endParaRPr lang="en-GB"/>
          </a:p>
        </p:txBody>
      </p:sp>
    </p:spTree>
    <p:extLst>
      <p:ext uri="{BB962C8B-B14F-4D97-AF65-F5344CB8AC3E}">
        <p14:creationId xmlns:p14="http://schemas.microsoft.com/office/powerpoint/2010/main" val="2129125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F4A56-45C2-3E81-2C5A-978935C12098}"/>
              </a:ext>
            </a:extLst>
          </p:cNvPr>
          <p:cNvSpPr>
            <a:spLocks noGrp="1"/>
          </p:cNvSpPr>
          <p:nvPr>
            <p:ph type="title"/>
          </p:nvPr>
        </p:nvSpPr>
        <p:spPr>
          <a:xfrm>
            <a:off x="124886" y="278680"/>
            <a:ext cx="10515600" cy="707462"/>
          </a:xfrm>
        </p:spPr>
        <p:txBody>
          <a:bodyPr/>
          <a:lstStyle/>
          <a:p>
            <a:r>
              <a:rPr lang="en-GB">
                <a:latin typeface="Arial"/>
                <a:cs typeface="Arial"/>
              </a:rPr>
              <a:t>SWR Inclusion Hub Staff</a:t>
            </a:r>
            <a:endParaRPr lang="en-GB"/>
          </a:p>
        </p:txBody>
      </p:sp>
      <p:sp>
        <p:nvSpPr>
          <p:cNvPr id="3" name="Content Placeholder 2">
            <a:extLst>
              <a:ext uri="{FF2B5EF4-FFF2-40B4-BE49-F238E27FC236}">
                <a16:creationId xmlns:a16="http://schemas.microsoft.com/office/drawing/2014/main" id="{10A1AA9B-C632-8D80-367C-91468CA92B52}"/>
              </a:ext>
            </a:extLst>
          </p:cNvPr>
          <p:cNvSpPr>
            <a:spLocks noGrp="1"/>
          </p:cNvSpPr>
          <p:nvPr>
            <p:ph idx="1"/>
          </p:nvPr>
        </p:nvSpPr>
        <p:spPr>
          <a:xfrm>
            <a:off x="225875" y="983285"/>
            <a:ext cx="11470394" cy="5423196"/>
          </a:xfrm>
        </p:spPr>
        <p:txBody>
          <a:bodyPr vert="horz" lIns="91440" tIns="45720" rIns="91440" bIns="45720" rtlCol="0" anchor="t">
            <a:noAutofit/>
          </a:bodyPr>
          <a:lstStyle/>
          <a:p>
            <a:r>
              <a:rPr lang="en-GB" sz="1600" b="1">
                <a:latin typeface="Calibri Light"/>
                <a:ea typeface="Calibri Light"/>
                <a:cs typeface="Calibri Light"/>
              </a:rPr>
              <a:t>Hub Manager – Helen Hodgson</a:t>
            </a:r>
            <a:endParaRPr lang="en-US"/>
          </a:p>
          <a:p>
            <a:r>
              <a:rPr lang="en-GB" sz="1600">
                <a:latin typeface="Calibri Light"/>
                <a:ea typeface="Calibri Light"/>
                <a:cs typeface="Calibri Light"/>
              </a:rPr>
              <a:t>Focused Support Specialist Teacher – Jess Maiden</a:t>
            </a:r>
            <a:endParaRPr lang="en-GB"/>
          </a:p>
          <a:p>
            <a:r>
              <a:rPr lang="en-GB" sz="1600">
                <a:latin typeface="Calibri Light"/>
                <a:ea typeface="Calibri Light"/>
                <a:cs typeface="Calibri Light"/>
              </a:rPr>
              <a:t>SLCN Specialist – Helen Hunter</a:t>
            </a:r>
            <a:endParaRPr lang="en-GB"/>
          </a:p>
          <a:p>
            <a:r>
              <a:rPr lang="en-GB" sz="1600">
                <a:latin typeface="Calibri Light"/>
                <a:ea typeface="Calibri Light"/>
                <a:cs typeface="Calibri Light"/>
              </a:rPr>
              <a:t>Speech and Language Therapist – Amancay Topping</a:t>
            </a:r>
            <a:endParaRPr lang="en-GB"/>
          </a:p>
          <a:p>
            <a:r>
              <a:rPr lang="en-GB" sz="1600">
                <a:latin typeface="Calibri Light"/>
                <a:ea typeface="Calibri Light"/>
                <a:cs typeface="Calibri Light"/>
              </a:rPr>
              <a:t>SLT Assistants – Zoe Green and Charlotte McIntyre</a:t>
            </a:r>
            <a:endParaRPr lang="en-GB"/>
          </a:p>
          <a:p>
            <a:r>
              <a:rPr lang="en-GB" sz="1600">
                <a:latin typeface="Calibri Light"/>
                <a:ea typeface="Calibri Light"/>
                <a:cs typeface="Calibri Light"/>
              </a:rPr>
              <a:t>C&amp;I Specialist Teacher – Callum Foster and Katy Andrews</a:t>
            </a:r>
            <a:endParaRPr lang="en-GB"/>
          </a:p>
          <a:p>
            <a:r>
              <a:rPr lang="en-GB" sz="1600">
                <a:latin typeface="Calibri Light"/>
                <a:ea typeface="Calibri Light"/>
                <a:cs typeface="Calibri Light"/>
              </a:rPr>
              <a:t>C&amp;I Specialist Practitioners – Suzy Coon and Debbie Myers</a:t>
            </a:r>
            <a:endParaRPr lang="en-GB"/>
          </a:p>
          <a:p>
            <a:r>
              <a:rPr lang="en-GB" sz="1600">
                <a:latin typeface="Calibri Light"/>
                <a:ea typeface="Calibri Light"/>
                <a:cs typeface="Calibri Light"/>
              </a:rPr>
              <a:t>SEMH Specialist – Emma Allison</a:t>
            </a:r>
            <a:endParaRPr lang="en-GB"/>
          </a:p>
          <a:p>
            <a:r>
              <a:rPr lang="en-GB" sz="1600">
                <a:latin typeface="Calibri Light"/>
                <a:ea typeface="Calibri Light"/>
                <a:cs typeface="Calibri Light"/>
              </a:rPr>
              <a:t>Exclusions Officer – Julie Barber</a:t>
            </a:r>
            <a:endParaRPr lang="en-GB"/>
          </a:p>
          <a:p>
            <a:r>
              <a:rPr lang="en-GB" sz="1600">
                <a:latin typeface="Calibri Light"/>
                <a:ea typeface="Calibri Light"/>
                <a:cs typeface="Calibri Light"/>
              </a:rPr>
              <a:t>SEMH Specialist Practitioner – Heidi Milson, Vicky Ellis Whitaker, Olivia Richards, Claire Malton, Hannah Bateman  </a:t>
            </a:r>
            <a:endParaRPr lang="en-GB"/>
          </a:p>
          <a:p>
            <a:r>
              <a:rPr lang="en-GB" sz="1600">
                <a:latin typeface="Calibri Light"/>
                <a:ea typeface="Calibri Light"/>
                <a:cs typeface="Calibri Light"/>
              </a:rPr>
              <a:t>Early Development Specialist Teacher– Tracy Johnson-Hughes, Stacey Gould</a:t>
            </a:r>
            <a:endParaRPr lang="en-GB"/>
          </a:p>
          <a:p>
            <a:r>
              <a:rPr lang="en-GB" sz="1600">
                <a:latin typeface="Calibri Light"/>
                <a:ea typeface="Calibri Light"/>
                <a:cs typeface="Calibri Light"/>
              </a:rPr>
              <a:t>Portage – Patricia Shaw, Joanne Wharton, Laura Bolton</a:t>
            </a:r>
            <a:endParaRPr lang="en-GB"/>
          </a:p>
          <a:p>
            <a:r>
              <a:rPr lang="en-GB" sz="1600">
                <a:latin typeface="Calibri Light"/>
                <a:ea typeface="Calibri Light"/>
                <a:cs typeface="Calibri Light"/>
              </a:rPr>
              <a:t>Specialist Teacher Learning Difficulties – Margaret Bostock &amp; Pandora Watkins</a:t>
            </a:r>
          </a:p>
          <a:p>
            <a:r>
              <a:rPr lang="en-GB" sz="1600">
                <a:latin typeface="Calibri Light"/>
                <a:ea typeface="Calibri Light"/>
                <a:cs typeface="Calibri Light"/>
              </a:rPr>
              <a:t>C &amp; L Specialist Practitioner – Sarah Cheetham</a:t>
            </a:r>
          </a:p>
        </p:txBody>
      </p:sp>
    </p:spTree>
    <p:extLst>
      <p:ext uri="{BB962C8B-B14F-4D97-AF65-F5344CB8AC3E}">
        <p14:creationId xmlns:p14="http://schemas.microsoft.com/office/powerpoint/2010/main" val="3444341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80C4-A984-F011-B4D9-38A1E667586A}"/>
              </a:ext>
            </a:extLst>
          </p:cNvPr>
          <p:cNvSpPr>
            <a:spLocks noGrp="1"/>
          </p:cNvSpPr>
          <p:nvPr>
            <p:ph type="title"/>
          </p:nvPr>
        </p:nvSpPr>
        <p:spPr>
          <a:xfrm>
            <a:off x="464573" y="524175"/>
            <a:ext cx="10515600" cy="707462"/>
          </a:xfrm>
        </p:spPr>
        <p:txBody>
          <a:bodyPr/>
          <a:lstStyle/>
          <a:p>
            <a:r>
              <a:rPr lang="en-GB">
                <a:latin typeface="Arial"/>
                <a:cs typeface="Arial"/>
              </a:rPr>
              <a:t>Caseload numbers</a:t>
            </a:r>
            <a:endParaRPr lang="en-GB"/>
          </a:p>
        </p:txBody>
      </p:sp>
      <p:sp>
        <p:nvSpPr>
          <p:cNvPr id="3" name="Content Placeholder 2">
            <a:extLst>
              <a:ext uri="{FF2B5EF4-FFF2-40B4-BE49-F238E27FC236}">
                <a16:creationId xmlns:a16="http://schemas.microsoft.com/office/drawing/2014/main" id="{823984D3-2EBA-E8A4-B92B-9154230EEDED}"/>
              </a:ext>
            </a:extLst>
          </p:cNvPr>
          <p:cNvSpPr>
            <a:spLocks noGrp="1"/>
          </p:cNvSpPr>
          <p:nvPr>
            <p:ph idx="1"/>
          </p:nvPr>
        </p:nvSpPr>
        <p:spPr>
          <a:xfrm>
            <a:off x="464573" y="4251366"/>
            <a:ext cx="11303874" cy="2185059"/>
          </a:xfrm>
        </p:spPr>
        <p:txBody>
          <a:bodyPr vert="horz" lIns="91440" tIns="45720" rIns="91440" bIns="45720" rtlCol="0" anchor="t">
            <a:normAutofit/>
          </a:bodyPr>
          <a:lstStyle/>
          <a:p>
            <a:r>
              <a:rPr lang="en-US" sz="2400">
                <a:latin typeface="Calibri" panose="020F0502020204030204" pitchFamily="34" charset="0"/>
                <a:ea typeface="Calibri" panose="020F0502020204030204" pitchFamily="34" charset="0"/>
                <a:cs typeface="Calibri" panose="020F0502020204030204" pitchFamily="34" charset="0"/>
              </a:rPr>
              <a:t>The total caseload of SEND hubs has continued to increase over the last 4 years, going from </a:t>
            </a:r>
            <a:r>
              <a:rPr lang="en-US" sz="2400" b="1">
                <a:latin typeface="Calibri" panose="020F0502020204030204" pitchFamily="34" charset="0"/>
                <a:ea typeface="Calibri" panose="020F0502020204030204" pitchFamily="34" charset="0"/>
                <a:cs typeface="Calibri" panose="020F0502020204030204" pitchFamily="34" charset="0"/>
              </a:rPr>
              <a:t>1656</a:t>
            </a:r>
            <a:r>
              <a:rPr lang="en-US" sz="2400">
                <a:latin typeface="Calibri" panose="020F0502020204030204" pitchFamily="34" charset="0"/>
                <a:ea typeface="Calibri" panose="020F0502020204030204" pitchFamily="34" charset="0"/>
                <a:cs typeface="Calibri" panose="020F0502020204030204" pitchFamily="34" charset="0"/>
              </a:rPr>
              <a:t> a year to </a:t>
            </a:r>
            <a:r>
              <a:rPr lang="en-US" sz="2400" b="1">
                <a:latin typeface="Calibri" panose="020F0502020204030204" pitchFamily="34" charset="0"/>
                <a:ea typeface="Calibri" panose="020F0502020204030204" pitchFamily="34" charset="0"/>
                <a:cs typeface="Calibri" panose="020F0502020204030204" pitchFamily="34" charset="0"/>
              </a:rPr>
              <a:t>2326</a:t>
            </a:r>
            <a:r>
              <a:rPr lang="en-US" sz="2400">
                <a:latin typeface="Calibri" panose="020F0502020204030204" pitchFamily="34" charset="0"/>
                <a:ea typeface="Calibri" panose="020F0502020204030204" pitchFamily="34" charset="0"/>
                <a:cs typeface="Calibri" panose="020F0502020204030204" pitchFamily="34" charset="0"/>
              </a:rPr>
              <a:t> in 2023-24, a 40% increase. </a:t>
            </a:r>
          </a:p>
          <a:p>
            <a:r>
              <a:rPr lang="en-US" sz="2400">
                <a:latin typeface="Calibri" panose="020F0502020204030204" pitchFamily="34" charset="0"/>
                <a:ea typeface="Calibri" panose="020F0502020204030204" pitchFamily="34" charset="0"/>
                <a:cs typeface="Calibri" panose="020F0502020204030204" pitchFamily="34" charset="0"/>
              </a:rPr>
              <a:t>There has also been an increase in the number of referrals in the same period each year (from Sep to Jan), from 613 in 2020/21 to 1098 in 2024/25, which is a 79% increase in referrals since 2020. </a:t>
            </a:r>
            <a:endParaRPr lang="en-GB" sz="2400">
              <a:latin typeface="Calibri" panose="020F0502020204030204" pitchFamily="34" charset="0"/>
              <a:ea typeface="Calibri" panose="020F0502020204030204" pitchFamily="34" charset="0"/>
              <a:cs typeface="Calibri" panose="020F0502020204030204" pitchFamily="34" charset="0"/>
            </a:endParaRPr>
          </a:p>
        </p:txBody>
      </p:sp>
      <p:pic>
        <p:nvPicPr>
          <p:cNvPr id="5" name="Content Placeholder 3" descr="A graph with blue bars and numbers&#10;&#10;AI-generated content may be incorrect.">
            <a:extLst>
              <a:ext uri="{FF2B5EF4-FFF2-40B4-BE49-F238E27FC236}">
                <a16:creationId xmlns:a16="http://schemas.microsoft.com/office/drawing/2014/main" id="{176DECCD-0CA3-87D1-EDEA-7D30EE937037}"/>
              </a:ext>
            </a:extLst>
          </p:cNvPr>
          <p:cNvPicPr>
            <a:picLocks noChangeAspect="1"/>
          </p:cNvPicPr>
          <p:nvPr/>
        </p:nvPicPr>
        <p:blipFill>
          <a:blip r:embed="rId2"/>
          <a:stretch>
            <a:fillRect/>
          </a:stretch>
        </p:blipFill>
        <p:spPr>
          <a:xfrm>
            <a:off x="650247" y="1231637"/>
            <a:ext cx="4826778" cy="2903916"/>
          </a:xfrm>
          <a:prstGeom prst="rect">
            <a:avLst/>
          </a:prstGeom>
          <a:noFill/>
        </p:spPr>
      </p:pic>
      <p:pic>
        <p:nvPicPr>
          <p:cNvPr id="7" name="Picture 6" descr="A graph with numbers and a bar&#10;&#10;AI-generated content may be incorrect.">
            <a:extLst>
              <a:ext uri="{FF2B5EF4-FFF2-40B4-BE49-F238E27FC236}">
                <a16:creationId xmlns:a16="http://schemas.microsoft.com/office/drawing/2014/main" id="{90A408B7-4DD3-DE64-F7BE-9504582DDB6B}"/>
              </a:ext>
            </a:extLst>
          </p:cNvPr>
          <p:cNvPicPr>
            <a:picLocks noChangeAspect="1"/>
          </p:cNvPicPr>
          <p:nvPr/>
        </p:nvPicPr>
        <p:blipFill>
          <a:blip r:embed="rId3"/>
          <a:stretch>
            <a:fillRect/>
          </a:stretch>
        </p:blipFill>
        <p:spPr>
          <a:xfrm>
            <a:off x="5914882" y="1231639"/>
            <a:ext cx="4837671" cy="2903914"/>
          </a:xfrm>
          <a:prstGeom prst="rect">
            <a:avLst/>
          </a:prstGeom>
        </p:spPr>
      </p:pic>
    </p:spTree>
    <p:extLst>
      <p:ext uri="{BB962C8B-B14F-4D97-AF65-F5344CB8AC3E}">
        <p14:creationId xmlns:p14="http://schemas.microsoft.com/office/powerpoint/2010/main" val="1551025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4005E-CEBD-5018-2AA8-C3F1F4254A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34D2B-EBBB-B5EC-A97D-CF089F1E3344}"/>
              </a:ext>
            </a:extLst>
          </p:cNvPr>
          <p:cNvSpPr>
            <a:spLocks noGrp="1"/>
          </p:cNvSpPr>
          <p:nvPr>
            <p:ph type="title"/>
          </p:nvPr>
        </p:nvSpPr>
        <p:spPr>
          <a:xfrm>
            <a:off x="464573" y="201881"/>
            <a:ext cx="10515600" cy="772191"/>
          </a:xfrm>
        </p:spPr>
        <p:txBody>
          <a:bodyPr/>
          <a:lstStyle/>
          <a:p>
            <a:r>
              <a:rPr lang="en-GB">
                <a:latin typeface="Arial"/>
                <a:cs typeface="Arial"/>
              </a:rPr>
              <a:t>Referrals accepted </a:t>
            </a:r>
            <a:endParaRPr lang="en-GB"/>
          </a:p>
        </p:txBody>
      </p:sp>
      <p:sp>
        <p:nvSpPr>
          <p:cNvPr id="3" name="Content Placeholder 2">
            <a:extLst>
              <a:ext uri="{FF2B5EF4-FFF2-40B4-BE49-F238E27FC236}">
                <a16:creationId xmlns:a16="http://schemas.microsoft.com/office/drawing/2014/main" id="{6E7A6414-4DA1-62A6-0F05-5C5818228700}"/>
              </a:ext>
            </a:extLst>
          </p:cNvPr>
          <p:cNvSpPr>
            <a:spLocks noGrp="1"/>
          </p:cNvSpPr>
          <p:nvPr>
            <p:ph idx="1"/>
          </p:nvPr>
        </p:nvSpPr>
        <p:spPr>
          <a:xfrm>
            <a:off x="464573" y="3978234"/>
            <a:ext cx="11339500" cy="2677885"/>
          </a:xfrm>
        </p:spPr>
        <p:txBody>
          <a:bodyPr vert="horz" lIns="91440" tIns="45720" rIns="91440" bIns="45720" rtlCol="0" anchor="t">
            <a:noAutofit/>
          </a:bodyPr>
          <a:lstStyle/>
          <a:p>
            <a:r>
              <a:rPr lang="en-US" sz="2000">
                <a:latin typeface="Calibri" panose="020F0502020204030204" pitchFamily="34" charset="0"/>
                <a:ea typeface="Calibri" panose="020F0502020204030204" pitchFamily="34" charset="0"/>
                <a:cs typeface="Calibri" panose="020F0502020204030204" pitchFamily="34" charset="0"/>
              </a:rPr>
              <a:t>The total caseload accepted by SEND hubs has continued to increase over the last 4 years, going from 1097 a year to 1803 in 2023-24, a 64% increase. </a:t>
            </a:r>
          </a:p>
          <a:p>
            <a:r>
              <a:rPr lang="en-US" sz="2000">
                <a:latin typeface="Calibri" panose="020F0502020204030204" pitchFamily="34" charset="0"/>
                <a:ea typeface="Calibri" panose="020F0502020204030204" pitchFamily="34" charset="0"/>
                <a:cs typeface="Calibri" panose="020F0502020204030204" pitchFamily="34" charset="0"/>
              </a:rPr>
              <a:t>There has also been an increase in the number of referrals in the same period each year (from Sep to Jan), from 406 in 2020/21 to 906 in 2024/25, which is a 123% increase in referrals since 2020.</a:t>
            </a:r>
          </a:p>
          <a:p>
            <a:r>
              <a:rPr lang="en-US" sz="2000">
                <a:latin typeface="Calibri" panose="020F0502020204030204" pitchFamily="34" charset="0"/>
                <a:ea typeface="Calibri" panose="020F0502020204030204" pitchFamily="34" charset="0"/>
                <a:cs typeface="Calibri" panose="020F0502020204030204" pitchFamily="34" charset="0"/>
              </a:rPr>
              <a:t>The Hub's have accepted 75% of all referrals. The 25% of referrals declined are still predominantly because of insufficient information provided.</a:t>
            </a:r>
          </a:p>
        </p:txBody>
      </p:sp>
      <p:pic>
        <p:nvPicPr>
          <p:cNvPr id="4" name="Picture 3">
            <a:extLst>
              <a:ext uri="{FF2B5EF4-FFF2-40B4-BE49-F238E27FC236}">
                <a16:creationId xmlns:a16="http://schemas.microsoft.com/office/drawing/2014/main" id="{A96E870F-6DC2-ADD9-E021-457FE68BAB0D}"/>
              </a:ext>
            </a:extLst>
          </p:cNvPr>
          <p:cNvPicPr>
            <a:picLocks noChangeAspect="1"/>
          </p:cNvPicPr>
          <p:nvPr/>
        </p:nvPicPr>
        <p:blipFill>
          <a:blip r:embed="rId2"/>
          <a:stretch>
            <a:fillRect/>
          </a:stretch>
        </p:blipFill>
        <p:spPr>
          <a:xfrm>
            <a:off x="1211827" y="974072"/>
            <a:ext cx="4377062" cy="2638156"/>
          </a:xfrm>
          <a:prstGeom prst="rect">
            <a:avLst/>
          </a:prstGeom>
        </p:spPr>
      </p:pic>
      <p:pic>
        <p:nvPicPr>
          <p:cNvPr id="6" name="Picture 5" descr="A graph with numbers and columns&#10;&#10;AI-generated content may be incorrect.">
            <a:extLst>
              <a:ext uri="{FF2B5EF4-FFF2-40B4-BE49-F238E27FC236}">
                <a16:creationId xmlns:a16="http://schemas.microsoft.com/office/drawing/2014/main" id="{6EF89AAB-9A8C-0141-7A47-70164B07CF0F}"/>
              </a:ext>
            </a:extLst>
          </p:cNvPr>
          <p:cNvPicPr>
            <a:picLocks noChangeAspect="1"/>
          </p:cNvPicPr>
          <p:nvPr/>
        </p:nvPicPr>
        <p:blipFill>
          <a:blip r:embed="rId3"/>
          <a:stretch>
            <a:fillRect/>
          </a:stretch>
        </p:blipFill>
        <p:spPr>
          <a:xfrm>
            <a:off x="6891643" y="974073"/>
            <a:ext cx="4088530" cy="2638155"/>
          </a:xfrm>
          <a:prstGeom prst="rect">
            <a:avLst/>
          </a:prstGeom>
        </p:spPr>
      </p:pic>
    </p:spTree>
    <p:extLst>
      <p:ext uri="{BB962C8B-B14F-4D97-AF65-F5344CB8AC3E}">
        <p14:creationId xmlns:p14="http://schemas.microsoft.com/office/powerpoint/2010/main" val="2417419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64BF7-25A6-D17C-019B-1FB149EF86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E37FA5-5913-4CC3-27E0-D6C2DB57E8E1}"/>
              </a:ext>
            </a:extLst>
          </p:cNvPr>
          <p:cNvSpPr>
            <a:spLocks noGrp="1"/>
          </p:cNvSpPr>
          <p:nvPr>
            <p:ph type="title"/>
          </p:nvPr>
        </p:nvSpPr>
        <p:spPr>
          <a:xfrm>
            <a:off x="464573" y="524175"/>
            <a:ext cx="10515600" cy="707462"/>
          </a:xfrm>
        </p:spPr>
        <p:txBody>
          <a:bodyPr/>
          <a:lstStyle/>
          <a:p>
            <a:r>
              <a:rPr lang="en-GB">
                <a:latin typeface="Arial"/>
                <a:cs typeface="Arial"/>
              </a:rPr>
              <a:t>Referrals accepted by areas of need</a:t>
            </a:r>
            <a:endParaRPr lang="en-GB"/>
          </a:p>
        </p:txBody>
      </p:sp>
      <p:sp>
        <p:nvSpPr>
          <p:cNvPr id="3" name="Content Placeholder 2">
            <a:extLst>
              <a:ext uri="{FF2B5EF4-FFF2-40B4-BE49-F238E27FC236}">
                <a16:creationId xmlns:a16="http://schemas.microsoft.com/office/drawing/2014/main" id="{F07E3802-9558-2256-0D7C-01A650988A0D}"/>
              </a:ext>
            </a:extLst>
          </p:cNvPr>
          <p:cNvSpPr>
            <a:spLocks noGrp="1"/>
          </p:cNvSpPr>
          <p:nvPr>
            <p:ph idx="1"/>
          </p:nvPr>
        </p:nvSpPr>
        <p:spPr>
          <a:xfrm>
            <a:off x="362870" y="4403409"/>
            <a:ext cx="11466260" cy="1422976"/>
          </a:xfrm>
        </p:spPr>
        <p:txBody>
          <a:bodyPr vert="horz" lIns="91440" tIns="45720" rIns="91440" bIns="45720" rtlCol="0" anchor="t">
            <a:noAutofit/>
          </a:bodyPr>
          <a:lstStyle/>
          <a:p>
            <a:r>
              <a:rPr lang="en-US" sz="2000">
                <a:latin typeface="Calibri"/>
                <a:ea typeface="Calibri"/>
                <a:cs typeface="Calibri"/>
              </a:rPr>
              <a:t>Across the LA the biggest demand for support since the Hub opened has been for Communication and Interaction (ASC) and for Social, Emotional and Mental Health Support.  In SWR there is also a high number of referrals for EDST and Portage.</a:t>
            </a:r>
          </a:p>
          <a:p>
            <a:r>
              <a:rPr lang="en-US" sz="2000">
                <a:latin typeface="Calibri"/>
                <a:ea typeface="Calibri"/>
                <a:cs typeface="Calibri"/>
              </a:rPr>
              <a:t>Schools often tick multiple needs but the allocation panel will decide the main area as a starting point</a:t>
            </a:r>
          </a:p>
          <a:p>
            <a:pPr>
              <a:lnSpc>
                <a:spcPct val="100000"/>
              </a:lnSpc>
            </a:pPr>
            <a:endParaRPr lang="en-US" sz="2000">
              <a:latin typeface="Calibri"/>
              <a:ea typeface="Calibri"/>
              <a:cs typeface="Calibri"/>
            </a:endParaRPr>
          </a:p>
          <a:p>
            <a:endParaRPr lang="en-US" sz="2000">
              <a:latin typeface="Calibri"/>
              <a:ea typeface="Calibri"/>
              <a:cs typeface="Calibri"/>
            </a:endParaRPr>
          </a:p>
        </p:txBody>
      </p:sp>
      <p:pic>
        <p:nvPicPr>
          <p:cNvPr id="5" name="Picture 4" descr="A pie chart with numbers and text&#10;&#10;AI-generated content may be incorrect.">
            <a:extLst>
              <a:ext uri="{FF2B5EF4-FFF2-40B4-BE49-F238E27FC236}">
                <a16:creationId xmlns:a16="http://schemas.microsoft.com/office/drawing/2014/main" id="{865CA90A-4250-176F-5BFB-283DD86B895A}"/>
              </a:ext>
            </a:extLst>
          </p:cNvPr>
          <p:cNvPicPr>
            <a:picLocks noChangeAspect="1"/>
          </p:cNvPicPr>
          <p:nvPr/>
        </p:nvPicPr>
        <p:blipFill>
          <a:blip r:embed="rId2"/>
          <a:stretch>
            <a:fillRect/>
          </a:stretch>
        </p:blipFill>
        <p:spPr>
          <a:xfrm>
            <a:off x="3667958" y="1231637"/>
            <a:ext cx="4552899" cy="2928353"/>
          </a:xfrm>
          <a:prstGeom prst="rect">
            <a:avLst/>
          </a:prstGeom>
        </p:spPr>
      </p:pic>
    </p:spTree>
    <p:extLst>
      <p:ext uri="{BB962C8B-B14F-4D97-AF65-F5344CB8AC3E}">
        <p14:creationId xmlns:p14="http://schemas.microsoft.com/office/powerpoint/2010/main" val="1657114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73CC7-A54E-D498-714F-5ED31A488D0E}"/>
              </a:ext>
            </a:extLst>
          </p:cNvPr>
          <p:cNvSpPr>
            <a:spLocks noGrp="1"/>
          </p:cNvSpPr>
          <p:nvPr>
            <p:ph type="title"/>
          </p:nvPr>
        </p:nvSpPr>
        <p:spPr>
          <a:xfrm>
            <a:off x="233753" y="996113"/>
            <a:ext cx="10515600" cy="707462"/>
          </a:xfrm>
        </p:spPr>
        <p:txBody>
          <a:bodyPr/>
          <a:lstStyle/>
          <a:p>
            <a:r>
              <a:rPr lang="en-GB">
                <a:latin typeface="Arial"/>
                <a:cs typeface="Arial"/>
              </a:rPr>
              <a:t>Referrals accepted by areas of need</a:t>
            </a:r>
            <a:endParaRPr lang="en-GB"/>
          </a:p>
        </p:txBody>
      </p:sp>
      <p:pic>
        <p:nvPicPr>
          <p:cNvPr id="4" name="Content Placeholder 3">
            <a:extLst>
              <a:ext uri="{FF2B5EF4-FFF2-40B4-BE49-F238E27FC236}">
                <a16:creationId xmlns:a16="http://schemas.microsoft.com/office/drawing/2014/main" id="{AB7CDEEC-CB8E-0DAB-B88C-62FED6E5BC85}"/>
              </a:ext>
            </a:extLst>
          </p:cNvPr>
          <p:cNvPicPr>
            <a:picLocks noGrp="1" noChangeAspect="1"/>
          </p:cNvPicPr>
          <p:nvPr>
            <p:ph idx="1"/>
          </p:nvPr>
        </p:nvPicPr>
        <p:blipFill>
          <a:blip r:embed="rId2"/>
          <a:stretch>
            <a:fillRect/>
          </a:stretch>
        </p:blipFill>
        <p:spPr>
          <a:xfrm>
            <a:off x="2615908" y="2067235"/>
            <a:ext cx="6675699" cy="3560373"/>
          </a:xfrm>
          <a:prstGeom prst="rect">
            <a:avLst/>
          </a:prstGeom>
        </p:spPr>
      </p:pic>
    </p:spTree>
    <p:extLst>
      <p:ext uri="{BB962C8B-B14F-4D97-AF65-F5344CB8AC3E}">
        <p14:creationId xmlns:p14="http://schemas.microsoft.com/office/powerpoint/2010/main" val="1644515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07BF6-94E8-B5B2-D55D-98D0B64C0B5C}"/>
              </a:ext>
            </a:extLst>
          </p:cNvPr>
          <p:cNvSpPr>
            <a:spLocks noGrp="1"/>
          </p:cNvSpPr>
          <p:nvPr>
            <p:ph type="title"/>
          </p:nvPr>
        </p:nvSpPr>
        <p:spPr>
          <a:xfrm>
            <a:off x="402429" y="783049"/>
            <a:ext cx="10515600" cy="707462"/>
          </a:xfrm>
        </p:spPr>
        <p:txBody>
          <a:bodyPr/>
          <a:lstStyle/>
          <a:p>
            <a:r>
              <a:rPr lang="en-GB"/>
              <a:t>School Focused Support </a:t>
            </a:r>
          </a:p>
        </p:txBody>
      </p:sp>
      <p:graphicFrame>
        <p:nvGraphicFramePr>
          <p:cNvPr id="4" name="Content Placeholder 2">
            <a:extLst>
              <a:ext uri="{FF2B5EF4-FFF2-40B4-BE49-F238E27FC236}">
                <a16:creationId xmlns:a16="http://schemas.microsoft.com/office/drawing/2014/main" id="{AF9B2DCC-5423-A204-D4CE-97852D471F25}"/>
              </a:ext>
            </a:extLst>
          </p:cNvPr>
          <p:cNvGraphicFramePr>
            <a:graphicFrameLocks noGrp="1"/>
          </p:cNvGraphicFramePr>
          <p:nvPr>
            <p:ph idx="1"/>
          </p:nvPr>
        </p:nvGraphicFramePr>
        <p:xfrm>
          <a:off x="838200" y="1739838"/>
          <a:ext cx="10515600" cy="3806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9611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2930E-8185-6BEE-CA73-B0EDB95C2941}"/>
              </a:ext>
            </a:extLst>
          </p:cNvPr>
          <p:cNvSpPr>
            <a:spLocks noGrp="1"/>
          </p:cNvSpPr>
          <p:nvPr>
            <p:ph type="title"/>
          </p:nvPr>
        </p:nvSpPr>
        <p:spPr>
          <a:xfrm>
            <a:off x="141952" y="23388"/>
            <a:ext cx="11259457" cy="1078891"/>
          </a:xfrm>
        </p:spPr>
        <p:txBody>
          <a:bodyPr>
            <a:normAutofit/>
          </a:bodyPr>
          <a:lstStyle/>
          <a:p>
            <a:r>
              <a:rPr lang="en-GB" sz="4000"/>
              <a:t>School Focused Support</a:t>
            </a:r>
          </a:p>
        </p:txBody>
      </p:sp>
      <p:sp>
        <p:nvSpPr>
          <p:cNvPr id="3" name="Content Placeholder 2">
            <a:extLst>
              <a:ext uri="{FF2B5EF4-FFF2-40B4-BE49-F238E27FC236}">
                <a16:creationId xmlns:a16="http://schemas.microsoft.com/office/drawing/2014/main" id="{E9B35472-6211-57AB-A2BF-8FA80E920813}"/>
              </a:ext>
            </a:extLst>
          </p:cNvPr>
          <p:cNvSpPr>
            <a:spLocks noGrp="1"/>
          </p:cNvSpPr>
          <p:nvPr>
            <p:ph idx="1"/>
          </p:nvPr>
        </p:nvSpPr>
        <p:spPr>
          <a:xfrm>
            <a:off x="204096" y="1075078"/>
            <a:ext cx="10616243" cy="5759534"/>
          </a:xfrm>
        </p:spPr>
        <p:txBody>
          <a:bodyPr vert="horz" lIns="91440" tIns="45720" rIns="91440" bIns="45720" rtlCol="0" anchor="t">
            <a:noAutofit/>
          </a:bodyPr>
          <a:lstStyle/>
          <a:p>
            <a:r>
              <a:rPr lang="en-GB" sz="2000">
                <a:latin typeface="Calibri"/>
                <a:ea typeface="Calibri"/>
                <a:cs typeface="Calibri"/>
              </a:rPr>
              <a:t>Since April 2024, the Hubs have been trialling a new way of working which provided an additional element of support to schools called School Focused Support. This was given short term funding so will cease shortly but there has been a lot of learning and thank you for the feedback we’ve received.</a:t>
            </a:r>
          </a:p>
          <a:p>
            <a:r>
              <a:rPr lang="en-GB" sz="2000">
                <a:latin typeface="Calibri"/>
                <a:ea typeface="Calibri"/>
                <a:cs typeface="Calibri"/>
              </a:rPr>
              <a:t>Each school has a named School Focused Inclusion Partner who will have made regular visits to your school. </a:t>
            </a:r>
          </a:p>
          <a:p>
            <a:r>
              <a:rPr lang="en-GB" sz="2000">
                <a:latin typeface="Calibri"/>
                <a:ea typeface="Calibri"/>
                <a:cs typeface="Calibri"/>
              </a:rPr>
              <a:t>The number of visits your school were offered  depended on the size of school, SEN needs within your school and numbers of children who have been permanently excluded.</a:t>
            </a:r>
            <a:endParaRPr lang="en-GB" sz="2000">
              <a:latin typeface="Calibri"/>
              <a:ea typeface="Calibri"/>
            </a:endParaRPr>
          </a:p>
          <a:p>
            <a:r>
              <a:rPr lang="en-GB" sz="2000">
                <a:latin typeface="Calibri"/>
                <a:ea typeface="Calibri"/>
                <a:cs typeface="Arial"/>
              </a:rPr>
              <a:t>The aim was to </a:t>
            </a:r>
            <a:r>
              <a:rPr lang="en-GB" sz="2000">
                <a:latin typeface="Calibri"/>
                <a:ea typeface="Calibri"/>
                <a:cs typeface="Calibri"/>
              </a:rPr>
              <a:t>jointly set priorities for your school around SEN and look at ways that these priorities could be addressed. This may have included: </a:t>
            </a:r>
          </a:p>
          <a:p>
            <a:pPr lvl="2"/>
            <a:r>
              <a:rPr lang="en-GB">
                <a:latin typeface="Calibri"/>
                <a:ea typeface="Calibri"/>
                <a:cs typeface="Calibri"/>
              </a:rPr>
              <a:t>Direct support for individual children</a:t>
            </a:r>
            <a:endParaRPr lang="en-GB">
              <a:latin typeface="Calibri"/>
              <a:ea typeface="Calibri"/>
            </a:endParaRPr>
          </a:p>
          <a:p>
            <a:pPr lvl="2"/>
            <a:r>
              <a:rPr lang="en-GB">
                <a:latin typeface="Calibri"/>
                <a:ea typeface="Calibri"/>
                <a:cs typeface="Calibri"/>
              </a:rPr>
              <a:t>Support on setting up SEN systems and processes, running reviews, EHCP processes and paperwork</a:t>
            </a:r>
          </a:p>
          <a:p>
            <a:pPr lvl="2"/>
            <a:r>
              <a:rPr lang="en-GB">
                <a:latin typeface="Calibri"/>
                <a:ea typeface="Calibri"/>
                <a:cs typeface="Calibri"/>
              </a:rPr>
              <a:t>Provision mapping</a:t>
            </a:r>
          </a:p>
          <a:p>
            <a:pPr lvl="2"/>
            <a:r>
              <a:rPr lang="en-GB">
                <a:latin typeface="Calibri"/>
                <a:ea typeface="Calibri"/>
                <a:cs typeface="Calibri"/>
              </a:rPr>
              <a:t>CPD Planning</a:t>
            </a:r>
          </a:p>
          <a:p>
            <a:pPr lvl="2"/>
            <a:r>
              <a:rPr lang="en-GB">
                <a:latin typeface="Calibri"/>
                <a:ea typeface="Calibri"/>
                <a:cs typeface="Calibri"/>
              </a:rPr>
              <a:t>Bespoke training opportunities – learning walks, solution focused support, targeted observations</a:t>
            </a:r>
          </a:p>
        </p:txBody>
      </p:sp>
    </p:spTree>
    <p:extLst>
      <p:ext uri="{BB962C8B-B14F-4D97-AF65-F5344CB8AC3E}">
        <p14:creationId xmlns:p14="http://schemas.microsoft.com/office/powerpoint/2010/main" val="158622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77A2B-EC6D-2059-20A3-08FA5AFE521A}"/>
              </a:ext>
            </a:extLst>
          </p:cNvPr>
          <p:cNvSpPr>
            <a:spLocks noGrp="1"/>
          </p:cNvSpPr>
          <p:nvPr>
            <p:ph type="title"/>
          </p:nvPr>
        </p:nvSpPr>
        <p:spPr>
          <a:xfrm>
            <a:off x="287291" y="518803"/>
            <a:ext cx="10515600" cy="707462"/>
          </a:xfrm>
        </p:spPr>
        <p:txBody>
          <a:bodyPr>
            <a:normAutofit fontScale="90000"/>
          </a:bodyPr>
          <a:lstStyle/>
          <a:p>
            <a:r>
              <a:rPr lang="en-GB"/>
              <a:t>Additional options alongside core offer</a:t>
            </a:r>
          </a:p>
        </p:txBody>
      </p:sp>
      <p:pic>
        <p:nvPicPr>
          <p:cNvPr id="5" name="Content Placeholder 4">
            <a:extLst>
              <a:ext uri="{FF2B5EF4-FFF2-40B4-BE49-F238E27FC236}">
                <a16:creationId xmlns:a16="http://schemas.microsoft.com/office/drawing/2014/main" id="{5AB223EB-2213-C9CE-2C28-3FD566A8706E}"/>
              </a:ext>
            </a:extLst>
          </p:cNvPr>
          <p:cNvPicPr>
            <a:picLocks noGrp="1" noChangeAspect="1"/>
          </p:cNvPicPr>
          <p:nvPr>
            <p:ph idx="1"/>
          </p:nvPr>
        </p:nvPicPr>
        <p:blipFill>
          <a:blip r:embed="rId2"/>
          <a:stretch>
            <a:fillRect/>
          </a:stretch>
        </p:blipFill>
        <p:spPr>
          <a:xfrm>
            <a:off x="2463170" y="1409085"/>
            <a:ext cx="7265660" cy="4739788"/>
          </a:xfrm>
        </p:spPr>
      </p:pic>
    </p:spTree>
    <p:extLst>
      <p:ext uri="{BB962C8B-B14F-4D97-AF65-F5344CB8AC3E}">
        <p14:creationId xmlns:p14="http://schemas.microsoft.com/office/powerpoint/2010/main" val="3720170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B6932-346A-8B8D-961B-AEAA2B87CD5A}"/>
              </a:ext>
            </a:extLst>
          </p:cNvPr>
          <p:cNvSpPr>
            <a:spLocks noGrp="1"/>
          </p:cNvSpPr>
          <p:nvPr>
            <p:ph type="title"/>
          </p:nvPr>
        </p:nvSpPr>
        <p:spPr>
          <a:xfrm>
            <a:off x="-216562" y="436329"/>
            <a:ext cx="11550769" cy="739853"/>
          </a:xfrm>
        </p:spPr>
        <p:txBody>
          <a:bodyPr>
            <a:normAutofit/>
          </a:bodyPr>
          <a:lstStyle/>
          <a:p>
            <a:r>
              <a:rPr lang="en-GB" sz="2800">
                <a:latin typeface="Arial"/>
                <a:cs typeface="Arial"/>
              </a:rPr>
              <a:t>     Feedback from SENCO's at the last SENCO Network Session</a:t>
            </a:r>
            <a:endParaRPr lang="en-GB" sz="2800"/>
          </a:p>
        </p:txBody>
      </p:sp>
      <p:sp>
        <p:nvSpPr>
          <p:cNvPr id="3" name="Content Placeholder 2">
            <a:extLst>
              <a:ext uri="{FF2B5EF4-FFF2-40B4-BE49-F238E27FC236}">
                <a16:creationId xmlns:a16="http://schemas.microsoft.com/office/drawing/2014/main" id="{5495192F-E664-42C1-67BF-D7C45064B43E}"/>
              </a:ext>
            </a:extLst>
          </p:cNvPr>
          <p:cNvSpPr>
            <a:spLocks noGrp="1"/>
          </p:cNvSpPr>
          <p:nvPr>
            <p:ph idx="1"/>
          </p:nvPr>
        </p:nvSpPr>
        <p:spPr>
          <a:xfrm>
            <a:off x="390617" y="1176182"/>
            <a:ext cx="11345663" cy="5091453"/>
          </a:xfrm>
        </p:spPr>
        <p:txBody>
          <a:bodyPr vert="horz" lIns="91440" tIns="45720" rIns="91440" bIns="45720" rtlCol="0" anchor="t">
            <a:normAutofit fontScale="47500" lnSpcReduction="20000"/>
          </a:bodyPr>
          <a:lstStyle/>
          <a:p>
            <a:pPr marL="457200" indent="-457200">
              <a:buChar char="•"/>
            </a:pPr>
            <a:endParaRPr lang="en-GB">
              <a:latin typeface="Arial"/>
              <a:cs typeface="Arial"/>
            </a:endParaRPr>
          </a:p>
          <a:p>
            <a:pPr marL="457200" indent="-457200">
              <a:lnSpc>
                <a:spcPct val="120000"/>
              </a:lnSpc>
              <a:spcBef>
                <a:spcPts val="0"/>
              </a:spcBef>
              <a:buChar char="•"/>
            </a:pPr>
            <a:r>
              <a:rPr lang="en-GB" sz="4200">
                <a:latin typeface="Calibri"/>
                <a:ea typeface="Calibri"/>
                <a:cs typeface="Calibri"/>
              </a:rPr>
              <a:t>I have loved having mine and I want more of her and more access AND for it not to end in April! </a:t>
            </a:r>
            <a:endParaRPr lang="en-US" sz="4200">
              <a:latin typeface="Calibri"/>
              <a:ea typeface="Calibri"/>
              <a:cs typeface="Calibri"/>
            </a:endParaRPr>
          </a:p>
          <a:p>
            <a:pPr>
              <a:lnSpc>
                <a:spcPct val="120000"/>
              </a:lnSpc>
              <a:spcBef>
                <a:spcPts val="0"/>
              </a:spcBef>
            </a:pPr>
            <a:endParaRPr lang="en-GB" sz="4200">
              <a:latin typeface="Calibri" panose="020F0502020204030204" pitchFamily="34" charset="0"/>
              <a:ea typeface="Calibri" panose="020F0502020204030204" pitchFamily="34" charset="0"/>
              <a:cs typeface="Calibri" panose="020F0502020204030204" pitchFamily="34" charset="0"/>
            </a:endParaRPr>
          </a:p>
          <a:p>
            <a:pPr marL="457200" indent="-457200">
              <a:lnSpc>
                <a:spcPct val="120000"/>
              </a:lnSpc>
              <a:spcBef>
                <a:spcPts val="0"/>
              </a:spcBef>
              <a:buChar char="•"/>
            </a:pPr>
            <a:r>
              <a:rPr lang="en-GB" sz="4200">
                <a:latin typeface="Calibri"/>
                <a:ea typeface="Calibri"/>
                <a:cs typeface="Calibri"/>
              </a:rPr>
              <a:t>Feedback- great in theory - please stop adding unnecessary paperwork to these visits, asking schools for data that they already have and make no difference...</a:t>
            </a:r>
          </a:p>
          <a:p>
            <a:pPr>
              <a:lnSpc>
                <a:spcPct val="120000"/>
              </a:lnSpc>
              <a:spcBef>
                <a:spcPts val="0"/>
              </a:spcBef>
            </a:pPr>
            <a:endParaRPr lang="en-GB" sz="4200">
              <a:latin typeface="Calibri" panose="020F0502020204030204" pitchFamily="34" charset="0"/>
              <a:ea typeface="Calibri" panose="020F0502020204030204" pitchFamily="34" charset="0"/>
              <a:cs typeface="Calibri" panose="020F0502020204030204" pitchFamily="34" charset="0"/>
            </a:endParaRPr>
          </a:p>
          <a:p>
            <a:pPr marL="457200" indent="-457200">
              <a:lnSpc>
                <a:spcPct val="120000"/>
              </a:lnSpc>
              <a:spcBef>
                <a:spcPts val="0"/>
              </a:spcBef>
              <a:buChar char="•"/>
            </a:pPr>
            <a:r>
              <a:rPr lang="en-GB" sz="4200">
                <a:latin typeface="Calibri"/>
                <a:ea typeface="Calibri"/>
                <a:cs typeface="Calibri"/>
              </a:rPr>
              <a:t>Hub contact is amazing! Very helpful, seen her several times and she has been great. Thank you –had my first meeting and it's been very helpful, thanks</a:t>
            </a:r>
          </a:p>
          <a:p>
            <a:pPr>
              <a:lnSpc>
                <a:spcPct val="120000"/>
              </a:lnSpc>
              <a:spcBef>
                <a:spcPts val="0"/>
              </a:spcBef>
            </a:pPr>
            <a:endParaRPr lang="en-GB" sz="4200">
              <a:latin typeface="Calibri" panose="020F0502020204030204" pitchFamily="34" charset="0"/>
              <a:ea typeface="Calibri" panose="020F0502020204030204" pitchFamily="34" charset="0"/>
              <a:cs typeface="Calibri" panose="020F0502020204030204" pitchFamily="34" charset="0"/>
            </a:endParaRPr>
          </a:p>
          <a:p>
            <a:pPr marL="457200" indent="-457200">
              <a:lnSpc>
                <a:spcPct val="120000"/>
              </a:lnSpc>
              <a:spcBef>
                <a:spcPts val="0"/>
              </a:spcBef>
              <a:buChar char="•"/>
            </a:pPr>
            <a:r>
              <a:rPr lang="en-GB" sz="4200">
                <a:latin typeface="Calibri"/>
                <a:ea typeface="Calibri"/>
                <a:cs typeface="Calibri"/>
              </a:rPr>
              <a:t>It has been amazing to get support so quickly and having a named point of contact.  There has been high impact with the support in school supporting staff and children.  This is a high impact service!</a:t>
            </a:r>
          </a:p>
          <a:p>
            <a:pPr>
              <a:lnSpc>
                <a:spcPct val="120000"/>
              </a:lnSpc>
              <a:spcBef>
                <a:spcPts val="0"/>
              </a:spcBef>
            </a:pPr>
            <a:endParaRPr lang="en-GB" sz="4200">
              <a:latin typeface="Calibri" panose="020F0502020204030204" pitchFamily="34" charset="0"/>
              <a:ea typeface="Calibri" panose="020F0502020204030204" pitchFamily="34" charset="0"/>
              <a:cs typeface="Calibri" panose="020F0502020204030204" pitchFamily="34" charset="0"/>
            </a:endParaRPr>
          </a:p>
          <a:p>
            <a:pPr marL="457200" indent="-457200">
              <a:lnSpc>
                <a:spcPct val="120000"/>
              </a:lnSpc>
              <a:spcBef>
                <a:spcPts val="0"/>
              </a:spcBef>
              <a:buChar char="•"/>
            </a:pPr>
            <a:r>
              <a:rPr lang="en-GB" sz="4200">
                <a:latin typeface="Calibri"/>
                <a:ea typeface="Calibri"/>
                <a:cs typeface="Calibri"/>
              </a:rPr>
              <a:t>My focused SEND Hub support worker has been fantastic - she has kept me going when I could have easily given up.</a:t>
            </a:r>
          </a:p>
        </p:txBody>
      </p:sp>
    </p:spTree>
    <p:extLst>
      <p:ext uri="{BB962C8B-B14F-4D97-AF65-F5344CB8AC3E}">
        <p14:creationId xmlns:p14="http://schemas.microsoft.com/office/powerpoint/2010/main" val="1994252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01D8BD-DA79-235E-DE42-4ED86D778EEA}"/>
              </a:ext>
            </a:extLst>
          </p:cNvPr>
          <p:cNvSpPr>
            <a:spLocks noGrp="1"/>
          </p:cNvSpPr>
          <p:nvPr>
            <p:ph idx="1"/>
          </p:nvPr>
        </p:nvSpPr>
        <p:spPr>
          <a:xfrm>
            <a:off x="266330" y="399495"/>
            <a:ext cx="11632745" cy="6096308"/>
          </a:xfrm>
        </p:spPr>
        <p:txBody>
          <a:bodyPr vert="horz" lIns="91440" tIns="45720" rIns="91440" bIns="45720" rtlCol="0" anchor="t">
            <a:normAutofit/>
          </a:bodyPr>
          <a:lstStyle/>
          <a:p>
            <a:endParaRPr lang="en-US"/>
          </a:p>
          <a:p>
            <a:pPr marL="457200" indent="-457200">
              <a:buChar char="•"/>
            </a:pPr>
            <a:r>
              <a:rPr lang="en-GB" sz="2000">
                <a:latin typeface="Calibri"/>
                <a:ea typeface="Calibri"/>
                <a:cs typeface="Calibri"/>
              </a:rPr>
              <a:t>Having a named point of contact is fantastic.  She is so responsive and a goldmine of advice!</a:t>
            </a:r>
          </a:p>
          <a:p>
            <a:endParaRPr lang="en-GB" sz="2000">
              <a:latin typeface="Calibri" panose="020F0502020204030204" pitchFamily="34" charset="0"/>
              <a:ea typeface="Calibri" panose="020F0502020204030204" pitchFamily="34" charset="0"/>
              <a:cs typeface="Calibri" panose="020F0502020204030204" pitchFamily="34" charset="0"/>
            </a:endParaRPr>
          </a:p>
          <a:p>
            <a:pPr marL="457200" indent="-457200">
              <a:buChar char="•"/>
            </a:pPr>
            <a:r>
              <a:rPr lang="en-GB" sz="2000">
                <a:latin typeface="Calibri"/>
                <a:ea typeface="Calibri"/>
                <a:cs typeface="Calibri"/>
              </a:rPr>
              <a:t>Really useful - lovely to have a link between school and the SEN Hub - advice has been great!  Really useful - lovely to have a link between school and the SEN Hub - advice has been great!</a:t>
            </a:r>
          </a:p>
          <a:p>
            <a:endParaRPr lang="en-GB" sz="2000">
              <a:latin typeface="Calibri" panose="020F0502020204030204" pitchFamily="34" charset="0"/>
              <a:ea typeface="Calibri" panose="020F0502020204030204" pitchFamily="34" charset="0"/>
              <a:cs typeface="Calibri" panose="020F0502020204030204" pitchFamily="34" charset="0"/>
            </a:endParaRPr>
          </a:p>
          <a:p>
            <a:pPr marL="457200" indent="-457200">
              <a:buChar char="•"/>
            </a:pPr>
            <a:r>
              <a:rPr lang="en-GB" sz="2000">
                <a:latin typeface="Calibri"/>
                <a:ea typeface="Calibri"/>
                <a:cs typeface="Calibri"/>
              </a:rPr>
              <a:t>Focused support has been absolutely fantastic and very useful, especially as a new Senco. Invaluable support and advice, and having a named person that I can contact is brilliant. </a:t>
            </a:r>
          </a:p>
          <a:p>
            <a:endParaRPr lang="en-GB" sz="2000">
              <a:latin typeface="Calibri" panose="020F0502020204030204" pitchFamily="34" charset="0"/>
              <a:ea typeface="Calibri" panose="020F0502020204030204" pitchFamily="34" charset="0"/>
              <a:cs typeface="Calibri" panose="020F0502020204030204" pitchFamily="34" charset="0"/>
            </a:endParaRPr>
          </a:p>
          <a:p>
            <a:pPr marL="457200" indent="-457200">
              <a:buChar char="•"/>
            </a:pPr>
            <a:r>
              <a:rPr lang="en-GB" sz="2000">
                <a:latin typeface="Calibri"/>
                <a:ea typeface="Calibri"/>
                <a:cs typeface="Calibri"/>
              </a:rPr>
              <a:t>Good to have a named contact for the school. Very useful documentation to support EHCARs</a:t>
            </a:r>
          </a:p>
          <a:p>
            <a:endParaRPr lang="en-GB" sz="2000">
              <a:latin typeface="Calibri" panose="020F0502020204030204" pitchFamily="34" charset="0"/>
              <a:ea typeface="Calibri" panose="020F0502020204030204" pitchFamily="34" charset="0"/>
              <a:cs typeface="Calibri" panose="020F0502020204030204" pitchFamily="34" charset="0"/>
            </a:endParaRPr>
          </a:p>
          <a:p>
            <a:pPr marL="457200" indent="-457200">
              <a:buChar char="•"/>
            </a:pPr>
            <a:r>
              <a:rPr lang="en-GB" sz="2000">
                <a:latin typeface="Calibri"/>
                <a:ea typeface="Calibri"/>
                <a:cs typeface="Calibri"/>
              </a:rPr>
              <a:t>Having someone to speak to face to face that can spend time getting to know our school context and the needs of not only our school but also me as a new SENCo. They have been fantastic so far, really knowledgeable and supportive</a:t>
            </a:r>
            <a:r>
              <a:rPr lang="en-GB" sz="2000">
                <a:latin typeface="Arial"/>
                <a:cs typeface="Arial"/>
              </a:rPr>
              <a:t>.</a:t>
            </a:r>
          </a:p>
          <a:p>
            <a:endParaRPr lang="en-GB"/>
          </a:p>
          <a:p>
            <a:endParaRPr lang="en-GB"/>
          </a:p>
        </p:txBody>
      </p:sp>
    </p:spTree>
    <p:extLst>
      <p:ext uri="{BB962C8B-B14F-4D97-AF65-F5344CB8AC3E}">
        <p14:creationId xmlns:p14="http://schemas.microsoft.com/office/powerpoint/2010/main" val="20901209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FC2EF-7CC2-680E-4F0C-8B625C6D9D67}"/>
              </a:ext>
            </a:extLst>
          </p:cNvPr>
          <p:cNvSpPr>
            <a:spLocks noGrp="1"/>
          </p:cNvSpPr>
          <p:nvPr>
            <p:ph idx="1"/>
          </p:nvPr>
        </p:nvSpPr>
        <p:spPr>
          <a:xfrm>
            <a:off x="514904" y="284531"/>
            <a:ext cx="10591061" cy="6288937"/>
          </a:xfrm>
        </p:spPr>
        <p:txBody>
          <a:bodyPr vert="horz" lIns="91440" tIns="45720" rIns="91440" bIns="45720" rtlCol="0" anchor="t">
            <a:normAutofit/>
          </a:bodyPr>
          <a:lstStyle/>
          <a:p>
            <a:endParaRPr lang="en-GB" sz="2200">
              <a:latin typeface="Arial"/>
              <a:cs typeface="Segoe UI"/>
            </a:endParaRPr>
          </a:p>
          <a:p>
            <a:r>
              <a:rPr lang="en-GB" sz="2400" b="1">
                <a:solidFill>
                  <a:schemeClr val="accent1"/>
                </a:solidFill>
                <a:latin typeface="Arial"/>
                <a:cs typeface="Segoe UI"/>
              </a:rPr>
              <a:t>And some concerns.....</a:t>
            </a:r>
          </a:p>
          <a:p>
            <a:endParaRPr lang="en-GB" sz="2400" b="1">
              <a:solidFill>
                <a:schemeClr val="accent1"/>
              </a:solidFill>
              <a:latin typeface="Arial"/>
              <a:cs typeface="Segoe UI"/>
            </a:endParaRPr>
          </a:p>
          <a:p>
            <a:pPr marL="342900" indent="-342900">
              <a:buChar char="•"/>
            </a:pPr>
            <a:r>
              <a:rPr lang="en-GB" sz="2000">
                <a:latin typeface="Calibri"/>
                <a:ea typeface="Calibri"/>
                <a:cs typeface="Segoe UI"/>
              </a:rPr>
              <a:t>We've found that our focused support contact has limited availability due to statutory work and involvement in exclusion panels.  This has made it really difficult to find time to meet. </a:t>
            </a:r>
          </a:p>
          <a:p>
            <a:pPr marL="342900" indent="-342900">
              <a:buChar char="•"/>
            </a:pPr>
            <a:r>
              <a:rPr lang="en-GB" sz="2000">
                <a:latin typeface="Calibri"/>
                <a:ea typeface="Calibri"/>
                <a:cs typeface="Segoe UI"/>
              </a:rPr>
              <a:t>Due to sickness, we have not had any visits since October half term.</a:t>
            </a:r>
          </a:p>
          <a:p>
            <a:pPr marL="342900" indent="-342900">
              <a:buChar char="•"/>
            </a:pPr>
            <a:r>
              <a:rPr lang="en-GB" sz="2000">
                <a:latin typeface="Calibri"/>
                <a:ea typeface="Calibri"/>
                <a:cs typeface="Segoe UI"/>
              </a:rPr>
              <a:t>We were told who our IP /FSP was in summer and then it was changed in September, meeting her in October so we will only get her until Easter - only 6 months.  She has been  helpful so far in what she has suggested/offered  but it's taking time and am a bit concerned about how much help we'll get in that short time.  </a:t>
            </a:r>
            <a:endParaRPr lang="en-GB" sz="2000">
              <a:latin typeface="Calibri"/>
              <a:ea typeface="Calibri"/>
            </a:endParaRPr>
          </a:p>
          <a:p>
            <a:pPr marL="342900" indent="-342900">
              <a:buChar char="•"/>
            </a:pPr>
            <a:r>
              <a:rPr lang="en-GB" sz="2000" err="1">
                <a:latin typeface="Calibri"/>
                <a:ea typeface="Calibri"/>
                <a:cs typeface="Segoe UI"/>
              </a:rPr>
              <a:t>Intial</a:t>
            </a:r>
            <a:r>
              <a:rPr lang="en-GB" sz="2000">
                <a:latin typeface="Calibri"/>
                <a:ea typeface="Calibri"/>
                <a:cs typeface="Segoe UI"/>
              </a:rPr>
              <a:t> visits identified focuses and planning - Autumn term- I expected direct work with children. Due to absence this was not done,  discussion around what we had done since her last visit, discussed new high needs intake in reception and promised focused support referral l for three children. We toured the classrooms. Due to sickness this was our last visit. Sadly,  I feel we gained nothing from the project. We have now had a follow up meeting with the hub Manager which was very productive and  we now feel we are  moving forwards.</a:t>
            </a:r>
            <a:endParaRPr lang="en-GB" sz="2000">
              <a:latin typeface="Calibri"/>
              <a:ea typeface="Calibri"/>
            </a:endParaRPr>
          </a:p>
          <a:p>
            <a:pPr marL="342900" indent="-342900">
              <a:buChar char="•"/>
            </a:pPr>
            <a:endParaRPr lang="en-GB" sz="2200">
              <a:latin typeface="Arial"/>
              <a:cs typeface="Segoe UI"/>
            </a:endParaRPr>
          </a:p>
          <a:p>
            <a:endParaRPr lang="en-GB" sz="2200">
              <a:latin typeface="Arial"/>
              <a:cs typeface="Segoe UI"/>
            </a:endParaRPr>
          </a:p>
        </p:txBody>
      </p:sp>
    </p:spTree>
    <p:extLst>
      <p:ext uri="{BB962C8B-B14F-4D97-AF65-F5344CB8AC3E}">
        <p14:creationId xmlns:p14="http://schemas.microsoft.com/office/powerpoint/2010/main" val="26820254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6C24D8-4EB6-CCE0-A5E3-4E1BEE29054E}"/>
              </a:ext>
            </a:extLst>
          </p:cNvPr>
          <p:cNvSpPr>
            <a:spLocks noGrp="1"/>
          </p:cNvSpPr>
          <p:nvPr>
            <p:ph idx="1"/>
          </p:nvPr>
        </p:nvSpPr>
        <p:spPr>
          <a:xfrm>
            <a:off x="949911" y="2360696"/>
            <a:ext cx="8788894" cy="3807389"/>
          </a:xfrm>
        </p:spPr>
        <p:txBody>
          <a:bodyPr>
            <a:normAutofit/>
          </a:bodyPr>
          <a:lstStyle/>
          <a:p>
            <a:pPr lvl="0"/>
            <a:r>
              <a:rPr lang="en-GB" sz="2000"/>
              <a:t>Locality boards are a dynamic collaboration between education leaders and North Yorkshire Council.  The five boards share the aim of maximising outcomes and promoting inclusivity for children and young people aged from 0-25 years old. </a:t>
            </a:r>
          </a:p>
          <a:p>
            <a:pPr lvl="0"/>
            <a:endParaRPr lang="en-US" sz="2000"/>
          </a:p>
          <a:p>
            <a:pPr lvl="0"/>
            <a:r>
              <a:rPr lang="en-GB" sz="2000"/>
              <a:t>North Yorkshire Council allocates budgets to each board, enabling them to initiate projects tailored to the evolving needs of their communities.  </a:t>
            </a:r>
          </a:p>
          <a:p>
            <a:pPr lvl="0"/>
            <a:endParaRPr lang="en-GB" sz="2000"/>
          </a:p>
          <a:p>
            <a:pPr lvl="0"/>
            <a:r>
              <a:rPr lang="en-GB" sz="2000"/>
              <a:t>To find out more about how your setting can benefit from the projects on offer, visit your locality board pages at </a:t>
            </a:r>
            <a:r>
              <a:rPr lang="en-GB" sz="2000">
                <a:hlinkClick r:id="rId2"/>
              </a:rPr>
              <a:t>https://localityboardsnorthyorks.co.uk</a:t>
            </a:r>
            <a:r>
              <a:rPr lang="en-GB" sz="2000"/>
              <a:t> and click on your area link</a:t>
            </a:r>
          </a:p>
        </p:txBody>
      </p:sp>
      <p:pic>
        <p:nvPicPr>
          <p:cNvPr id="5" name="Picture 4">
            <a:extLst>
              <a:ext uri="{FF2B5EF4-FFF2-40B4-BE49-F238E27FC236}">
                <a16:creationId xmlns:a16="http://schemas.microsoft.com/office/drawing/2014/main" id="{0B871D40-C917-78DF-61A4-C57899ABD912}"/>
              </a:ext>
            </a:extLst>
          </p:cNvPr>
          <p:cNvPicPr>
            <a:picLocks noChangeAspect="1"/>
          </p:cNvPicPr>
          <p:nvPr/>
        </p:nvPicPr>
        <p:blipFill>
          <a:blip r:embed="rId3"/>
          <a:stretch>
            <a:fillRect/>
          </a:stretch>
        </p:blipFill>
        <p:spPr>
          <a:xfrm>
            <a:off x="6897119" y="505381"/>
            <a:ext cx="2968888" cy="1484444"/>
          </a:xfrm>
          <a:prstGeom prst="rect">
            <a:avLst/>
          </a:prstGeom>
        </p:spPr>
      </p:pic>
      <p:pic>
        <p:nvPicPr>
          <p:cNvPr id="7" name="Picture 6">
            <a:extLst>
              <a:ext uri="{FF2B5EF4-FFF2-40B4-BE49-F238E27FC236}">
                <a16:creationId xmlns:a16="http://schemas.microsoft.com/office/drawing/2014/main" id="{1C0E8A75-2215-6FF8-BFD3-C07AA227E12C}"/>
              </a:ext>
            </a:extLst>
          </p:cNvPr>
          <p:cNvPicPr>
            <a:picLocks noChangeAspect="1"/>
          </p:cNvPicPr>
          <p:nvPr/>
        </p:nvPicPr>
        <p:blipFill>
          <a:blip r:embed="rId4"/>
          <a:stretch>
            <a:fillRect/>
          </a:stretch>
        </p:blipFill>
        <p:spPr>
          <a:xfrm>
            <a:off x="638062" y="505381"/>
            <a:ext cx="4997628" cy="1484444"/>
          </a:xfrm>
          <a:prstGeom prst="rect">
            <a:avLst/>
          </a:prstGeom>
        </p:spPr>
      </p:pic>
    </p:spTree>
    <p:extLst>
      <p:ext uri="{BB962C8B-B14F-4D97-AF65-F5344CB8AC3E}">
        <p14:creationId xmlns:p14="http://schemas.microsoft.com/office/powerpoint/2010/main" val="37550380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635391-A22D-7AA8-0172-768FA7F5F27B}"/>
              </a:ext>
            </a:extLst>
          </p:cNvPr>
          <p:cNvPicPr>
            <a:picLocks noChangeAspect="1"/>
          </p:cNvPicPr>
          <p:nvPr/>
        </p:nvPicPr>
        <p:blipFill>
          <a:blip r:embed="rId2"/>
          <a:stretch>
            <a:fillRect/>
          </a:stretch>
        </p:blipFill>
        <p:spPr>
          <a:xfrm>
            <a:off x="464573" y="445437"/>
            <a:ext cx="2969009" cy="1481456"/>
          </a:xfrm>
          <a:prstGeom prst="rect">
            <a:avLst/>
          </a:prstGeom>
        </p:spPr>
      </p:pic>
      <p:sp>
        <p:nvSpPr>
          <p:cNvPr id="2" name="Title 1">
            <a:extLst>
              <a:ext uri="{FF2B5EF4-FFF2-40B4-BE49-F238E27FC236}">
                <a16:creationId xmlns:a16="http://schemas.microsoft.com/office/drawing/2014/main" id="{F799AB5D-90C5-22A0-901E-2FDBCA6B8A5A}"/>
              </a:ext>
            </a:extLst>
          </p:cNvPr>
          <p:cNvSpPr>
            <a:spLocks noGrp="1"/>
          </p:cNvSpPr>
          <p:nvPr>
            <p:ph type="title"/>
          </p:nvPr>
        </p:nvSpPr>
        <p:spPr>
          <a:xfrm>
            <a:off x="3620278" y="832434"/>
            <a:ext cx="7359895" cy="707462"/>
          </a:xfrm>
        </p:spPr>
        <p:txBody>
          <a:bodyPr/>
          <a:lstStyle/>
          <a:p>
            <a:r>
              <a:rPr lang="en-GB"/>
              <a:t>Locality representative</a:t>
            </a:r>
          </a:p>
        </p:txBody>
      </p:sp>
      <p:sp>
        <p:nvSpPr>
          <p:cNvPr id="3" name="Content Placeholder 2">
            <a:extLst>
              <a:ext uri="{FF2B5EF4-FFF2-40B4-BE49-F238E27FC236}">
                <a16:creationId xmlns:a16="http://schemas.microsoft.com/office/drawing/2014/main" id="{091D709E-C865-2608-7A7A-3448E7203963}"/>
              </a:ext>
            </a:extLst>
          </p:cNvPr>
          <p:cNvSpPr>
            <a:spLocks noGrp="1"/>
          </p:cNvSpPr>
          <p:nvPr>
            <p:ph idx="1"/>
          </p:nvPr>
        </p:nvSpPr>
        <p:spPr>
          <a:xfrm>
            <a:off x="464573" y="1926893"/>
            <a:ext cx="10515600" cy="4485670"/>
          </a:xfrm>
        </p:spPr>
        <p:txBody>
          <a:bodyPr>
            <a:normAutofit fontScale="55000" lnSpcReduction="20000"/>
          </a:bodyPr>
          <a:lstStyle/>
          <a:p>
            <a:pPr>
              <a:lnSpc>
                <a:spcPct val="120000"/>
              </a:lnSpc>
              <a:spcBef>
                <a:spcPts val="0"/>
              </a:spcBef>
            </a:pPr>
            <a:r>
              <a:rPr lang="en-GB" sz="3600"/>
              <a:t>Christina Zanelli- Chairperson. CEO of the Yorkshire Endeavour Academy Trust and  	Headteacher </a:t>
            </a:r>
            <a:r>
              <a:rPr lang="en-GB" sz="3600" err="1"/>
              <a:t>Lealholm</a:t>
            </a:r>
            <a:endParaRPr lang="en-GB" sz="3600"/>
          </a:p>
          <a:p>
            <a:pPr>
              <a:lnSpc>
                <a:spcPct val="120000"/>
              </a:lnSpc>
              <a:spcBef>
                <a:spcPts val="0"/>
              </a:spcBef>
            </a:pPr>
            <a:r>
              <a:rPr lang="en-GB" sz="3600"/>
              <a:t>Lesley Walsh - Vice Chair. Principal, George Pindar Academy</a:t>
            </a:r>
          </a:p>
          <a:p>
            <a:pPr>
              <a:lnSpc>
                <a:spcPct val="120000"/>
              </a:lnSpc>
              <a:spcBef>
                <a:spcPts val="0"/>
              </a:spcBef>
            </a:pPr>
            <a:r>
              <a:rPr lang="en-GB" sz="3600"/>
              <a:t>Rachel Wells - Headteacher, West Heslerton Primary School</a:t>
            </a:r>
          </a:p>
          <a:p>
            <a:pPr>
              <a:lnSpc>
                <a:spcPct val="120000"/>
              </a:lnSpc>
              <a:spcBef>
                <a:spcPts val="0"/>
              </a:spcBef>
            </a:pPr>
            <a:r>
              <a:rPr lang="en-GB" sz="3600"/>
              <a:t>Marianne Best - Headteacher, Welburn Hall Special School</a:t>
            </a:r>
          </a:p>
          <a:p>
            <a:pPr>
              <a:lnSpc>
                <a:spcPct val="120000"/>
              </a:lnSpc>
              <a:spcBef>
                <a:spcPts val="0"/>
              </a:spcBef>
            </a:pPr>
            <a:r>
              <a:rPr lang="en-GB" sz="3600"/>
              <a:t>Jo Fox - Headteacher, Scarborough PRS</a:t>
            </a:r>
          </a:p>
          <a:p>
            <a:pPr>
              <a:lnSpc>
                <a:spcPct val="120000"/>
              </a:lnSpc>
              <a:spcBef>
                <a:spcPts val="0"/>
              </a:spcBef>
            </a:pPr>
            <a:r>
              <a:rPr lang="en-GB" sz="3600"/>
              <a:t>Shaun Hopper - Headteacher, Northstead Primary School</a:t>
            </a:r>
          </a:p>
          <a:p>
            <a:pPr>
              <a:lnSpc>
                <a:spcPct val="120000"/>
              </a:lnSpc>
              <a:spcBef>
                <a:spcPts val="0"/>
              </a:spcBef>
            </a:pPr>
            <a:r>
              <a:rPr lang="en-GB" sz="3600"/>
              <a:t>Suzzanne Thompson – Childminder</a:t>
            </a:r>
          </a:p>
          <a:p>
            <a:pPr>
              <a:lnSpc>
                <a:spcPct val="120000"/>
              </a:lnSpc>
              <a:spcBef>
                <a:spcPts val="0"/>
              </a:spcBef>
            </a:pPr>
            <a:r>
              <a:rPr lang="en-GB" sz="3600" err="1"/>
              <a:t>Asheigh</a:t>
            </a:r>
            <a:r>
              <a:rPr lang="en-GB" sz="3600"/>
              <a:t> Raw - Head of Learning Services, Scarborough TEC</a:t>
            </a:r>
          </a:p>
          <a:p>
            <a:pPr>
              <a:lnSpc>
                <a:spcPct val="120000"/>
              </a:lnSpc>
              <a:spcBef>
                <a:spcPts val="0"/>
              </a:spcBef>
            </a:pPr>
            <a:r>
              <a:rPr lang="en-GB" sz="3600"/>
              <a:t>Sian Mitchell - Leavening Primary School</a:t>
            </a:r>
          </a:p>
          <a:p>
            <a:pPr>
              <a:lnSpc>
                <a:spcPct val="120000"/>
              </a:lnSpc>
              <a:spcBef>
                <a:spcPts val="0"/>
              </a:spcBef>
            </a:pPr>
            <a:r>
              <a:rPr lang="en-GB" sz="3600"/>
              <a:t>Helen Thompson - Headteacher, Heritage Coast Federation</a:t>
            </a:r>
          </a:p>
          <a:p>
            <a:pPr>
              <a:lnSpc>
                <a:spcPct val="120000"/>
              </a:lnSpc>
              <a:spcBef>
                <a:spcPts val="0"/>
              </a:spcBef>
            </a:pPr>
            <a:r>
              <a:rPr lang="en-GB" sz="3600"/>
              <a:t>Claire Barber – Headteacher, St Martins CofE Primary School</a:t>
            </a:r>
          </a:p>
          <a:p>
            <a:r>
              <a:rPr lang="en-GB"/>
              <a:t> </a:t>
            </a:r>
          </a:p>
          <a:p>
            <a:endParaRPr lang="en-GB"/>
          </a:p>
        </p:txBody>
      </p:sp>
    </p:spTree>
    <p:extLst>
      <p:ext uri="{BB962C8B-B14F-4D97-AF65-F5344CB8AC3E}">
        <p14:creationId xmlns:p14="http://schemas.microsoft.com/office/powerpoint/2010/main" val="5941117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FBFF1-E66A-A38F-9194-18C279551589}"/>
              </a:ext>
            </a:extLst>
          </p:cNvPr>
          <p:cNvSpPr>
            <a:spLocks noGrp="1"/>
          </p:cNvSpPr>
          <p:nvPr>
            <p:ph type="title"/>
          </p:nvPr>
        </p:nvSpPr>
        <p:spPr>
          <a:xfrm>
            <a:off x="464573" y="587741"/>
            <a:ext cx="10515600" cy="707462"/>
          </a:xfrm>
        </p:spPr>
        <p:txBody>
          <a:bodyPr/>
          <a:lstStyle/>
          <a:p>
            <a:r>
              <a:rPr lang="en-GB"/>
              <a:t>Locality Board Support Offer</a:t>
            </a:r>
          </a:p>
        </p:txBody>
      </p:sp>
      <p:pic>
        <p:nvPicPr>
          <p:cNvPr id="5" name="Content Placeholder 4">
            <a:extLst>
              <a:ext uri="{FF2B5EF4-FFF2-40B4-BE49-F238E27FC236}">
                <a16:creationId xmlns:a16="http://schemas.microsoft.com/office/drawing/2014/main" id="{8FD53EA9-03A8-C9E8-28FE-DBDDEA53F1CB}"/>
              </a:ext>
            </a:extLst>
          </p:cNvPr>
          <p:cNvPicPr>
            <a:picLocks noGrp="1" noChangeAspect="1"/>
          </p:cNvPicPr>
          <p:nvPr>
            <p:ph idx="1"/>
          </p:nvPr>
        </p:nvPicPr>
        <p:blipFill>
          <a:blip r:embed="rId2"/>
          <a:stretch>
            <a:fillRect/>
          </a:stretch>
        </p:blipFill>
        <p:spPr>
          <a:xfrm>
            <a:off x="838200" y="1843198"/>
            <a:ext cx="10515600" cy="1451679"/>
          </a:xfrm>
        </p:spPr>
      </p:pic>
      <p:pic>
        <p:nvPicPr>
          <p:cNvPr id="7" name="Picture 6">
            <a:extLst>
              <a:ext uri="{FF2B5EF4-FFF2-40B4-BE49-F238E27FC236}">
                <a16:creationId xmlns:a16="http://schemas.microsoft.com/office/drawing/2014/main" id="{4D13D95C-C0FF-6B8C-EAC0-34072C5272E7}"/>
              </a:ext>
            </a:extLst>
          </p:cNvPr>
          <p:cNvPicPr>
            <a:picLocks noChangeAspect="1"/>
          </p:cNvPicPr>
          <p:nvPr/>
        </p:nvPicPr>
        <p:blipFill>
          <a:blip r:embed="rId3"/>
          <a:stretch>
            <a:fillRect/>
          </a:stretch>
        </p:blipFill>
        <p:spPr>
          <a:xfrm>
            <a:off x="970385" y="3508696"/>
            <a:ext cx="10515600" cy="2374490"/>
          </a:xfrm>
          <a:prstGeom prst="rect">
            <a:avLst/>
          </a:prstGeom>
        </p:spPr>
      </p:pic>
    </p:spTree>
    <p:extLst>
      <p:ext uri="{BB962C8B-B14F-4D97-AF65-F5344CB8AC3E}">
        <p14:creationId xmlns:p14="http://schemas.microsoft.com/office/powerpoint/2010/main" val="940226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2F87EB-CD18-EC65-4396-E5FAFA981BB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AF2F66-4796-CBAF-AF41-095302A8782D}"/>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a:solidFill>
            <a:srgbClr val="FFC000"/>
          </a:solidFill>
        </p:spPr>
      </p:pic>
      <p:sp>
        <p:nvSpPr>
          <p:cNvPr id="3" name="Title 2">
            <a:extLst>
              <a:ext uri="{FF2B5EF4-FFF2-40B4-BE49-F238E27FC236}">
                <a16:creationId xmlns:a16="http://schemas.microsoft.com/office/drawing/2014/main" id="{BC55A49D-6598-A7DC-EA5A-39A2D21811D4}"/>
              </a:ext>
            </a:extLst>
          </p:cNvPr>
          <p:cNvSpPr>
            <a:spLocks noGrp="1"/>
          </p:cNvSpPr>
          <p:nvPr>
            <p:ph type="title"/>
          </p:nvPr>
        </p:nvSpPr>
        <p:spPr>
          <a:xfrm>
            <a:off x="1909482" y="365125"/>
            <a:ext cx="8274424" cy="1325563"/>
          </a:xfrm>
        </p:spPr>
        <p:txBody>
          <a:bodyPr>
            <a:normAutofit/>
          </a:bodyPr>
          <a:lstStyle/>
          <a:p>
            <a:r>
              <a:rPr lang="en-GB">
                <a:solidFill>
                  <a:srgbClr val="FBB03B"/>
                </a:solidFill>
                <a:latin typeface="Arial"/>
                <a:cs typeface="Arial"/>
              </a:rPr>
              <a:t>All schools in North Yorkshire have access to Verbo </a:t>
            </a:r>
          </a:p>
        </p:txBody>
      </p:sp>
      <p:pic>
        <p:nvPicPr>
          <p:cNvPr id="7" name="Picture 6" descr="A white circle with black text and a white circle with black text&#10;&#10;Description automatically generated">
            <a:extLst>
              <a:ext uri="{FF2B5EF4-FFF2-40B4-BE49-F238E27FC236}">
                <a16:creationId xmlns:a16="http://schemas.microsoft.com/office/drawing/2014/main" id="{67CBF275-8958-A6E3-B793-A5E667AA39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718" y="447544"/>
            <a:ext cx="1880745" cy="1160724"/>
          </a:xfrm>
          <a:prstGeom prst="rect">
            <a:avLst/>
          </a:prstGeom>
        </p:spPr>
      </p:pic>
      <p:sp>
        <p:nvSpPr>
          <p:cNvPr id="10" name="Rectangle: Rounded Corners 9">
            <a:extLst>
              <a:ext uri="{FF2B5EF4-FFF2-40B4-BE49-F238E27FC236}">
                <a16:creationId xmlns:a16="http://schemas.microsoft.com/office/drawing/2014/main" id="{9E1F621D-48AB-A1C7-F91D-99004249E7F1}"/>
              </a:ext>
            </a:extLst>
          </p:cNvPr>
          <p:cNvSpPr/>
          <p:nvPr/>
        </p:nvSpPr>
        <p:spPr>
          <a:xfrm>
            <a:off x="1669204" y="1632020"/>
            <a:ext cx="7708465" cy="23083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6476749C-7726-B9FD-CD99-07401D378F5C}"/>
              </a:ext>
            </a:extLst>
          </p:cNvPr>
          <p:cNvSpPr txBox="1"/>
          <p:nvPr/>
        </p:nvSpPr>
        <p:spPr>
          <a:xfrm>
            <a:off x="1909482" y="2047518"/>
            <a:ext cx="7064188" cy="175432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all" spc="0" normalizeH="0" baseline="0" noProof="0">
                <a:ln>
                  <a:noFill/>
                </a:ln>
                <a:solidFill>
                  <a:srgbClr val="333333"/>
                </a:solidFill>
                <a:effectLst/>
                <a:uLnTx/>
                <a:uFillTx/>
                <a:latin typeface="Arial"/>
                <a:cs typeface="Arial"/>
              </a:rPr>
              <a:t>Every Wednesday 12 -12.30pm</a:t>
            </a:r>
            <a:endParaRPr lang="en-GB" sz="1800" b="0" i="0" u="none" strike="noStrike" kern="1200" cap="all" spc="0" normalizeH="0" baseline="0" noProof="0">
              <a:ln>
                <a:noFill/>
              </a:ln>
              <a:solidFill>
                <a:srgbClr val="333333"/>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Arial"/>
                <a:cs typeface="Arial"/>
              </a:rPr>
              <a:t>Verbo Live Q &amp; A</a:t>
            </a:r>
            <a:endParaRPr lang="en-GB" sz="1800" b="0" i="0" u="none" strike="noStrike" kern="1200" cap="none" spc="0" normalizeH="0" baseline="0" noProof="0">
              <a:ln>
                <a:noFill/>
              </a:ln>
              <a:solidFill>
                <a:srgbClr val="333333"/>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Arial"/>
                <a:cs typeface="Arial"/>
              </a:rPr>
              <a:t>Join a live workshop with one of our speech and language therapists where we will answer any questions you may have about the Verbo platform or supporting your pupils with their communication skills.</a:t>
            </a:r>
            <a:endParaRPr lang="en-GB" sz="1800" b="0" i="0" u="none" strike="noStrike" kern="1200" cap="none" spc="0" normalizeH="0" baseline="0" noProof="0">
              <a:ln>
                <a:noFill/>
              </a:ln>
              <a:solidFill>
                <a:srgbClr val="333333"/>
              </a:solidFill>
              <a:effectLst/>
              <a:uLnTx/>
              <a:uFillTx/>
              <a:latin typeface="Arial"/>
              <a:cs typeface="Arial"/>
            </a:endParaRPr>
          </a:p>
        </p:txBody>
      </p:sp>
      <p:sp>
        <p:nvSpPr>
          <p:cNvPr id="8" name="Rectangle: Rounded Corners 7">
            <a:extLst>
              <a:ext uri="{FF2B5EF4-FFF2-40B4-BE49-F238E27FC236}">
                <a16:creationId xmlns:a16="http://schemas.microsoft.com/office/drawing/2014/main" id="{57407F4E-CE5C-4A6B-7717-E46A174ECD52}"/>
              </a:ext>
            </a:extLst>
          </p:cNvPr>
          <p:cNvSpPr/>
          <p:nvPr/>
        </p:nvSpPr>
        <p:spPr>
          <a:xfrm>
            <a:off x="1669204" y="4184551"/>
            <a:ext cx="7708465" cy="23083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Fredoka One" panose="020F0502020204030204" pitchFamily="2" charset="0"/>
                <a:ea typeface="+mn-ea"/>
                <a:cs typeface="+mn-cs"/>
              </a:rPr>
              <a:t> </a:t>
            </a:r>
          </a:p>
        </p:txBody>
      </p:sp>
      <p:pic>
        <p:nvPicPr>
          <p:cNvPr id="5" name="Picture 4" descr="A qr code on a white background&#10;&#10;AI-generated content may be incorrect.">
            <a:extLst>
              <a:ext uri="{FF2B5EF4-FFF2-40B4-BE49-F238E27FC236}">
                <a16:creationId xmlns:a16="http://schemas.microsoft.com/office/drawing/2014/main" id="{0E25C95F-DBDE-3E96-C57E-60E674FD6989}"/>
              </a:ext>
            </a:extLst>
          </p:cNvPr>
          <p:cNvPicPr>
            <a:picLocks noChangeAspect="1"/>
          </p:cNvPicPr>
          <p:nvPr/>
        </p:nvPicPr>
        <p:blipFill>
          <a:blip r:embed="rId4"/>
          <a:stretch>
            <a:fillRect/>
          </a:stretch>
        </p:blipFill>
        <p:spPr>
          <a:xfrm>
            <a:off x="9674778" y="4337173"/>
            <a:ext cx="1950445" cy="2006218"/>
          </a:xfrm>
          <a:prstGeom prst="rect">
            <a:avLst/>
          </a:prstGeom>
        </p:spPr>
      </p:pic>
      <p:sp>
        <p:nvSpPr>
          <p:cNvPr id="9" name="TextBox 8">
            <a:extLst>
              <a:ext uri="{FF2B5EF4-FFF2-40B4-BE49-F238E27FC236}">
                <a16:creationId xmlns:a16="http://schemas.microsoft.com/office/drawing/2014/main" id="{12C6A8E7-0B04-602C-245D-D9F91CF138FD}"/>
              </a:ext>
            </a:extLst>
          </p:cNvPr>
          <p:cNvSpPr txBox="1"/>
          <p:nvPr/>
        </p:nvSpPr>
        <p:spPr>
          <a:xfrm>
            <a:off x="1855693" y="4600049"/>
            <a:ext cx="7171765" cy="147732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Arial"/>
                <a:cs typeface="Arial"/>
              </a:rPr>
              <a:t>Verbo Workshops</a:t>
            </a:r>
            <a:endParaRPr lang="en-GB" sz="1800" b="0" i="0" u="none" strike="noStrike" kern="1200" cap="none" spc="0" normalizeH="0" baseline="0" noProof="0">
              <a:ln>
                <a:noFill/>
              </a:ln>
              <a:solidFill>
                <a:srgbClr val="333333"/>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a:cs typeface="Arial"/>
              </a:rPr>
              <a:t>There are a number of free workshops bookable via the Verbo Website. These include exploring the content, workshops for supporting parents and guest speakers. Follow the QR code to book a slot on wither the Verbo Live or a workshop! </a:t>
            </a:r>
            <a:endParaRPr lang="en-GB" sz="1800" b="0" i="0" u="none" strike="noStrike" kern="1200" cap="none" spc="0" normalizeH="0" baseline="0" noProof="0">
              <a:ln>
                <a:noFill/>
              </a:ln>
              <a:solidFill>
                <a:prstClr val="black"/>
              </a:solidFill>
              <a:effectLst/>
              <a:uLnTx/>
              <a:uFillTx/>
              <a:latin typeface="Arial"/>
              <a:cs typeface="Arial"/>
            </a:endParaRPr>
          </a:p>
        </p:txBody>
      </p:sp>
    </p:spTree>
    <p:extLst>
      <p:ext uri="{BB962C8B-B14F-4D97-AF65-F5344CB8AC3E}">
        <p14:creationId xmlns:p14="http://schemas.microsoft.com/office/powerpoint/2010/main" val="1680146838"/>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ECACF-6162-E49E-E674-96326E38E7E6}"/>
              </a:ext>
            </a:extLst>
          </p:cNvPr>
          <p:cNvSpPr>
            <a:spLocks noGrp="1"/>
          </p:cNvSpPr>
          <p:nvPr>
            <p:ph type="title"/>
          </p:nvPr>
        </p:nvSpPr>
        <p:spPr>
          <a:xfrm>
            <a:off x="465138" y="681037"/>
            <a:ext cx="10515600" cy="707462"/>
          </a:xfrm>
        </p:spPr>
        <p:txBody>
          <a:bodyPr>
            <a:normAutofit fontScale="90000"/>
          </a:bodyPr>
          <a:lstStyle/>
          <a:p>
            <a:r>
              <a:rPr lang="en-GB"/>
              <a:t>School Exclusions – Permanent Exclusion</a:t>
            </a:r>
          </a:p>
        </p:txBody>
      </p:sp>
      <p:sp>
        <p:nvSpPr>
          <p:cNvPr id="4" name="Content Placeholder 3">
            <a:extLst>
              <a:ext uri="{FF2B5EF4-FFF2-40B4-BE49-F238E27FC236}">
                <a16:creationId xmlns:a16="http://schemas.microsoft.com/office/drawing/2014/main" id="{0CD57F9B-C66B-6CC2-3F16-CBE04FED13A7}"/>
              </a:ext>
            </a:extLst>
          </p:cNvPr>
          <p:cNvSpPr txBox="1">
            <a:spLocks noGrp="1"/>
          </p:cNvSpPr>
          <p:nvPr>
            <p:ph idx="1"/>
          </p:nvPr>
        </p:nvSpPr>
        <p:spPr>
          <a:xfrm>
            <a:off x="838200" y="1662676"/>
            <a:ext cx="10515600" cy="4706930"/>
          </a:xfrm>
          <a:prstGeom prst="rect">
            <a:avLst/>
          </a:prstGeom>
          <a:noFill/>
          <a:ln w="19050">
            <a:noFill/>
          </a:ln>
        </p:spPr>
        <p:txBody>
          <a:bodyPr wrap="square" lIns="91440" tIns="45720" rIns="91440" bIns="45720" rtlCol="0" anchor="t">
            <a:spAutoFit/>
          </a:bodyPr>
          <a:lstStyle/>
          <a:p>
            <a:pPr marL="171450" indent="-171450" algn="just">
              <a:buFont typeface="Arial" panose="020B0604020202020204" pitchFamily="34" charset="0"/>
              <a:buChar char="•"/>
            </a:pPr>
            <a:r>
              <a:rPr lang="en-GB" sz="2000">
                <a:solidFill>
                  <a:srgbClr val="000000"/>
                </a:solidFill>
                <a:ea typeface="Times New Roman" panose="02020603050405020304" pitchFamily="18" charset="0"/>
              </a:rPr>
              <a:t>There are already 39 permanent exclusions from North Yorkshire mainstream schools in 2024/25 academic year to the end of December.</a:t>
            </a:r>
          </a:p>
          <a:p>
            <a:pPr marL="171450" indent="-171450" algn="just">
              <a:buFont typeface="Arial" panose="020B0604020202020204" pitchFamily="34" charset="0"/>
              <a:buChar char="•"/>
            </a:pPr>
            <a:r>
              <a:rPr lang="en-GB" sz="2000">
                <a:ea typeface="Times New Roman" panose="02020603050405020304" pitchFamily="18" charset="0"/>
              </a:rPr>
              <a:t>Overall, children permanently excluded from secondary schools increased from 79 in  2022/23 to 97 in 2023/24 (+23%)</a:t>
            </a:r>
          </a:p>
          <a:p>
            <a:pPr marL="171450" indent="-171450" algn="just">
              <a:buFont typeface="Arial" panose="020B0604020202020204" pitchFamily="34" charset="0"/>
              <a:buChar char="•"/>
            </a:pPr>
            <a:r>
              <a:rPr lang="en-GB" sz="2000">
                <a:solidFill>
                  <a:schemeClr val="tx1"/>
                </a:solidFill>
                <a:effectLst/>
                <a:ea typeface="Times New Roman" panose="02020603050405020304" pitchFamily="18" charset="0"/>
              </a:rPr>
              <a:t>The inc</a:t>
            </a:r>
            <a:r>
              <a:rPr lang="en-GB" sz="2000">
                <a:solidFill>
                  <a:schemeClr val="tx1"/>
                </a:solidFill>
                <a:ea typeface="Times New Roman" panose="02020603050405020304" pitchFamily="18" charset="0"/>
              </a:rPr>
              <a:t>rease in primary schools was 56% (16 in 2022/23 to 25 in 2023/24)</a:t>
            </a:r>
          </a:p>
          <a:p>
            <a:pPr marL="171450" indent="-171450" algn="just">
              <a:buFont typeface="Arial" panose="020B0604020202020204" pitchFamily="34" charset="0"/>
              <a:buChar char="•"/>
            </a:pPr>
            <a:r>
              <a:rPr lang="en-GB" sz="2000">
                <a:ea typeface="Times New Roman" panose="02020603050405020304" pitchFamily="18" charset="0"/>
              </a:rPr>
              <a:t>The North Yorkshire average for children permanently excluded as a % of the secondary school population is 0.26% in 2023/24. Up from 0.21% in 2022/23.</a:t>
            </a:r>
          </a:p>
          <a:p>
            <a:pPr marL="171450" indent="-171450" algn="just">
              <a:buFont typeface="Arial" panose="020B0604020202020204" pitchFamily="34" charset="0"/>
              <a:buChar char="•"/>
            </a:pPr>
            <a:r>
              <a:rPr lang="en-GB" sz="2000">
                <a:solidFill>
                  <a:schemeClr val="tx1"/>
                </a:solidFill>
                <a:ea typeface="Times New Roman" panose="02020603050405020304" pitchFamily="18" charset="0"/>
              </a:rPr>
              <a:t>Hambleton &amp; </a:t>
            </a:r>
            <a:r>
              <a:rPr lang="en-GB" sz="2000" err="1">
                <a:solidFill>
                  <a:schemeClr val="tx1"/>
                </a:solidFill>
                <a:ea typeface="Times New Roman" panose="02020603050405020304" pitchFamily="18" charset="0"/>
              </a:rPr>
              <a:t>Richmondshire</a:t>
            </a:r>
            <a:r>
              <a:rPr lang="en-GB" sz="2000">
                <a:solidFill>
                  <a:schemeClr val="tx1"/>
                </a:solidFill>
                <a:ea typeface="Times New Roman" panose="02020603050405020304" pitchFamily="18" charset="0"/>
              </a:rPr>
              <a:t> (0.37%), Selby (0.36%) and Scarborough &amp; Ryedale (0.32%) locality board areas have been above the North Yorkshire average for secondary schools</a:t>
            </a:r>
          </a:p>
          <a:p>
            <a:pPr marL="171450" indent="-171450" algn="just">
              <a:buFont typeface="Arial" panose="020B0604020202020204" pitchFamily="34" charset="0"/>
              <a:buChar char="•"/>
            </a:pPr>
            <a:r>
              <a:rPr lang="en-GB" sz="2000">
                <a:ea typeface="Times New Roman" panose="02020603050405020304" pitchFamily="18" charset="0"/>
              </a:rPr>
              <a:t>The North Yorkshire average for children permanently excluded as a % of the primary school population was 0.06% in 2023/24. Up from 0.04% in 2022/23</a:t>
            </a:r>
          </a:p>
          <a:p>
            <a:pPr marL="171450" indent="-171450" algn="just">
              <a:buFont typeface="Arial" panose="020B0604020202020204" pitchFamily="34" charset="0"/>
              <a:buChar char="•"/>
            </a:pPr>
            <a:r>
              <a:rPr lang="en-GB" sz="2000">
                <a:solidFill>
                  <a:schemeClr val="tx1"/>
                </a:solidFill>
                <a:ea typeface="Times New Roman" panose="02020603050405020304" pitchFamily="18" charset="0"/>
              </a:rPr>
              <a:t>The rate for Scarborough &amp; Ryedale locality in 2023/24 was 0.12% and Hambleton &amp; </a:t>
            </a:r>
            <a:r>
              <a:rPr lang="en-GB" sz="2000" err="1">
                <a:solidFill>
                  <a:schemeClr val="tx1"/>
                </a:solidFill>
                <a:ea typeface="Times New Roman" panose="02020603050405020304" pitchFamily="18" charset="0"/>
              </a:rPr>
              <a:t>Richmondshire</a:t>
            </a:r>
            <a:r>
              <a:rPr lang="en-GB" sz="2000">
                <a:solidFill>
                  <a:schemeClr val="tx1"/>
                </a:solidFill>
                <a:ea typeface="Times New Roman" panose="02020603050405020304" pitchFamily="18" charset="0"/>
              </a:rPr>
              <a:t> locality was 0.09%.</a:t>
            </a:r>
          </a:p>
          <a:p>
            <a:pPr lvl="1" algn="just"/>
            <a:endParaRPr lang="en-GB" sz="130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173360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295F1-74E5-DCDF-0348-D74307410134}"/>
              </a:ext>
            </a:extLst>
          </p:cNvPr>
          <p:cNvSpPr>
            <a:spLocks noGrp="1"/>
          </p:cNvSpPr>
          <p:nvPr>
            <p:ph type="title"/>
          </p:nvPr>
        </p:nvSpPr>
        <p:spPr>
          <a:xfrm>
            <a:off x="340286" y="632129"/>
            <a:ext cx="10515600" cy="707462"/>
          </a:xfrm>
        </p:spPr>
        <p:txBody>
          <a:bodyPr/>
          <a:lstStyle/>
          <a:p>
            <a:r>
              <a:rPr lang="en-GB"/>
              <a:t>Exclusion data sets</a:t>
            </a:r>
          </a:p>
        </p:txBody>
      </p:sp>
      <p:pic>
        <p:nvPicPr>
          <p:cNvPr id="4" name="Content Placeholder 3">
            <a:extLst>
              <a:ext uri="{FF2B5EF4-FFF2-40B4-BE49-F238E27FC236}">
                <a16:creationId xmlns:a16="http://schemas.microsoft.com/office/drawing/2014/main" id="{B48B5484-9542-E362-1CA8-2364F7B86392}"/>
              </a:ext>
            </a:extLst>
          </p:cNvPr>
          <p:cNvPicPr>
            <a:picLocks noGrp="1" noChangeAspect="1"/>
          </p:cNvPicPr>
          <p:nvPr>
            <p:ph idx="1"/>
          </p:nvPr>
        </p:nvPicPr>
        <p:blipFill>
          <a:blip r:embed="rId2"/>
          <a:stretch>
            <a:fillRect/>
          </a:stretch>
        </p:blipFill>
        <p:spPr>
          <a:xfrm>
            <a:off x="886170" y="2451585"/>
            <a:ext cx="4999726" cy="2533332"/>
          </a:xfrm>
          <a:prstGeom prst="rect">
            <a:avLst/>
          </a:prstGeom>
        </p:spPr>
      </p:pic>
      <p:graphicFrame>
        <p:nvGraphicFramePr>
          <p:cNvPr id="5" name="Table 4">
            <a:extLst>
              <a:ext uri="{FF2B5EF4-FFF2-40B4-BE49-F238E27FC236}">
                <a16:creationId xmlns:a16="http://schemas.microsoft.com/office/drawing/2014/main" id="{4C5145E2-68A0-5A3D-9FFC-AFFF0D50D054}"/>
              </a:ext>
            </a:extLst>
          </p:cNvPr>
          <p:cNvGraphicFramePr>
            <a:graphicFrameLocks noGrp="1"/>
          </p:cNvGraphicFramePr>
          <p:nvPr/>
        </p:nvGraphicFramePr>
        <p:xfrm>
          <a:off x="6643241" y="2421748"/>
          <a:ext cx="4147683" cy="2563169"/>
        </p:xfrm>
        <a:graphic>
          <a:graphicData uri="http://schemas.openxmlformats.org/drawingml/2006/table">
            <a:tbl>
              <a:tblPr/>
              <a:tblGrid>
                <a:gridCol w="1989539">
                  <a:extLst>
                    <a:ext uri="{9D8B030D-6E8A-4147-A177-3AD203B41FA5}">
                      <a16:colId xmlns:a16="http://schemas.microsoft.com/office/drawing/2014/main" val="2222636804"/>
                    </a:ext>
                  </a:extLst>
                </a:gridCol>
                <a:gridCol w="539536">
                  <a:extLst>
                    <a:ext uri="{9D8B030D-6E8A-4147-A177-3AD203B41FA5}">
                      <a16:colId xmlns:a16="http://schemas.microsoft.com/office/drawing/2014/main" val="3994260321"/>
                    </a:ext>
                  </a:extLst>
                </a:gridCol>
                <a:gridCol w="539536">
                  <a:extLst>
                    <a:ext uri="{9D8B030D-6E8A-4147-A177-3AD203B41FA5}">
                      <a16:colId xmlns:a16="http://schemas.microsoft.com/office/drawing/2014/main" val="1422757935"/>
                    </a:ext>
                  </a:extLst>
                </a:gridCol>
                <a:gridCol w="539536">
                  <a:extLst>
                    <a:ext uri="{9D8B030D-6E8A-4147-A177-3AD203B41FA5}">
                      <a16:colId xmlns:a16="http://schemas.microsoft.com/office/drawing/2014/main" val="4093320472"/>
                    </a:ext>
                  </a:extLst>
                </a:gridCol>
                <a:gridCol w="539536">
                  <a:extLst>
                    <a:ext uri="{9D8B030D-6E8A-4147-A177-3AD203B41FA5}">
                      <a16:colId xmlns:a16="http://schemas.microsoft.com/office/drawing/2014/main" val="2912688839"/>
                    </a:ext>
                  </a:extLst>
                </a:gridCol>
              </a:tblGrid>
              <a:tr h="354719">
                <a:tc>
                  <a:txBody>
                    <a:bodyPr/>
                    <a:lstStyle/>
                    <a:p>
                      <a:pPr algn="l" fontAlgn="b"/>
                      <a:endParaRPr lang="en-GB" sz="1000" b="0" i="0" u="none" strike="noStrike">
                        <a:solidFill>
                          <a:srgbClr val="000000"/>
                        </a:solidFill>
                        <a:effectLst/>
                        <a:latin typeface="Arial" panose="020B0604020202020204" pitchFamily="34" charset="0"/>
                      </a:endParaRPr>
                    </a:p>
                  </a:txBody>
                  <a:tcPr marL="6350" marR="6350" marT="6350" marB="0" anchor="b">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gridSpan="2">
                  <a:txBody>
                    <a:bodyPr/>
                    <a:lstStyle/>
                    <a:p>
                      <a:pPr algn="ctr" fontAlgn="b"/>
                      <a:r>
                        <a:rPr lang="en-GB" sz="1000" b="1" i="0" u="none" strike="noStrike">
                          <a:solidFill>
                            <a:srgbClr val="000000"/>
                          </a:solidFill>
                          <a:effectLst/>
                          <a:latin typeface="Arial" panose="020B0604020202020204" pitchFamily="34" charset="0"/>
                        </a:rPr>
                        <a:t>Primary Schools</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GB"/>
                    </a:p>
                  </a:txBody>
                  <a:tcPr/>
                </a:tc>
                <a:tc gridSpan="2">
                  <a:txBody>
                    <a:bodyPr/>
                    <a:lstStyle/>
                    <a:p>
                      <a:pPr algn="ctr" fontAlgn="b"/>
                      <a:r>
                        <a:rPr lang="en-GB" sz="1000" b="1" i="0" u="none" strike="noStrike">
                          <a:solidFill>
                            <a:srgbClr val="000000"/>
                          </a:solidFill>
                          <a:effectLst/>
                          <a:latin typeface="Arial" panose="020B0604020202020204" pitchFamily="34" charset="0"/>
                        </a:rPr>
                        <a:t>Secondary Schools</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extLst>
                  <a:ext uri="{0D108BD9-81ED-4DB2-BD59-A6C34878D82A}">
                    <a16:rowId xmlns:a16="http://schemas.microsoft.com/office/drawing/2014/main" val="3334759878"/>
                  </a:ext>
                </a:extLst>
              </a:tr>
              <a:tr h="744414">
                <a:tc>
                  <a:txBody>
                    <a:bodyPr/>
                    <a:lstStyle/>
                    <a:p>
                      <a:pPr algn="l" fontAlgn="b"/>
                      <a:r>
                        <a:rPr lang="en-GB" sz="1000" b="1" i="0" u="none" strike="noStrike">
                          <a:solidFill>
                            <a:srgbClr val="000000"/>
                          </a:solidFill>
                          <a:effectLst/>
                          <a:latin typeface="Arial" panose="020B0604020202020204" pitchFamily="34" charset="0"/>
                        </a:rPr>
                        <a:t>Locality </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000" b="1" i="0" u="none" strike="noStrike">
                          <a:solidFill>
                            <a:srgbClr val="000000"/>
                          </a:solidFill>
                          <a:effectLst/>
                          <a:latin typeface="Arial" panose="020B0604020202020204" pitchFamily="34" charset="0"/>
                        </a:rPr>
                        <a:t>Total</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panose="020B0604020202020204" pitchFamily="34" charset="0"/>
                        </a:rPr>
                        <a:t>%</a:t>
                      </a:r>
                      <a:r>
                        <a:rPr lang="en-GB" sz="1000" b="1" i="0" u="none" strike="noStrike" err="1">
                          <a:solidFill>
                            <a:srgbClr val="000000"/>
                          </a:solidFill>
                          <a:effectLst/>
                          <a:latin typeface="Arial" panose="020B0604020202020204" pitchFamily="34" charset="0"/>
                        </a:rPr>
                        <a:t>NoR</a:t>
                      </a:r>
                      <a:endParaRPr lang="en-GB" sz="1000" b="1"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panose="020B0604020202020204" pitchFamily="34" charset="0"/>
                        </a:rPr>
                        <a:t>Total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1000" b="1" i="0" u="none" strike="noStrike">
                          <a:solidFill>
                            <a:srgbClr val="000000"/>
                          </a:solidFill>
                          <a:effectLst/>
                          <a:latin typeface="Arial" panose="020B0604020202020204" pitchFamily="34" charset="0"/>
                        </a:rPr>
                        <a:t>%</a:t>
                      </a:r>
                      <a:r>
                        <a:rPr lang="en-GB" sz="1000" b="1" i="0" u="none" strike="noStrike" err="1">
                          <a:solidFill>
                            <a:srgbClr val="000000"/>
                          </a:solidFill>
                          <a:effectLst/>
                          <a:latin typeface="Arial" panose="020B0604020202020204" pitchFamily="34" charset="0"/>
                        </a:rPr>
                        <a:t>NoR</a:t>
                      </a:r>
                      <a:endParaRPr lang="en-GB" sz="1000" b="1"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20173517"/>
                  </a:ext>
                </a:extLst>
              </a:tr>
              <a:tr h="241233">
                <a:tc>
                  <a:txBody>
                    <a:bodyPr/>
                    <a:lstStyle/>
                    <a:p>
                      <a:pPr algn="l" fontAlgn="b"/>
                      <a:r>
                        <a:rPr lang="en-GB" sz="1100" b="1" i="0" u="none" strike="noStrike">
                          <a:solidFill>
                            <a:srgbClr val="000000"/>
                          </a:solidFill>
                          <a:effectLst/>
                          <a:latin typeface="Calibri" panose="020F0502020204030204" pitchFamily="34" charset="0"/>
                        </a:rPr>
                        <a:t>Craven</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Arial" panose="020B060402020202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Arial" panose="020B0604020202020204" pitchFamily="34" charset="0"/>
                        </a:rPr>
                        <a:t>0.05%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Arial" panose="020B060402020202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Arial" panose="020B0604020202020204" pitchFamily="34" charset="0"/>
                        </a:rPr>
                        <a:t>0.06%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1746513638"/>
                  </a:ext>
                </a:extLst>
              </a:tr>
              <a:tr h="241233">
                <a:tc>
                  <a:txBody>
                    <a:bodyPr/>
                    <a:lstStyle/>
                    <a:p>
                      <a:pPr algn="l" fontAlgn="b"/>
                      <a:r>
                        <a:rPr lang="en-GB" sz="1100" b="1" i="0" u="none" strike="noStrike">
                          <a:solidFill>
                            <a:srgbClr val="000000"/>
                          </a:solidFill>
                          <a:effectLst/>
                          <a:latin typeface="Calibri" panose="020F0502020204030204" pitchFamily="34" charset="0"/>
                        </a:rPr>
                        <a:t>Hambleton and Richmondshire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9975"/>
                    </a:solidFill>
                  </a:tcPr>
                </a:tc>
                <a:tc>
                  <a:txBody>
                    <a:bodyPr/>
                    <a:lstStyle/>
                    <a:p>
                      <a:pPr algn="ctr" fontAlgn="b"/>
                      <a:r>
                        <a:rPr lang="en-GB" sz="1100" b="0" i="0" u="none" strike="noStrike">
                          <a:solidFill>
                            <a:srgbClr val="000000"/>
                          </a:solidFill>
                          <a:effectLst/>
                          <a:latin typeface="Calibri" panose="020F0502020204030204" pitchFamily="34" charset="0"/>
                        </a:rPr>
                        <a:t>0.09%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9E76"/>
                    </a:solidFill>
                  </a:tcPr>
                </a:tc>
                <a:tc>
                  <a:txBody>
                    <a:bodyPr/>
                    <a:lstStyle/>
                    <a:p>
                      <a:pPr algn="ctr" fontAlgn="b"/>
                      <a:r>
                        <a:rPr lang="en-GB" sz="1100" b="0" i="0" u="none" strike="noStrike">
                          <a:solidFill>
                            <a:srgbClr val="000000"/>
                          </a:solidFill>
                          <a:effectLst/>
                          <a:latin typeface="Calibri" panose="020F0502020204030204" pitchFamily="34" charset="0"/>
                        </a:rPr>
                        <a:t>27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Calibri" panose="020F0502020204030204" pitchFamily="34" charset="0"/>
                        </a:rPr>
                        <a:t>0.37%</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2580409724"/>
                  </a:ext>
                </a:extLst>
              </a:tr>
              <a:tr h="241233">
                <a:tc>
                  <a:txBody>
                    <a:bodyPr/>
                    <a:lstStyle/>
                    <a:p>
                      <a:pPr algn="l" fontAlgn="b"/>
                      <a:r>
                        <a:rPr lang="en-GB" sz="1100" b="1" i="0" u="none" strike="noStrike">
                          <a:solidFill>
                            <a:srgbClr val="000000"/>
                          </a:solidFill>
                          <a:effectLst/>
                          <a:latin typeface="Calibri" panose="020F0502020204030204" pitchFamily="34" charset="0"/>
                        </a:rPr>
                        <a:t>Harrogate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D47F"/>
                    </a:solidFill>
                  </a:tcPr>
                </a:tc>
                <a:tc>
                  <a:txBody>
                    <a:bodyPr/>
                    <a:lstStyle/>
                    <a:p>
                      <a:pPr algn="ctr" fontAlgn="b"/>
                      <a:r>
                        <a:rPr lang="en-GB" sz="1100" b="0" i="0" u="none" strike="noStrike">
                          <a:solidFill>
                            <a:srgbClr val="000000"/>
                          </a:solidFill>
                          <a:effectLst/>
                          <a:latin typeface="Calibri" panose="020F0502020204030204" pitchFamily="34" charset="0"/>
                        </a:rPr>
                        <a:t>0.01%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FC67C"/>
                    </a:solidFill>
                  </a:tcPr>
                </a:tc>
                <a:tc>
                  <a:txBody>
                    <a:bodyPr/>
                    <a:lstStyle/>
                    <a:p>
                      <a:pPr algn="ctr" fontAlgn="b"/>
                      <a:r>
                        <a:rPr lang="en-GB" sz="1100" b="0" i="0" u="none" strike="noStrike">
                          <a:solidFill>
                            <a:srgbClr val="000000"/>
                          </a:solidFill>
                          <a:effectLst/>
                          <a:latin typeface="Calibri" panose="020F0502020204030204" pitchFamily="34" charset="0"/>
                        </a:rPr>
                        <a:t>21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Calibri" panose="020F0502020204030204" pitchFamily="34" charset="0"/>
                        </a:rPr>
                        <a:t>0.19%</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FD47F"/>
                    </a:solidFill>
                  </a:tcPr>
                </a:tc>
                <a:extLst>
                  <a:ext uri="{0D108BD9-81ED-4DB2-BD59-A6C34878D82A}">
                    <a16:rowId xmlns:a16="http://schemas.microsoft.com/office/drawing/2014/main" val="2498527580"/>
                  </a:ext>
                </a:extLst>
              </a:tr>
              <a:tr h="241233">
                <a:tc>
                  <a:txBody>
                    <a:bodyPr/>
                    <a:lstStyle/>
                    <a:p>
                      <a:pPr algn="l" fontAlgn="b"/>
                      <a:r>
                        <a:rPr lang="en-GB" sz="1100" b="1" i="0" u="none" strike="noStrike">
                          <a:solidFill>
                            <a:srgbClr val="000000"/>
                          </a:solidFill>
                          <a:effectLst/>
                          <a:latin typeface="Calibri" panose="020F0502020204030204" pitchFamily="34" charset="0"/>
                        </a:rPr>
                        <a:t>Scarborough and Ryedale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Arial" panose="020B0604020202020204" pitchFamily="34" charset="0"/>
                        </a:rPr>
                        <a:t>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0.12%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27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0.32%</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4266626553"/>
                  </a:ext>
                </a:extLst>
              </a:tr>
              <a:tr h="249552">
                <a:tc>
                  <a:txBody>
                    <a:bodyPr/>
                    <a:lstStyle/>
                    <a:p>
                      <a:pPr algn="l" fontAlgn="b"/>
                      <a:r>
                        <a:rPr lang="en-GB" sz="1100" b="1" i="0" u="none" strike="noStrike">
                          <a:solidFill>
                            <a:srgbClr val="000000"/>
                          </a:solidFill>
                          <a:effectLst/>
                          <a:latin typeface="Calibri" panose="020F0502020204030204" pitchFamily="34" charset="0"/>
                        </a:rPr>
                        <a:t>Selby</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Calibri" panose="020F0502020204030204" pitchFamily="34" charset="0"/>
                        </a:rPr>
                        <a:t>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Calibri" panose="020F0502020204030204" pitchFamily="34" charset="0"/>
                        </a:rPr>
                        <a:t>19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683"/>
                    </a:solidFill>
                  </a:tcPr>
                </a:tc>
                <a:tc>
                  <a:txBody>
                    <a:bodyPr/>
                    <a:lstStyle/>
                    <a:p>
                      <a:pPr algn="ctr" fontAlgn="b"/>
                      <a:r>
                        <a:rPr lang="en-GB" sz="1100" b="0" i="0" u="none" strike="noStrike">
                          <a:solidFill>
                            <a:srgbClr val="000000"/>
                          </a:solidFill>
                          <a:effectLst/>
                          <a:latin typeface="Calibri" panose="020F0502020204030204" pitchFamily="34" charset="0"/>
                        </a:rPr>
                        <a:t>0.36%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8571"/>
                    </a:solidFill>
                  </a:tcPr>
                </a:tc>
                <a:extLst>
                  <a:ext uri="{0D108BD9-81ED-4DB2-BD59-A6C34878D82A}">
                    <a16:rowId xmlns:a16="http://schemas.microsoft.com/office/drawing/2014/main" val="2746526236"/>
                  </a:ext>
                </a:extLst>
              </a:tr>
              <a:tr h="249552">
                <a:tc>
                  <a:txBody>
                    <a:bodyPr/>
                    <a:lstStyle/>
                    <a:p>
                      <a:pPr algn="l" fontAlgn="b"/>
                      <a:r>
                        <a:rPr lang="en-GB" sz="1100" b="1" i="0" u="none" strike="noStrike">
                          <a:solidFill>
                            <a:srgbClr val="000000"/>
                          </a:solidFill>
                          <a:effectLst/>
                          <a:latin typeface="Calibri" panose="020F0502020204030204" pitchFamily="34" charset="0"/>
                        </a:rPr>
                        <a:t>NYC</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0.06%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97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0.26%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34544641"/>
                  </a:ext>
                </a:extLst>
              </a:tr>
            </a:tbl>
          </a:graphicData>
        </a:graphic>
      </p:graphicFrame>
    </p:spTree>
    <p:extLst>
      <p:ext uri="{BB962C8B-B14F-4D97-AF65-F5344CB8AC3E}">
        <p14:creationId xmlns:p14="http://schemas.microsoft.com/office/powerpoint/2010/main" val="3579158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FFD55-D1F4-385D-5FD0-872AE0B83A5D}"/>
              </a:ext>
            </a:extLst>
          </p:cNvPr>
          <p:cNvSpPr>
            <a:spLocks noGrp="1"/>
          </p:cNvSpPr>
          <p:nvPr>
            <p:ph type="title"/>
          </p:nvPr>
        </p:nvSpPr>
        <p:spPr>
          <a:xfrm>
            <a:off x="340286" y="681037"/>
            <a:ext cx="10515600" cy="707462"/>
          </a:xfrm>
        </p:spPr>
        <p:txBody>
          <a:bodyPr/>
          <a:lstStyle/>
          <a:p>
            <a:r>
              <a:rPr lang="en-GB"/>
              <a:t>Fixed term Exclusions - suspensions</a:t>
            </a:r>
          </a:p>
        </p:txBody>
      </p:sp>
      <p:sp>
        <p:nvSpPr>
          <p:cNvPr id="4" name="Content Placeholder 2">
            <a:extLst>
              <a:ext uri="{FF2B5EF4-FFF2-40B4-BE49-F238E27FC236}">
                <a16:creationId xmlns:a16="http://schemas.microsoft.com/office/drawing/2014/main" id="{81D38B23-08A8-E309-A03C-56471606324F}"/>
              </a:ext>
            </a:extLst>
          </p:cNvPr>
          <p:cNvSpPr>
            <a:spLocks noGrp="1"/>
          </p:cNvSpPr>
          <p:nvPr>
            <p:ph idx="1"/>
          </p:nvPr>
        </p:nvSpPr>
        <p:spPr>
          <a:xfrm>
            <a:off x="438150" y="1730375"/>
            <a:ext cx="10515600" cy="4446588"/>
          </a:xfrm>
          <a:prstGeom prst="rect">
            <a:avLst/>
          </a:prstGeom>
          <a:noFill/>
        </p:spPr>
        <p:txBody>
          <a:bodyPr vert="horz" lIns="91440" tIns="45720" rIns="91440" bIns="45720" rtlCol="0">
            <a:normAutofit fontScale="40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200"/>
              <a:t>Throughout 2023 to 2024: </a:t>
            </a:r>
          </a:p>
          <a:p>
            <a:r>
              <a:rPr lang="en-GB" sz="4200"/>
              <a:t>There were </a:t>
            </a:r>
            <a:r>
              <a:rPr lang="en-GB" sz="4200">
                <a:solidFill>
                  <a:srgbClr val="FF0000"/>
                </a:solidFill>
              </a:rPr>
              <a:t>10,169</a:t>
            </a:r>
            <a:r>
              <a:rPr lang="en-GB" sz="4200"/>
              <a:t> incidences of suspension which totalled </a:t>
            </a:r>
            <a:r>
              <a:rPr lang="en-GB" sz="4200">
                <a:solidFill>
                  <a:srgbClr val="FF0000"/>
                </a:solidFill>
              </a:rPr>
              <a:t>19,600</a:t>
            </a:r>
            <a:r>
              <a:rPr lang="en-GB" sz="4200"/>
              <a:t> days of lost learning in our schools last academic year</a:t>
            </a:r>
          </a:p>
          <a:p>
            <a:endParaRPr lang="en-GB" sz="4200" b="1">
              <a:solidFill>
                <a:srgbClr val="FF0000"/>
              </a:solidFill>
            </a:endParaRPr>
          </a:p>
          <a:p>
            <a:r>
              <a:rPr lang="en-GB" sz="4200" b="1">
                <a:solidFill>
                  <a:srgbClr val="FF0000"/>
                </a:solidFill>
              </a:rPr>
              <a:t>3,163</a:t>
            </a:r>
            <a:r>
              <a:rPr lang="en-GB" sz="4200"/>
              <a:t> pupils were suspended from NY schools </a:t>
            </a:r>
          </a:p>
          <a:p>
            <a:r>
              <a:rPr lang="en-GB" sz="4200" b="1">
                <a:solidFill>
                  <a:srgbClr val="FF0000"/>
                </a:solidFill>
              </a:rPr>
              <a:t>378</a:t>
            </a:r>
            <a:r>
              <a:rPr lang="en-GB" sz="4200"/>
              <a:t> from primary school, </a:t>
            </a:r>
          </a:p>
          <a:p>
            <a:r>
              <a:rPr lang="en-GB" sz="4200" b="1">
                <a:solidFill>
                  <a:srgbClr val="FF0000"/>
                </a:solidFill>
              </a:rPr>
              <a:t>2,721</a:t>
            </a:r>
            <a:r>
              <a:rPr lang="en-GB" sz="4200"/>
              <a:t> from secondary school, </a:t>
            </a:r>
          </a:p>
          <a:p>
            <a:r>
              <a:rPr lang="en-GB" sz="4200" b="1">
                <a:solidFill>
                  <a:srgbClr val="FF0000"/>
                </a:solidFill>
              </a:rPr>
              <a:t>49</a:t>
            </a:r>
            <a:r>
              <a:rPr lang="en-GB" sz="4200"/>
              <a:t> from special school </a:t>
            </a:r>
          </a:p>
          <a:p>
            <a:r>
              <a:rPr lang="en-GB" sz="4200" b="1">
                <a:solidFill>
                  <a:srgbClr val="FF0000"/>
                </a:solidFill>
              </a:rPr>
              <a:t>46</a:t>
            </a:r>
            <a:r>
              <a:rPr lang="en-GB" sz="4200"/>
              <a:t> from PRUs</a:t>
            </a:r>
          </a:p>
          <a:p>
            <a:r>
              <a:rPr lang="en-GB" sz="4200" b="1">
                <a:solidFill>
                  <a:srgbClr val="FF0000"/>
                </a:solidFill>
              </a:rPr>
              <a:t>309</a:t>
            </a:r>
            <a:r>
              <a:rPr lang="en-GB" sz="4200"/>
              <a:t> had an EHCP</a:t>
            </a:r>
          </a:p>
          <a:p>
            <a:r>
              <a:rPr lang="en-GB" sz="4200" b="1">
                <a:solidFill>
                  <a:srgbClr val="FF0000"/>
                </a:solidFill>
              </a:rPr>
              <a:t>945</a:t>
            </a:r>
            <a:r>
              <a:rPr lang="en-GB" sz="4200"/>
              <a:t> had identified SEND</a:t>
            </a:r>
          </a:p>
          <a:p>
            <a:r>
              <a:rPr lang="en-GB" sz="4200" b="1">
                <a:solidFill>
                  <a:srgbClr val="FF0000"/>
                </a:solidFill>
              </a:rPr>
              <a:t>38</a:t>
            </a:r>
            <a:r>
              <a:rPr lang="en-GB" sz="4200"/>
              <a:t> were Looked After Children</a:t>
            </a:r>
          </a:p>
          <a:p>
            <a:endParaRPr lang="en-GB" sz="4200" b="1"/>
          </a:p>
          <a:p>
            <a:r>
              <a:rPr lang="en-GB" sz="2400" b="1">
                <a:solidFill>
                  <a:srgbClr val="FF0000"/>
                </a:solidFill>
              </a:rPr>
              <a:t> </a:t>
            </a:r>
          </a:p>
        </p:txBody>
      </p:sp>
    </p:spTree>
    <p:extLst>
      <p:ext uri="{BB962C8B-B14F-4D97-AF65-F5344CB8AC3E}">
        <p14:creationId xmlns:p14="http://schemas.microsoft.com/office/powerpoint/2010/main" val="3767125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B220-DD29-66F6-70EC-4A49F6D664D3}"/>
              </a:ext>
            </a:extLst>
          </p:cNvPr>
          <p:cNvSpPr>
            <a:spLocks noGrp="1"/>
          </p:cNvSpPr>
          <p:nvPr>
            <p:ph type="title"/>
          </p:nvPr>
        </p:nvSpPr>
        <p:spPr>
          <a:xfrm>
            <a:off x="269264" y="454575"/>
            <a:ext cx="10515600" cy="707462"/>
          </a:xfrm>
        </p:spPr>
        <p:txBody>
          <a:bodyPr>
            <a:normAutofit/>
          </a:bodyPr>
          <a:lstStyle/>
          <a:p>
            <a:r>
              <a:rPr lang="en-GB" sz="3600"/>
              <a:t>School population suspended at least once</a:t>
            </a:r>
          </a:p>
        </p:txBody>
      </p:sp>
      <p:sp>
        <p:nvSpPr>
          <p:cNvPr id="3" name="Content Placeholder 2">
            <a:extLst>
              <a:ext uri="{FF2B5EF4-FFF2-40B4-BE49-F238E27FC236}">
                <a16:creationId xmlns:a16="http://schemas.microsoft.com/office/drawing/2014/main" id="{2D3569D6-9CA4-E53B-3412-A4AB683357A6}"/>
              </a:ext>
            </a:extLst>
          </p:cNvPr>
          <p:cNvSpPr>
            <a:spLocks noGrp="1"/>
          </p:cNvSpPr>
          <p:nvPr>
            <p:ph idx="1"/>
          </p:nvPr>
        </p:nvSpPr>
        <p:spPr>
          <a:xfrm>
            <a:off x="393551" y="1250987"/>
            <a:ext cx="10515600" cy="3807389"/>
          </a:xfrm>
        </p:spPr>
        <p:txBody>
          <a:bodyPr/>
          <a:lstStyle/>
          <a:p>
            <a:pPr marL="171450" indent="-171450">
              <a:buFont typeface="Arial" panose="020B0604020202020204" pitchFamily="34" charset="0"/>
              <a:buChar char="•"/>
            </a:pPr>
            <a:r>
              <a:rPr lang="en-GB" sz="2000">
                <a:effectLst/>
                <a:latin typeface="Calibri" panose="020F0502020204030204" pitchFamily="34" charset="0"/>
                <a:ea typeface="Calibri" panose="020F0502020204030204" pitchFamily="34" charset="0"/>
                <a:cs typeface="Calibri" panose="020F0502020204030204" pitchFamily="34" charset="0"/>
              </a:rPr>
              <a:t>A total of 1475 children have been suspended at least once from North Yorkshire mainstream schools in 2024/25, there were 1599 in the same period of 2023/24</a:t>
            </a:r>
          </a:p>
          <a:p>
            <a:pPr marL="171450" indent="-171450">
              <a:buFont typeface="Arial" panose="020B0604020202020204" pitchFamily="34" charset="0"/>
              <a:buChar char="•"/>
            </a:pPr>
            <a:r>
              <a:rPr lang="en-GB" sz="2000">
                <a:solidFill>
                  <a:schemeClr val="tx1"/>
                </a:solidFill>
                <a:latin typeface="Calibri" panose="020F0502020204030204" pitchFamily="34" charset="0"/>
                <a:ea typeface="Calibri" panose="020F0502020204030204" pitchFamily="34" charset="0"/>
                <a:cs typeface="Calibri" panose="020F0502020204030204" pitchFamily="34" charset="0"/>
              </a:rPr>
              <a:t>Overall children suspended at least once from secondary schools increased from 2336  in  2022/23 to 2721 in 2023/24 (+16%)</a:t>
            </a:r>
          </a:p>
          <a:p>
            <a:pPr marL="171450" indent="-171450">
              <a:buFont typeface="Arial" panose="020B0604020202020204" pitchFamily="34" charset="0"/>
              <a:buChar char="•"/>
            </a:pPr>
            <a:r>
              <a:rPr lang="en-GB" sz="2000">
                <a:solidFill>
                  <a:schemeClr val="tx1"/>
                </a:solidFill>
                <a:effectLst/>
                <a:latin typeface="Calibri" panose="020F0502020204030204" pitchFamily="34" charset="0"/>
                <a:ea typeface="Calibri" panose="020F0502020204030204" pitchFamily="34" charset="0"/>
                <a:cs typeface="Calibri" panose="020F0502020204030204" pitchFamily="34" charset="0"/>
              </a:rPr>
              <a:t>The inc</a:t>
            </a:r>
            <a:r>
              <a:rPr lang="en-GB" sz="2000">
                <a:solidFill>
                  <a:schemeClr val="tx1"/>
                </a:solidFill>
                <a:latin typeface="Calibri" panose="020F0502020204030204" pitchFamily="34" charset="0"/>
                <a:ea typeface="Calibri" panose="020F0502020204030204" pitchFamily="34" charset="0"/>
                <a:cs typeface="Calibri" panose="020F0502020204030204" pitchFamily="34" charset="0"/>
              </a:rPr>
              <a:t>rease in primary schools was 18% (377 in 2023/24)</a:t>
            </a:r>
          </a:p>
          <a:p>
            <a:pPr marL="171450" indent="-171450">
              <a:buFont typeface="Arial" panose="020B0604020202020204" pitchFamily="34" charset="0"/>
              <a:buChar char="•"/>
            </a:pPr>
            <a:endParaRPr lang="en-GB">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endParaRPr lang="en-GB"/>
          </a:p>
        </p:txBody>
      </p:sp>
      <p:pic>
        <p:nvPicPr>
          <p:cNvPr id="9" name="Picture 8">
            <a:extLst>
              <a:ext uri="{FF2B5EF4-FFF2-40B4-BE49-F238E27FC236}">
                <a16:creationId xmlns:a16="http://schemas.microsoft.com/office/drawing/2014/main" id="{282C58C6-A9BC-33E0-54BD-C2DDBE0E08A2}"/>
              </a:ext>
            </a:extLst>
          </p:cNvPr>
          <p:cNvPicPr>
            <a:picLocks noChangeAspect="1"/>
          </p:cNvPicPr>
          <p:nvPr/>
        </p:nvPicPr>
        <p:blipFill>
          <a:blip r:embed="rId2"/>
          <a:stretch>
            <a:fillRect/>
          </a:stretch>
        </p:blipFill>
        <p:spPr>
          <a:xfrm>
            <a:off x="2841083" y="3154681"/>
            <a:ext cx="5620536" cy="3000736"/>
          </a:xfrm>
          <a:prstGeom prst="rect">
            <a:avLst/>
          </a:prstGeom>
        </p:spPr>
      </p:pic>
    </p:spTree>
    <p:extLst>
      <p:ext uri="{BB962C8B-B14F-4D97-AF65-F5344CB8AC3E}">
        <p14:creationId xmlns:p14="http://schemas.microsoft.com/office/powerpoint/2010/main" val="11522514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33747-0714-1B09-35D4-575F59DF6436}"/>
              </a:ext>
            </a:extLst>
          </p:cNvPr>
          <p:cNvSpPr>
            <a:spLocks noGrp="1"/>
          </p:cNvSpPr>
          <p:nvPr>
            <p:ph type="title"/>
          </p:nvPr>
        </p:nvSpPr>
        <p:spPr>
          <a:xfrm>
            <a:off x="240366" y="321919"/>
            <a:ext cx="10515600" cy="707462"/>
          </a:xfrm>
        </p:spPr>
        <p:txBody>
          <a:bodyPr/>
          <a:lstStyle/>
          <a:p>
            <a:r>
              <a:rPr lang="en-GB"/>
              <a:t>% of school population</a:t>
            </a:r>
          </a:p>
        </p:txBody>
      </p:sp>
      <p:sp>
        <p:nvSpPr>
          <p:cNvPr id="3" name="Content Placeholder 2">
            <a:extLst>
              <a:ext uri="{FF2B5EF4-FFF2-40B4-BE49-F238E27FC236}">
                <a16:creationId xmlns:a16="http://schemas.microsoft.com/office/drawing/2014/main" id="{22FB5833-E2B8-E828-D5E0-167D2F00AE28}"/>
              </a:ext>
            </a:extLst>
          </p:cNvPr>
          <p:cNvSpPr>
            <a:spLocks noGrp="1"/>
          </p:cNvSpPr>
          <p:nvPr>
            <p:ph idx="1"/>
          </p:nvPr>
        </p:nvSpPr>
        <p:spPr>
          <a:xfrm>
            <a:off x="240366" y="1029381"/>
            <a:ext cx="10515600" cy="3807389"/>
          </a:xfrm>
        </p:spPr>
        <p:txBody>
          <a:bodyPr vert="horz" lIns="91440" tIns="45720" rIns="91440" bIns="45720" rtlCol="0" anchor="t">
            <a:normAutofit/>
          </a:bodyPr>
          <a:lstStyle/>
          <a:p>
            <a:pPr marL="171450" indent="-171450" algn="just">
              <a:buFont typeface="Arial" panose="020B0604020202020204" pitchFamily="34" charset="0"/>
              <a:buChar char="•"/>
            </a:pPr>
            <a:endParaRPr lang="en-GB" sz="200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en-GB" sz="2000">
                <a:latin typeface="Calibri"/>
                <a:ea typeface="Calibri"/>
                <a:cs typeface="Calibri"/>
              </a:rPr>
              <a:t>The North Yorkshire average for children suspended at least once as a % of the secondary school population is 7.3% in 2023/24. Up from 6.3% in 2022/23.</a:t>
            </a:r>
          </a:p>
          <a:p>
            <a:pPr marL="171450" indent="-171450" algn="just">
              <a:buFont typeface="Arial" panose="020B0604020202020204" pitchFamily="34" charset="0"/>
              <a:buChar char="•"/>
            </a:pPr>
            <a:r>
              <a:rPr lang="en-GB" sz="2000">
                <a:latin typeface="Calibri"/>
                <a:ea typeface="Calibri"/>
                <a:cs typeface="Calibri"/>
              </a:rPr>
              <a:t>Both Scarborough, Whitby &amp; Ryedale (9.6%) and Hambleton &amp; </a:t>
            </a:r>
            <a:r>
              <a:rPr lang="en-GB" sz="2000" err="1">
                <a:latin typeface="Calibri"/>
                <a:ea typeface="Calibri"/>
                <a:cs typeface="Calibri"/>
              </a:rPr>
              <a:t>Richmondshire</a:t>
            </a:r>
            <a:r>
              <a:rPr lang="en-GB" sz="2000">
                <a:latin typeface="Calibri"/>
                <a:ea typeface="Calibri"/>
                <a:cs typeface="Calibri"/>
              </a:rPr>
              <a:t> (9.6%) locality have consistently been above the North Yorkshire average for secondary schools</a:t>
            </a:r>
          </a:p>
          <a:p>
            <a:pPr marL="171450" indent="-171450" algn="just">
              <a:buFont typeface="Arial" panose="020B0604020202020204" pitchFamily="34" charset="0"/>
              <a:buChar char="•"/>
            </a:pPr>
            <a:r>
              <a:rPr lang="en-GB" sz="2000">
                <a:latin typeface="Calibri"/>
                <a:ea typeface="Calibri"/>
                <a:cs typeface="Calibri"/>
              </a:rPr>
              <a:t>The North Yorkshire average for children suspended at least once as a % of the primary school population was 0.86% in 2023/24. Up from 0.71%.</a:t>
            </a:r>
          </a:p>
          <a:p>
            <a:pPr marL="171450" indent="-171450" algn="just">
              <a:buFont typeface="Arial" panose="020B0604020202020204" pitchFamily="34" charset="0"/>
              <a:buChar char="•"/>
            </a:pPr>
            <a:r>
              <a:rPr lang="en-GB" sz="2000">
                <a:latin typeface="Calibri"/>
                <a:ea typeface="Calibri"/>
                <a:cs typeface="Calibri"/>
              </a:rPr>
              <a:t>The rate for Scarborough &amp; Ryedale locality in 2023/24 was 1.17%</a:t>
            </a:r>
            <a:endParaRPr lang="en-GB" sz="2000">
              <a:effectLst/>
              <a:latin typeface="Calibri"/>
              <a:ea typeface="Calibri"/>
              <a:cs typeface="Calibri"/>
            </a:endParaRPr>
          </a:p>
          <a:p>
            <a:endParaRPr lang="en-GB"/>
          </a:p>
        </p:txBody>
      </p:sp>
      <p:pic>
        <p:nvPicPr>
          <p:cNvPr id="7" name="Picture 6">
            <a:extLst>
              <a:ext uri="{FF2B5EF4-FFF2-40B4-BE49-F238E27FC236}">
                <a16:creationId xmlns:a16="http://schemas.microsoft.com/office/drawing/2014/main" id="{90EB5E71-681E-8636-C7EC-6092086EE925}"/>
              </a:ext>
            </a:extLst>
          </p:cNvPr>
          <p:cNvPicPr>
            <a:picLocks noChangeAspect="1"/>
          </p:cNvPicPr>
          <p:nvPr/>
        </p:nvPicPr>
        <p:blipFill>
          <a:blip r:embed="rId2"/>
          <a:stretch>
            <a:fillRect/>
          </a:stretch>
        </p:blipFill>
        <p:spPr>
          <a:xfrm>
            <a:off x="3117846" y="3885797"/>
            <a:ext cx="5956308" cy="2505673"/>
          </a:xfrm>
          <a:prstGeom prst="rect">
            <a:avLst/>
          </a:prstGeom>
        </p:spPr>
      </p:pic>
    </p:spTree>
    <p:extLst>
      <p:ext uri="{BB962C8B-B14F-4D97-AF65-F5344CB8AC3E}">
        <p14:creationId xmlns:p14="http://schemas.microsoft.com/office/powerpoint/2010/main" val="21424788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C3E2A-81FD-FC7E-939C-9C9B9316E8B1}"/>
              </a:ext>
            </a:extLst>
          </p:cNvPr>
          <p:cNvSpPr>
            <a:spLocks noGrp="1"/>
          </p:cNvSpPr>
          <p:nvPr>
            <p:ph type="title"/>
          </p:nvPr>
        </p:nvSpPr>
        <p:spPr>
          <a:xfrm>
            <a:off x="464573" y="761399"/>
            <a:ext cx="10515600" cy="707462"/>
          </a:xfrm>
        </p:spPr>
        <p:txBody>
          <a:bodyPr/>
          <a:lstStyle/>
          <a:p>
            <a:r>
              <a:rPr lang="en-GB"/>
              <a:t>Contacts and further info</a:t>
            </a:r>
          </a:p>
        </p:txBody>
      </p:sp>
      <p:sp>
        <p:nvSpPr>
          <p:cNvPr id="3" name="Content Placeholder 2">
            <a:extLst>
              <a:ext uri="{FF2B5EF4-FFF2-40B4-BE49-F238E27FC236}">
                <a16:creationId xmlns:a16="http://schemas.microsoft.com/office/drawing/2014/main" id="{F5799BCE-B26F-A6E7-BEE0-5640ABE93E51}"/>
              </a:ext>
            </a:extLst>
          </p:cNvPr>
          <p:cNvSpPr>
            <a:spLocks noGrp="1"/>
          </p:cNvSpPr>
          <p:nvPr>
            <p:ph idx="1"/>
          </p:nvPr>
        </p:nvSpPr>
        <p:spPr>
          <a:xfrm>
            <a:off x="464573" y="1800407"/>
            <a:ext cx="10515600" cy="3807389"/>
          </a:xfrm>
        </p:spPr>
        <p:txBody>
          <a:bodyPr>
            <a:normAutofit fontScale="92500" lnSpcReduction="20000"/>
          </a:bodyPr>
          <a:lstStyle/>
          <a:p>
            <a:r>
              <a:rPr lang="en-GB"/>
              <a:t>Hub Manager Helen Hodgson</a:t>
            </a:r>
          </a:p>
          <a:p>
            <a:r>
              <a:rPr lang="en-GB">
                <a:hlinkClick r:id="rId2"/>
              </a:rPr>
              <a:t>Helen.Hodgson@northyorks.gov.uk</a:t>
            </a:r>
            <a:endParaRPr lang="en-GB"/>
          </a:p>
          <a:p>
            <a:r>
              <a:rPr lang="en-GB"/>
              <a:t>01609 798577</a:t>
            </a:r>
          </a:p>
          <a:p>
            <a:endParaRPr lang="en-GB"/>
          </a:p>
          <a:p>
            <a:r>
              <a:rPr lang="en-GB"/>
              <a:t>Admin</a:t>
            </a:r>
          </a:p>
          <a:p>
            <a:r>
              <a:rPr lang="en-GB">
                <a:hlinkClick r:id="rId3"/>
              </a:rPr>
              <a:t>NYSENDHubs@northyorks.gov.uk</a:t>
            </a:r>
            <a:endParaRPr lang="en-GB"/>
          </a:p>
          <a:p>
            <a:endParaRPr lang="en-GB"/>
          </a:p>
          <a:p>
            <a:r>
              <a:rPr lang="en-GB"/>
              <a:t>Hub Handbook is on NYES website under SEN as are the ones for all other areas and we update termly.</a:t>
            </a:r>
          </a:p>
        </p:txBody>
      </p:sp>
    </p:spTree>
    <p:extLst>
      <p:ext uri="{BB962C8B-B14F-4D97-AF65-F5344CB8AC3E}">
        <p14:creationId xmlns:p14="http://schemas.microsoft.com/office/powerpoint/2010/main" val="593246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C7DB3-A0DA-3AAC-E3E2-B7DBDF093A97}"/>
              </a:ext>
            </a:extLst>
          </p:cNvPr>
          <p:cNvSpPr>
            <a:spLocks noGrp="1"/>
          </p:cNvSpPr>
          <p:nvPr>
            <p:ph type="title"/>
          </p:nvPr>
        </p:nvSpPr>
        <p:spPr>
          <a:xfrm>
            <a:off x="464573" y="948873"/>
            <a:ext cx="10515600" cy="1423557"/>
          </a:xfrm>
        </p:spPr>
        <p:txBody>
          <a:bodyPr>
            <a:normAutofit/>
          </a:bodyPr>
          <a:lstStyle/>
          <a:p>
            <a:pPr algn="ctr"/>
            <a:r>
              <a:rPr lang="en-GB">
                <a:latin typeface="Arial"/>
                <a:cs typeface="Arial"/>
              </a:rPr>
              <a:t>Harrogate, Ripon, Knaresborough and Craven Hub</a:t>
            </a:r>
            <a:endParaRPr lang="en-US"/>
          </a:p>
        </p:txBody>
      </p:sp>
      <p:pic>
        <p:nvPicPr>
          <p:cNvPr id="4" name="Content Placeholder 3" descr="Dog with red heart on nose">
            <a:extLst>
              <a:ext uri="{FF2B5EF4-FFF2-40B4-BE49-F238E27FC236}">
                <a16:creationId xmlns:a16="http://schemas.microsoft.com/office/drawing/2014/main" id="{EB7DDDE8-A9F1-6825-B183-5DC5F59C46BD}"/>
              </a:ext>
            </a:extLst>
          </p:cNvPr>
          <p:cNvPicPr>
            <a:picLocks noGrp="1" noChangeAspect="1"/>
          </p:cNvPicPr>
          <p:nvPr>
            <p:ph idx="1"/>
          </p:nvPr>
        </p:nvPicPr>
        <p:blipFill>
          <a:blip r:embed="rId2"/>
          <a:stretch>
            <a:fillRect/>
          </a:stretch>
        </p:blipFill>
        <p:spPr>
          <a:xfrm>
            <a:off x="2867819" y="2370138"/>
            <a:ext cx="5710237" cy="3806825"/>
          </a:xfrm>
        </p:spPr>
      </p:pic>
    </p:spTree>
    <p:extLst>
      <p:ext uri="{BB962C8B-B14F-4D97-AF65-F5344CB8AC3E}">
        <p14:creationId xmlns:p14="http://schemas.microsoft.com/office/powerpoint/2010/main" val="39627022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048B3-8772-3804-5030-F4F9F71218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8F3076-4DBB-3E97-F412-13DCF27F25F9}"/>
              </a:ext>
            </a:extLst>
          </p:cNvPr>
          <p:cNvSpPr>
            <a:spLocks noGrp="1"/>
          </p:cNvSpPr>
          <p:nvPr>
            <p:ph type="title"/>
          </p:nvPr>
        </p:nvSpPr>
        <p:spPr>
          <a:xfrm>
            <a:off x="0" y="169618"/>
            <a:ext cx="10515600" cy="1076006"/>
          </a:xfrm>
        </p:spPr>
        <p:txBody>
          <a:bodyPr>
            <a:normAutofit/>
          </a:bodyPr>
          <a:lstStyle/>
          <a:p>
            <a:pPr algn="ctr"/>
            <a:r>
              <a:rPr lang="en-GB" sz="2000">
                <a:latin typeface="Arial"/>
                <a:cs typeface="Arial"/>
              </a:rPr>
              <a:t>Harrogate, Ripon, Knaresborough and Craven Hub</a:t>
            </a:r>
            <a:endParaRPr lang="en-US" sz="2000">
              <a:latin typeface="Arial"/>
              <a:cs typeface="Arial"/>
            </a:endParaRPr>
          </a:p>
        </p:txBody>
      </p:sp>
      <p:sp>
        <p:nvSpPr>
          <p:cNvPr id="3" name="Content Placeholder 2">
            <a:extLst>
              <a:ext uri="{FF2B5EF4-FFF2-40B4-BE49-F238E27FC236}">
                <a16:creationId xmlns:a16="http://schemas.microsoft.com/office/drawing/2014/main" id="{55C9E180-EA60-8781-6EDF-59011254BC42}"/>
              </a:ext>
            </a:extLst>
          </p:cNvPr>
          <p:cNvSpPr>
            <a:spLocks noGrp="1"/>
          </p:cNvSpPr>
          <p:nvPr>
            <p:ph idx="1"/>
          </p:nvPr>
        </p:nvSpPr>
        <p:spPr>
          <a:xfrm>
            <a:off x="464573" y="532735"/>
            <a:ext cx="11557488" cy="5878689"/>
          </a:xfrm>
        </p:spPr>
        <p:txBody>
          <a:bodyPr vert="horz" lIns="91440" tIns="45720" rIns="91440" bIns="45720" rtlCol="0" anchor="t">
            <a:normAutofit/>
          </a:bodyPr>
          <a:lstStyle/>
          <a:p>
            <a:endParaRPr lang="en-GB" sz="1400">
              <a:solidFill>
                <a:srgbClr val="242424"/>
              </a:solidFill>
              <a:latin typeface="Segoe UI"/>
              <a:cs typeface="Segoe UI"/>
            </a:endParaRPr>
          </a:p>
          <a:p>
            <a:r>
              <a:rPr lang="en-GB" sz="1400">
                <a:solidFill>
                  <a:srgbClr val="242424"/>
                </a:solidFill>
                <a:latin typeface="Segoe UI"/>
                <a:cs typeface="Segoe UI"/>
              </a:rPr>
              <a:t>  Since the hubs were established in 2020, we've seen many changes, but our current Hub Team includes the following wonderful people:</a:t>
            </a:r>
          </a:p>
          <a:p>
            <a:pPr marL="285750" indent="-285750">
              <a:buChar char="•"/>
            </a:pPr>
            <a:r>
              <a:rPr lang="en-GB" sz="1400" b="1" u="sng">
                <a:latin typeface="Arial"/>
                <a:cs typeface="Arial"/>
              </a:rPr>
              <a:t>Cognition &amp; Learning:</a:t>
            </a:r>
            <a:endParaRPr lang="en-US" sz="1400">
              <a:latin typeface="Arial"/>
              <a:cs typeface="Arial"/>
            </a:endParaRPr>
          </a:p>
          <a:p>
            <a:pPr marL="285750" indent="-285750">
              <a:buChar char="•"/>
            </a:pPr>
            <a:r>
              <a:rPr lang="en-GB" sz="1400" b="1">
                <a:latin typeface="Arial"/>
                <a:cs typeface="Arial"/>
              </a:rPr>
              <a:t>Specialist Teacher (LD) </a:t>
            </a:r>
            <a:r>
              <a:rPr lang="en-GB" sz="1400">
                <a:latin typeface="Arial"/>
                <a:cs typeface="Arial"/>
              </a:rPr>
              <a:t>- Elisabeth Graham Bell</a:t>
            </a:r>
          </a:p>
          <a:p>
            <a:pPr marL="285750" indent="-285750">
              <a:buChar char="•"/>
            </a:pPr>
            <a:r>
              <a:rPr lang="en-GB" sz="1400" b="1">
                <a:latin typeface="Arial"/>
                <a:cs typeface="Arial"/>
              </a:rPr>
              <a:t>Specialist Practitioner (LD)</a:t>
            </a:r>
            <a:r>
              <a:rPr lang="en-GB" sz="1400">
                <a:latin typeface="Arial"/>
                <a:cs typeface="Arial"/>
              </a:rPr>
              <a:t> - Mary White</a:t>
            </a:r>
          </a:p>
          <a:p>
            <a:pPr marL="285750" indent="-285750">
              <a:buChar char="•"/>
            </a:pPr>
            <a:r>
              <a:rPr lang="en-GB" sz="1400" b="1">
                <a:latin typeface="Arial"/>
                <a:cs typeface="Arial"/>
              </a:rPr>
              <a:t>Specialist Teacher (ED)</a:t>
            </a:r>
            <a:r>
              <a:rPr lang="en-GB" sz="1400">
                <a:latin typeface="Arial"/>
                <a:cs typeface="Arial"/>
              </a:rPr>
              <a:t> - Lorayne Farrington</a:t>
            </a:r>
          </a:p>
          <a:p>
            <a:pPr marL="285750" indent="-285750">
              <a:buChar char="•"/>
            </a:pPr>
            <a:r>
              <a:rPr lang="en-GB" sz="1400" b="1">
                <a:latin typeface="Arial"/>
                <a:cs typeface="Arial"/>
              </a:rPr>
              <a:t>Portage Practitioner </a:t>
            </a:r>
            <a:r>
              <a:rPr lang="en-GB" sz="1400">
                <a:latin typeface="Arial"/>
                <a:cs typeface="Arial"/>
              </a:rPr>
              <a:t>- Michelle Smith, Anna Grant &amp; Bethan Benfield</a:t>
            </a:r>
          </a:p>
          <a:p>
            <a:pPr marL="285750" indent="-285750">
              <a:buChar char="•"/>
            </a:pPr>
            <a:r>
              <a:rPr lang="en-GB" sz="1400" b="1" u="sng">
                <a:latin typeface="Arial"/>
                <a:cs typeface="Arial"/>
              </a:rPr>
              <a:t>Communication &amp; Interaction:</a:t>
            </a:r>
            <a:endParaRPr lang="en-GB" sz="1400">
              <a:latin typeface="Arial"/>
              <a:cs typeface="Arial"/>
            </a:endParaRPr>
          </a:p>
          <a:p>
            <a:pPr marL="285750" indent="-285750">
              <a:buChar char="•"/>
            </a:pPr>
            <a:r>
              <a:rPr lang="en-GB" sz="1400" b="1">
                <a:latin typeface="Arial"/>
                <a:cs typeface="Arial"/>
              </a:rPr>
              <a:t>Specialist Teacher (C&amp;I)</a:t>
            </a:r>
            <a:r>
              <a:rPr lang="en-GB" sz="1400">
                <a:latin typeface="Arial"/>
                <a:cs typeface="Arial"/>
              </a:rPr>
              <a:t> - Alison Stewart, Helen Sturt, Julia Stega.</a:t>
            </a:r>
          </a:p>
          <a:p>
            <a:pPr marL="285750" indent="-285750">
              <a:buChar char="•"/>
            </a:pPr>
            <a:r>
              <a:rPr lang="en-GB" sz="1400" b="1">
                <a:latin typeface="Arial"/>
                <a:cs typeface="Arial"/>
              </a:rPr>
              <a:t>Specialist Practitioner (C&amp;I)</a:t>
            </a:r>
            <a:r>
              <a:rPr lang="en-GB" sz="1400">
                <a:latin typeface="Arial"/>
                <a:cs typeface="Arial"/>
              </a:rPr>
              <a:t> - Jo Deaton, Tracy Ashton and Judith Farrar.</a:t>
            </a:r>
          </a:p>
          <a:p>
            <a:pPr marL="285750" indent="-285750">
              <a:buChar char="•"/>
            </a:pPr>
            <a:r>
              <a:rPr lang="en-GB" sz="1400" b="1">
                <a:latin typeface="Arial"/>
                <a:cs typeface="Arial"/>
              </a:rPr>
              <a:t>SLCN Specialist </a:t>
            </a:r>
            <a:r>
              <a:rPr lang="en-GB" sz="1400">
                <a:latin typeface="Arial"/>
                <a:cs typeface="Arial"/>
              </a:rPr>
              <a:t>- Jo Collett</a:t>
            </a:r>
          </a:p>
          <a:p>
            <a:pPr marL="285750" indent="-285750">
              <a:buChar char="•"/>
            </a:pPr>
            <a:r>
              <a:rPr lang="en-GB" sz="1400" b="1">
                <a:latin typeface="Arial"/>
                <a:cs typeface="Arial"/>
              </a:rPr>
              <a:t>Speech and Language Therapist </a:t>
            </a:r>
            <a:r>
              <a:rPr lang="en-GB" sz="1400">
                <a:latin typeface="Arial"/>
                <a:cs typeface="Arial"/>
              </a:rPr>
              <a:t>- Kirsty Voice</a:t>
            </a:r>
          </a:p>
          <a:p>
            <a:pPr marL="285750" indent="-285750">
              <a:buChar char="•"/>
            </a:pPr>
            <a:r>
              <a:rPr lang="en-GB" sz="1400" b="1">
                <a:latin typeface="Arial"/>
                <a:cs typeface="Arial"/>
              </a:rPr>
              <a:t>Speech and Language Therapy Assistant – </a:t>
            </a:r>
            <a:r>
              <a:rPr lang="en-GB" sz="1400">
                <a:latin typeface="Arial"/>
                <a:cs typeface="Arial"/>
              </a:rPr>
              <a:t>Carol Moxon &amp; Catherine Baranyai</a:t>
            </a:r>
          </a:p>
          <a:p>
            <a:pPr marL="285750" indent="-285750">
              <a:buChar char="•"/>
            </a:pPr>
            <a:r>
              <a:rPr lang="en-GB" sz="1400" b="1" u="sng">
                <a:latin typeface="Arial"/>
                <a:cs typeface="Arial"/>
              </a:rPr>
              <a:t>Social, Emotional and Mental Health:</a:t>
            </a:r>
            <a:endParaRPr lang="en-GB" sz="1400">
              <a:latin typeface="Arial"/>
              <a:cs typeface="Arial"/>
            </a:endParaRPr>
          </a:p>
          <a:p>
            <a:pPr marL="285750" indent="-285750">
              <a:buChar char="•"/>
            </a:pPr>
            <a:r>
              <a:rPr lang="en-GB" sz="1400" b="1">
                <a:latin typeface="Arial"/>
                <a:cs typeface="Arial"/>
              </a:rPr>
              <a:t>SEMH Specialist </a:t>
            </a:r>
            <a:r>
              <a:rPr lang="en-GB" sz="1400">
                <a:latin typeface="Arial"/>
                <a:cs typeface="Arial"/>
              </a:rPr>
              <a:t>-</a:t>
            </a:r>
            <a:r>
              <a:rPr lang="en-GB" sz="1400" b="1">
                <a:latin typeface="Arial"/>
                <a:cs typeface="Arial"/>
              </a:rPr>
              <a:t> </a:t>
            </a:r>
            <a:r>
              <a:rPr lang="en-GB" sz="1400">
                <a:latin typeface="Arial"/>
                <a:cs typeface="Arial"/>
              </a:rPr>
              <a:t>Laura Henry</a:t>
            </a:r>
          </a:p>
          <a:p>
            <a:pPr marL="285750" indent="-285750">
              <a:buChar char="•"/>
            </a:pPr>
            <a:r>
              <a:rPr lang="en-GB" sz="1400" b="1">
                <a:latin typeface="Arial"/>
                <a:cs typeface="Arial"/>
              </a:rPr>
              <a:t>SEMH Specialist Practitioner </a:t>
            </a:r>
            <a:r>
              <a:rPr lang="en-GB" sz="1400">
                <a:latin typeface="Arial"/>
                <a:cs typeface="Arial"/>
              </a:rPr>
              <a:t>- Jodie Elliot, Stephanie Allport, Jo Barnard &amp; Amie Whitfield.</a:t>
            </a:r>
          </a:p>
          <a:p>
            <a:pPr marL="285750" indent="-285750">
              <a:buChar char="•"/>
            </a:pPr>
            <a:r>
              <a:rPr lang="en-GB" sz="1400" b="1" u="sng">
                <a:latin typeface="Arial"/>
                <a:cs typeface="Arial"/>
              </a:rPr>
              <a:t>School Focused Support:</a:t>
            </a:r>
            <a:r>
              <a:rPr lang="en-GB" sz="1400">
                <a:latin typeface="Arial"/>
                <a:cs typeface="Arial"/>
              </a:rPr>
              <a:t> </a:t>
            </a:r>
            <a:r>
              <a:rPr lang="en-GB" sz="1400" i="1">
                <a:latin typeface="Arial"/>
                <a:cs typeface="Arial"/>
              </a:rPr>
              <a:t>(until end of Spring Term 2025)</a:t>
            </a:r>
            <a:endParaRPr lang="en-GB" sz="1400">
              <a:latin typeface="Arial"/>
              <a:cs typeface="Arial"/>
            </a:endParaRPr>
          </a:p>
          <a:p>
            <a:pPr marL="285750" indent="-285750">
              <a:buChar char="•"/>
            </a:pPr>
            <a:r>
              <a:rPr lang="en-GB" sz="1400">
                <a:latin typeface="Arial"/>
                <a:cs typeface="Arial"/>
              </a:rPr>
              <a:t>Frances Andrews, Laura Bye &amp; Rebecca Rocks</a:t>
            </a:r>
          </a:p>
          <a:p>
            <a:pPr marL="285750" indent="-285750">
              <a:buChar char="•"/>
            </a:pPr>
            <a:endParaRPr lang="en-GB" sz="1300">
              <a:latin typeface="Arial"/>
              <a:cs typeface="Arial"/>
            </a:endParaRPr>
          </a:p>
          <a:p>
            <a:pPr marL="457200" indent="-457200">
              <a:buChar char="•"/>
            </a:pPr>
            <a:endParaRPr lang="en-GB" sz="2000">
              <a:latin typeface="Arial"/>
              <a:cs typeface="Arial"/>
            </a:endParaRPr>
          </a:p>
          <a:p>
            <a:endParaRPr lang="en-GB" sz="2000"/>
          </a:p>
          <a:p>
            <a:endParaRPr lang="en-GB"/>
          </a:p>
        </p:txBody>
      </p:sp>
    </p:spTree>
    <p:extLst>
      <p:ext uri="{BB962C8B-B14F-4D97-AF65-F5344CB8AC3E}">
        <p14:creationId xmlns:p14="http://schemas.microsoft.com/office/powerpoint/2010/main" val="436954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80C4-A984-F011-B4D9-38A1E667586A}"/>
              </a:ext>
            </a:extLst>
          </p:cNvPr>
          <p:cNvSpPr>
            <a:spLocks noGrp="1"/>
          </p:cNvSpPr>
          <p:nvPr>
            <p:ph type="title"/>
          </p:nvPr>
        </p:nvSpPr>
        <p:spPr>
          <a:xfrm>
            <a:off x="464573" y="524175"/>
            <a:ext cx="10515600" cy="707462"/>
          </a:xfrm>
        </p:spPr>
        <p:txBody>
          <a:bodyPr/>
          <a:lstStyle/>
          <a:p>
            <a:r>
              <a:rPr lang="en-GB">
                <a:latin typeface="Arial"/>
                <a:cs typeface="Arial"/>
              </a:rPr>
              <a:t>Caseload numbers</a:t>
            </a:r>
            <a:endParaRPr lang="en-GB"/>
          </a:p>
        </p:txBody>
      </p:sp>
      <p:sp>
        <p:nvSpPr>
          <p:cNvPr id="3" name="Content Placeholder 2">
            <a:extLst>
              <a:ext uri="{FF2B5EF4-FFF2-40B4-BE49-F238E27FC236}">
                <a16:creationId xmlns:a16="http://schemas.microsoft.com/office/drawing/2014/main" id="{823984D3-2EBA-E8A4-B92B-9154230EEDED}"/>
              </a:ext>
            </a:extLst>
          </p:cNvPr>
          <p:cNvSpPr>
            <a:spLocks noGrp="1"/>
          </p:cNvSpPr>
          <p:nvPr>
            <p:ph idx="1"/>
          </p:nvPr>
        </p:nvSpPr>
        <p:spPr>
          <a:xfrm>
            <a:off x="464573" y="4251366"/>
            <a:ext cx="11303874" cy="2185059"/>
          </a:xfrm>
        </p:spPr>
        <p:txBody>
          <a:bodyPr vert="horz" lIns="91440" tIns="45720" rIns="91440" bIns="45720" rtlCol="0" anchor="t">
            <a:normAutofit/>
          </a:bodyPr>
          <a:lstStyle/>
          <a:p>
            <a:r>
              <a:rPr lang="en-US">
                <a:latin typeface="Calibri" panose="020F0502020204030204" pitchFamily="34" charset="0"/>
                <a:ea typeface="Calibri" panose="020F0502020204030204" pitchFamily="34" charset="0"/>
                <a:cs typeface="Calibri" panose="020F0502020204030204" pitchFamily="34" charset="0"/>
              </a:rPr>
              <a:t>The total caseload of SEND hubs has continued to increase over the last 4 years, going from 1656 a year to 2326 in 2023-24, a 40% increase. </a:t>
            </a:r>
          </a:p>
          <a:p>
            <a:r>
              <a:rPr lang="en-US">
                <a:latin typeface="Calibri" panose="020F0502020204030204" pitchFamily="34" charset="0"/>
                <a:ea typeface="Calibri" panose="020F0502020204030204" pitchFamily="34" charset="0"/>
                <a:cs typeface="Calibri" panose="020F0502020204030204" pitchFamily="34" charset="0"/>
              </a:rPr>
              <a:t>There has also been an increase in the number of referrals in the same period each year (from Sep to Jan), from 613 in 2020/21 to 1098 in 2024/25, which is a 79% increase in referrals since 2020. </a:t>
            </a:r>
            <a:endParaRPr lang="en-GB">
              <a:latin typeface="Calibri" panose="020F0502020204030204" pitchFamily="34" charset="0"/>
              <a:ea typeface="Calibri" panose="020F0502020204030204" pitchFamily="34" charset="0"/>
              <a:cs typeface="Calibri" panose="020F0502020204030204" pitchFamily="34" charset="0"/>
            </a:endParaRPr>
          </a:p>
        </p:txBody>
      </p:sp>
      <p:pic>
        <p:nvPicPr>
          <p:cNvPr id="5" name="Content Placeholder 3" descr="A graph with blue bars and numbers&#10;&#10;AI-generated content may be incorrect.">
            <a:extLst>
              <a:ext uri="{FF2B5EF4-FFF2-40B4-BE49-F238E27FC236}">
                <a16:creationId xmlns:a16="http://schemas.microsoft.com/office/drawing/2014/main" id="{176DECCD-0CA3-87D1-EDEA-7D30EE937037}"/>
              </a:ext>
            </a:extLst>
          </p:cNvPr>
          <p:cNvPicPr>
            <a:picLocks noChangeAspect="1"/>
          </p:cNvPicPr>
          <p:nvPr/>
        </p:nvPicPr>
        <p:blipFill>
          <a:blip r:embed="rId2"/>
          <a:stretch>
            <a:fillRect/>
          </a:stretch>
        </p:blipFill>
        <p:spPr>
          <a:xfrm>
            <a:off x="650247" y="1231637"/>
            <a:ext cx="4826778" cy="2903916"/>
          </a:xfrm>
          <a:prstGeom prst="rect">
            <a:avLst/>
          </a:prstGeom>
          <a:noFill/>
        </p:spPr>
      </p:pic>
      <p:pic>
        <p:nvPicPr>
          <p:cNvPr id="7" name="Picture 6" descr="A graph with numbers and a bar&#10;&#10;AI-generated content may be incorrect.">
            <a:extLst>
              <a:ext uri="{FF2B5EF4-FFF2-40B4-BE49-F238E27FC236}">
                <a16:creationId xmlns:a16="http://schemas.microsoft.com/office/drawing/2014/main" id="{90A408B7-4DD3-DE64-F7BE-9504582DDB6B}"/>
              </a:ext>
            </a:extLst>
          </p:cNvPr>
          <p:cNvPicPr>
            <a:picLocks noChangeAspect="1"/>
          </p:cNvPicPr>
          <p:nvPr/>
        </p:nvPicPr>
        <p:blipFill>
          <a:blip r:embed="rId3"/>
          <a:stretch>
            <a:fillRect/>
          </a:stretch>
        </p:blipFill>
        <p:spPr>
          <a:xfrm>
            <a:off x="5914882" y="1231639"/>
            <a:ext cx="4837671" cy="2903914"/>
          </a:xfrm>
          <a:prstGeom prst="rect">
            <a:avLst/>
          </a:prstGeom>
        </p:spPr>
      </p:pic>
    </p:spTree>
    <p:extLst>
      <p:ext uri="{BB962C8B-B14F-4D97-AF65-F5344CB8AC3E}">
        <p14:creationId xmlns:p14="http://schemas.microsoft.com/office/powerpoint/2010/main" val="14812451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3D2D0-19EB-67AA-2F06-D6F5030D46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5A5D8D-179B-5B11-62F8-A972DA7CA57B}"/>
              </a:ext>
            </a:extLst>
          </p:cNvPr>
          <p:cNvSpPr>
            <a:spLocks noGrp="1"/>
          </p:cNvSpPr>
          <p:nvPr>
            <p:ph type="title"/>
          </p:nvPr>
        </p:nvSpPr>
        <p:spPr>
          <a:xfrm>
            <a:off x="464573" y="201881"/>
            <a:ext cx="10515600" cy="772191"/>
          </a:xfrm>
        </p:spPr>
        <p:txBody>
          <a:bodyPr/>
          <a:lstStyle/>
          <a:p>
            <a:r>
              <a:rPr lang="en-GB">
                <a:latin typeface="Arial"/>
                <a:cs typeface="Arial"/>
              </a:rPr>
              <a:t>Referrals accepted </a:t>
            </a:r>
            <a:endParaRPr lang="en-GB"/>
          </a:p>
        </p:txBody>
      </p:sp>
      <p:sp>
        <p:nvSpPr>
          <p:cNvPr id="3" name="Content Placeholder 2">
            <a:extLst>
              <a:ext uri="{FF2B5EF4-FFF2-40B4-BE49-F238E27FC236}">
                <a16:creationId xmlns:a16="http://schemas.microsoft.com/office/drawing/2014/main" id="{0E73777E-96E1-2591-1349-26B161148841}"/>
              </a:ext>
            </a:extLst>
          </p:cNvPr>
          <p:cNvSpPr>
            <a:spLocks noGrp="1"/>
          </p:cNvSpPr>
          <p:nvPr>
            <p:ph idx="1"/>
          </p:nvPr>
        </p:nvSpPr>
        <p:spPr>
          <a:xfrm>
            <a:off x="464573" y="4131279"/>
            <a:ext cx="11339500" cy="2524840"/>
          </a:xfrm>
        </p:spPr>
        <p:txBody>
          <a:bodyPr vert="horz" lIns="91440" tIns="45720" rIns="91440" bIns="45720" rtlCol="0" anchor="t">
            <a:noAutofit/>
          </a:bodyPr>
          <a:lstStyle/>
          <a:p>
            <a:r>
              <a:rPr lang="en-US" sz="2400">
                <a:latin typeface="Calibri"/>
                <a:ea typeface="Calibri"/>
                <a:cs typeface="Calibri"/>
              </a:rPr>
              <a:t>The total caseload accepted by SEND hubs has continued to increase over the last 4 years, going from 1097 a year to 1803 in 2023-24, a 64% increase. </a:t>
            </a:r>
          </a:p>
          <a:p>
            <a:r>
              <a:rPr lang="en-US" sz="2400">
                <a:latin typeface="Calibri"/>
                <a:ea typeface="Calibri"/>
                <a:cs typeface="Calibri"/>
              </a:rPr>
              <a:t>There has also been an increase in the number of referrals in the same period each year (from Sep to Jan), from 406 in 2020/21 to 906 in 2024/25, which is a 123% increase in referrals since 2020.</a:t>
            </a:r>
          </a:p>
          <a:p>
            <a:r>
              <a:rPr lang="en-US" sz="2400">
                <a:latin typeface="Calibri"/>
                <a:ea typeface="Calibri"/>
                <a:cs typeface="Calibri"/>
              </a:rPr>
              <a:t>The Hubs have accepted 75% of all referrals. The 25% of referrals declined are still predominantly because of insufficient information provided.</a:t>
            </a:r>
          </a:p>
        </p:txBody>
      </p:sp>
      <p:pic>
        <p:nvPicPr>
          <p:cNvPr id="4" name="Picture 3">
            <a:extLst>
              <a:ext uri="{FF2B5EF4-FFF2-40B4-BE49-F238E27FC236}">
                <a16:creationId xmlns:a16="http://schemas.microsoft.com/office/drawing/2014/main" id="{BEDA0E0A-1069-436A-2E4E-8A9DA66DB01A}"/>
              </a:ext>
            </a:extLst>
          </p:cNvPr>
          <p:cNvPicPr>
            <a:picLocks noChangeAspect="1"/>
          </p:cNvPicPr>
          <p:nvPr/>
        </p:nvPicPr>
        <p:blipFill>
          <a:blip r:embed="rId2"/>
          <a:stretch>
            <a:fillRect/>
          </a:stretch>
        </p:blipFill>
        <p:spPr>
          <a:xfrm>
            <a:off x="186060" y="974073"/>
            <a:ext cx="5245713" cy="3161712"/>
          </a:xfrm>
          <a:prstGeom prst="rect">
            <a:avLst/>
          </a:prstGeom>
        </p:spPr>
      </p:pic>
      <p:pic>
        <p:nvPicPr>
          <p:cNvPr id="6" name="Picture 5" descr="A graph with numbers and columns&#10;&#10;AI-generated content may be incorrect.">
            <a:extLst>
              <a:ext uri="{FF2B5EF4-FFF2-40B4-BE49-F238E27FC236}">
                <a16:creationId xmlns:a16="http://schemas.microsoft.com/office/drawing/2014/main" id="{92EA7899-AB4A-59E8-6D7B-B2D7EB5AB036}"/>
              </a:ext>
            </a:extLst>
          </p:cNvPr>
          <p:cNvPicPr>
            <a:picLocks noChangeAspect="1"/>
          </p:cNvPicPr>
          <p:nvPr/>
        </p:nvPicPr>
        <p:blipFill>
          <a:blip r:embed="rId3"/>
          <a:stretch>
            <a:fillRect/>
          </a:stretch>
        </p:blipFill>
        <p:spPr>
          <a:xfrm>
            <a:off x="5722372" y="974072"/>
            <a:ext cx="5258135" cy="3157207"/>
          </a:xfrm>
          <a:prstGeom prst="rect">
            <a:avLst/>
          </a:prstGeom>
        </p:spPr>
      </p:pic>
    </p:spTree>
    <p:extLst>
      <p:ext uri="{BB962C8B-B14F-4D97-AF65-F5344CB8AC3E}">
        <p14:creationId xmlns:p14="http://schemas.microsoft.com/office/powerpoint/2010/main" val="4366109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FB316-0C24-FDE8-B64C-2C62E6601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CC1B9-3B5A-FD52-A19C-DFC1A6DB053E}"/>
              </a:ext>
            </a:extLst>
          </p:cNvPr>
          <p:cNvSpPr>
            <a:spLocks noGrp="1"/>
          </p:cNvSpPr>
          <p:nvPr>
            <p:ph type="title"/>
          </p:nvPr>
        </p:nvSpPr>
        <p:spPr>
          <a:xfrm>
            <a:off x="464573" y="524175"/>
            <a:ext cx="10515600" cy="707462"/>
          </a:xfrm>
        </p:spPr>
        <p:txBody>
          <a:bodyPr/>
          <a:lstStyle/>
          <a:p>
            <a:r>
              <a:rPr lang="en-GB">
                <a:latin typeface="Arial"/>
                <a:cs typeface="Arial"/>
              </a:rPr>
              <a:t>Referrals accepted by areas of need</a:t>
            </a:r>
            <a:endParaRPr lang="en-GB"/>
          </a:p>
        </p:txBody>
      </p:sp>
      <p:sp>
        <p:nvSpPr>
          <p:cNvPr id="3" name="Content Placeholder 2">
            <a:extLst>
              <a:ext uri="{FF2B5EF4-FFF2-40B4-BE49-F238E27FC236}">
                <a16:creationId xmlns:a16="http://schemas.microsoft.com/office/drawing/2014/main" id="{7EE7572A-BFEF-3C75-CAB0-94D59820A289}"/>
              </a:ext>
            </a:extLst>
          </p:cNvPr>
          <p:cNvSpPr>
            <a:spLocks noGrp="1"/>
          </p:cNvSpPr>
          <p:nvPr>
            <p:ph idx="1"/>
          </p:nvPr>
        </p:nvSpPr>
        <p:spPr>
          <a:xfrm>
            <a:off x="225631" y="5239081"/>
            <a:ext cx="11685320" cy="1422976"/>
          </a:xfrm>
        </p:spPr>
        <p:txBody>
          <a:bodyPr vert="horz" lIns="91440" tIns="45720" rIns="91440" bIns="45720" rtlCol="0" anchor="t">
            <a:noAutofit/>
          </a:bodyPr>
          <a:lstStyle/>
          <a:p>
            <a:r>
              <a:rPr lang="en-US">
                <a:latin typeface="Calibri"/>
                <a:ea typeface="Calibri"/>
                <a:cs typeface="Calibri"/>
              </a:rPr>
              <a:t>The biggest demand for support since the Hub opened has been for Communication and Interaction (ASC) and for Social, Emotional and Mental Health Support</a:t>
            </a:r>
            <a:r>
              <a:rPr lang="en-US" sz="3200">
                <a:latin typeface="Calibri"/>
                <a:ea typeface="Calibri"/>
                <a:cs typeface="Calibri"/>
              </a:rPr>
              <a:t>.</a:t>
            </a:r>
            <a:endParaRPr lang="en-US"/>
          </a:p>
        </p:txBody>
      </p:sp>
      <p:pic>
        <p:nvPicPr>
          <p:cNvPr id="5" name="Picture 4" descr="A pie chart with numbers and text&#10;&#10;AI-generated content may be incorrect.">
            <a:extLst>
              <a:ext uri="{FF2B5EF4-FFF2-40B4-BE49-F238E27FC236}">
                <a16:creationId xmlns:a16="http://schemas.microsoft.com/office/drawing/2014/main" id="{F9CBAAE5-71CF-4586-42B7-B8776C759F47}"/>
              </a:ext>
            </a:extLst>
          </p:cNvPr>
          <p:cNvPicPr>
            <a:picLocks noChangeAspect="1"/>
          </p:cNvPicPr>
          <p:nvPr/>
        </p:nvPicPr>
        <p:blipFill>
          <a:blip r:embed="rId2"/>
          <a:stretch>
            <a:fillRect/>
          </a:stretch>
        </p:blipFill>
        <p:spPr>
          <a:xfrm>
            <a:off x="0" y="1231637"/>
            <a:ext cx="5575696" cy="3977632"/>
          </a:xfrm>
          <a:prstGeom prst="rect">
            <a:avLst/>
          </a:prstGeom>
        </p:spPr>
      </p:pic>
      <p:pic>
        <p:nvPicPr>
          <p:cNvPr id="8" name="Picture 7">
            <a:extLst>
              <a:ext uri="{FF2B5EF4-FFF2-40B4-BE49-F238E27FC236}">
                <a16:creationId xmlns:a16="http://schemas.microsoft.com/office/drawing/2014/main" id="{AEF01E0C-ADE2-4176-4152-71E6DF016653}"/>
              </a:ext>
            </a:extLst>
          </p:cNvPr>
          <p:cNvPicPr>
            <a:picLocks noChangeAspect="1"/>
          </p:cNvPicPr>
          <p:nvPr/>
        </p:nvPicPr>
        <p:blipFill>
          <a:blip r:embed="rId3"/>
          <a:stretch>
            <a:fillRect/>
          </a:stretch>
        </p:blipFill>
        <p:spPr>
          <a:xfrm>
            <a:off x="5575696" y="1254188"/>
            <a:ext cx="6616304" cy="3887828"/>
          </a:xfrm>
          <a:prstGeom prst="rect">
            <a:avLst/>
          </a:prstGeom>
        </p:spPr>
      </p:pic>
    </p:spTree>
    <p:extLst>
      <p:ext uri="{BB962C8B-B14F-4D97-AF65-F5344CB8AC3E}">
        <p14:creationId xmlns:p14="http://schemas.microsoft.com/office/powerpoint/2010/main" val="16899896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623E2-5514-5CBA-3A55-36AEE689B18A}"/>
              </a:ext>
            </a:extLst>
          </p:cNvPr>
          <p:cNvSpPr>
            <a:spLocks noGrp="1"/>
          </p:cNvSpPr>
          <p:nvPr>
            <p:ph type="title"/>
          </p:nvPr>
        </p:nvSpPr>
        <p:spPr>
          <a:xfrm>
            <a:off x="586478" y="366401"/>
            <a:ext cx="3115265" cy="2034732"/>
          </a:xfrm>
        </p:spPr>
        <p:txBody>
          <a:bodyPr anchor="b">
            <a:normAutofit fontScale="90000"/>
          </a:bodyPr>
          <a:lstStyle/>
          <a:p>
            <a:r>
              <a:rPr lang="en-GB" sz="4000">
                <a:solidFill>
                  <a:srgbClr val="002060"/>
                </a:solidFill>
                <a:latin typeface="Arial"/>
                <a:cs typeface="Arial"/>
              </a:rPr>
              <a:t>           Focused Support Model</a:t>
            </a:r>
            <a:r>
              <a:rPr lang="en-GB" sz="4000">
                <a:solidFill>
                  <a:srgbClr val="FFFFFF"/>
                </a:solidFill>
                <a:latin typeface="Arial"/>
                <a:cs typeface="Arial"/>
              </a:rPr>
              <a:t>l</a:t>
            </a:r>
            <a:endParaRPr lang="en-GB" sz="4000">
              <a:solidFill>
                <a:srgbClr val="FFFFFF"/>
              </a:solidFill>
            </a:endParaRPr>
          </a:p>
        </p:txBody>
      </p:sp>
      <p:graphicFrame>
        <p:nvGraphicFramePr>
          <p:cNvPr id="5" name="Content Placeholder 2">
            <a:extLst>
              <a:ext uri="{FF2B5EF4-FFF2-40B4-BE49-F238E27FC236}">
                <a16:creationId xmlns:a16="http://schemas.microsoft.com/office/drawing/2014/main" id="{A376CAF2-6A9B-E1DF-F234-3900D0F8C7BF}"/>
              </a:ext>
            </a:extLst>
          </p:cNvPr>
          <p:cNvGraphicFramePr>
            <a:graphicFrameLocks noGrp="1"/>
          </p:cNvGraphicFramePr>
          <p:nvPr>
            <p:ph idx="1"/>
            <p:extLst>
              <p:ext uri="{D42A27DB-BD31-4B8C-83A1-F6EECF244321}">
                <p14:modId xmlns:p14="http://schemas.microsoft.com/office/powerpoint/2010/main" val="4085420069"/>
              </p:ext>
            </p:extLst>
          </p:nvPr>
        </p:nvGraphicFramePr>
        <p:xfrm>
          <a:off x="4905052" y="750440"/>
          <a:ext cx="6656536" cy="47742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descr="Paper people pyramid">
            <a:extLst>
              <a:ext uri="{FF2B5EF4-FFF2-40B4-BE49-F238E27FC236}">
                <a16:creationId xmlns:a16="http://schemas.microsoft.com/office/drawing/2014/main" id="{769D38F1-E29E-5FBC-B2A2-6A8E85A201AD}"/>
              </a:ext>
            </a:extLst>
          </p:cNvPr>
          <p:cNvPicPr>
            <a:picLocks noChangeAspect="1"/>
          </p:cNvPicPr>
          <p:nvPr/>
        </p:nvPicPr>
        <p:blipFill>
          <a:blip r:embed="rId7"/>
          <a:stretch>
            <a:fillRect/>
          </a:stretch>
        </p:blipFill>
        <p:spPr>
          <a:xfrm>
            <a:off x="299941" y="2642863"/>
            <a:ext cx="4320829" cy="2882650"/>
          </a:xfrm>
          <a:prstGeom prst="rect">
            <a:avLst/>
          </a:prstGeom>
        </p:spPr>
      </p:pic>
    </p:spTree>
    <p:extLst>
      <p:ext uri="{BB962C8B-B14F-4D97-AF65-F5344CB8AC3E}">
        <p14:creationId xmlns:p14="http://schemas.microsoft.com/office/powerpoint/2010/main" val="5385357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2930E-8185-6BEE-CA73-B0EDB95C2941}"/>
              </a:ext>
            </a:extLst>
          </p:cNvPr>
          <p:cNvSpPr>
            <a:spLocks noGrp="1"/>
          </p:cNvSpPr>
          <p:nvPr>
            <p:ph type="title"/>
          </p:nvPr>
        </p:nvSpPr>
        <p:spPr>
          <a:xfrm>
            <a:off x="466722" y="625600"/>
            <a:ext cx="3201366" cy="1372719"/>
          </a:xfrm>
        </p:spPr>
        <p:txBody>
          <a:bodyPr anchor="b">
            <a:normAutofit/>
          </a:bodyPr>
          <a:lstStyle/>
          <a:p>
            <a:r>
              <a:rPr lang="en-GB" sz="3600">
                <a:solidFill>
                  <a:srgbClr val="002060"/>
                </a:solidFill>
                <a:latin typeface="Arial"/>
                <a:cs typeface="Arial"/>
              </a:rPr>
              <a:t>Focused</a:t>
            </a:r>
            <a:r>
              <a:rPr lang="en-GB" sz="4000">
                <a:solidFill>
                  <a:srgbClr val="002060"/>
                </a:solidFill>
                <a:latin typeface="Arial"/>
                <a:cs typeface="Arial"/>
              </a:rPr>
              <a:t> </a:t>
            </a:r>
            <a:r>
              <a:rPr lang="en-GB" sz="3600">
                <a:solidFill>
                  <a:srgbClr val="002060"/>
                </a:solidFill>
                <a:latin typeface="Arial"/>
                <a:cs typeface="Arial"/>
              </a:rPr>
              <a:t>Support</a:t>
            </a:r>
            <a:endParaRPr lang="en-US" sz="3600"/>
          </a:p>
        </p:txBody>
      </p:sp>
      <p:sp>
        <p:nvSpPr>
          <p:cNvPr id="3" name="Content Placeholder 2">
            <a:extLst>
              <a:ext uri="{FF2B5EF4-FFF2-40B4-BE49-F238E27FC236}">
                <a16:creationId xmlns:a16="http://schemas.microsoft.com/office/drawing/2014/main" id="{E9B35472-6211-57AB-A2BF-8FA80E920813}"/>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GB" sz="1600">
                <a:latin typeface="Arial"/>
                <a:ea typeface="Calibri"/>
                <a:cs typeface="Arial"/>
              </a:rPr>
              <a:t>•</a:t>
            </a:r>
            <a:r>
              <a:rPr lang="en-GB" sz="1600">
                <a:latin typeface="Arial"/>
                <a:ea typeface="Calibri"/>
                <a:cs typeface="Calibri"/>
              </a:rPr>
              <a:t>Since April 2024, The Hubs have been trialling the new way of working which provided an additional element of support to schools called School Focused Support.</a:t>
            </a:r>
            <a:endParaRPr lang="en-US" sz="1600">
              <a:latin typeface="Arial"/>
              <a:ea typeface="Calibri"/>
              <a:cs typeface="Arial"/>
            </a:endParaRPr>
          </a:p>
          <a:p>
            <a:r>
              <a:rPr lang="en-GB" sz="1600">
                <a:latin typeface="Arial"/>
                <a:ea typeface="Calibri"/>
                <a:cs typeface="Arial"/>
              </a:rPr>
              <a:t>•</a:t>
            </a:r>
            <a:r>
              <a:rPr lang="en-GB" sz="1600">
                <a:latin typeface="Arial"/>
                <a:ea typeface="Calibri"/>
                <a:cs typeface="Calibri"/>
              </a:rPr>
              <a:t>Each school will have had a named School Focused Inclusion Partner who will have made regular visits to your school. </a:t>
            </a:r>
            <a:endParaRPr lang="en-GB" sz="1600">
              <a:highlight>
                <a:srgbClr val="FFFF00"/>
              </a:highlight>
              <a:latin typeface="Arial"/>
              <a:ea typeface="Calibri"/>
              <a:cs typeface="Calibri"/>
            </a:endParaRPr>
          </a:p>
          <a:p>
            <a:r>
              <a:rPr lang="en-GB" sz="1600">
                <a:latin typeface="Arial"/>
                <a:ea typeface="Calibri"/>
                <a:cs typeface="Arial"/>
              </a:rPr>
              <a:t>•</a:t>
            </a:r>
            <a:r>
              <a:rPr lang="en-GB" sz="1600">
                <a:latin typeface="Arial"/>
                <a:ea typeface="Calibri"/>
                <a:cs typeface="Calibri"/>
              </a:rPr>
              <a:t>The number of visits your school were offered  depended on the size of school, SEN needs within your school and numbers of children who have been permanently excluded.</a:t>
            </a:r>
            <a:endParaRPr lang="en-GB" sz="1600">
              <a:latin typeface="Arial"/>
              <a:ea typeface="Calibri"/>
            </a:endParaRPr>
          </a:p>
          <a:p>
            <a:r>
              <a:rPr lang="en-GB" sz="1600">
                <a:latin typeface="Arial"/>
                <a:ea typeface="Calibri"/>
                <a:cs typeface="Arial"/>
              </a:rPr>
              <a:t>• The aim was to </a:t>
            </a:r>
            <a:r>
              <a:rPr lang="en-GB" sz="1600">
                <a:latin typeface="Arial"/>
                <a:ea typeface="Calibri"/>
                <a:cs typeface="Calibri"/>
              </a:rPr>
              <a:t>Jointly set priorities for your school around SEN and look at ways that these priorities could be addressed.</a:t>
            </a:r>
            <a:endParaRPr lang="en-GB" sz="1600">
              <a:latin typeface="Arial"/>
              <a:ea typeface="Calibri"/>
            </a:endParaRPr>
          </a:p>
          <a:p>
            <a:r>
              <a:rPr lang="en-GB" sz="1600">
                <a:latin typeface="Arial"/>
                <a:ea typeface="Calibri"/>
                <a:cs typeface="Arial"/>
              </a:rPr>
              <a:t>•    </a:t>
            </a:r>
            <a:r>
              <a:rPr lang="en-GB" sz="1600" u="sng">
                <a:latin typeface="Arial"/>
                <a:ea typeface="Calibri"/>
                <a:cs typeface="Calibri"/>
              </a:rPr>
              <a:t>This may have included: </a:t>
            </a:r>
          </a:p>
          <a:p>
            <a:pPr marL="342900" indent="-342900">
              <a:buFont typeface="Wingdings" panose="020B0604020202020204" pitchFamily="34" charset="0"/>
              <a:buChar char="v"/>
            </a:pPr>
            <a:r>
              <a:rPr lang="en-GB" sz="1600">
                <a:latin typeface="Arial"/>
                <a:ea typeface="Calibri"/>
                <a:cs typeface="Calibri"/>
              </a:rPr>
              <a:t>Direct support for individual children</a:t>
            </a:r>
            <a:endParaRPr lang="en-GB" sz="1600">
              <a:latin typeface="Arial"/>
              <a:ea typeface="Calibri"/>
            </a:endParaRPr>
          </a:p>
          <a:p>
            <a:pPr marL="342900" indent="-342900">
              <a:buFont typeface="Wingdings" panose="020B0604020202020204" pitchFamily="34" charset="0"/>
              <a:buChar char="v"/>
            </a:pPr>
            <a:r>
              <a:rPr lang="en-GB" sz="1600">
                <a:latin typeface="Arial"/>
                <a:ea typeface="Calibri"/>
                <a:cs typeface="Calibri"/>
              </a:rPr>
              <a:t>Support on setting up SEN systems and processes, running reviews, EHCP processes and paperwork</a:t>
            </a:r>
          </a:p>
          <a:p>
            <a:pPr marL="342900" indent="-342900">
              <a:buFont typeface="Wingdings" panose="020B0604020202020204" pitchFamily="34" charset="0"/>
              <a:buChar char="v"/>
            </a:pPr>
            <a:r>
              <a:rPr lang="en-GB" sz="1600">
                <a:latin typeface="Arial"/>
                <a:ea typeface="Calibri"/>
                <a:cs typeface="Calibri"/>
              </a:rPr>
              <a:t>Provision mapping</a:t>
            </a:r>
          </a:p>
          <a:p>
            <a:pPr marL="342900" indent="-342900">
              <a:buFont typeface="Wingdings" panose="020B0604020202020204" pitchFamily="34" charset="0"/>
              <a:buChar char="v"/>
            </a:pPr>
            <a:r>
              <a:rPr lang="en-GB" sz="1600">
                <a:latin typeface="Arial"/>
                <a:ea typeface="Calibri"/>
                <a:cs typeface="Calibri"/>
              </a:rPr>
              <a:t>CPD Planning</a:t>
            </a:r>
          </a:p>
          <a:p>
            <a:pPr marL="342900" indent="-342900">
              <a:buFont typeface="Wingdings" panose="020B0604020202020204" pitchFamily="34" charset="0"/>
              <a:buChar char="v"/>
            </a:pPr>
            <a:r>
              <a:rPr lang="en-GB" sz="1600">
                <a:latin typeface="Arial"/>
                <a:ea typeface="Calibri"/>
                <a:cs typeface="Calibri"/>
              </a:rPr>
              <a:t>Bespoke training opportunities – learning walks, solution focused support, targeted observations.</a:t>
            </a:r>
          </a:p>
        </p:txBody>
      </p:sp>
      <p:pic>
        <p:nvPicPr>
          <p:cNvPr id="4" name="Picture 3" descr="Paper people pyramid">
            <a:extLst>
              <a:ext uri="{FF2B5EF4-FFF2-40B4-BE49-F238E27FC236}">
                <a16:creationId xmlns:a16="http://schemas.microsoft.com/office/drawing/2014/main" id="{197CD3D5-E7C8-1985-E428-EAD96573A805}"/>
              </a:ext>
            </a:extLst>
          </p:cNvPr>
          <p:cNvPicPr>
            <a:picLocks noChangeAspect="1"/>
          </p:cNvPicPr>
          <p:nvPr/>
        </p:nvPicPr>
        <p:blipFill>
          <a:blip r:embed="rId2"/>
          <a:stretch>
            <a:fillRect/>
          </a:stretch>
        </p:blipFill>
        <p:spPr>
          <a:xfrm>
            <a:off x="299941" y="2674278"/>
            <a:ext cx="4509322" cy="3246198"/>
          </a:xfrm>
          <a:prstGeom prst="rect">
            <a:avLst/>
          </a:prstGeom>
        </p:spPr>
      </p:pic>
    </p:spTree>
    <p:extLst>
      <p:ext uri="{BB962C8B-B14F-4D97-AF65-F5344CB8AC3E}">
        <p14:creationId xmlns:p14="http://schemas.microsoft.com/office/powerpoint/2010/main" val="28792528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0E479-A0D1-42A8-900C-567559A54321}"/>
              </a:ext>
            </a:extLst>
          </p:cNvPr>
          <p:cNvSpPr>
            <a:spLocks noGrp="1"/>
          </p:cNvSpPr>
          <p:nvPr>
            <p:ph type="ctrTitle"/>
          </p:nvPr>
        </p:nvSpPr>
        <p:spPr>
          <a:xfrm>
            <a:off x="285550" y="184805"/>
            <a:ext cx="11620900" cy="909349"/>
          </a:xfrm>
        </p:spPr>
        <p:txBody>
          <a:bodyPr vert="horz" lIns="91440" tIns="45720" rIns="91440" bIns="45720" rtlCol="0" anchor="ctr">
            <a:normAutofit/>
          </a:bodyPr>
          <a:lstStyle/>
          <a:p>
            <a:r>
              <a:rPr lang="en-US" sz="2400" kern="1200">
                <a:solidFill>
                  <a:schemeClr val="tx1"/>
                </a:solidFill>
                <a:latin typeface="+mj-lt"/>
                <a:ea typeface="+mj-ea"/>
                <a:cs typeface="+mj-cs"/>
              </a:rPr>
              <a:t>Additional options </a:t>
            </a:r>
            <a:r>
              <a:rPr lang="en-US" sz="2400">
                <a:solidFill>
                  <a:schemeClr val="tx1"/>
                </a:solidFill>
                <a:latin typeface="+mj-lt"/>
                <a:cs typeface="+mj-cs"/>
              </a:rPr>
              <a:t>offered </a:t>
            </a:r>
            <a:r>
              <a:rPr lang="en-US" sz="2400" kern="1200">
                <a:solidFill>
                  <a:schemeClr val="tx1"/>
                </a:solidFill>
                <a:latin typeface="+mj-lt"/>
                <a:ea typeface="+mj-ea"/>
                <a:cs typeface="+mj-cs"/>
              </a:rPr>
              <a:t>to supplement the core offer</a:t>
            </a:r>
            <a:r>
              <a:rPr lang="en-US" sz="2400">
                <a:solidFill>
                  <a:schemeClr val="tx1"/>
                </a:solidFill>
                <a:latin typeface="+mj-lt"/>
                <a:cs typeface="+mj-cs"/>
              </a:rPr>
              <a:t>.</a:t>
            </a:r>
            <a:br>
              <a:rPr lang="en-US" sz="3300" kern="1200">
                <a:latin typeface="+mj-lt"/>
                <a:cs typeface="+mj-cs"/>
              </a:rPr>
            </a:br>
            <a:endParaRPr lang="en-US" sz="3300" kern="1200">
              <a:solidFill>
                <a:schemeClr val="tx1"/>
              </a:solidFill>
              <a:latin typeface="+mj-lt"/>
              <a:ea typeface="+mj-ea"/>
              <a:cs typeface="+mj-cs"/>
            </a:endParaRPr>
          </a:p>
        </p:txBody>
      </p:sp>
      <p:graphicFrame>
        <p:nvGraphicFramePr>
          <p:cNvPr id="4" name="Table 4">
            <a:extLst>
              <a:ext uri="{FF2B5EF4-FFF2-40B4-BE49-F238E27FC236}">
                <a16:creationId xmlns:a16="http://schemas.microsoft.com/office/drawing/2014/main" id="{41077DD8-6724-424B-AC90-8DF79DB6D932}"/>
              </a:ext>
            </a:extLst>
          </p:cNvPr>
          <p:cNvGraphicFramePr>
            <a:graphicFrameLocks noGrp="1"/>
          </p:cNvGraphicFramePr>
          <p:nvPr/>
        </p:nvGraphicFramePr>
        <p:xfrm>
          <a:off x="263071" y="580571"/>
          <a:ext cx="11641026" cy="6037824"/>
        </p:xfrm>
        <a:graphic>
          <a:graphicData uri="http://schemas.openxmlformats.org/drawingml/2006/table">
            <a:tbl>
              <a:tblPr firstRow="1" bandRow="1">
                <a:tableStyleId>{16D9F66E-5EB9-4882-86FB-DCBF35E3C3E4}</a:tableStyleId>
              </a:tblPr>
              <a:tblGrid>
                <a:gridCol w="2070050">
                  <a:extLst>
                    <a:ext uri="{9D8B030D-6E8A-4147-A177-3AD203B41FA5}">
                      <a16:colId xmlns:a16="http://schemas.microsoft.com/office/drawing/2014/main" val="2422676967"/>
                    </a:ext>
                  </a:extLst>
                </a:gridCol>
                <a:gridCol w="2161749">
                  <a:extLst>
                    <a:ext uri="{9D8B030D-6E8A-4147-A177-3AD203B41FA5}">
                      <a16:colId xmlns:a16="http://schemas.microsoft.com/office/drawing/2014/main" val="1067620175"/>
                    </a:ext>
                  </a:extLst>
                </a:gridCol>
                <a:gridCol w="2836426">
                  <a:extLst>
                    <a:ext uri="{9D8B030D-6E8A-4147-A177-3AD203B41FA5}">
                      <a16:colId xmlns:a16="http://schemas.microsoft.com/office/drawing/2014/main" val="3433744184"/>
                    </a:ext>
                  </a:extLst>
                </a:gridCol>
                <a:gridCol w="2332599">
                  <a:extLst>
                    <a:ext uri="{9D8B030D-6E8A-4147-A177-3AD203B41FA5}">
                      <a16:colId xmlns:a16="http://schemas.microsoft.com/office/drawing/2014/main" val="1667353821"/>
                    </a:ext>
                  </a:extLst>
                </a:gridCol>
                <a:gridCol w="2240202">
                  <a:extLst>
                    <a:ext uri="{9D8B030D-6E8A-4147-A177-3AD203B41FA5}">
                      <a16:colId xmlns:a16="http://schemas.microsoft.com/office/drawing/2014/main" val="60861457"/>
                    </a:ext>
                  </a:extLst>
                </a:gridCol>
              </a:tblGrid>
              <a:tr h="1531189">
                <a:tc>
                  <a:txBody>
                    <a:bodyPr/>
                    <a:lstStyle/>
                    <a:p>
                      <a:r>
                        <a:rPr lang="en-GB" sz="1500" b="1">
                          <a:solidFill>
                            <a:schemeClr val="tx1">
                              <a:lumMod val="75000"/>
                              <a:lumOff val="25000"/>
                            </a:schemeClr>
                          </a:solidFill>
                        </a:rPr>
                        <a:t>Learning Walk</a:t>
                      </a:r>
                      <a:r>
                        <a:rPr lang="en-GB" sz="1500" b="0">
                          <a:solidFill>
                            <a:schemeClr val="tx1">
                              <a:lumMod val="75000"/>
                              <a:lumOff val="25000"/>
                            </a:schemeClr>
                          </a:solidFill>
                        </a:rPr>
                        <a:t> in partnership with HT and SENCO with a jointly agreed focus</a:t>
                      </a:r>
                    </a:p>
                    <a:p>
                      <a:r>
                        <a:rPr lang="en-GB" sz="1500" b="0">
                          <a:solidFill>
                            <a:schemeClr val="tx1">
                              <a:lumMod val="75000"/>
                              <a:lumOff val="25000"/>
                            </a:schemeClr>
                          </a:solidFill>
                        </a:rPr>
                        <a:t>(1.5 hours)</a:t>
                      </a:r>
                    </a:p>
                    <a:p>
                      <a:endParaRPr lang="en-GB" sz="1500" b="1">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Solution Circle</a:t>
                      </a:r>
                      <a:r>
                        <a:rPr lang="en-GB" sz="1500" b="0">
                          <a:solidFill>
                            <a:schemeClr val="tx1">
                              <a:lumMod val="75000"/>
                              <a:lumOff val="25000"/>
                            </a:schemeClr>
                          </a:solidFill>
                        </a:rPr>
                        <a:t> to support action planning in response to an identified area of focus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(1.5 hours)</a:t>
                      </a:r>
                    </a:p>
                  </a:txBody>
                  <a:tcPr marL="178727" marR="89364" marT="89364" marB="893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b="1">
                          <a:solidFill>
                            <a:schemeClr val="tx1">
                              <a:lumMod val="75000"/>
                              <a:lumOff val="25000"/>
                            </a:schemeClr>
                          </a:solidFill>
                        </a:rPr>
                        <a:t>Coaching Conversation </a:t>
                      </a:r>
                      <a:r>
                        <a:rPr lang="en-GB" sz="1500" b="0">
                          <a:solidFill>
                            <a:schemeClr val="tx1">
                              <a:lumMod val="75000"/>
                              <a:lumOff val="25000"/>
                            </a:schemeClr>
                          </a:solidFill>
                        </a:rPr>
                        <a:t>to support school staff to develop greater confidence in addressing an identified need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(1.5 hours)</a:t>
                      </a:r>
                    </a:p>
                  </a:txBody>
                  <a:tcPr marL="178727" marR="89364" marT="89364" marB="89364"/>
                </a:tc>
                <a:tc>
                  <a:txBody>
                    <a:bodyPr/>
                    <a:lstStyle/>
                    <a:p>
                      <a:r>
                        <a:rPr lang="en-GB" sz="1500" b="1">
                          <a:solidFill>
                            <a:schemeClr val="tx1">
                              <a:lumMod val="75000"/>
                              <a:lumOff val="25000"/>
                            </a:schemeClr>
                          </a:solidFill>
                        </a:rPr>
                        <a:t>Joint Classroom observation </a:t>
                      </a:r>
                      <a:r>
                        <a:rPr lang="en-GB" sz="1500" b="0">
                          <a:solidFill>
                            <a:schemeClr val="tx1">
                              <a:lumMod val="75000"/>
                              <a:lumOff val="25000"/>
                            </a:schemeClr>
                          </a:solidFill>
                        </a:rPr>
                        <a:t>with a key focus re provision and resources</a:t>
                      </a:r>
                    </a:p>
                    <a:p>
                      <a:r>
                        <a:rPr lang="en-GB" sz="1500" b="0">
                          <a:solidFill>
                            <a:schemeClr val="tx1">
                              <a:lumMod val="75000"/>
                              <a:lumOff val="25000"/>
                            </a:schemeClr>
                          </a:solidFill>
                        </a:rPr>
                        <a:t>( 1.5 hours)</a:t>
                      </a:r>
                    </a:p>
                    <a:p>
                      <a:endParaRPr lang="en-GB" sz="1500" b="1">
                        <a:solidFill>
                          <a:schemeClr val="tx1">
                            <a:lumMod val="75000"/>
                            <a:lumOff val="25000"/>
                          </a:schemeClr>
                        </a:solidFill>
                      </a:endParaRPr>
                    </a:p>
                  </a:txBody>
                  <a:tcPr marL="178727" marR="89364" marT="89364" marB="893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b="1">
                          <a:solidFill>
                            <a:schemeClr val="tx1">
                              <a:lumMod val="75000"/>
                              <a:lumOff val="25000"/>
                            </a:schemeClr>
                          </a:solidFill>
                        </a:rPr>
                        <a:t>Right place, Right support, Right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Individual pupil review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Screening Tools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(1.5 hours)</a:t>
                      </a:r>
                    </a:p>
                  </a:txBody>
                  <a:tcPr marL="178727" marR="89364" marT="89364" marB="89364"/>
                </a:tc>
                <a:extLst>
                  <a:ext uri="{0D108BD9-81ED-4DB2-BD59-A6C34878D82A}">
                    <a16:rowId xmlns:a16="http://schemas.microsoft.com/office/drawing/2014/main" val="1045437686"/>
                  </a:ext>
                </a:extLst>
              </a:tr>
              <a:tr h="2215327">
                <a:tc>
                  <a:txBody>
                    <a:bodyPr/>
                    <a:lstStyle/>
                    <a:p>
                      <a:r>
                        <a:rPr lang="en-GB" sz="1500" b="1">
                          <a:solidFill>
                            <a:schemeClr val="tx1">
                              <a:lumMod val="75000"/>
                              <a:lumOff val="25000"/>
                            </a:schemeClr>
                          </a:solidFill>
                        </a:rPr>
                        <a:t>Provision Mapping </a:t>
                      </a:r>
                      <a:r>
                        <a:rPr lang="en-GB" sz="1500">
                          <a:solidFill>
                            <a:schemeClr val="tx1">
                              <a:lumMod val="75000"/>
                              <a:lumOff val="25000"/>
                            </a:schemeClr>
                          </a:solidFill>
                        </a:rPr>
                        <a:t>Review to explore how resources are allocated and mapped and impact measured</a:t>
                      </a:r>
                    </a:p>
                    <a:p>
                      <a:r>
                        <a:rPr lang="en-GB" sz="1500">
                          <a:solidFill>
                            <a:schemeClr val="tx1">
                              <a:lumMod val="75000"/>
                              <a:lumOff val="25000"/>
                            </a:schemeClr>
                          </a:solidFill>
                        </a:rPr>
                        <a:t>Intervention impact</a:t>
                      </a:r>
                    </a:p>
                    <a:p>
                      <a:r>
                        <a:rPr lang="en-GB" sz="1500">
                          <a:solidFill>
                            <a:schemeClr val="tx1">
                              <a:lumMod val="75000"/>
                              <a:lumOff val="25000"/>
                            </a:schemeClr>
                          </a:solidFill>
                        </a:rPr>
                        <a:t>Interventions 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What is ordinarily available in our school?</a:t>
                      </a:r>
                    </a:p>
                    <a:p>
                      <a:pPr marL="0" indent="0">
                        <a:buFont typeface="Arial" panose="020B0604020202020204" pitchFamily="34" charset="0"/>
                        <a:buNone/>
                      </a:pPr>
                      <a:r>
                        <a:rPr lang="en-GB" sz="1500">
                          <a:solidFill>
                            <a:schemeClr val="tx1">
                              <a:lumMod val="75000"/>
                              <a:lumOff val="25000"/>
                            </a:schemeClr>
                          </a:solidFill>
                        </a:rPr>
                        <a:t>QFT</a:t>
                      </a:r>
                    </a:p>
                    <a:p>
                      <a:pPr marL="0" indent="0">
                        <a:buFont typeface="Arial" panose="020B0604020202020204" pitchFamily="34" charset="0"/>
                        <a:buNone/>
                      </a:pPr>
                      <a:r>
                        <a:rPr lang="en-GB" sz="1500">
                          <a:solidFill>
                            <a:schemeClr val="tx1">
                              <a:lumMod val="75000"/>
                              <a:lumOff val="25000"/>
                            </a:schemeClr>
                          </a:solidFill>
                        </a:rPr>
                        <a:t>Curriculum and teaching adaptations</a:t>
                      </a:r>
                    </a:p>
                    <a:p>
                      <a:pPr marL="0" indent="0">
                        <a:buFont typeface="Arial" panose="020B0604020202020204" pitchFamily="34" charset="0"/>
                        <a:buNone/>
                      </a:pPr>
                      <a:r>
                        <a:rPr lang="en-GB" sz="1500">
                          <a:solidFill>
                            <a:schemeClr val="tx1">
                              <a:lumMod val="75000"/>
                              <a:lumOff val="25000"/>
                            </a:schemeClr>
                          </a:solidFill>
                        </a:rPr>
                        <a:t>Reasonable adjustments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txBody>
                  <a:tcPr marL="178727" marR="89364" marT="89364" marB="89364"/>
                </a:tc>
                <a:tc>
                  <a:txBody>
                    <a:bodyPr/>
                    <a:lstStyle/>
                    <a:p>
                      <a:r>
                        <a:rPr lang="en-GB" sz="1500" b="1">
                          <a:solidFill>
                            <a:schemeClr val="tx1">
                              <a:lumMod val="75000"/>
                              <a:lumOff val="25000"/>
                            </a:schemeClr>
                          </a:solidFill>
                        </a:rPr>
                        <a:t>Go –To</a:t>
                      </a:r>
                    </a:p>
                    <a:p>
                      <a:r>
                        <a:rPr lang="en-GB" sz="1500">
                          <a:solidFill>
                            <a:schemeClr val="tx1">
                              <a:lumMod val="75000"/>
                              <a:lumOff val="25000"/>
                            </a:schemeClr>
                          </a:solidFill>
                        </a:rPr>
                        <a:t>Guidance and support in understanding of available external support across LAP ( Local Area Partnership) and referral criteria.</a:t>
                      </a:r>
                    </a:p>
                    <a:p>
                      <a:r>
                        <a:rPr lang="en-GB" sz="1500">
                          <a:solidFill>
                            <a:schemeClr val="tx1">
                              <a:lumMod val="75000"/>
                              <a:lumOff val="25000"/>
                            </a:schemeClr>
                          </a:solidFill>
                        </a:rPr>
                        <a:t>Using the I Thrive model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Meeting the range of needs seen in the classrooms of today.</a:t>
                      </a:r>
                    </a:p>
                    <a:p>
                      <a:r>
                        <a:rPr lang="en-GB" sz="1500">
                          <a:solidFill>
                            <a:schemeClr val="tx1">
                              <a:lumMod val="75000"/>
                              <a:lumOff val="25000"/>
                            </a:schemeClr>
                          </a:solidFill>
                        </a:rPr>
                        <a:t>Reasonable adjustments</a:t>
                      </a:r>
                    </a:p>
                    <a:p>
                      <a:r>
                        <a:rPr lang="en-GB" sz="1500">
                          <a:solidFill>
                            <a:schemeClr val="tx1">
                              <a:lumMod val="75000"/>
                              <a:lumOff val="25000"/>
                            </a:schemeClr>
                          </a:solidFill>
                        </a:rPr>
                        <a:t>Assistive technology</a:t>
                      </a:r>
                    </a:p>
                    <a:p>
                      <a:r>
                        <a:rPr lang="en-GB" sz="1500">
                          <a:solidFill>
                            <a:schemeClr val="tx1">
                              <a:lumMod val="75000"/>
                              <a:lumOff val="25000"/>
                            </a:schemeClr>
                          </a:solidFill>
                        </a:rPr>
                        <a:t>Curriculum adaptations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txBody>
                  <a:tcPr marL="178727" marR="89364" marT="89364" marB="89364"/>
                </a:tc>
                <a:tc>
                  <a:txBody>
                    <a:bodyPr/>
                    <a:lstStyle/>
                    <a:p>
                      <a:r>
                        <a:rPr lang="en-GB" sz="1500" b="1">
                          <a:solidFill>
                            <a:schemeClr val="tx1">
                              <a:lumMod val="75000"/>
                              <a:lumOff val="25000"/>
                            </a:schemeClr>
                          </a:solidFill>
                        </a:rPr>
                        <a:t>Money Matters</a:t>
                      </a:r>
                    </a:p>
                    <a:p>
                      <a:r>
                        <a:rPr lang="en-GB" sz="1500">
                          <a:solidFill>
                            <a:schemeClr val="tx1">
                              <a:lumMod val="75000"/>
                              <a:lumOff val="25000"/>
                            </a:schemeClr>
                          </a:solidFill>
                        </a:rPr>
                        <a:t>What we get</a:t>
                      </a:r>
                    </a:p>
                    <a:p>
                      <a:r>
                        <a:rPr lang="en-GB" sz="1500">
                          <a:solidFill>
                            <a:schemeClr val="tx1">
                              <a:lumMod val="75000"/>
                              <a:lumOff val="25000"/>
                            </a:schemeClr>
                          </a:solidFill>
                        </a:rPr>
                        <a:t>How we get</a:t>
                      </a:r>
                    </a:p>
                    <a:p>
                      <a:r>
                        <a:rPr lang="en-GB" sz="1500">
                          <a:solidFill>
                            <a:schemeClr val="tx1">
                              <a:lumMod val="75000"/>
                              <a:lumOff val="25000"/>
                            </a:schemeClr>
                          </a:solidFill>
                        </a:rPr>
                        <a:t>How we use effectively</a:t>
                      </a:r>
                    </a:p>
                    <a:p>
                      <a:r>
                        <a:rPr lang="en-GB" sz="1500">
                          <a:solidFill>
                            <a:schemeClr val="tx1">
                              <a:lumMod val="75000"/>
                              <a:lumOff val="25000"/>
                            </a:schemeClr>
                          </a:solidFill>
                        </a:rPr>
                        <a:t>(1.5 hours)</a:t>
                      </a:r>
                    </a:p>
                    <a:p>
                      <a:endParaRPr lang="en-GB" sz="1500">
                        <a:solidFill>
                          <a:schemeClr val="tx1">
                            <a:lumMod val="75000"/>
                            <a:lumOff val="25000"/>
                          </a:schemeClr>
                        </a:solidFill>
                      </a:endParaRPr>
                    </a:p>
                  </a:txBody>
                  <a:tcPr marL="178727" marR="89364" marT="89364" marB="89364"/>
                </a:tc>
                <a:extLst>
                  <a:ext uri="{0D108BD9-81ED-4DB2-BD59-A6C34878D82A}">
                    <a16:rowId xmlns:a16="http://schemas.microsoft.com/office/drawing/2014/main" val="1036729530"/>
                  </a:ext>
                </a:extLst>
              </a:tr>
              <a:tr h="2215327">
                <a:tc>
                  <a:txBody>
                    <a:bodyPr/>
                    <a:lstStyle/>
                    <a:p>
                      <a:r>
                        <a:rPr lang="en-GB" sz="1500" b="1">
                          <a:solidFill>
                            <a:schemeClr val="tx1">
                              <a:lumMod val="75000"/>
                              <a:lumOff val="25000"/>
                            </a:schemeClr>
                          </a:solidFill>
                        </a:rPr>
                        <a:t>EHCAR and SEN response work</a:t>
                      </a:r>
                    </a:p>
                    <a:p>
                      <a:r>
                        <a:rPr lang="en-GB" sz="1500">
                          <a:solidFill>
                            <a:schemeClr val="tx1">
                              <a:lumMod val="75000"/>
                              <a:lumOff val="25000"/>
                            </a:schemeClr>
                          </a:solidFill>
                        </a:rPr>
                        <a:t>Next steps following decision not to assess or not to issue an EHCP</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Our no 1 resource</a:t>
                      </a:r>
                    </a:p>
                    <a:p>
                      <a:r>
                        <a:rPr lang="en-GB" sz="1500">
                          <a:solidFill>
                            <a:schemeClr val="tx1">
                              <a:lumMod val="75000"/>
                              <a:lumOff val="25000"/>
                            </a:schemeClr>
                          </a:solidFill>
                        </a:rPr>
                        <a:t>How we feel</a:t>
                      </a:r>
                    </a:p>
                    <a:p>
                      <a:r>
                        <a:rPr lang="en-GB" sz="1500">
                          <a:solidFill>
                            <a:schemeClr val="tx1">
                              <a:lumMod val="75000"/>
                              <a:lumOff val="25000"/>
                            </a:schemeClr>
                          </a:solidFill>
                        </a:rPr>
                        <a:t>Audit staff skill set</a:t>
                      </a:r>
                    </a:p>
                    <a:p>
                      <a:r>
                        <a:rPr lang="en-GB" sz="1500">
                          <a:solidFill>
                            <a:schemeClr val="tx1">
                              <a:lumMod val="75000"/>
                              <a:lumOff val="25000"/>
                            </a:schemeClr>
                          </a:solidFill>
                        </a:rPr>
                        <a:t>Mapping CPD</a:t>
                      </a:r>
                    </a:p>
                    <a:p>
                      <a:r>
                        <a:rPr lang="en-GB" sz="1500">
                          <a:solidFill>
                            <a:schemeClr val="tx1">
                              <a:lumMod val="75000"/>
                              <a:lumOff val="25000"/>
                            </a:schemeClr>
                          </a:solidFill>
                        </a:rPr>
                        <a:t>Matching skills to challenges / next steps / planning ahead</a:t>
                      </a:r>
                    </a:p>
                    <a:p>
                      <a:r>
                        <a:rPr lang="en-GB" sz="1500">
                          <a:solidFill>
                            <a:schemeClr val="tx1">
                              <a:lumMod val="75000"/>
                              <a:lumOff val="25000"/>
                            </a:schemeClr>
                          </a:solidFill>
                        </a:rPr>
                        <a:t>(3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Culture, Ethos and Values</a:t>
                      </a:r>
                    </a:p>
                    <a:p>
                      <a:r>
                        <a:rPr lang="en-GB" sz="1500">
                          <a:solidFill>
                            <a:schemeClr val="tx1">
                              <a:lumMod val="75000"/>
                              <a:lumOff val="25000"/>
                            </a:schemeClr>
                          </a:solidFill>
                        </a:rPr>
                        <a:t>Behaviour</a:t>
                      </a:r>
                    </a:p>
                    <a:p>
                      <a:r>
                        <a:rPr lang="en-GB" sz="1500">
                          <a:solidFill>
                            <a:schemeClr val="tx1">
                              <a:lumMod val="75000"/>
                              <a:lumOff val="25000"/>
                            </a:schemeClr>
                          </a:solidFill>
                        </a:rPr>
                        <a:t>Attendance</a:t>
                      </a:r>
                    </a:p>
                    <a:p>
                      <a:r>
                        <a:rPr lang="en-GB" sz="1500">
                          <a:solidFill>
                            <a:schemeClr val="tx1">
                              <a:lumMod val="75000"/>
                              <a:lumOff val="25000"/>
                            </a:schemeClr>
                          </a:solidFill>
                        </a:rPr>
                        <a:t>Engagement</a:t>
                      </a:r>
                    </a:p>
                    <a:p>
                      <a:r>
                        <a:rPr lang="en-GB" sz="1500">
                          <a:solidFill>
                            <a:schemeClr val="tx1">
                              <a:lumMod val="75000"/>
                              <a:lumOff val="25000"/>
                            </a:schemeClr>
                          </a:solidFill>
                        </a:rPr>
                        <a:t>Policy</a:t>
                      </a:r>
                    </a:p>
                    <a:p>
                      <a:r>
                        <a:rPr lang="en-GB" sz="1500">
                          <a:solidFill>
                            <a:schemeClr val="tx1">
                              <a:lumMod val="75000"/>
                              <a:lumOff val="25000"/>
                            </a:schemeClr>
                          </a:solidFill>
                        </a:rPr>
                        <a:t>Training</a:t>
                      </a:r>
                    </a:p>
                    <a:p>
                      <a:r>
                        <a:rPr lang="en-GB" sz="1500">
                          <a:solidFill>
                            <a:schemeClr val="tx1">
                              <a:lumMod val="75000"/>
                              <a:lumOff val="25000"/>
                            </a:schemeClr>
                          </a:solidFill>
                        </a:rPr>
                        <a:t>Implementation</a:t>
                      </a:r>
                    </a:p>
                    <a:p>
                      <a:r>
                        <a:rPr lang="en-GB" sz="1500">
                          <a:solidFill>
                            <a:schemeClr val="tx1">
                              <a:lumMod val="75000"/>
                              <a:lumOff val="25000"/>
                            </a:schemeClr>
                          </a:solidFill>
                        </a:rPr>
                        <a:t>(3 hour)</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Needs response discussion </a:t>
                      </a:r>
                    </a:p>
                    <a:p>
                      <a:r>
                        <a:rPr lang="en-GB" sz="1500">
                          <a:solidFill>
                            <a:schemeClr val="tx1">
                              <a:lumMod val="75000"/>
                              <a:lumOff val="25000"/>
                            </a:schemeClr>
                          </a:solidFill>
                        </a:rPr>
                        <a:t> “famous five”</a:t>
                      </a:r>
                    </a:p>
                    <a:p>
                      <a:r>
                        <a:rPr lang="en-GB" sz="1500">
                          <a:solidFill>
                            <a:schemeClr val="tx1">
                              <a:lumMod val="75000"/>
                              <a:lumOff val="25000"/>
                            </a:schemeClr>
                          </a:solidFill>
                        </a:rPr>
                        <a:t>What we see and what we have done so far SO what can we do next.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(3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Environmental Audit</a:t>
                      </a:r>
                    </a:p>
                    <a:p>
                      <a:r>
                        <a:rPr lang="en-GB" sz="1500">
                          <a:solidFill>
                            <a:schemeClr val="tx1">
                              <a:lumMod val="75000"/>
                              <a:lumOff val="25000"/>
                            </a:schemeClr>
                          </a:solidFill>
                        </a:rPr>
                        <a:t>Sensory</a:t>
                      </a:r>
                    </a:p>
                    <a:p>
                      <a:r>
                        <a:rPr lang="en-GB" sz="1500">
                          <a:solidFill>
                            <a:schemeClr val="tx1">
                              <a:lumMod val="75000"/>
                              <a:lumOff val="25000"/>
                            </a:schemeClr>
                          </a:solidFill>
                        </a:rPr>
                        <a:t>Social</a:t>
                      </a:r>
                    </a:p>
                    <a:p>
                      <a:r>
                        <a:rPr lang="en-GB" sz="1500">
                          <a:solidFill>
                            <a:schemeClr val="tx1">
                              <a:lumMod val="75000"/>
                              <a:lumOff val="25000"/>
                            </a:schemeClr>
                          </a:solidFill>
                        </a:rPr>
                        <a:t>Physical</a:t>
                      </a:r>
                    </a:p>
                    <a:p>
                      <a:endParaRPr lang="en-GB" sz="1500">
                        <a:solidFill>
                          <a:schemeClr val="tx1">
                            <a:lumMod val="75000"/>
                            <a:lumOff val="25000"/>
                          </a:schemeClr>
                        </a:solidFill>
                      </a:endParaRPr>
                    </a:p>
                  </a:txBody>
                  <a:tcPr marL="178727" marR="89364" marT="89364" marB="89364"/>
                </a:tc>
                <a:extLst>
                  <a:ext uri="{0D108BD9-81ED-4DB2-BD59-A6C34878D82A}">
                    <a16:rowId xmlns:a16="http://schemas.microsoft.com/office/drawing/2014/main" val="3342109754"/>
                  </a:ext>
                </a:extLst>
              </a:tr>
            </a:tbl>
          </a:graphicData>
        </a:graphic>
      </p:graphicFrame>
    </p:spTree>
    <p:extLst>
      <p:ext uri="{BB962C8B-B14F-4D97-AF65-F5344CB8AC3E}">
        <p14:creationId xmlns:p14="http://schemas.microsoft.com/office/powerpoint/2010/main" val="1939144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B6932-346A-8B8D-961B-AEAA2B87CD5A}"/>
              </a:ext>
            </a:extLst>
          </p:cNvPr>
          <p:cNvSpPr>
            <a:spLocks noGrp="1"/>
          </p:cNvSpPr>
          <p:nvPr>
            <p:ph type="title"/>
          </p:nvPr>
        </p:nvSpPr>
        <p:spPr>
          <a:xfrm>
            <a:off x="466722" y="586855"/>
            <a:ext cx="3201366" cy="3387497"/>
          </a:xfrm>
        </p:spPr>
        <p:txBody>
          <a:bodyPr anchor="b">
            <a:normAutofit/>
          </a:bodyPr>
          <a:lstStyle/>
          <a:p>
            <a:r>
              <a:rPr lang="en-GB" sz="3400">
                <a:solidFill>
                  <a:srgbClr val="002060"/>
                </a:solidFill>
                <a:latin typeface="Arial"/>
                <a:cs typeface="Arial"/>
              </a:rPr>
              <a:t>Feedback from SENCOs at the last SENCO Network Session</a:t>
            </a:r>
            <a:endParaRPr lang="en-GB" sz="3400">
              <a:solidFill>
                <a:srgbClr val="FFFFFF"/>
              </a:solidFill>
            </a:endParaRPr>
          </a:p>
        </p:txBody>
      </p:sp>
      <p:sp>
        <p:nvSpPr>
          <p:cNvPr id="38" name="Content Placeholder 2">
            <a:extLst>
              <a:ext uri="{FF2B5EF4-FFF2-40B4-BE49-F238E27FC236}">
                <a16:creationId xmlns:a16="http://schemas.microsoft.com/office/drawing/2014/main" id="{5495192F-E664-42C1-67BF-D7C45064B43E}"/>
              </a:ext>
            </a:extLst>
          </p:cNvPr>
          <p:cNvSpPr>
            <a:spLocks noGrp="1"/>
          </p:cNvSpPr>
          <p:nvPr>
            <p:ph idx="1"/>
          </p:nvPr>
        </p:nvSpPr>
        <p:spPr>
          <a:xfrm>
            <a:off x="4810259" y="649480"/>
            <a:ext cx="6555347" cy="5546047"/>
          </a:xfrm>
        </p:spPr>
        <p:txBody>
          <a:bodyPr vert="horz" lIns="91440" tIns="45720" rIns="91440" bIns="45720" rtlCol="0" anchor="ctr">
            <a:normAutofit/>
          </a:bodyPr>
          <a:lstStyle/>
          <a:p>
            <a:endParaRPr lang="en-GB" sz="1600">
              <a:latin typeface="Arial"/>
              <a:cs typeface="Arial"/>
            </a:endParaRPr>
          </a:p>
          <a:p>
            <a:pPr marL="457200" indent="-457200">
              <a:buChar char="•"/>
            </a:pPr>
            <a:r>
              <a:rPr lang="en-GB" sz="1800" i="1">
                <a:latin typeface="Arial"/>
                <a:cs typeface="Arial"/>
              </a:rPr>
              <a:t>I have loved having mine and I want more of her and more access AND for it not to end in April! </a:t>
            </a:r>
            <a:endParaRPr lang="en-US" sz="1800" i="1"/>
          </a:p>
          <a:p>
            <a:pPr marL="457200" indent="-457200">
              <a:buChar char="•"/>
            </a:pPr>
            <a:r>
              <a:rPr lang="en-GB" sz="1800" i="1">
                <a:latin typeface="Arial"/>
                <a:cs typeface="Arial"/>
              </a:rPr>
              <a:t>Feedback- great in theory - please stop adding unnecessary paperwork to these visits, asking schools for data that they already have and make no difference...</a:t>
            </a:r>
            <a:endParaRPr lang="en-GB" sz="1800" i="1"/>
          </a:p>
          <a:p>
            <a:pPr marL="457200" indent="-457200">
              <a:buChar char="•"/>
            </a:pPr>
            <a:r>
              <a:rPr lang="en-GB" sz="1800" i="1">
                <a:latin typeface="Arial"/>
                <a:cs typeface="Arial"/>
              </a:rPr>
              <a:t>Hub contact is amazing! Very helpful, seen her several times and she has been great. Thank you –had my first meeting and it's been very helpful, thanks</a:t>
            </a:r>
            <a:endParaRPr lang="en-GB" sz="1800" i="1"/>
          </a:p>
          <a:p>
            <a:pPr marL="457200" indent="-457200">
              <a:buChar char="•"/>
            </a:pPr>
            <a:r>
              <a:rPr lang="en-GB" sz="1800" i="1">
                <a:latin typeface="Arial"/>
                <a:cs typeface="Arial"/>
              </a:rPr>
              <a:t>It has been amazing to get support so quickly and having a named point of contact.  There has been high impact with the support in school supporting staff and children.  This is a high impact service!</a:t>
            </a:r>
            <a:endParaRPr lang="en-GB" sz="1800" i="1"/>
          </a:p>
          <a:p>
            <a:pPr marL="457200" indent="-457200">
              <a:buChar char="•"/>
            </a:pPr>
            <a:r>
              <a:rPr lang="en-GB" sz="1800" i="1">
                <a:latin typeface="Arial"/>
                <a:cs typeface="Arial"/>
              </a:rPr>
              <a:t>My focused SEND Hub support worker has been fantastic - she has kept me going when I could have easily given up.</a:t>
            </a:r>
            <a:endParaRPr lang="en-GB" sz="1800" i="1"/>
          </a:p>
        </p:txBody>
      </p:sp>
      <p:pic>
        <p:nvPicPr>
          <p:cNvPr id="3" name="Picture 2" descr="Two blank speech balloons">
            <a:extLst>
              <a:ext uri="{FF2B5EF4-FFF2-40B4-BE49-F238E27FC236}">
                <a16:creationId xmlns:a16="http://schemas.microsoft.com/office/drawing/2014/main" id="{24E5D9BB-5D1B-91EA-64CE-6BDC137DAA01}"/>
              </a:ext>
            </a:extLst>
          </p:cNvPr>
          <p:cNvPicPr>
            <a:picLocks noChangeAspect="1"/>
          </p:cNvPicPr>
          <p:nvPr/>
        </p:nvPicPr>
        <p:blipFill>
          <a:blip r:embed="rId2"/>
          <a:stretch>
            <a:fillRect/>
          </a:stretch>
        </p:blipFill>
        <p:spPr>
          <a:xfrm>
            <a:off x="465821" y="3974146"/>
            <a:ext cx="3927636" cy="1734485"/>
          </a:xfrm>
          <a:prstGeom prst="rect">
            <a:avLst/>
          </a:prstGeom>
        </p:spPr>
      </p:pic>
    </p:spTree>
    <p:extLst>
      <p:ext uri="{BB962C8B-B14F-4D97-AF65-F5344CB8AC3E}">
        <p14:creationId xmlns:p14="http://schemas.microsoft.com/office/powerpoint/2010/main" val="27336719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E995D-B2F6-F7A4-62E8-33DB396DA0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FD48BC-802D-9492-0AA5-A990C92EA3C2}"/>
              </a:ext>
            </a:extLst>
          </p:cNvPr>
          <p:cNvSpPr>
            <a:spLocks noGrp="1"/>
          </p:cNvSpPr>
          <p:nvPr>
            <p:ph type="title"/>
          </p:nvPr>
        </p:nvSpPr>
        <p:spPr>
          <a:xfrm>
            <a:off x="466722" y="586855"/>
            <a:ext cx="3201366" cy="3387497"/>
          </a:xfrm>
        </p:spPr>
        <p:txBody>
          <a:bodyPr anchor="b">
            <a:normAutofit/>
          </a:bodyPr>
          <a:lstStyle/>
          <a:p>
            <a:r>
              <a:rPr lang="en-GB" sz="3400">
                <a:solidFill>
                  <a:srgbClr val="002060"/>
                </a:solidFill>
                <a:latin typeface="Arial"/>
                <a:cs typeface="Arial"/>
              </a:rPr>
              <a:t>Feedback from SENCOs at the last SENCO Network Session</a:t>
            </a:r>
            <a:endParaRPr lang="en-GB" sz="3400">
              <a:solidFill>
                <a:srgbClr val="FFFFFF"/>
              </a:solidFill>
            </a:endParaRPr>
          </a:p>
        </p:txBody>
      </p:sp>
      <p:sp>
        <p:nvSpPr>
          <p:cNvPr id="38" name="Content Placeholder 2">
            <a:extLst>
              <a:ext uri="{FF2B5EF4-FFF2-40B4-BE49-F238E27FC236}">
                <a16:creationId xmlns:a16="http://schemas.microsoft.com/office/drawing/2014/main" id="{22D6E991-2819-427E-6827-87C5888091AA}"/>
              </a:ext>
            </a:extLst>
          </p:cNvPr>
          <p:cNvSpPr>
            <a:spLocks noGrp="1"/>
          </p:cNvSpPr>
          <p:nvPr>
            <p:ph idx="1"/>
          </p:nvPr>
        </p:nvSpPr>
        <p:spPr>
          <a:xfrm>
            <a:off x="4810259" y="649480"/>
            <a:ext cx="6555347" cy="5546047"/>
          </a:xfrm>
        </p:spPr>
        <p:txBody>
          <a:bodyPr vert="horz" lIns="91440" tIns="45720" rIns="91440" bIns="45720" rtlCol="0" anchor="ctr">
            <a:normAutofit/>
          </a:bodyPr>
          <a:lstStyle/>
          <a:p>
            <a:pPr marL="457200" indent="-457200" algn="just">
              <a:buFont typeface="Arial,Sans-Serif"/>
              <a:buChar char="•"/>
            </a:pPr>
            <a:r>
              <a:rPr lang="en-GB" sz="1800" i="1">
                <a:latin typeface="Arial"/>
                <a:cs typeface="Arial"/>
              </a:rPr>
              <a:t>Having a named point of contact is fantastic.  She is so responsive and a goldmine of advice!</a:t>
            </a:r>
            <a:endParaRPr lang="en-US" sz="1800" i="1">
              <a:latin typeface="Arial"/>
              <a:cs typeface="Arial"/>
            </a:endParaRPr>
          </a:p>
          <a:p>
            <a:pPr marL="457200" indent="-457200" algn="just">
              <a:buFont typeface="Arial,Sans-Serif"/>
              <a:buChar char="•"/>
            </a:pPr>
            <a:r>
              <a:rPr lang="en-GB" sz="1800" i="1">
                <a:latin typeface="Arial"/>
                <a:cs typeface="Arial"/>
              </a:rPr>
              <a:t>Really useful - lovely to have a link between school and the SEN Hub - advice has been great! Really useful - lovely to have a link between school and the SEN Hub - advice has been great!</a:t>
            </a:r>
            <a:endParaRPr lang="en-US" sz="1800" i="1">
              <a:latin typeface="Arial"/>
              <a:cs typeface="Arial"/>
            </a:endParaRPr>
          </a:p>
          <a:p>
            <a:pPr marL="457200" indent="-457200" algn="just">
              <a:buFont typeface="Arial,Sans-Serif"/>
              <a:buChar char="•"/>
            </a:pPr>
            <a:r>
              <a:rPr lang="en-GB" sz="1800" i="1">
                <a:latin typeface="Arial"/>
                <a:cs typeface="Arial"/>
              </a:rPr>
              <a:t>Focused support has been absolutely fantastic and very useful, especially as a new Senco. Invaluable support and advice and having a named person that I can contact is brilliant. </a:t>
            </a:r>
            <a:endParaRPr lang="en-US" sz="1800" i="1">
              <a:latin typeface="Arial"/>
              <a:cs typeface="Arial"/>
            </a:endParaRPr>
          </a:p>
          <a:p>
            <a:pPr marL="457200" indent="-457200" algn="just">
              <a:buFont typeface="Arial,Sans-Serif"/>
              <a:buChar char="•"/>
            </a:pPr>
            <a:r>
              <a:rPr lang="en-GB" sz="1800" i="1">
                <a:latin typeface="Arial"/>
                <a:cs typeface="Arial"/>
              </a:rPr>
              <a:t>Good to have a named contact for the school. Very useful documentation to support EHCARs</a:t>
            </a:r>
            <a:endParaRPr lang="en-US" sz="1800" i="1">
              <a:latin typeface="Arial"/>
              <a:cs typeface="Arial"/>
            </a:endParaRPr>
          </a:p>
          <a:p>
            <a:pPr marL="457200" indent="-457200" algn="just">
              <a:buFont typeface="Arial,Sans-Serif"/>
              <a:buChar char="•"/>
            </a:pPr>
            <a:r>
              <a:rPr lang="en-GB" sz="1800" i="1">
                <a:latin typeface="Arial"/>
                <a:cs typeface="Arial"/>
              </a:rPr>
              <a:t>Having someone to speak to face to face that can spend time getting to know our school context and the needs of not only our school but also me as a new SENCo. They have been fantastic so far, really knowledgeable and supportive.</a:t>
            </a:r>
            <a:endParaRPr lang="en-US" sz="1800" i="1">
              <a:latin typeface="Arial"/>
              <a:cs typeface="Arial"/>
            </a:endParaRPr>
          </a:p>
          <a:p>
            <a:endParaRPr lang="en-GB" sz="1400"/>
          </a:p>
          <a:p>
            <a:endParaRPr lang="en-GB" sz="1600" b="1"/>
          </a:p>
        </p:txBody>
      </p:sp>
      <p:pic>
        <p:nvPicPr>
          <p:cNvPr id="4" name="Picture 3" descr="Two blank speech balloons">
            <a:extLst>
              <a:ext uri="{FF2B5EF4-FFF2-40B4-BE49-F238E27FC236}">
                <a16:creationId xmlns:a16="http://schemas.microsoft.com/office/drawing/2014/main" id="{86411285-A1AB-68BD-75CF-32F840BB4EEF}"/>
              </a:ext>
            </a:extLst>
          </p:cNvPr>
          <p:cNvPicPr>
            <a:picLocks noChangeAspect="1"/>
          </p:cNvPicPr>
          <p:nvPr/>
        </p:nvPicPr>
        <p:blipFill>
          <a:blip r:embed="rId2"/>
          <a:stretch>
            <a:fillRect/>
          </a:stretch>
        </p:blipFill>
        <p:spPr>
          <a:xfrm>
            <a:off x="465821" y="3974146"/>
            <a:ext cx="3948231" cy="1734485"/>
          </a:xfrm>
          <a:prstGeom prst="rect">
            <a:avLst/>
          </a:prstGeom>
        </p:spPr>
      </p:pic>
    </p:spTree>
    <p:extLst>
      <p:ext uri="{BB962C8B-B14F-4D97-AF65-F5344CB8AC3E}">
        <p14:creationId xmlns:p14="http://schemas.microsoft.com/office/powerpoint/2010/main" val="28892656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3902C-B910-D9FF-45C8-DA5C8D5435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32B3D4-F248-92C9-578E-81D233950A42}"/>
              </a:ext>
            </a:extLst>
          </p:cNvPr>
          <p:cNvSpPr>
            <a:spLocks noGrp="1"/>
          </p:cNvSpPr>
          <p:nvPr>
            <p:ph type="title"/>
          </p:nvPr>
        </p:nvSpPr>
        <p:spPr>
          <a:xfrm>
            <a:off x="466722" y="586855"/>
            <a:ext cx="3201366" cy="3387497"/>
          </a:xfrm>
        </p:spPr>
        <p:txBody>
          <a:bodyPr anchor="b">
            <a:normAutofit/>
          </a:bodyPr>
          <a:lstStyle/>
          <a:p>
            <a:r>
              <a:rPr lang="en-GB" sz="3400">
                <a:solidFill>
                  <a:srgbClr val="002060"/>
                </a:solidFill>
                <a:latin typeface="Arial"/>
                <a:cs typeface="Arial"/>
              </a:rPr>
              <a:t>Feedback from SENCOs at the last SENCO Network Session</a:t>
            </a:r>
            <a:endParaRPr lang="en-GB" sz="3400"/>
          </a:p>
        </p:txBody>
      </p:sp>
      <p:sp>
        <p:nvSpPr>
          <p:cNvPr id="38" name="Content Placeholder 2">
            <a:extLst>
              <a:ext uri="{FF2B5EF4-FFF2-40B4-BE49-F238E27FC236}">
                <a16:creationId xmlns:a16="http://schemas.microsoft.com/office/drawing/2014/main" id="{62E85221-44E0-AD6F-F4DF-DED41259E06B}"/>
              </a:ext>
            </a:extLst>
          </p:cNvPr>
          <p:cNvSpPr>
            <a:spLocks noGrp="1"/>
          </p:cNvSpPr>
          <p:nvPr>
            <p:ph idx="1"/>
          </p:nvPr>
        </p:nvSpPr>
        <p:spPr>
          <a:xfrm>
            <a:off x="4810259" y="433238"/>
            <a:ext cx="6627428" cy="5937342"/>
          </a:xfrm>
        </p:spPr>
        <p:txBody>
          <a:bodyPr vert="horz" lIns="91440" tIns="45720" rIns="91440" bIns="45720" rtlCol="0" anchor="ctr">
            <a:normAutofit fontScale="92500" lnSpcReduction="20000"/>
          </a:bodyPr>
          <a:lstStyle/>
          <a:p>
            <a:pPr algn="just"/>
            <a:endParaRPr lang="en-GB" sz="1600" b="1"/>
          </a:p>
          <a:p>
            <a:pPr algn="just"/>
            <a:endParaRPr lang="en-GB" sz="1600" b="1">
              <a:latin typeface="Arial"/>
              <a:cs typeface="Arial"/>
            </a:endParaRPr>
          </a:p>
          <a:p>
            <a:pPr algn="just"/>
            <a:r>
              <a:rPr lang="en-GB" sz="1600" b="1">
                <a:latin typeface="Arial"/>
                <a:cs typeface="Arial"/>
              </a:rPr>
              <a:t>And some concerns.....</a:t>
            </a:r>
            <a:endParaRPr lang="en-US" sz="1600">
              <a:latin typeface="Arial"/>
              <a:cs typeface="Arial"/>
            </a:endParaRPr>
          </a:p>
          <a:p>
            <a:pPr marL="342900" indent="-342900" algn="just">
              <a:buFont typeface="Arial,Sans-Serif"/>
              <a:buChar char="•"/>
            </a:pPr>
            <a:r>
              <a:rPr lang="en-GB" sz="1800" i="1">
                <a:latin typeface="Arial"/>
                <a:cs typeface="Arial"/>
              </a:rPr>
              <a:t>We've found that our focused support contact has limited availability due to statutory work and involvement in exclusion panels.  This has made it really difficult to find time to meet. </a:t>
            </a:r>
            <a:endParaRPr lang="en-US" sz="1800" i="1"/>
          </a:p>
          <a:p>
            <a:pPr algn="just"/>
            <a:endParaRPr lang="en-GB" sz="1800" i="1">
              <a:latin typeface="Arial"/>
              <a:cs typeface="Arial"/>
            </a:endParaRPr>
          </a:p>
          <a:p>
            <a:pPr marL="342900" indent="-342900" algn="just">
              <a:buFont typeface="Arial,Sans-Serif"/>
              <a:buChar char="•"/>
            </a:pPr>
            <a:r>
              <a:rPr lang="en-GB" sz="1800" i="1">
                <a:latin typeface="Arial"/>
                <a:cs typeface="Arial"/>
              </a:rPr>
              <a:t>Due to sickness, we have not had any visits since October half term.</a:t>
            </a:r>
            <a:endParaRPr lang="en-US" sz="1800" i="1"/>
          </a:p>
          <a:p>
            <a:pPr algn="just"/>
            <a:endParaRPr lang="en-GB" sz="1800" i="1">
              <a:latin typeface="Arial"/>
              <a:cs typeface="Arial"/>
            </a:endParaRPr>
          </a:p>
          <a:p>
            <a:pPr marL="342900" indent="-342900" algn="just">
              <a:buFont typeface="Arial,Sans-Serif"/>
              <a:buChar char="•"/>
            </a:pPr>
            <a:r>
              <a:rPr lang="en-GB" sz="1800" i="1">
                <a:latin typeface="Arial"/>
                <a:cs typeface="Arial"/>
              </a:rPr>
              <a:t>We were told who our IP /FSP was in summer and then it was changed in September, meeting her in October so we will only get her until Easter - only 6 months.  She has been  helpful so far in what she has suggested/offered  but it's taking time and am a bit concerned about how much help we'll get in that short time.  </a:t>
            </a:r>
            <a:endParaRPr lang="en-GB" sz="1800" i="1"/>
          </a:p>
          <a:p>
            <a:pPr marL="342900" indent="-342900" algn="just">
              <a:buFont typeface="Arial,Sans-Serif"/>
              <a:buChar char="•"/>
            </a:pPr>
            <a:endParaRPr lang="en-GB" sz="1800" i="1">
              <a:latin typeface="Arial"/>
              <a:cs typeface="Arial"/>
            </a:endParaRPr>
          </a:p>
          <a:p>
            <a:pPr marL="342900" indent="-342900" algn="just">
              <a:buFont typeface="Arial,Sans-Serif"/>
              <a:buChar char="•"/>
            </a:pPr>
            <a:r>
              <a:rPr lang="en-GB" sz="1800" i="1">
                <a:latin typeface="Arial"/>
                <a:cs typeface="Arial"/>
              </a:rPr>
              <a:t>Initial visits identified focuses and planning - Autumn term- I expected direct work with children. Due to absence this was not done, discussion around what we had done since her last visit, discussed new high needs intake in reception and promised focused support referral for three children. We toured the classrooms. Due to sickness this was our last visit. Sadly,  I feel we gained nothing from the project. We have now had a follow up meeting with the hub Manager which was very productive, and we now feel we are  moving forwards.</a:t>
            </a:r>
            <a:endParaRPr lang="en-GB" sz="1800" i="1"/>
          </a:p>
          <a:p>
            <a:pPr marL="457200" indent="-457200" algn="just">
              <a:buFont typeface="Arial,Sans-Serif"/>
              <a:buChar char="•"/>
            </a:pPr>
            <a:endParaRPr lang="en-GB" sz="1600" i="1"/>
          </a:p>
          <a:p>
            <a:endParaRPr lang="en-GB" sz="1400"/>
          </a:p>
          <a:p>
            <a:endParaRPr lang="en-GB" sz="1600" b="1"/>
          </a:p>
        </p:txBody>
      </p:sp>
      <p:pic>
        <p:nvPicPr>
          <p:cNvPr id="4" name="Picture 3" descr="Two blank speech balloons">
            <a:extLst>
              <a:ext uri="{FF2B5EF4-FFF2-40B4-BE49-F238E27FC236}">
                <a16:creationId xmlns:a16="http://schemas.microsoft.com/office/drawing/2014/main" id="{A8F9F7BD-59C8-182E-708D-855B95EE4A45}"/>
              </a:ext>
            </a:extLst>
          </p:cNvPr>
          <p:cNvPicPr>
            <a:picLocks noChangeAspect="1"/>
          </p:cNvPicPr>
          <p:nvPr/>
        </p:nvPicPr>
        <p:blipFill>
          <a:blip r:embed="rId2"/>
          <a:stretch>
            <a:fillRect/>
          </a:stretch>
        </p:blipFill>
        <p:spPr>
          <a:xfrm>
            <a:off x="465821" y="3974146"/>
            <a:ext cx="4020311" cy="1734485"/>
          </a:xfrm>
          <a:prstGeom prst="rect">
            <a:avLst/>
          </a:prstGeom>
        </p:spPr>
      </p:pic>
    </p:spTree>
    <p:extLst>
      <p:ext uri="{BB962C8B-B14F-4D97-AF65-F5344CB8AC3E}">
        <p14:creationId xmlns:p14="http://schemas.microsoft.com/office/powerpoint/2010/main" val="631284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5345B-34A3-E7FD-51DA-311F27256FFE}"/>
              </a:ext>
            </a:extLst>
          </p:cNvPr>
          <p:cNvSpPr>
            <a:spLocks noGrp="1"/>
          </p:cNvSpPr>
          <p:nvPr>
            <p:ph type="title"/>
          </p:nvPr>
        </p:nvSpPr>
        <p:spPr>
          <a:xfrm>
            <a:off x="1383564" y="348865"/>
            <a:ext cx="9718111" cy="1576446"/>
          </a:xfrm>
        </p:spPr>
        <p:txBody>
          <a:bodyPr anchor="ctr">
            <a:normAutofit/>
          </a:bodyPr>
          <a:lstStyle/>
          <a:p>
            <a:r>
              <a:rPr lang="en-GB" sz="4000">
                <a:solidFill>
                  <a:srgbClr val="002060"/>
                </a:solidFill>
                <a:latin typeface="Arial"/>
                <a:cs typeface="Arial"/>
              </a:rPr>
              <a:t>Moving forward............</a:t>
            </a:r>
            <a:endParaRPr lang="en-GB" sz="4000">
              <a:solidFill>
                <a:srgbClr val="002060"/>
              </a:solidFill>
            </a:endParaRPr>
          </a:p>
        </p:txBody>
      </p:sp>
      <p:graphicFrame>
        <p:nvGraphicFramePr>
          <p:cNvPr id="5" name="Content Placeholder 2">
            <a:extLst>
              <a:ext uri="{FF2B5EF4-FFF2-40B4-BE49-F238E27FC236}">
                <a16:creationId xmlns:a16="http://schemas.microsoft.com/office/drawing/2014/main" id="{DD095BFF-BD0B-AB35-6D02-4419677325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Graphic 10" descr="Fast Forward with solid fill">
            <a:extLst>
              <a:ext uri="{FF2B5EF4-FFF2-40B4-BE49-F238E27FC236}">
                <a16:creationId xmlns:a16="http://schemas.microsoft.com/office/drawing/2014/main" id="{0598FD9B-C7C0-96AF-76A8-56F191D4C4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90719" y="685800"/>
            <a:ext cx="914400" cy="914400"/>
          </a:xfrm>
          <a:prstGeom prst="rect">
            <a:avLst/>
          </a:prstGeom>
        </p:spPr>
      </p:pic>
    </p:spTree>
    <p:extLst>
      <p:ext uri="{BB962C8B-B14F-4D97-AF65-F5344CB8AC3E}">
        <p14:creationId xmlns:p14="http://schemas.microsoft.com/office/powerpoint/2010/main" val="8073763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1E8A54-B8DE-000A-3133-3653395A40BA}"/>
              </a:ext>
            </a:extLst>
          </p:cNvPr>
          <p:cNvSpPr txBox="1"/>
          <p:nvPr/>
        </p:nvSpPr>
        <p:spPr>
          <a:xfrm>
            <a:off x="123874" y="720566"/>
            <a:ext cx="5772710" cy="2523768"/>
          </a:xfrm>
          <a:prstGeom prst="rect">
            <a:avLst/>
          </a:prstGeom>
          <a:noFill/>
          <a:ln w="19050">
            <a:noFill/>
          </a:ln>
        </p:spPr>
        <p:txBody>
          <a:bodyPr wrap="square" rtlCol="0">
            <a:spAutoFit/>
          </a:bodyPr>
          <a:lstStyle/>
          <a:p>
            <a:pPr algn="just"/>
            <a:r>
              <a:rPr lang="en-GB" sz="1600" b="1">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 Population suspended at least once</a:t>
            </a:r>
          </a:p>
          <a:p>
            <a:pPr marL="171450" indent="-171450">
              <a:buFont typeface="Arial" panose="020B0604020202020204" pitchFamily="34" charset="0"/>
              <a:buChar char="•"/>
            </a:pPr>
            <a:r>
              <a:rPr lang="en-GB" sz="1600">
                <a:effectLst/>
                <a:highlight>
                  <a:srgbClr val="00FF00"/>
                </a:highlight>
                <a:latin typeface="Arial" panose="020B0604020202020204" pitchFamily="34" charset="0"/>
                <a:ea typeface="Times New Roman" panose="02020603050405020304" pitchFamily="18" charset="0"/>
                <a:cs typeface="Arial" panose="020B0604020202020204" pitchFamily="34" charset="0"/>
              </a:rPr>
              <a:t>A total of 1475 children have been suspended at least once from North Yorkshire mainstream schools in 2024/25, there were 1599 in the same period of 2023/24</a:t>
            </a:r>
          </a:p>
          <a:p>
            <a:pPr marL="171450" indent="-171450">
              <a:buFont typeface="Arial" panose="020B0604020202020204" pitchFamily="34" charset="0"/>
              <a:buChar char="•"/>
            </a:pPr>
            <a:r>
              <a:rPr lang="en-GB" sz="1600">
                <a:solidFill>
                  <a:schemeClr val="tx1"/>
                </a:solidFill>
                <a:latin typeface="Arial" panose="020B0604020202020204" pitchFamily="34" charset="0"/>
                <a:ea typeface="Times New Roman" panose="02020603050405020304" pitchFamily="18" charset="0"/>
                <a:cs typeface="Arial" panose="020B0604020202020204" pitchFamily="34" charset="0"/>
              </a:rPr>
              <a:t>Overall children suspended at least once from secondary schools increased from 2336  in  2022/23 to 2721 in 2023/24 (+16%)</a:t>
            </a:r>
          </a:p>
          <a:p>
            <a:pPr marL="628650" lvl="1" indent="-171450">
              <a:buFont typeface="Arial" panose="020B0604020202020204" pitchFamily="34" charset="0"/>
              <a:buChar char="•"/>
            </a:pPr>
            <a:r>
              <a:rPr lang="en-GB" sz="160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inc</a:t>
            </a:r>
            <a:r>
              <a:rPr lang="en-GB" sz="1600">
                <a:solidFill>
                  <a:schemeClr val="tx1"/>
                </a:solidFill>
                <a:latin typeface="Arial" panose="020B0604020202020204" pitchFamily="34" charset="0"/>
                <a:ea typeface="Times New Roman" panose="02020603050405020304" pitchFamily="18" charset="0"/>
                <a:cs typeface="Arial" panose="020B0604020202020204" pitchFamily="34" charset="0"/>
              </a:rPr>
              <a:t>rease in primary schools was 18% (377 in 2023/24)</a:t>
            </a:r>
          </a:p>
          <a:p>
            <a:pPr marL="171450" indent="-171450" algn="just">
              <a:buFont typeface="Arial" panose="020B0604020202020204" pitchFamily="34" charset="0"/>
              <a:buChar char="•"/>
            </a:pPr>
            <a:endParaRPr lang="en-GB" sz="1400">
              <a:solidFill>
                <a:schemeClr val="tx1"/>
              </a:solidFill>
              <a:latin typeface="Arial" panose="020B0604020202020204" pitchFamily="34" charset="0"/>
              <a:ea typeface="Times New Roman" panose="02020603050405020304" pitchFamily="18" charset="0"/>
              <a:cs typeface="Arial" panose="020B0604020202020204" pitchFamily="34" charset="0"/>
            </a:endParaRPr>
          </a:p>
        </p:txBody>
      </p:sp>
      <p:sp>
        <p:nvSpPr>
          <p:cNvPr id="3" name="Rectangle 2">
            <a:extLst>
              <a:ext uri="{FF2B5EF4-FFF2-40B4-BE49-F238E27FC236}">
                <a16:creationId xmlns:a16="http://schemas.microsoft.com/office/drawing/2014/main" id="{D89B69BA-D9D1-AE8D-2ACA-1B66EC8E295F}"/>
              </a:ext>
            </a:extLst>
          </p:cNvPr>
          <p:cNvSpPr/>
          <p:nvPr/>
        </p:nvSpPr>
        <p:spPr>
          <a:xfrm>
            <a:off x="106128" y="700348"/>
            <a:ext cx="5892797" cy="2613310"/>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22EFC7D-3AD5-2FD3-06CE-17197DBFAACF}"/>
              </a:ext>
            </a:extLst>
          </p:cNvPr>
          <p:cNvSpPr/>
          <p:nvPr/>
        </p:nvSpPr>
        <p:spPr>
          <a:xfrm>
            <a:off x="6140163" y="700347"/>
            <a:ext cx="5927963" cy="3109407"/>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itle 1">
            <a:extLst>
              <a:ext uri="{FF2B5EF4-FFF2-40B4-BE49-F238E27FC236}">
                <a16:creationId xmlns:a16="http://schemas.microsoft.com/office/drawing/2014/main" id="{3D2EDA22-01B4-71AD-3D29-9689ADDAD757}"/>
              </a:ext>
            </a:extLst>
          </p:cNvPr>
          <p:cNvSpPr txBox="1">
            <a:spLocks/>
          </p:cNvSpPr>
          <p:nvPr/>
        </p:nvSpPr>
        <p:spPr>
          <a:xfrm>
            <a:off x="882364" y="69919"/>
            <a:ext cx="10515600" cy="526557"/>
          </a:xfrm>
          <a:prstGeom prst="rect">
            <a:avLst/>
          </a:prstGeom>
          <a:solidFill>
            <a:schemeClr val="bg1">
              <a:lumMod val="85000"/>
            </a:schemeClr>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pPr algn="ctr"/>
            <a:r>
              <a:rPr lang="en-GB" sz="3600">
                <a:solidFill>
                  <a:schemeClr val="tx1"/>
                </a:solidFill>
              </a:rPr>
              <a:t>Exclusions from schools – Suspensions</a:t>
            </a:r>
          </a:p>
        </p:txBody>
      </p:sp>
      <p:sp>
        <p:nvSpPr>
          <p:cNvPr id="8" name="TextBox 7">
            <a:extLst>
              <a:ext uri="{FF2B5EF4-FFF2-40B4-BE49-F238E27FC236}">
                <a16:creationId xmlns:a16="http://schemas.microsoft.com/office/drawing/2014/main" id="{4486B436-0082-FBF6-D8AE-F2B9CEE75C27}"/>
              </a:ext>
            </a:extLst>
          </p:cNvPr>
          <p:cNvSpPr txBox="1"/>
          <p:nvPr/>
        </p:nvSpPr>
        <p:spPr>
          <a:xfrm>
            <a:off x="6116054" y="832398"/>
            <a:ext cx="5732601" cy="2893100"/>
          </a:xfrm>
          <a:prstGeom prst="rect">
            <a:avLst/>
          </a:prstGeom>
          <a:noFill/>
        </p:spPr>
        <p:txBody>
          <a:bodyPr wrap="square">
            <a:spAutoFit/>
          </a:bodyPr>
          <a:lstStyle/>
          <a:p>
            <a:pPr algn="just"/>
            <a:r>
              <a:rPr lang="en-GB" sz="1400" b="1">
                <a:solidFill>
                  <a:schemeClr val="tx1"/>
                </a:solidFill>
                <a:effectLst/>
                <a:latin typeface="Arial" panose="020B0604020202020204" pitchFamily="34" charset="0"/>
                <a:ea typeface="Times New Roman" panose="02020603050405020304" pitchFamily="18" charset="0"/>
                <a:cs typeface="Arial" panose="020B0604020202020204" pitchFamily="34" charset="0"/>
              </a:rPr>
              <a:t>% of School Population</a:t>
            </a:r>
            <a:endParaRPr lang="en-GB" sz="140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marL="171450" indent="-171450" algn="just">
              <a:buFont typeface="Arial" panose="020B0604020202020204" pitchFamily="34" charset="0"/>
              <a:buChar char="•"/>
            </a:pPr>
            <a:r>
              <a:rPr lang="en-GB" sz="1400">
                <a:solidFill>
                  <a:schemeClr val="tx1"/>
                </a:solidFill>
                <a:latin typeface="Arial" panose="020B0604020202020204" pitchFamily="34" charset="0"/>
                <a:ea typeface="Times New Roman" panose="02020603050405020304" pitchFamily="18" charset="0"/>
                <a:cs typeface="Arial" panose="020B0604020202020204" pitchFamily="34" charset="0"/>
              </a:rPr>
              <a:t>The North Yorkshire average for children suspended at least once as a % of the secondary school population is 7.3% in 2023/24. Up from 6.3% in 2022/23.</a:t>
            </a:r>
          </a:p>
          <a:p>
            <a:pPr marL="628650" lvl="1" indent="-171450" algn="just">
              <a:buFont typeface="Arial" panose="020B0604020202020204" pitchFamily="34" charset="0"/>
              <a:buChar char="•"/>
            </a:pPr>
            <a:r>
              <a:rPr lang="en-GB" sz="1400">
                <a:latin typeface="Arial" panose="020B0604020202020204" pitchFamily="34" charset="0"/>
                <a:ea typeface="Times New Roman" panose="02020603050405020304" pitchFamily="18" charset="0"/>
                <a:cs typeface="Arial" panose="020B0604020202020204" pitchFamily="34" charset="0"/>
              </a:rPr>
              <a:t>Both Scarborough &amp; Ryedale (9.6%) and Hambleton &amp; </a:t>
            </a:r>
            <a:r>
              <a:rPr lang="en-GB" sz="1400" err="1">
                <a:latin typeface="Arial" panose="020B0604020202020204" pitchFamily="34" charset="0"/>
                <a:ea typeface="Times New Roman" panose="02020603050405020304" pitchFamily="18" charset="0"/>
                <a:cs typeface="Arial" panose="020B0604020202020204" pitchFamily="34" charset="0"/>
              </a:rPr>
              <a:t>Richmondshire</a:t>
            </a:r>
            <a:r>
              <a:rPr lang="en-GB" sz="1400">
                <a:latin typeface="Arial" panose="020B0604020202020204" pitchFamily="34" charset="0"/>
                <a:ea typeface="Times New Roman" panose="02020603050405020304" pitchFamily="18" charset="0"/>
                <a:cs typeface="Arial" panose="020B0604020202020204" pitchFamily="34" charset="0"/>
              </a:rPr>
              <a:t> (9.6%) locality board area have consistently been above the North Yorkshire average for secondary schools</a:t>
            </a:r>
          </a:p>
          <a:p>
            <a:pPr marL="171450" indent="-171450" algn="just">
              <a:buFont typeface="Arial" panose="020B0604020202020204" pitchFamily="34" charset="0"/>
              <a:buChar char="•"/>
            </a:pPr>
            <a:r>
              <a:rPr lang="en-GB" sz="1400">
                <a:solidFill>
                  <a:schemeClr val="tx1"/>
                </a:solidFill>
                <a:latin typeface="Arial" panose="020B0604020202020204" pitchFamily="34" charset="0"/>
                <a:ea typeface="Times New Roman" panose="02020603050405020304" pitchFamily="18" charset="0"/>
                <a:cs typeface="Arial" panose="020B0604020202020204" pitchFamily="34" charset="0"/>
              </a:rPr>
              <a:t>The North Yorkshire average for children suspended at least once as a % of the primary school population was 0.86% in 2023/24. Up from 0.71%.</a:t>
            </a:r>
          </a:p>
          <a:p>
            <a:pPr marL="628650" lvl="1" indent="-171450" algn="just">
              <a:buFont typeface="Arial" panose="020B0604020202020204" pitchFamily="34" charset="0"/>
              <a:buChar char="•"/>
            </a:pPr>
            <a:r>
              <a:rPr lang="en-GB" sz="1400">
                <a:latin typeface="Arial" panose="020B0604020202020204" pitchFamily="34" charset="0"/>
                <a:ea typeface="Times New Roman" panose="02020603050405020304" pitchFamily="18" charset="0"/>
                <a:cs typeface="Arial" panose="020B0604020202020204" pitchFamily="34" charset="0"/>
              </a:rPr>
              <a:t>The rate for Scarborough &amp; Ryedale locality board area in 2023/24 was 1.17%</a:t>
            </a:r>
            <a:endParaRPr lang="en-GB" sz="1400">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7" name="Table 6">
            <a:extLst>
              <a:ext uri="{FF2B5EF4-FFF2-40B4-BE49-F238E27FC236}">
                <a16:creationId xmlns:a16="http://schemas.microsoft.com/office/drawing/2014/main" id="{A852E76F-B00C-121D-C84D-13E537C93925}"/>
              </a:ext>
            </a:extLst>
          </p:cNvPr>
          <p:cNvGraphicFramePr>
            <a:graphicFrameLocks noGrp="1"/>
          </p:cNvGraphicFramePr>
          <p:nvPr/>
        </p:nvGraphicFramePr>
        <p:xfrm>
          <a:off x="6903891" y="4086754"/>
          <a:ext cx="3937000" cy="1614183"/>
        </p:xfrm>
        <a:graphic>
          <a:graphicData uri="http://schemas.openxmlformats.org/drawingml/2006/table">
            <a:tbl>
              <a:tblPr/>
              <a:tblGrid>
                <a:gridCol w="1888480">
                  <a:extLst>
                    <a:ext uri="{9D8B030D-6E8A-4147-A177-3AD203B41FA5}">
                      <a16:colId xmlns:a16="http://schemas.microsoft.com/office/drawing/2014/main" val="1186243388"/>
                    </a:ext>
                  </a:extLst>
                </a:gridCol>
                <a:gridCol w="512130">
                  <a:extLst>
                    <a:ext uri="{9D8B030D-6E8A-4147-A177-3AD203B41FA5}">
                      <a16:colId xmlns:a16="http://schemas.microsoft.com/office/drawing/2014/main" val="859945711"/>
                    </a:ext>
                  </a:extLst>
                </a:gridCol>
                <a:gridCol w="512130">
                  <a:extLst>
                    <a:ext uri="{9D8B030D-6E8A-4147-A177-3AD203B41FA5}">
                      <a16:colId xmlns:a16="http://schemas.microsoft.com/office/drawing/2014/main" val="950829432"/>
                    </a:ext>
                  </a:extLst>
                </a:gridCol>
                <a:gridCol w="512130">
                  <a:extLst>
                    <a:ext uri="{9D8B030D-6E8A-4147-A177-3AD203B41FA5}">
                      <a16:colId xmlns:a16="http://schemas.microsoft.com/office/drawing/2014/main" val="2956966972"/>
                    </a:ext>
                  </a:extLst>
                </a:gridCol>
                <a:gridCol w="512130">
                  <a:extLst>
                    <a:ext uri="{9D8B030D-6E8A-4147-A177-3AD203B41FA5}">
                      <a16:colId xmlns:a16="http://schemas.microsoft.com/office/drawing/2014/main" val="2146156931"/>
                    </a:ext>
                  </a:extLst>
                </a:gridCol>
              </a:tblGrid>
              <a:tr h="190500">
                <a:tc>
                  <a:txBody>
                    <a:bodyPr/>
                    <a:lstStyle/>
                    <a:p>
                      <a:pPr algn="l" fontAlgn="b"/>
                      <a:endParaRPr lang="en-GB" sz="1000" b="0" i="0" u="none" strike="noStrike">
                        <a:solidFill>
                          <a:srgbClr val="000000"/>
                        </a:solidFill>
                        <a:effectLst/>
                        <a:latin typeface="Arial" panose="020B0604020202020204" pitchFamily="34" charset="0"/>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GB" sz="1000" b="1" i="0" u="none" strike="noStrike">
                          <a:solidFill>
                            <a:srgbClr val="000000"/>
                          </a:solidFill>
                          <a:effectLst/>
                          <a:latin typeface="Arial" panose="020B0604020202020204" pitchFamily="34" charset="0"/>
                        </a:rPr>
                        <a:t>Primary Schools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GB"/>
                    </a:p>
                  </a:txBody>
                  <a:tcPr/>
                </a:tc>
                <a:tc gridSpan="2">
                  <a:txBody>
                    <a:bodyPr/>
                    <a:lstStyle/>
                    <a:p>
                      <a:pPr algn="ctr" fontAlgn="b"/>
                      <a:r>
                        <a:rPr lang="en-GB" sz="1000" b="1" i="0" u="none" strike="noStrike">
                          <a:solidFill>
                            <a:srgbClr val="000000"/>
                          </a:solidFill>
                          <a:effectLst/>
                          <a:latin typeface="Arial" panose="020B0604020202020204" pitchFamily="34" charset="0"/>
                        </a:rPr>
                        <a:t>Secondary Schools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extLst>
                  <a:ext uri="{0D108BD9-81ED-4DB2-BD59-A6C34878D82A}">
                    <a16:rowId xmlns:a16="http://schemas.microsoft.com/office/drawing/2014/main" val="2134026012"/>
                  </a:ext>
                </a:extLst>
              </a:tr>
              <a:tr h="199697">
                <a:tc>
                  <a:txBody>
                    <a:bodyPr/>
                    <a:lstStyle/>
                    <a:p>
                      <a:pPr algn="l" fontAlgn="b"/>
                      <a:r>
                        <a:rPr lang="en-GB" sz="1000" b="1" i="0" u="none" strike="noStrike">
                          <a:solidFill>
                            <a:srgbClr val="000000"/>
                          </a:solidFill>
                          <a:effectLst/>
                          <a:latin typeface="Arial" panose="020B0604020202020204" pitchFamily="34" charset="0"/>
                        </a:rPr>
                        <a:t>Locality Board Areas</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1000" b="1" i="0" u="none" strike="noStrike">
                          <a:solidFill>
                            <a:srgbClr val="000000"/>
                          </a:solidFill>
                          <a:effectLst/>
                          <a:latin typeface="Arial" panose="020B0604020202020204" pitchFamily="34" charset="0"/>
                        </a:rPr>
                        <a:t>Total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panose="020B0604020202020204" pitchFamily="34" charset="0"/>
                        </a:rPr>
                        <a:t>%NoR</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panose="020B0604020202020204" pitchFamily="34" charset="0"/>
                        </a:rPr>
                        <a:t>Total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1000" b="1" i="0" u="none" strike="noStrike">
                          <a:solidFill>
                            <a:srgbClr val="000000"/>
                          </a:solidFill>
                          <a:effectLst/>
                          <a:latin typeface="Arial" panose="020B0604020202020204" pitchFamily="34" charset="0"/>
                        </a:rPr>
                        <a:t>%NoR</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62727665"/>
                  </a:ext>
                </a:extLst>
              </a:tr>
              <a:tr h="182586">
                <a:tc>
                  <a:txBody>
                    <a:bodyPr/>
                    <a:lstStyle/>
                    <a:p>
                      <a:pPr algn="l" fontAlgn="b"/>
                      <a:r>
                        <a:rPr lang="en-GB" sz="1100" b="1" i="0" u="none" strike="noStrike">
                          <a:solidFill>
                            <a:srgbClr val="000000"/>
                          </a:solidFill>
                          <a:effectLst/>
                          <a:latin typeface="Calibri" panose="020F0502020204030204" pitchFamily="34" charset="0"/>
                        </a:rPr>
                        <a:t>Craven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Arial" panose="020B0604020202020204" pitchFamily="34" charset="0"/>
                        </a:rPr>
                        <a:t>27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Arial" panose="020B0604020202020204" pitchFamily="34" charset="0"/>
                        </a:rPr>
                        <a:t>0.66%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Arial" panose="020B0604020202020204" pitchFamily="34" charset="0"/>
                        </a:rPr>
                        <a:t>193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Arial" panose="020B0604020202020204" pitchFamily="34" charset="0"/>
                        </a:rPr>
                        <a:t>3.75%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690609611"/>
                  </a:ext>
                </a:extLst>
              </a:tr>
              <a:tr h="184150">
                <a:tc>
                  <a:txBody>
                    <a:bodyPr/>
                    <a:lstStyle/>
                    <a:p>
                      <a:pPr algn="l" fontAlgn="b"/>
                      <a:r>
                        <a:rPr lang="en-GB" sz="1100" b="1" i="0" u="none" strike="noStrike">
                          <a:solidFill>
                            <a:srgbClr val="000000"/>
                          </a:solidFill>
                          <a:effectLst/>
                          <a:latin typeface="Calibri" panose="020F0502020204030204" pitchFamily="34" charset="0"/>
                        </a:rPr>
                        <a:t>Hambleton and Richmondshire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78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984"/>
                    </a:solidFill>
                  </a:tcPr>
                </a:tc>
                <a:tc>
                  <a:txBody>
                    <a:bodyPr/>
                    <a:lstStyle/>
                    <a:p>
                      <a:pPr algn="ctr" fontAlgn="b"/>
                      <a:r>
                        <a:rPr lang="en-GB" sz="1100" b="0" i="0" u="none" strike="noStrike">
                          <a:solidFill>
                            <a:srgbClr val="000000"/>
                          </a:solidFill>
                          <a:effectLst/>
                          <a:latin typeface="Calibri" panose="020F0502020204030204" pitchFamily="34" charset="0"/>
                        </a:rPr>
                        <a:t>0.78%</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Calibri" panose="020F0502020204030204" pitchFamily="34" charset="0"/>
                        </a:rPr>
                        <a:t>701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AA78"/>
                    </a:solidFill>
                  </a:tcPr>
                </a:tc>
                <a:tc>
                  <a:txBody>
                    <a:bodyPr/>
                    <a:lstStyle/>
                    <a:p>
                      <a:pPr algn="ctr" fontAlgn="b"/>
                      <a:r>
                        <a:rPr lang="en-GB" sz="1100" b="0" i="0" u="none" strike="noStrike">
                          <a:solidFill>
                            <a:srgbClr val="000000"/>
                          </a:solidFill>
                          <a:effectLst/>
                          <a:latin typeface="Calibri" panose="020F0502020204030204" pitchFamily="34" charset="0"/>
                        </a:rPr>
                        <a:t>9.63%</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6B6C"/>
                    </a:solidFill>
                  </a:tcPr>
                </a:tc>
                <a:extLst>
                  <a:ext uri="{0D108BD9-81ED-4DB2-BD59-A6C34878D82A}">
                    <a16:rowId xmlns:a16="http://schemas.microsoft.com/office/drawing/2014/main" val="2674929724"/>
                  </a:ext>
                </a:extLst>
              </a:tr>
              <a:tr h="184150">
                <a:tc>
                  <a:txBody>
                    <a:bodyPr/>
                    <a:lstStyle/>
                    <a:p>
                      <a:pPr algn="l" fontAlgn="b"/>
                      <a:r>
                        <a:rPr lang="en-GB" sz="1100" b="1" i="0" u="none" strike="noStrike">
                          <a:solidFill>
                            <a:srgbClr val="000000"/>
                          </a:solidFill>
                          <a:effectLst/>
                          <a:latin typeface="Calibri" panose="020F0502020204030204" pitchFamily="34" charset="0"/>
                        </a:rPr>
                        <a:t>Harrogate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77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Calibri" panose="020F0502020204030204" pitchFamily="34" charset="0"/>
                        </a:rPr>
                        <a:t>0.69%</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C77C"/>
                    </a:solidFill>
                  </a:tcPr>
                </a:tc>
                <a:tc>
                  <a:txBody>
                    <a:bodyPr/>
                    <a:lstStyle/>
                    <a:p>
                      <a:pPr algn="ctr" fontAlgn="b"/>
                      <a:r>
                        <a:rPr lang="en-GB" sz="1100" b="0" i="0" u="none" strike="noStrike">
                          <a:solidFill>
                            <a:srgbClr val="000000"/>
                          </a:solidFill>
                          <a:effectLst/>
                          <a:latin typeface="Calibri" panose="020F0502020204030204" pitchFamily="34" charset="0"/>
                        </a:rPr>
                        <a:t>591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Calibri" panose="020F0502020204030204" pitchFamily="34" charset="0"/>
                        </a:rPr>
                        <a:t>5.27%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D7E"/>
                    </a:solidFill>
                  </a:tcPr>
                </a:tc>
                <a:extLst>
                  <a:ext uri="{0D108BD9-81ED-4DB2-BD59-A6C34878D82A}">
                    <a16:rowId xmlns:a16="http://schemas.microsoft.com/office/drawing/2014/main" val="3241780583"/>
                  </a:ext>
                </a:extLst>
              </a:tr>
              <a:tr h="184150">
                <a:tc>
                  <a:txBody>
                    <a:bodyPr/>
                    <a:lstStyle/>
                    <a:p>
                      <a:pPr algn="l" fontAlgn="b"/>
                      <a:r>
                        <a:rPr lang="en-GB" sz="1100" b="1" i="0" u="none" strike="noStrike">
                          <a:solidFill>
                            <a:srgbClr val="000000"/>
                          </a:solidFill>
                          <a:effectLst/>
                          <a:latin typeface="Calibri" panose="020F0502020204030204" pitchFamily="34" charset="0"/>
                        </a:rPr>
                        <a:t>Scarborough and Ryedale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Arial" panose="020B0604020202020204" pitchFamily="34" charset="0"/>
                        </a:rPr>
                        <a:t>129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1.17%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809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9.64%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1015322433"/>
                  </a:ext>
                </a:extLst>
              </a:tr>
              <a:tr h="184150">
                <a:tc>
                  <a:txBody>
                    <a:bodyPr/>
                    <a:lstStyle/>
                    <a:p>
                      <a:pPr algn="l" fontAlgn="b"/>
                      <a:r>
                        <a:rPr lang="en-GB" sz="1100" b="1" i="0" u="none" strike="noStrike">
                          <a:solidFill>
                            <a:srgbClr val="000000"/>
                          </a:solidFill>
                          <a:effectLst/>
                          <a:latin typeface="Calibri" panose="020F0502020204030204" pitchFamily="34" charset="0"/>
                        </a:rPr>
                        <a:t>Selby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66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182"/>
                    </a:solidFill>
                  </a:tcPr>
                </a:tc>
                <a:tc>
                  <a:txBody>
                    <a:bodyPr/>
                    <a:lstStyle/>
                    <a:p>
                      <a:pPr algn="ctr" fontAlgn="b"/>
                      <a:r>
                        <a:rPr lang="en-GB" sz="1100" b="0" i="0" u="none" strike="noStrike">
                          <a:solidFill>
                            <a:srgbClr val="000000"/>
                          </a:solidFill>
                          <a:effectLst/>
                          <a:latin typeface="Calibri" panose="020F0502020204030204" pitchFamily="34" charset="0"/>
                        </a:rPr>
                        <a:t>0.86%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280"/>
                    </a:solidFill>
                  </a:tcPr>
                </a:tc>
                <a:tc>
                  <a:txBody>
                    <a:bodyPr/>
                    <a:lstStyle/>
                    <a:p>
                      <a:pPr algn="ctr" fontAlgn="b"/>
                      <a:r>
                        <a:rPr lang="en-GB" sz="1100" b="0" i="0" u="none" strike="noStrike">
                          <a:solidFill>
                            <a:srgbClr val="000000"/>
                          </a:solidFill>
                          <a:effectLst/>
                          <a:latin typeface="Calibri" panose="020F0502020204030204" pitchFamily="34" charset="0"/>
                        </a:rPr>
                        <a:t>427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880"/>
                    </a:solidFill>
                  </a:tcPr>
                </a:tc>
                <a:tc>
                  <a:txBody>
                    <a:bodyPr/>
                    <a:lstStyle/>
                    <a:p>
                      <a:pPr algn="ctr" fontAlgn="b"/>
                      <a:r>
                        <a:rPr lang="en-GB" sz="1100" b="0" i="0" u="none" strike="noStrike">
                          <a:solidFill>
                            <a:srgbClr val="000000"/>
                          </a:solidFill>
                          <a:effectLst/>
                          <a:latin typeface="Calibri" panose="020F0502020204030204" pitchFamily="34" charset="0"/>
                        </a:rPr>
                        <a:t>8.10%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2039550556"/>
                  </a:ext>
                </a:extLst>
              </a:tr>
              <a:tr h="190500">
                <a:tc>
                  <a:txBody>
                    <a:bodyPr/>
                    <a:lstStyle/>
                    <a:p>
                      <a:pPr algn="l" fontAlgn="b"/>
                      <a:r>
                        <a:rPr lang="en-GB" sz="1100" b="1" i="0" u="none" strike="noStrike">
                          <a:solidFill>
                            <a:srgbClr val="000000"/>
                          </a:solidFill>
                          <a:effectLst/>
                          <a:latin typeface="Calibri" panose="020F0502020204030204" pitchFamily="34" charset="0"/>
                        </a:rPr>
                        <a:t>NYC</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377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0.86%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2721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7.27%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76190751"/>
                  </a:ext>
                </a:extLst>
              </a:tr>
            </a:tbl>
          </a:graphicData>
        </a:graphic>
      </p:graphicFrame>
      <p:sp>
        <p:nvSpPr>
          <p:cNvPr id="10" name="TextBox 9">
            <a:extLst>
              <a:ext uri="{FF2B5EF4-FFF2-40B4-BE49-F238E27FC236}">
                <a16:creationId xmlns:a16="http://schemas.microsoft.com/office/drawing/2014/main" id="{0FB8715D-E52D-7C2A-91CF-D7D3AFEE6ECE}"/>
              </a:ext>
            </a:extLst>
          </p:cNvPr>
          <p:cNvSpPr txBox="1"/>
          <p:nvPr/>
        </p:nvSpPr>
        <p:spPr>
          <a:xfrm>
            <a:off x="7337991" y="3809755"/>
            <a:ext cx="4288221" cy="276999"/>
          </a:xfrm>
          <a:prstGeom prst="rect">
            <a:avLst/>
          </a:prstGeom>
          <a:noFill/>
        </p:spPr>
        <p:txBody>
          <a:bodyPr wrap="square" rtlCol="0">
            <a:spAutoFit/>
          </a:bodyPr>
          <a:lstStyle/>
          <a:p>
            <a:r>
              <a:rPr lang="en-GB" sz="1200" b="1"/>
              <a:t>Children Suspended at least once – 2023/24</a:t>
            </a:r>
          </a:p>
        </p:txBody>
      </p:sp>
      <p:pic>
        <p:nvPicPr>
          <p:cNvPr id="6" name="Picture 5">
            <a:extLst>
              <a:ext uri="{FF2B5EF4-FFF2-40B4-BE49-F238E27FC236}">
                <a16:creationId xmlns:a16="http://schemas.microsoft.com/office/drawing/2014/main" id="{49F28AD8-1E91-1A8F-01C1-28A051C573FD}"/>
              </a:ext>
            </a:extLst>
          </p:cNvPr>
          <p:cNvPicPr>
            <a:picLocks noChangeAspect="1"/>
          </p:cNvPicPr>
          <p:nvPr/>
        </p:nvPicPr>
        <p:blipFill>
          <a:blip r:embed="rId3"/>
          <a:stretch>
            <a:fillRect/>
          </a:stretch>
        </p:blipFill>
        <p:spPr>
          <a:xfrm>
            <a:off x="210530" y="3468734"/>
            <a:ext cx="5671266" cy="3027820"/>
          </a:xfrm>
          <a:prstGeom prst="rect">
            <a:avLst/>
          </a:prstGeom>
        </p:spPr>
      </p:pic>
    </p:spTree>
    <p:extLst>
      <p:ext uri="{BB962C8B-B14F-4D97-AF65-F5344CB8AC3E}">
        <p14:creationId xmlns:p14="http://schemas.microsoft.com/office/powerpoint/2010/main" val="26412731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1E8A54-B8DE-000A-3133-3653395A40BA}"/>
              </a:ext>
            </a:extLst>
          </p:cNvPr>
          <p:cNvSpPr txBox="1"/>
          <p:nvPr/>
        </p:nvSpPr>
        <p:spPr>
          <a:xfrm>
            <a:off x="139000" y="806735"/>
            <a:ext cx="6604699" cy="3708708"/>
          </a:xfrm>
          <a:prstGeom prst="rect">
            <a:avLst/>
          </a:prstGeom>
          <a:noFill/>
          <a:ln w="19050">
            <a:noFill/>
          </a:ln>
        </p:spPr>
        <p:txBody>
          <a:bodyPr wrap="square" lIns="91440" tIns="45720" rIns="91440" bIns="45720" rtlCol="0" anchor="t">
            <a:spAutoFit/>
          </a:bodyPr>
          <a:lstStyle/>
          <a:p>
            <a:pPr algn="just"/>
            <a:r>
              <a:rPr lang="en-GB" sz="1400" b="1">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 Population Permanently Excluded</a:t>
            </a:r>
          </a:p>
          <a:p>
            <a:pPr marL="171450" indent="-171450" algn="just">
              <a:buFont typeface="Arial" panose="020B0604020202020204" pitchFamily="34" charset="0"/>
              <a:buChar char="•"/>
            </a:pPr>
            <a:endParaRPr lang="en-GB" sz="1300">
              <a:solidFill>
                <a:schemeClr val="tx1"/>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a:p>
            <a:pPr marL="171450" indent="-171450" algn="just">
              <a:buFont typeface="Arial" panose="020B0604020202020204" pitchFamily="34" charset="0"/>
              <a:buChar char="•"/>
            </a:pPr>
            <a:r>
              <a:rPr lang="en-GB" sz="1300">
                <a:solidFill>
                  <a:srgbClr val="000000"/>
                </a:solidFill>
                <a:highlight>
                  <a:srgbClr val="00FF00"/>
                </a:highlight>
                <a:latin typeface="Arial"/>
                <a:ea typeface="Times New Roman" panose="02020603050405020304" pitchFamily="18" charset="0"/>
                <a:cs typeface="Arial"/>
              </a:rPr>
              <a:t>39 permanent exclusions from North Yorkshire mainstream schools in 2024/25 academic year to the end of December. This compares with 52 in the same point of 2023/24.</a:t>
            </a:r>
          </a:p>
          <a:p>
            <a:pPr marL="171450" indent="-171450" algn="just">
              <a:buFont typeface="Arial" panose="020B0604020202020204" pitchFamily="34" charset="0"/>
              <a:buChar char="•"/>
            </a:pPr>
            <a:r>
              <a:rPr lang="en-GB" sz="1300">
                <a:latin typeface="Arial"/>
                <a:ea typeface="Times New Roman" panose="02020603050405020304" pitchFamily="18" charset="0"/>
                <a:cs typeface="Arial"/>
              </a:rPr>
              <a:t>Overall, children permanently excluded from secondary schools increased from 79  in  2022/23 to 97 in 2023/24 (+23%)</a:t>
            </a:r>
          </a:p>
          <a:p>
            <a:pPr marL="628650" lvl="1" indent="-171450" algn="just">
              <a:buFont typeface="Arial" panose="020B0604020202020204" pitchFamily="34" charset="0"/>
              <a:buChar char="•"/>
            </a:pPr>
            <a:r>
              <a:rPr lang="en-GB" sz="130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inc</a:t>
            </a: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rease in primary schools was 56% (16 in 2022/23 to 25 in 2023/24)</a:t>
            </a:r>
          </a:p>
          <a:p>
            <a:pPr marL="171450" indent="-171450" algn="just">
              <a:buFont typeface="Arial" panose="020B0604020202020204" pitchFamily="34" charset="0"/>
              <a:buChar char="•"/>
            </a:pPr>
            <a:r>
              <a:rPr lang="en-GB" sz="1300">
                <a:latin typeface="Arial"/>
                <a:ea typeface="Times New Roman" panose="02020603050405020304" pitchFamily="18" charset="0"/>
                <a:cs typeface="Arial"/>
              </a:rPr>
              <a:t>The North Yorkshire average for children permanently excluded as a % of the secondary school population is 0.26% in 2023/24. Up from 0.21% in 2022/23.</a:t>
            </a:r>
          </a:p>
          <a:p>
            <a:pPr marL="628650" lvl="1" indent="-171450" algn="just">
              <a:buFont typeface="Arial" panose="020B0604020202020204" pitchFamily="34" charset="0"/>
              <a:buChar char="•"/>
            </a:pP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Hambleton &amp; </a:t>
            </a:r>
            <a:r>
              <a:rPr lang="en-GB" sz="1300" err="1">
                <a:solidFill>
                  <a:schemeClr val="tx1"/>
                </a:solidFill>
                <a:latin typeface="Arial" panose="020B0604020202020204" pitchFamily="34" charset="0"/>
                <a:ea typeface="Times New Roman" panose="02020603050405020304" pitchFamily="18" charset="0"/>
                <a:cs typeface="Arial" panose="020B0604020202020204" pitchFamily="34" charset="0"/>
              </a:rPr>
              <a:t>Richmondshire</a:t>
            </a: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 (0.37%), Selby (0.36%) and Scarborough &amp; Ryedale (0.32%) locality board areas have been above the North Yorkshire average for secondary schools</a:t>
            </a:r>
          </a:p>
          <a:p>
            <a:pPr marL="171450" indent="-171450" algn="just">
              <a:buFont typeface="Arial" panose="020B0604020202020204" pitchFamily="34" charset="0"/>
              <a:buChar char="•"/>
            </a:pPr>
            <a:r>
              <a:rPr lang="en-GB" sz="1300">
                <a:latin typeface="Arial"/>
                <a:ea typeface="Times New Roman" panose="02020603050405020304" pitchFamily="18" charset="0"/>
                <a:cs typeface="Arial"/>
              </a:rPr>
              <a:t>The North Yorkshire average for children permanently excluded as a % of the primary school population was 0.06% in 2023/24. Up from 0.04% in 2022/23</a:t>
            </a:r>
          </a:p>
          <a:p>
            <a:pPr marL="628650" lvl="1" indent="-171450" algn="just">
              <a:buFont typeface="Arial" panose="020B0604020202020204" pitchFamily="34" charset="0"/>
              <a:buChar char="•"/>
            </a:pP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The rate for Scarborough &amp; Ryedale locality board area in 2023/24 was 0.12% and Hambleton &amp; </a:t>
            </a:r>
            <a:r>
              <a:rPr lang="en-GB" sz="1300" err="1">
                <a:solidFill>
                  <a:schemeClr val="tx1"/>
                </a:solidFill>
                <a:latin typeface="Arial" panose="020B0604020202020204" pitchFamily="34" charset="0"/>
                <a:ea typeface="Times New Roman" panose="02020603050405020304" pitchFamily="18" charset="0"/>
                <a:cs typeface="Arial" panose="020B0604020202020204" pitchFamily="34" charset="0"/>
              </a:rPr>
              <a:t>Richmondshire</a:t>
            </a: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 locality board area was 0.09%.</a:t>
            </a:r>
          </a:p>
          <a:p>
            <a:pPr lvl="1" algn="just"/>
            <a:endParaRPr lang="en-GB" sz="1300">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5BBA9BDF-AF82-C330-DDA4-C310238D9231}"/>
              </a:ext>
            </a:extLst>
          </p:cNvPr>
          <p:cNvSpPr txBox="1"/>
          <p:nvPr/>
        </p:nvSpPr>
        <p:spPr>
          <a:xfrm>
            <a:off x="7022672" y="806735"/>
            <a:ext cx="5724261" cy="369332"/>
          </a:xfrm>
          <a:prstGeom prst="rect">
            <a:avLst/>
          </a:prstGeom>
          <a:noFill/>
          <a:ln w="19050">
            <a:noFill/>
          </a:ln>
        </p:spPr>
        <p:txBody>
          <a:bodyPr wrap="square" rtlCol="0">
            <a:spAutoFit/>
          </a:bodyPr>
          <a:lstStyle/>
          <a:p>
            <a:r>
              <a:rPr lang="en-GB" b="1">
                <a:latin typeface="Arial" panose="020B0604020202020204" pitchFamily="34" charset="0"/>
                <a:cs typeface="Arial" panose="020B0604020202020204" pitchFamily="34" charset="0"/>
              </a:rPr>
              <a:t>Actions/Future Outcomes</a:t>
            </a:r>
          </a:p>
        </p:txBody>
      </p:sp>
      <p:sp>
        <p:nvSpPr>
          <p:cNvPr id="3" name="Rectangle 2">
            <a:extLst>
              <a:ext uri="{FF2B5EF4-FFF2-40B4-BE49-F238E27FC236}">
                <a16:creationId xmlns:a16="http://schemas.microsoft.com/office/drawing/2014/main" id="{D89B69BA-D9D1-AE8D-2ACA-1B66EC8E295F}"/>
              </a:ext>
            </a:extLst>
          </p:cNvPr>
          <p:cNvSpPr/>
          <p:nvPr/>
        </p:nvSpPr>
        <p:spPr>
          <a:xfrm>
            <a:off x="96476" y="743508"/>
            <a:ext cx="6744591" cy="4692092"/>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122EFC7D-3AD5-2FD3-06CE-17197DBFAACF}"/>
              </a:ext>
            </a:extLst>
          </p:cNvPr>
          <p:cNvSpPr/>
          <p:nvPr/>
        </p:nvSpPr>
        <p:spPr>
          <a:xfrm>
            <a:off x="7022672" y="743509"/>
            <a:ext cx="5030327" cy="1259027"/>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D2EDA22-01B4-71AD-3D29-9689ADDAD757}"/>
              </a:ext>
            </a:extLst>
          </p:cNvPr>
          <p:cNvSpPr txBox="1">
            <a:spLocks/>
          </p:cNvSpPr>
          <p:nvPr/>
        </p:nvSpPr>
        <p:spPr>
          <a:xfrm>
            <a:off x="882364" y="121123"/>
            <a:ext cx="10515600" cy="526557"/>
          </a:xfrm>
          <a:prstGeom prst="rect">
            <a:avLst/>
          </a:prstGeom>
          <a:solidFill>
            <a:schemeClr val="bg1">
              <a:lumMod val="85000"/>
            </a:schemeClr>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pPr algn="ctr"/>
            <a:r>
              <a:rPr lang="en-GB" sz="3600">
                <a:solidFill>
                  <a:schemeClr val="tx1"/>
                </a:solidFill>
              </a:rPr>
              <a:t>Exclusions from schools – Permanent Exclusions</a:t>
            </a:r>
          </a:p>
        </p:txBody>
      </p:sp>
      <p:sp>
        <p:nvSpPr>
          <p:cNvPr id="7" name="TextBox 6">
            <a:extLst>
              <a:ext uri="{FF2B5EF4-FFF2-40B4-BE49-F238E27FC236}">
                <a16:creationId xmlns:a16="http://schemas.microsoft.com/office/drawing/2014/main" id="{B0B4C3A8-CAA0-C3BB-9129-E165192045F7}"/>
              </a:ext>
            </a:extLst>
          </p:cNvPr>
          <p:cNvSpPr txBox="1"/>
          <p:nvPr/>
        </p:nvSpPr>
        <p:spPr>
          <a:xfrm>
            <a:off x="7100169" y="1144694"/>
            <a:ext cx="4995355" cy="738664"/>
          </a:xfrm>
          <a:prstGeom prst="rect">
            <a:avLst/>
          </a:prstGeom>
          <a:noFill/>
          <a:ln w="19050">
            <a:noFill/>
          </a:ln>
        </p:spPr>
        <p:txBody>
          <a:bodyPr wrap="square" rtlCol="0">
            <a:spAutoFit/>
          </a:bodyPr>
          <a:lstStyle/>
          <a:p>
            <a:pPr algn="l" rtl="0" fontAlgn="base">
              <a:buFont typeface="Arial" panose="020B0604020202020204" pitchFamily="34" charset="0"/>
              <a:buChar char="•"/>
            </a:pPr>
            <a:r>
              <a:rPr lang="en-GB" sz="1400" b="0" i="0">
                <a:solidFill>
                  <a:srgbClr val="000000"/>
                </a:solidFill>
                <a:effectLst/>
                <a:latin typeface="Arial" panose="020B0604020202020204" pitchFamily="34" charset="0"/>
                <a:cs typeface="Arial" panose="020B0604020202020204" pitchFamily="34" charset="0"/>
              </a:rPr>
              <a:t>Rates of exclusion appear to be slowing down marginally this year</a:t>
            </a:r>
          </a:p>
          <a:p>
            <a:pPr algn="l" rtl="0" fontAlgn="base">
              <a:buFont typeface="Arial" panose="020B0604020202020204" pitchFamily="34" charset="0"/>
              <a:buChar char="•"/>
            </a:pPr>
            <a:endParaRPr lang="en-GB" sz="1400" b="0" i="0">
              <a:solidFill>
                <a:srgbClr val="000000"/>
              </a:solidFill>
              <a:effectLst/>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A66F0E78-09EA-3850-8BD2-C211BE94179A}"/>
              </a:ext>
            </a:extLst>
          </p:cNvPr>
          <p:cNvPicPr>
            <a:picLocks noChangeAspect="1"/>
          </p:cNvPicPr>
          <p:nvPr/>
        </p:nvPicPr>
        <p:blipFill>
          <a:blip r:embed="rId3"/>
          <a:stretch>
            <a:fillRect/>
          </a:stretch>
        </p:blipFill>
        <p:spPr>
          <a:xfrm>
            <a:off x="882364" y="4515443"/>
            <a:ext cx="4691743" cy="2189768"/>
          </a:xfrm>
          <a:prstGeom prst="rect">
            <a:avLst/>
          </a:prstGeom>
        </p:spPr>
      </p:pic>
      <p:graphicFrame>
        <p:nvGraphicFramePr>
          <p:cNvPr id="2" name="Table 1">
            <a:extLst>
              <a:ext uri="{FF2B5EF4-FFF2-40B4-BE49-F238E27FC236}">
                <a16:creationId xmlns:a16="http://schemas.microsoft.com/office/drawing/2014/main" id="{8406BB2C-0067-D91B-4F35-51FDD368ABE5}"/>
              </a:ext>
            </a:extLst>
          </p:cNvPr>
          <p:cNvGraphicFramePr>
            <a:graphicFrameLocks noGrp="1"/>
          </p:cNvGraphicFramePr>
          <p:nvPr/>
        </p:nvGraphicFramePr>
        <p:xfrm>
          <a:off x="7397496" y="2569464"/>
          <a:ext cx="4288220" cy="2971796"/>
        </p:xfrm>
        <a:graphic>
          <a:graphicData uri="http://schemas.openxmlformats.org/drawingml/2006/table">
            <a:tbl>
              <a:tblPr/>
              <a:tblGrid>
                <a:gridCol w="2056952">
                  <a:extLst>
                    <a:ext uri="{9D8B030D-6E8A-4147-A177-3AD203B41FA5}">
                      <a16:colId xmlns:a16="http://schemas.microsoft.com/office/drawing/2014/main" val="2222636804"/>
                    </a:ext>
                  </a:extLst>
                </a:gridCol>
                <a:gridCol w="557817">
                  <a:extLst>
                    <a:ext uri="{9D8B030D-6E8A-4147-A177-3AD203B41FA5}">
                      <a16:colId xmlns:a16="http://schemas.microsoft.com/office/drawing/2014/main" val="3994260321"/>
                    </a:ext>
                  </a:extLst>
                </a:gridCol>
                <a:gridCol w="557817">
                  <a:extLst>
                    <a:ext uri="{9D8B030D-6E8A-4147-A177-3AD203B41FA5}">
                      <a16:colId xmlns:a16="http://schemas.microsoft.com/office/drawing/2014/main" val="1422757935"/>
                    </a:ext>
                  </a:extLst>
                </a:gridCol>
                <a:gridCol w="557817">
                  <a:extLst>
                    <a:ext uri="{9D8B030D-6E8A-4147-A177-3AD203B41FA5}">
                      <a16:colId xmlns:a16="http://schemas.microsoft.com/office/drawing/2014/main" val="4093320472"/>
                    </a:ext>
                  </a:extLst>
                </a:gridCol>
                <a:gridCol w="557817">
                  <a:extLst>
                    <a:ext uri="{9D8B030D-6E8A-4147-A177-3AD203B41FA5}">
                      <a16:colId xmlns:a16="http://schemas.microsoft.com/office/drawing/2014/main" val="2912688839"/>
                    </a:ext>
                  </a:extLst>
                </a:gridCol>
              </a:tblGrid>
              <a:tr h="477436">
                <a:tc>
                  <a:txBody>
                    <a:bodyPr/>
                    <a:lstStyle/>
                    <a:p>
                      <a:pPr algn="l" fontAlgn="b"/>
                      <a:endParaRPr lang="en-GB" sz="1000" b="0" i="0" u="none" strike="noStrike">
                        <a:solidFill>
                          <a:srgbClr val="000000"/>
                        </a:solidFill>
                        <a:effectLst/>
                        <a:latin typeface="Arial" panose="020B0604020202020204" pitchFamily="34" charset="0"/>
                      </a:endParaRPr>
                    </a:p>
                  </a:txBody>
                  <a:tcPr marL="6350" marR="6350" marT="6350" marB="0" anchor="b">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GB" sz="1000" b="1" i="0" u="none" strike="noStrike">
                          <a:solidFill>
                            <a:srgbClr val="000000"/>
                          </a:solidFill>
                          <a:effectLst/>
                          <a:latin typeface="Arial" panose="020B0604020202020204" pitchFamily="34" charset="0"/>
                        </a:rPr>
                        <a:t>Primary Schools</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GB"/>
                    </a:p>
                  </a:txBody>
                  <a:tcPr/>
                </a:tc>
                <a:tc gridSpan="2">
                  <a:txBody>
                    <a:bodyPr/>
                    <a:lstStyle/>
                    <a:p>
                      <a:pPr algn="ctr" fontAlgn="b"/>
                      <a:r>
                        <a:rPr lang="en-GB" sz="1000" b="1" i="0" u="none" strike="noStrike">
                          <a:solidFill>
                            <a:srgbClr val="000000"/>
                          </a:solidFill>
                          <a:effectLst/>
                          <a:latin typeface="Arial" panose="020B0604020202020204" pitchFamily="34" charset="0"/>
                        </a:rPr>
                        <a:t>Secondary Schools</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extLst>
                  <a:ext uri="{0D108BD9-81ED-4DB2-BD59-A6C34878D82A}">
                    <a16:rowId xmlns:a16="http://schemas.microsoft.com/office/drawing/2014/main" val="3334759878"/>
                  </a:ext>
                </a:extLst>
              </a:tr>
              <a:tr h="779488">
                <a:tc>
                  <a:txBody>
                    <a:bodyPr/>
                    <a:lstStyle/>
                    <a:p>
                      <a:pPr algn="l" fontAlgn="b"/>
                      <a:r>
                        <a:rPr lang="en-GB" sz="1000" b="1" i="0" u="none" strike="noStrike">
                          <a:solidFill>
                            <a:srgbClr val="000000"/>
                          </a:solidFill>
                          <a:effectLst/>
                          <a:latin typeface="Arial" panose="020B0604020202020204" pitchFamily="34" charset="0"/>
                        </a:rPr>
                        <a:t>Locality Board Areas</a:t>
                      </a:r>
                    </a:p>
                  </a:txBody>
                  <a:tcPr marL="6350" marR="6350" marT="635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1000" b="1" i="0" u="none" strike="noStrike">
                          <a:solidFill>
                            <a:srgbClr val="000000"/>
                          </a:solidFill>
                          <a:effectLst/>
                          <a:latin typeface="Arial" panose="020B0604020202020204" pitchFamily="34" charset="0"/>
                        </a:rPr>
                        <a:t>Total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panose="020B0604020202020204" pitchFamily="34" charset="0"/>
                        </a:rPr>
                        <a:t>%</a:t>
                      </a:r>
                      <a:r>
                        <a:rPr lang="en-GB" sz="1000" b="1" i="0" u="none" strike="noStrike" err="1">
                          <a:solidFill>
                            <a:srgbClr val="000000"/>
                          </a:solidFill>
                          <a:effectLst/>
                          <a:latin typeface="Arial" panose="020B0604020202020204" pitchFamily="34" charset="0"/>
                        </a:rPr>
                        <a:t>NoR</a:t>
                      </a:r>
                      <a:endParaRPr lang="en-GB" sz="1000" b="1"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panose="020B0604020202020204" pitchFamily="34" charset="0"/>
                        </a:rPr>
                        <a:t>Total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1000" b="1" i="0" u="none" strike="noStrike">
                          <a:solidFill>
                            <a:srgbClr val="000000"/>
                          </a:solidFill>
                          <a:effectLst/>
                          <a:latin typeface="Arial" panose="020B0604020202020204" pitchFamily="34" charset="0"/>
                        </a:rPr>
                        <a:t>%NoR</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20173517"/>
                  </a:ext>
                </a:extLst>
              </a:tr>
              <a:tr h="282564">
                <a:tc>
                  <a:txBody>
                    <a:bodyPr/>
                    <a:lstStyle/>
                    <a:p>
                      <a:pPr algn="l" fontAlgn="b"/>
                      <a:r>
                        <a:rPr lang="en-GB" sz="1100" b="1" i="0" u="none" strike="noStrike">
                          <a:solidFill>
                            <a:srgbClr val="000000"/>
                          </a:solidFill>
                          <a:effectLst/>
                          <a:latin typeface="Calibri" panose="020F0502020204030204" pitchFamily="34" charset="0"/>
                        </a:rPr>
                        <a:t>Craven</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Arial" panose="020B060402020202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Arial" panose="020B0604020202020204" pitchFamily="34" charset="0"/>
                        </a:rPr>
                        <a:t>0.05%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Arial" panose="020B060402020202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Arial" panose="020B0604020202020204" pitchFamily="34" charset="0"/>
                        </a:rPr>
                        <a:t>0.06%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1746513638"/>
                  </a:ext>
                </a:extLst>
              </a:tr>
              <a:tr h="282564">
                <a:tc>
                  <a:txBody>
                    <a:bodyPr/>
                    <a:lstStyle/>
                    <a:p>
                      <a:pPr algn="l" fontAlgn="b"/>
                      <a:r>
                        <a:rPr lang="en-GB" sz="1100" b="1" i="0" u="none" strike="noStrike">
                          <a:solidFill>
                            <a:srgbClr val="000000"/>
                          </a:solidFill>
                          <a:effectLst/>
                          <a:latin typeface="Calibri" panose="020F0502020204030204" pitchFamily="34" charset="0"/>
                        </a:rPr>
                        <a:t>Hambleton and Richmondshire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9975"/>
                    </a:solidFill>
                  </a:tcPr>
                </a:tc>
                <a:tc>
                  <a:txBody>
                    <a:bodyPr/>
                    <a:lstStyle/>
                    <a:p>
                      <a:pPr algn="ctr" fontAlgn="b"/>
                      <a:r>
                        <a:rPr lang="en-GB" sz="1100" b="0" i="0" u="none" strike="noStrike">
                          <a:solidFill>
                            <a:srgbClr val="000000"/>
                          </a:solidFill>
                          <a:effectLst/>
                          <a:latin typeface="Calibri" panose="020F0502020204030204" pitchFamily="34" charset="0"/>
                        </a:rPr>
                        <a:t>0.09%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9E76"/>
                    </a:solidFill>
                  </a:tcPr>
                </a:tc>
                <a:tc>
                  <a:txBody>
                    <a:bodyPr/>
                    <a:lstStyle/>
                    <a:p>
                      <a:pPr algn="ctr" fontAlgn="b"/>
                      <a:r>
                        <a:rPr lang="en-GB" sz="1100" b="0" i="0" u="none" strike="noStrike">
                          <a:solidFill>
                            <a:srgbClr val="000000"/>
                          </a:solidFill>
                          <a:effectLst/>
                          <a:latin typeface="Calibri" panose="020F0502020204030204" pitchFamily="34" charset="0"/>
                        </a:rPr>
                        <a:t>27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Calibri" panose="020F0502020204030204" pitchFamily="34" charset="0"/>
                        </a:rPr>
                        <a:t>0.37%</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2580409724"/>
                  </a:ext>
                </a:extLst>
              </a:tr>
              <a:tr h="282564">
                <a:tc>
                  <a:txBody>
                    <a:bodyPr/>
                    <a:lstStyle/>
                    <a:p>
                      <a:pPr algn="l" fontAlgn="b"/>
                      <a:r>
                        <a:rPr lang="en-GB" sz="1100" b="1" i="0" u="none" strike="noStrike">
                          <a:solidFill>
                            <a:srgbClr val="000000"/>
                          </a:solidFill>
                          <a:effectLst/>
                          <a:latin typeface="Calibri" panose="020F0502020204030204" pitchFamily="34" charset="0"/>
                        </a:rPr>
                        <a:t>Harrogate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D47F"/>
                    </a:solidFill>
                  </a:tcPr>
                </a:tc>
                <a:tc>
                  <a:txBody>
                    <a:bodyPr/>
                    <a:lstStyle/>
                    <a:p>
                      <a:pPr algn="ctr" fontAlgn="b"/>
                      <a:r>
                        <a:rPr lang="en-GB" sz="1100" b="0" i="0" u="none" strike="noStrike">
                          <a:solidFill>
                            <a:srgbClr val="000000"/>
                          </a:solidFill>
                          <a:effectLst/>
                          <a:latin typeface="Calibri" panose="020F0502020204030204" pitchFamily="34" charset="0"/>
                        </a:rPr>
                        <a:t>0.01%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FC67C"/>
                    </a:solidFill>
                  </a:tcPr>
                </a:tc>
                <a:tc>
                  <a:txBody>
                    <a:bodyPr/>
                    <a:lstStyle/>
                    <a:p>
                      <a:pPr algn="ctr" fontAlgn="b"/>
                      <a:r>
                        <a:rPr lang="en-GB" sz="1100" b="0" i="0" u="none" strike="noStrike">
                          <a:solidFill>
                            <a:srgbClr val="000000"/>
                          </a:solidFill>
                          <a:effectLst/>
                          <a:latin typeface="Calibri" panose="020F0502020204030204" pitchFamily="34" charset="0"/>
                        </a:rPr>
                        <a:t>21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Calibri" panose="020F0502020204030204" pitchFamily="34" charset="0"/>
                        </a:rPr>
                        <a:t>0.19%</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FD47F"/>
                    </a:solidFill>
                  </a:tcPr>
                </a:tc>
                <a:extLst>
                  <a:ext uri="{0D108BD9-81ED-4DB2-BD59-A6C34878D82A}">
                    <a16:rowId xmlns:a16="http://schemas.microsoft.com/office/drawing/2014/main" val="2498527580"/>
                  </a:ext>
                </a:extLst>
              </a:tr>
              <a:tr h="282564">
                <a:tc>
                  <a:txBody>
                    <a:bodyPr/>
                    <a:lstStyle/>
                    <a:p>
                      <a:pPr algn="l" fontAlgn="b"/>
                      <a:r>
                        <a:rPr lang="en-GB" sz="1100" b="1" i="0" u="none" strike="noStrike">
                          <a:solidFill>
                            <a:srgbClr val="000000"/>
                          </a:solidFill>
                          <a:effectLst/>
                          <a:latin typeface="Calibri" panose="020F0502020204030204" pitchFamily="34" charset="0"/>
                        </a:rPr>
                        <a:t>Scarborough and Ryedale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Arial" panose="020B0604020202020204" pitchFamily="34" charset="0"/>
                        </a:rPr>
                        <a:t>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0.12%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27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0.32%</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4266626553"/>
                  </a:ext>
                </a:extLst>
              </a:tr>
              <a:tr h="292308">
                <a:tc>
                  <a:txBody>
                    <a:bodyPr/>
                    <a:lstStyle/>
                    <a:p>
                      <a:pPr algn="l" fontAlgn="b"/>
                      <a:r>
                        <a:rPr lang="en-GB" sz="1100" b="1" i="0" u="none" strike="noStrike">
                          <a:solidFill>
                            <a:srgbClr val="000000"/>
                          </a:solidFill>
                          <a:effectLst/>
                          <a:latin typeface="Calibri" panose="020F0502020204030204" pitchFamily="34" charset="0"/>
                        </a:rPr>
                        <a:t>Selby</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Calibri" panose="020F0502020204030204" pitchFamily="34" charset="0"/>
                        </a:rPr>
                        <a:t>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Calibri" panose="020F0502020204030204" pitchFamily="34" charset="0"/>
                        </a:rPr>
                        <a:t>19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683"/>
                    </a:solidFill>
                  </a:tcPr>
                </a:tc>
                <a:tc>
                  <a:txBody>
                    <a:bodyPr/>
                    <a:lstStyle/>
                    <a:p>
                      <a:pPr algn="ctr" fontAlgn="b"/>
                      <a:r>
                        <a:rPr lang="en-GB" sz="1100" b="0" i="0" u="none" strike="noStrike">
                          <a:solidFill>
                            <a:srgbClr val="000000"/>
                          </a:solidFill>
                          <a:effectLst/>
                          <a:latin typeface="Calibri" panose="020F0502020204030204" pitchFamily="34" charset="0"/>
                        </a:rPr>
                        <a:t>0.36%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8571"/>
                    </a:solidFill>
                  </a:tcPr>
                </a:tc>
                <a:extLst>
                  <a:ext uri="{0D108BD9-81ED-4DB2-BD59-A6C34878D82A}">
                    <a16:rowId xmlns:a16="http://schemas.microsoft.com/office/drawing/2014/main" val="2746526236"/>
                  </a:ext>
                </a:extLst>
              </a:tr>
              <a:tr h="292308">
                <a:tc>
                  <a:txBody>
                    <a:bodyPr/>
                    <a:lstStyle/>
                    <a:p>
                      <a:pPr algn="l" fontAlgn="b"/>
                      <a:r>
                        <a:rPr lang="en-GB" sz="1100" b="1" i="0" u="none" strike="noStrike">
                          <a:solidFill>
                            <a:srgbClr val="000000"/>
                          </a:solidFill>
                          <a:effectLst/>
                          <a:latin typeface="Calibri" panose="020F0502020204030204" pitchFamily="34" charset="0"/>
                        </a:rPr>
                        <a:t>NYC</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0.06%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97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0.26%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34544641"/>
                  </a:ext>
                </a:extLst>
              </a:tr>
            </a:tbl>
          </a:graphicData>
        </a:graphic>
      </p:graphicFrame>
      <p:sp>
        <p:nvSpPr>
          <p:cNvPr id="9" name="TextBox 8">
            <a:extLst>
              <a:ext uri="{FF2B5EF4-FFF2-40B4-BE49-F238E27FC236}">
                <a16:creationId xmlns:a16="http://schemas.microsoft.com/office/drawing/2014/main" id="{E3F02205-419D-7452-DFFA-281BBCCBA748}"/>
              </a:ext>
            </a:extLst>
          </p:cNvPr>
          <p:cNvSpPr txBox="1"/>
          <p:nvPr/>
        </p:nvSpPr>
        <p:spPr>
          <a:xfrm>
            <a:off x="7259389" y="2277271"/>
            <a:ext cx="4288221" cy="276999"/>
          </a:xfrm>
          <a:prstGeom prst="rect">
            <a:avLst/>
          </a:prstGeom>
          <a:noFill/>
        </p:spPr>
        <p:txBody>
          <a:bodyPr wrap="square" rtlCol="0">
            <a:spAutoFit/>
          </a:bodyPr>
          <a:lstStyle/>
          <a:p>
            <a:r>
              <a:rPr lang="en-GB" sz="1200" b="1">
                <a:latin typeface="Arial" panose="020B0604020202020204" pitchFamily="34" charset="0"/>
                <a:cs typeface="Arial" panose="020B0604020202020204" pitchFamily="34" charset="0"/>
              </a:rPr>
              <a:t>Children Permanently Excluded – 2023/24</a:t>
            </a:r>
          </a:p>
        </p:txBody>
      </p:sp>
    </p:spTree>
    <p:extLst>
      <p:ext uri="{BB962C8B-B14F-4D97-AF65-F5344CB8AC3E}">
        <p14:creationId xmlns:p14="http://schemas.microsoft.com/office/powerpoint/2010/main" val="11764930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C83BF-688D-6F62-4595-5144DD0754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08D73F-D823-8AAB-93BA-C7C5F977D8B0}"/>
              </a:ext>
            </a:extLst>
          </p:cNvPr>
          <p:cNvSpPr>
            <a:spLocks noGrp="1"/>
          </p:cNvSpPr>
          <p:nvPr>
            <p:ph type="title"/>
          </p:nvPr>
        </p:nvSpPr>
        <p:spPr>
          <a:xfrm>
            <a:off x="466722" y="644728"/>
            <a:ext cx="3201366" cy="2972738"/>
          </a:xfrm>
        </p:spPr>
        <p:txBody>
          <a:bodyPr anchor="b">
            <a:normAutofit/>
          </a:bodyPr>
          <a:lstStyle/>
          <a:p>
            <a:pPr algn="ctr"/>
            <a:r>
              <a:rPr lang="en-GB" sz="4000">
                <a:solidFill>
                  <a:srgbClr val="002060"/>
                </a:solidFill>
                <a:latin typeface="Arial"/>
                <a:cs typeface="Arial"/>
              </a:rPr>
              <a:t>Locality</a:t>
            </a:r>
            <a:br>
              <a:rPr lang="en-GB" sz="4000">
                <a:solidFill>
                  <a:srgbClr val="002060"/>
                </a:solidFill>
                <a:latin typeface="Arial"/>
                <a:cs typeface="Arial"/>
              </a:rPr>
            </a:br>
            <a:r>
              <a:rPr lang="en-GB" sz="4000">
                <a:solidFill>
                  <a:srgbClr val="002060"/>
                </a:solidFill>
                <a:latin typeface="Arial"/>
                <a:cs typeface="Arial"/>
              </a:rPr>
              <a:t>Boards</a:t>
            </a:r>
            <a:endParaRPr lang="en-GB" sz="4000">
              <a:solidFill>
                <a:srgbClr val="FFFFFF"/>
              </a:solidFill>
            </a:endParaRPr>
          </a:p>
        </p:txBody>
      </p:sp>
      <p:sp>
        <p:nvSpPr>
          <p:cNvPr id="3" name="Content Placeholder 2">
            <a:extLst>
              <a:ext uri="{FF2B5EF4-FFF2-40B4-BE49-F238E27FC236}">
                <a16:creationId xmlns:a16="http://schemas.microsoft.com/office/drawing/2014/main" id="{ACC39E15-2AEE-3CF0-4CEC-CEB052129C2C}"/>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GB">
                <a:solidFill>
                  <a:srgbClr val="002060"/>
                </a:solidFill>
                <a:latin typeface="Arial"/>
                <a:cs typeface="Arial"/>
                <a:hlinkClick r:id="rId2">
                  <a:extLst>
                    <a:ext uri="{A12FA001-AC4F-418D-AE19-62706E023703}">
                      <ahyp:hlinkClr xmlns:ahyp="http://schemas.microsoft.com/office/drawing/2018/hyperlinkcolor" val="tx"/>
                    </a:ext>
                  </a:extLst>
                </a:hlinkClick>
              </a:rPr>
              <a:t>Home - Locality Boards</a:t>
            </a:r>
            <a:endParaRPr lang="en-US">
              <a:solidFill>
                <a:srgbClr val="002060"/>
              </a:solidFill>
              <a:hlinkClick r:id="rId2">
                <a:extLst>
                  <a:ext uri="{A12FA001-AC4F-418D-AE19-62706E023703}">
                    <ahyp:hlinkClr xmlns:ahyp="http://schemas.microsoft.com/office/drawing/2018/hyperlinkcolor" val="tx"/>
                  </a:ext>
                </a:extLst>
              </a:hlinkClick>
            </a:endParaRPr>
          </a:p>
          <a:p>
            <a:pPr algn="just"/>
            <a:r>
              <a:rPr lang="en-GB" sz="2000">
                <a:latin typeface="Arial"/>
                <a:cs typeface="Arial"/>
              </a:rPr>
              <a:t>•Locality boards are a dynamic collaboration between education leaders and North Yorkshire Council.  The five boards share the aim of maximising outcomes and promoting inclusivity for children and young people aged from 0-25 years old.</a:t>
            </a:r>
            <a:endParaRPr lang="en-US" sz="2000">
              <a:latin typeface="Arial"/>
              <a:cs typeface="Arial"/>
            </a:endParaRPr>
          </a:p>
          <a:p>
            <a:pPr algn="just"/>
            <a:endParaRPr lang="en-GB" sz="2000">
              <a:latin typeface="Arial"/>
              <a:cs typeface="Arial"/>
            </a:endParaRPr>
          </a:p>
          <a:p>
            <a:pPr algn="just"/>
            <a:r>
              <a:rPr lang="en-GB" sz="2000">
                <a:latin typeface="Arial"/>
                <a:cs typeface="Arial"/>
              </a:rPr>
              <a:t>•North Yorkshire Council allocates budgets to each board, enabling them to initiate projects tailored to the evolving needs of their communities.  To find out more about how your setting can benefit from the projects on offer, visit your locality board pages by clicking on their logo above.</a:t>
            </a:r>
          </a:p>
          <a:p>
            <a:endParaRPr lang="en-GB" sz="2000"/>
          </a:p>
        </p:txBody>
      </p:sp>
      <p:pic>
        <p:nvPicPr>
          <p:cNvPr id="5" name="Picture 4" descr="A logo with a black background&#10;&#10;Description automatically generated">
            <a:extLst>
              <a:ext uri="{FF2B5EF4-FFF2-40B4-BE49-F238E27FC236}">
                <a16:creationId xmlns:a16="http://schemas.microsoft.com/office/drawing/2014/main" id="{68F342E4-8DD9-D081-23AF-1022A6A346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714" y="853644"/>
            <a:ext cx="2878988" cy="1439323"/>
          </a:xfrm>
          <a:prstGeom prst="rect">
            <a:avLst/>
          </a:prstGeom>
        </p:spPr>
      </p:pic>
      <p:pic>
        <p:nvPicPr>
          <p:cNvPr id="7" name="Picture 6" descr="A logo with text on it&#10;&#10;Description automatically generated">
            <a:extLst>
              <a:ext uri="{FF2B5EF4-FFF2-40B4-BE49-F238E27FC236}">
                <a16:creationId xmlns:a16="http://schemas.microsoft.com/office/drawing/2014/main" id="{EA5C8AEA-5FD9-F821-5E2E-794A3316C6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097" y="3903182"/>
            <a:ext cx="3327375" cy="1439323"/>
          </a:xfrm>
          <a:prstGeom prst="rect">
            <a:avLst/>
          </a:prstGeom>
        </p:spPr>
      </p:pic>
    </p:spTree>
    <p:extLst>
      <p:ext uri="{BB962C8B-B14F-4D97-AF65-F5344CB8AC3E}">
        <p14:creationId xmlns:p14="http://schemas.microsoft.com/office/powerpoint/2010/main" val="13053096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4DB2AF-3C1C-3B4A-EBCC-66BC454527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39BE47B-7C13-C816-B707-1D8E283843B2}"/>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a:solidFill>
            <a:srgbClr val="FFC000"/>
          </a:solidFill>
        </p:spPr>
      </p:pic>
      <p:sp>
        <p:nvSpPr>
          <p:cNvPr id="3" name="Title 2">
            <a:extLst>
              <a:ext uri="{FF2B5EF4-FFF2-40B4-BE49-F238E27FC236}">
                <a16:creationId xmlns:a16="http://schemas.microsoft.com/office/drawing/2014/main" id="{939D51AB-9541-50F5-9BCA-E65F6C6807FE}"/>
              </a:ext>
            </a:extLst>
          </p:cNvPr>
          <p:cNvSpPr>
            <a:spLocks noGrp="1"/>
          </p:cNvSpPr>
          <p:nvPr>
            <p:ph type="title"/>
          </p:nvPr>
        </p:nvSpPr>
        <p:spPr>
          <a:xfrm>
            <a:off x="1909482" y="365125"/>
            <a:ext cx="8274424" cy="1325563"/>
          </a:xfrm>
        </p:spPr>
        <p:txBody>
          <a:bodyPr>
            <a:normAutofit fontScale="90000"/>
          </a:bodyPr>
          <a:lstStyle/>
          <a:p>
            <a:r>
              <a:rPr lang="en-GB">
                <a:solidFill>
                  <a:srgbClr val="FBB03B"/>
                </a:solidFill>
                <a:latin typeface="Amasis MT Pro Black" panose="02040A04050005020304" pitchFamily="18" charset="0"/>
              </a:rPr>
              <a:t>All schools in North Yorkshire have access to Verbo </a:t>
            </a:r>
          </a:p>
        </p:txBody>
      </p:sp>
      <p:pic>
        <p:nvPicPr>
          <p:cNvPr id="7" name="Picture 6" descr="A white circle with black text and a white circle with black text&#10;&#10;Description automatically generated">
            <a:extLst>
              <a:ext uri="{FF2B5EF4-FFF2-40B4-BE49-F238E27FC236}">
                <a16:creationId xmlns:a16="http://schemas.microsoft.com/office/drawing/2014/main" id="{F584C1C7-A4F8-7210-A678-6FD89E2BB5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718" y="447544"/>
            <a:ext cx="1880745" cy="1160724"/>
          </a:xfrm>
          <a:prstGeom prst="rect">
            <a:avLst/>
          </a:prstGeom>
        </p:spPr>
      </p:pic>
      <p:sp>
        <p:nvSpPr>
          <p:cNvPr id="10" name="Rectangle: Rounded Corners 9">
            <a:extLst>
              <a:ext uri="{FF2B5EF4-FFF2-40B4-BE49-F238E27FC236}">
                <a16:creationId xmlns:a16="http://schemas.microsoft.com/office/drawing/2014/main" id="{C80A2932-33CA-16E8-0AFC-C47383C5CDF2}"/>
              </a:ext>
            </a:extLst>
          </p:cNvPr>
          <p:cNvSpPr/>
          <p:nvPr/>
        </p:nvSpPr>
        <p:spPr>
          <a:xfrm>
            <a:off x="1669204" y="1632020"/>
            <a:ext cx="7708465" cy="23083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D07547D-3F65-E0DB-CBAC-E6957E368976}"/>
              </a:ext>
            </a:extLst>
          </p:cNvPr>
          <p:cNvSpPr txBox="1"/>
          <p:nvPr/>
        </p:nvSpPr>
        <p:spPr>
          <a:xfrm>
            <a:off x="1909482" y="2047518"/>
            <a:ext cx="7064188"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all" spc="0" normalizeH="0" baseline="0" noProof="0">
                <a:ln>
                  <a:noFill/>
                </a:ln>
                <a:solidFill>
                  <a:srgbClr val="333333"/>
                </a:solidFill>
                <a:effectLst/>
                <a:uLnTx/>
                <a:uFillTx/>
                <a:latin typeface="Inter"/>
                <a:ea typeface="+mn-ea"/>
                <a:cs typeface="+mn-cs"/>
              </a:rPr>
              <a:t>Every Wednesday 12 -12.30pm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Fredoka One" panose="020F0502020204030204" pitchFamily="2" charset="0"/>
                <a:ea typeface="+mn-ea"/>
                <a:cs typeface="+mn-cs"/>
              </a:rPr>
              <a:t>Verbo Live Q &amp; 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Inter"/>
                <a:ea typeface="+mn-ea"/>
                <a:cs typeface="+mn-cs"/>
              </a:rPr>
              <a:t>Join a live workshop with one of our speech and language therapists where we will answer any questions you may have about the Verbo platform or supporting your pupils with their communication skills.</a:t>
            </a:r>
          </a:p>
        </p:txBody>
      </p:sp>
      <p:sp>
        <p:nvSpPr>
          <p:cNvPr id="8" name="Rectangle: Rounded Corners 7">
            <a:extLst>
              <a:ext uri="{FF2B5EF4-FFF2-40B4-BE49-F238E27FC236}">
                <a16:creationId xmlns:a16="http://schemas.microsoft.com/office/drawing/2014/main" id="{3B8873E9-5A91-DC57-E4C0-25654AE31E92}"/>
              </a:ext>
            </a:extLst>
          </p:cNvPr>
          <p:cNvSpPr/>
          <p:nvPr/>
        </p:nvSpPr>
        <p:spPr>
          <a:xfrm>
            <a:off x="1669204" y="4184551"/>
            <a:ext cx="7708465" cy="23083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Fredoka One" panose="020F0502020204030204" pitchFamily="2" charset="0"/>
                <a:ea typeface="+mn-ea"/>
                <a:cs typeface="+mn-cs"/>
              </a:rPr>
              <a:t> </a:t>
            </a:r>
          </a:p>
        </p:txBody>
      </p:sp>
      <p:pic>
        <p:nvPicPr>
          <p:cNvPr id="5" name="Picture 4" descr="A qr code on a white background&#10;&#10;AI-generated content may be incorrect.">
            <a:extLst>
              <a:ext uri="{FF2B5EF4-FFF2-40B4-BE49-F238E27FC236}">
                <a16:creationId xmlns:a16="http://schemas.microsoft.com/office/drawing/2014/main" id="{E62EBA26-D4CB-74F4-172A-5EE21ABB711F}"/>
              </a:ext>
            </a:extLst>
          </p:cNvPr>
          <p:cNvPicPr>
            <a:picLocks noChangeAspect="1"/>
          </p:cNvPicPr>
          <p:nvPr/>
        </p:nvPicPr>
        <p:blipFill>
          <a:blip r:embed="rId4"/>
          <a:stretch>
            <a:fillRect/>
          </a:stretch>
        </p:blipFill>
        <p:spPr>
          <a:xfrm>
            <a:off x="9674778" y="4337173"/>
            <a:ext cx="1950445" cy="2006218"/>
          </a:xfrm>
          <a:prstGeom prst="rect">
            <a:avLst/>
          </a:prstGeom>
        </p:spPr>
      </p:pic>
      <p:sp>
        <p:nvSpPr>
          <p:cNvPr id="9" name="TextBox 8">
            <a:extLst>
              <a:ext uri="{FF2B5EF4-FFF2-40B4-BE49-F238E27FC236}">
                <a16:creationId xmlns:a16="http://schemas.microsoft.com/office/drawing/2014/main" id="{75A15622-E3C0-6F24-D94D-3F41C61CEE74}"/>
              </a:ext>
            </a:extLst>
          </p:cNvPr>
          <p:cNvSpPr txBox="1"/>
          <p:nvPr/>
        </p:nvSpPr>
        <p:spPr>
          <a:xfrm>
            <a:off x="1855693" y="4600049"/>
            <a:ext cx="7171765"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Fredoka One" panose="020F0502020204030204" pitchFamily="2" charset="0"/>
                <a:ea typeface="+mn-ea"/>
                <a:cs typeface="+mn-cs"/>
              </a:rPr>
              <a:t>Verbo Workshops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There are a number of free workshops bookable via the Verbo Website. These include exploring the content, workshops for supporting parents and guest speakers. Follow the QR code to book a slot on wither the Verbo Live or a workshop! </a:t>
            </a:r>
          </a:p>
        </p:txBody>
      </p:sp>
    </p:spTree>
    <p:extLst>
      <p:ext uri="{BB962C8B-B14F-4D97-AF65-F5344CB8AC3E}">
        <p14:creationId xmlns:p14="http://schemas.microsoft.com/office/powerpoint/2010/main" val="1341440839"/>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FB833-022B-7531-1FDB-B10A0D221EB8}"/>
              </a:ext>
            </a:extLst>
          </p:cNvPr>
          <p:cNvSpPr>
            <a:spLocks noGrp="1"/>
          </p:cNvSpPr>
          <p:nvPr>
            <p:ph type="title"/>
          </p:nvPr>
        </p:nvSpPr>
        <p:spPr>
          <a:xfrm>
            <a:off x="212722" y="712391"/>
            <a:ext cx="4114725" cy="4450163"/>
          </a:xfrm>
        </p:spPr>
        <p:txBody>
          <a:bodyPr anchor="b">
            <a:normAutofit/>
          </a:bodyPr>
          <a:lstStyle/>
          <a:p>
            <a:br>
              <a:rPr lang="en-GB" sz="4000">
                <a:latin typeface="Arial"/>
                <a:cs typeface="Arial"/>
              </a:rPr>
            </a:br>
            <a:br>
              <a:rPr lang="en-GB" sz="4000">
                <a:latin typeface="Arial"/>
                <a:cs typeface="Arial"/>
              </a:rPr>
            </a:br>
            <a:r>
              <a:rPr lang="en-GB" sz="4000">
                <a:solidFill>
                  <a:srgbClr val="002060"/>
                </a:solidFill>
                <a:latin typeface="Arial"/>
                <a:cs typeface="Arial"/>
              </a:rPr>
              <a:t>Locality Board - Harrogate</a:t>
            </a:r>
            <a:br>
              <a:rPr lang="en-GB" sz="4000">
                <a:latin typeface="Arial"/>
                <a:cs typeface="Arial"/>
              </a:rPr>
            </a:br>
            <a:r>
              <a:rPr lang="en-GB" sz="4000">
                <a:solidFill>
                  <a:srgbClr val="002060"/>
                </a:solidFill>
                <a:latin typeface="Arial"/>
                <a:cs typeface="Arial"/>
              </a:rPr>
              <a:t>Knaresborough Ripon</a:t>
            </a:r>
            <a:endParaRPr lang="en-GB" sz="4000">
              <a:solidFill>
                <a:srgbClr val="002060"/>
              </a:solidFill>
            </a:endParaRPr>
          </a:p>
        </p:txBody>
      </p:sp>
      <p:sp>
        <p:nvSpPr>
          <p:cNvPr id="3" name="Content Placeholder 2">
            <a:extLst>
              <a:ext uri="{FF2B5EF4-FFF2-40B4-BE49-F238E27FC236}">
                <a16:creationId xmlns:a16="http://schemas.microsoft.com/office/drawing/2014/main" id="{C7E0988A-4DD2-1E3C-FDC6-401C2820B898}"/>
              </a:ext>
            </a:extLst>
          </p:cNvPr>
          <p:cNvSpPr>
            <a:spLocks noGrp="1"/>
          </p:cNvSpPr>
          <p:nvPr>
            <p:ph idx="1"/>
          </p:nvPr>
        </p:nvSpPr>
        <p:spPr>
          <a:xfrm>
            <a:off x="4810259" y="719548"/>
            <a:ext cx="6555347" cy="5259736"/>
          </a:xfrm>
        </p:spPr>
        <p:txBody>
          <a:bodyPr vert="horz" lIns="91440" tIns="45720" rIns="91440" bIns="45720" rtlCol="0" anchor="ctr">
            <a:noAutofit/>
          </a:bodyPr>
          <a:lstStyle/>
          <a:p>
            <a:endParaRPr lang="en-GB" sz="2000" b="1" u="sng">
              <a:latin typeface="Arial"/>
              <a:cs typeface="Arial"/>
            </a:endParaRPr>
          </a:p>
          <a:p>
            <a:pPr algn="ctr"/>
            <a:r>
              <a:rPr lang="en-GB" sz="1800" b="1" u="sng">
                <a:latin typeface="Arial"/>
                <a:cs typeface="Arial"/>
              </a:rPr>
              <a:t>Post-16 Pathways</a:t>
            </a:r>
            <a:endParaRPr lang="en-GB" sz="1800" u="sng">
              <a:latin typeface="Arial"/>
              <a:cs typeface="Arial"/>
            </a:endParaRPr>
          </a:p>
          <a:p>
            <a:pPr algn="ctr"/>
            <a:r>
              <a:rPr lang="en-GB" sz="1800">
                <a:latin typeface="Arial"/>
                <a:cs typeface="Arial"/>
              </a:rPr>
              <a:t>Film about different post 16 pathways in HKR for students with an EHCP.</a:t>
            </a:r>
          </a:p>
          <a:p>
            <a:pPr algn="ctr"/>
            <a:endParaRPr lang="en-GB" sz="1800" b="1">
              <a:latin typeface="Arial"/>
            </a:endParaRPr>
          </a:p>
          <a:p>
            <a:pPr algn="ctr"/>
            <a:r>
              <a:rPr lang="en-GB" sz="1800" b="1" u="sng">
                <a:latin typeface="Arial"/>
                <a:cs typeface="Arial"/>
              </a:rPr>
              <a:t>SEMH Project Inclusion Projects</a:t>
            </a:r>
          </a:p>
          <a:p>
            <a:pPr algn="ctr"/>
            <a:r>
              <a:rPr lang="en-GB" sz="1800">
                <a:latin typeface="Arial"/>
                <a:cs typeface="Arial"/>
              </a:rPr>
              <a:t>Unlock a Brighter Future for Your School with Positive Regard Training and Consultancy.</a:t>
            </a:r>
          </a:p>
          <a:p>
            <a:pPr algn="ctr"/>
            <a:endParaRPr lang="en-GB" sz="1800">
              <a:latin typeface="Arial"/>
              <a:cs typeface="Arial"/>
            </a:endParaRPr>
          </a:p>
          <a:p>
            <a:pPr algn="ctr"/>
            <a:r>
              <a:rPr lang="en-GB" sz="1800" b="1" u="sng">
                <a:latin typeface="Arial"/>
                <a:cs typeface="Arial"/>
              </a:rPr>
              <a:t>Clicker </a:t>
            </a:r>
            <a:endParaRPr lang="en-GB" sz="1800">
              <a:latin typeface="Arial"/>
            </a:endParaRPr>
          </a:p>
          <a:p>
            <a:pPr algn="ctr"/>
            <a:r>
              <a:rPr lang="en-GB" sz="1800">
                <a:latin typeface="Arial"/>
                <a:cs typeface="Arial"/>
              </a:rPr>
              <a:t>All primary schools in your area have access to Clicker – at the heart of Clicker sits a child-friendly word processor that offers extensive support to emergent, developing and struggling readers.</a:t>
            </a:r>
            <a:endParaRPr lang="en-GB" sz="1800">
              <a:latin typeface="Arial"/>
            </a:endParaRPr>
          </a:p>
          <a:p>
            <a:pPr algn="ctr"/>
            <a:endParaRPr lang="en-GB" sz="1800">
              <a:latin typeface="Arial"/>
            </a:endParaRPr>
          </a:p>
          <a:p>
            <a:pPr algn="ctr"/>
            <a:r>
              <a:rPr lang="en-GB" sz="1800" b="1" u="sng" err="1">
                <a:latin typeface="Arial"/>
                <a:cs typeface="Arial"/>
              </a:rPr>
              <a:t>DocsPlus</a:t>
            </a:r>
            <a:endParaRPr lang="en-GB" sz="1800" b="1" u="sng">
              <a:latin typeface="Arial"/>
            </a:endParaRPr>
          </a:p>
          <a:p>
            <a:pPr algn="ctr"/>
            <a:r>
              <a:rPr lang="en-GB" sz="1800">
                <a:latin typeface="Arial"/>
                <a:cs typeface="Arial"/>
              </a:rPr>
              <a:t>All secondary schools in your area have access to </a:t>
            </a:r>
            <a:r>
              <a:rPr lang="en-GB" sz="1800" err="1">
                <a:latin typeface="Arial"/>
                <a:cs typeface="Arial"/>
              </a:rPr>
              <a:t>DocsPlus</a:t>
            </a:r>
            <a:r>
              <a:rPr lang="en-GB" sz="1800">
                <a:latin typeface="Arial"/>
                <a:cs typeface="Arial"/>
              </a:rPr>
              <a:t> – an award-winning literacy software that provides the support struggling students need to tackle writing tasks.</a:t>
            </a:r>
            <a:endParaRPr lang="en-GB" sz="1800">
              <a:latin typeface="Arial"/>
            </a:endParaRPr>
          </a:p>
          <a:p>
            <a:endParaRPr lang="en-GB" sz="2000" b="1">
              <a:latin typeface="Josefin Sans"/>
            </a:endParaRPr>
          </a:p>
          <a:p>
            <a:endParaRPr lang="en-GB" sz="2000"/>
          </a:p>
        </p:txBody>
      </p:sp>
      <p:pic>
        <p:nvPicPr>
          <p:cNvPr id="5" name="Picture 4" descr="A logo with text on it&#10;&#10;Description automatically generated">
            <a:extLst>
              <a:ext uri="{FF2B5EF4-FFF2-40B4-BE49-F238E27FC236}">
                <a16:creationId xmlns:a16="http://schemas.microsoft.com/office/drawing/2014/main" id="{10BCA8F8-FC71-E1C9-0DF8-A2ADA57D2A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878" y="713114"/>
            <a:ext cx="3417781" cy="1439323"/>
          </a:xfrm>
          <a:prstGeom prst="rect">
            <a:avLst/>
          </a:prstGeom>
        </p:spPr>
      </p:pic>
    </p:spTree>
    <p:extLst>
      <p:ext uri="{BB962C8B-B14F-4D97-AF65-F5344CB8AC3E}">
        <p14:creationId xmlns:p14="http://schemas.microsoft.com/office/powerpoint/2010/main" val="11415321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802DCA-78D4-F3D5-3C88-B4486EAE0BE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CF27EC7-0429-D375-2A1B-1BCF9216FA02}"/>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p:spPr>
      </p:pic>
      <p:sp>
        <p:nvSpPr>
          <p:cNvPr id="10" name="TextBox 9">
            <a:extLst>
              <a:ext uri="{FF2B5EF4-FFF2-40B4-BE49-F238E27FC236}">
                <a16:creationId xmlns:a16="http://schemas.microsoft.com/office/drawing/2014/main" id="{1C330BFF-A90D-5637-69D4-0B57B059C9BB}"/>
              </a:ext>
            </a:extLst>
          </p:cNvPr>
          <p:cNvSpPr txBox="1"/>
          <p:nvPr/>
        </p:nvSpPr>
        <p:spPr>
          <a:xfrm>
            <a:off x="2259802" y="2494743"/>
            <a:ext cx="7986839"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EC058E"/>
                </a:solidFill>
                <a:effectLst/>
                <a:uLnTx/>
                <a:uFillTx/>
                <a:latin typeface="Amasis MT Pro Black"/>
                <a:ea typeface="+mn-ea"/>
                <a:cs typeface="+mn-cs"/>
              </a:rPr>
              <a:t> </a:t>
            </a:r>
            <a:endParaRPr kumimoji="0" lang="en-GB" sz="2400" b="0" i="0" u="none" strike="noStrike" kern="1200" cap="none" spc="0" normalizeH="0" baseline="0" noProof="0">
              <a:ln>
                <a:noFill/>
              </a:ln>
              <a:solidFill>
                <a:srgbClr val="EC058E"/>
              </a:solidFill>
              <a:effectLst/>
              <a:uLnTx/>
              <a:uFillTx/>
              <a:latin typeface="Amasis MT Pro Black" panose="02040A040500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EC058E"/>
              </a:solidFill>
              <a:effectLst/>
              <a:uLnTx/>
              <a:uFillTx/>
              <a:latin typeface="Amasis MT Pro Black"/>
              <a:ea typeface="Calibri" panose="020F0502020204030204"/>
              <a:cs typeface="Calibri" panose="020F0502020204030204"/>
            </a:endParaRPr>
          </a:p>
        </p:txBody>
      </p:sp>
      <p:pic>
        <p:nvPicPr>
          <p:cNvPr id="6" name="Picture 5" descr="A body diagram with many different body parts&#10;&#10;Description automatically generated">
            <a:extLst>
              <a:ext uri="{FF2B5EF4-FFF2-40B4-BE49-F238E27FC236}">
                <a16:creationId xmlns:a16="http://schemas.microsoft.com/office/drawing/2014/main" id="{BF8B4163-8C89-CEE4-F608-BDD500D236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115" y="1620459"/>
            <a:ext cx="4548078" cy="4482402"/>
          </a:xfrm>
          <a:prstGeom prst="rect">
            <a:avLst/>
          </a:prstGeom>
        </p:spPr>
      </p:pic>
      <p:pic>
        <p:nvPicPr>
          <p:cNvPr id="8" name="Picture 7" descr="A logo with text on it&#10;&#10;Description automatically generated">
            <a:extLst>
              <a:ext uri="{FF2B5EF4-FFF2-40B4-BE49-F238E27FC236}">
                <a16:creationId xmlns:a16="http://schemas.microsoft.com/office/drawing/2014/main" id="{387F9D51-6ADA-C0EE-37AE-BF7249DE73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114" y="106097"/>
            <a:ext cx="3327375" cy="1439323"/>
          </a:xfrm>
          <a:prstGeom prst="rect">
            <a:avLst/>
          </a:prstGeom>
        </p:spPr>
      </p:pic>
      <p:sp>
        <p:nvSpPr>
          <p:cNvPr id="9" name="TextBox 8">
            <a:extLst>
              <a:ext uri="{FF2B5EF4-FFF2-40B4-BE49-F238E27FC236}">
                <a16:creationId xmlns:a16="http://schemas.microsoft.com/office/drawing/2014/main" id="{C686A87A-853D-E612-6286-64BF1781D593}"/>
              </a:ext>
            </a:extLst>
          </p:cNvPr>
          <p:cNvSpPr txBox="1"/>
          <p:nvPr/>
        </p:nvSpPr>
        <p:spPr>
          <a:xfrm>
            <a:off x="5355771" y="1026367"/>
            <a:ext cx="5608064"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9510A0"/>
                </a:solidFill>
                <a:effectLst/>
                <a:uLnTx/>
                <a:uFillTx/>
                <a:latin typeface="Calibri" panose="020F0502020204030204"/>
                <a:ea typeface="+mn-ea"/>
                <a:cs typeface="+mn-cs"/>
              </a:rPr>
              <a:t>Interoception Network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Next meeting: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Tuesday 17</a:t>
            </a:r>
            <a:r>
              <a:rPr kumimoji="0" lang="en-GB" sz="2800" b="0" i="0" u="none" strike="noStrike" kern="1200" cap="none" spc="0" normalizeH="0" baseline="30000" noProof="0">
                <a:ln>
                  <a:noFill/>
                </a:ln>
                <a:solidFill>
                  <a:srgbClr val="9510A0"/>
                </a:solidFill>
                <a:effectLst/>
                <a:uLnTx/>
                <a:uFillTx/>
                <a:latin typeface="Calibri" panose="020F0502020204030204"/>
                <a:ea typeface="+mn-ea"/>
                <a:cs typeface="+mn-cs"/>
              </a:rPr>
              <a:t>th</a:t>
            </a: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 June 2025 4pm – 5pm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Venue: TBC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If you do not have the pdf files of resources that support the delivery of the curriculum, please email: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Katie.Middleton@northyorks.gov.uk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2066339"/>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F4A2A-7F80-57C9-C51E-7613F6EFD47C}"/>
              </a:ext>
            </a:extLst>
          </p:cNvPr>
          <p:cNvSpPr>
            <a:spLocks noGrp="1"/>
          </p:cNvSpPr>
          <p:nvPr>
            <p:ph type="title"/>
          </p:nvPr>
        </p:nvSpPr>
        <p:spPr>
          <a:xfrm>
            <a:off x="466722" y="646194"/>
            <a:ext cx="3695636" cy="3625208"/>
          </a:xfrm>
        </p:spPr>
        <p:txBody>
          <a:bodyPr anchor="b">
            <a:normAutofit/>
          </a:bodyPr>
          <a:lstStyle/>
          <a:p>
            <a:r>
              <a:rPr lang="en-GB" sz="4000">
                <a:solidFill>
                  <a:srgbClr val="002060"/>
                </a:solidFill>
                <a:latin typeface="Arial"/>
                <a:cs typeface="Arial"/>
              </a:rPr>
              <a:t>Locality Board - Craven</a:t>
            </a:r>
            <a:endParaRPr lang="en-GB" sz="4000">
              <a:solidFill>
                <a:srgbClr val="FFFFFF"/>
              </a:solidFill>
            </a:endParaRPr>
          </a:p>
        </p:txBody>
      </p:sp>
      <p:sp>
        <p:nvSpPr>
          <p:cNvPr id="3" name="Content Placeholder 2">
            <a:extLst>
              <a:ext uri="{FF2B5EF4-FFF2-40B4-BE49-F238E27FC236}">
                <a16:creationId xmlns:a16="http://schemas.microsoft.com/office/drawing/2014/main" id="{473796C1-C92E-161F-0C54-CC2D20789DB2}"/>
              </a:ext>
            </a:extLst>
          </p:cNvPr>
          <p:cNvSpPr>
            <a:spLocks noGrp="1"/>
          </p:cNvSpPr>
          <p:nvPr>
            <p:ph idx="1"/>
          </p:nvPr>
        </p:nvSpPr>
        <p:spPr>
          <a:xfrm>
            <a:off x="4810259" y="652917"/>
            <a:ext cx="6555347" cy="5542610"/>
          </a:xfrm>
        </p:spPr>
        <p:txBody>
          <a:bodyPr vert="horz" lIns="91440" tIns="45720" rIns="91440" bIns="45720" rtlCol="0" anchor="ctr">
            <a:normAutofit fontScale="92500" lnSpcReduction="10000"/>
          </a:bodyPr>
          <a:lstStyle/>
          <a:p>
            <a:endParaRPr lang="en-GB" sz="2000" b="1" u="sng">
              <a:latin typeface="Arial"/>
              <a:cs typeface="Poppins"/>
            </a:endParaRPr>
          </a:p>
          <a:p>
            <a:pPr algn="ctr"/>
            <a:r>
              <a:rPr lang="en-GB" sz="2000" b="1" u="sng">
                <a:latin typeface="Arial"/>
                <a:cs typeface="Poppins"/>
              </a:rPr>
              <a:t>Tracy Hansen Outreach SENCO</a:t>
            </a:r>
            <a:endParaRPr lang="en-US" sz="2000" b="1" u="sng">
              <a:latin typeface="Arial"/>
            </a:endParaRPr>
          </a:p>
          <a:p>
            <a:pPr algn="ctr"/>
            <a:r>
              <a:rPr lang="en-GB" sz="2000">
                <a:latin typeface="Arial"/>
                <a:cs typeface="Poppins"/>
              </a:rPr>
              <a:t>Schools can contact me directly via email or telephone for an initial discussion and to set a date for me to visit. </a:t>
            </a:r>
            <a:r>
              <a:rPr lang="en-GB" sz="2000" u="sng">
                <a:latin typeface="Arial"/>
                <a:cs typeface="Poppins"/>
                <a:hlinkClick r:id="rId2"/>
              </a:rPr>
              <a:t>t.hansen@skipton.mlt.co.uk</a:t>
            </a:r>
            <a:r>
              <a:rPr lang="en-GB" sz="2000">
                <a:latin typeface="Arial"/>
                <a:cs typeface="Poppins"/>
              </a:rPr>
              <a:t> 01756 702537</a:t>
            </a:r>
            <a:endParaRPr lang="en-GB" sz="2000">
              <a:latin typeface="Arial"/>
            </a:endParaRPr>
          </a:p>
          <a:p>
            <a:pPr algn="ctr"/>
            <a:r>
              <a:rPr lang="en-GB" sz="2000" b="1" u="sng">
                <a:latin typeface="Arial"/>
                <a:cs typeface="Arial"/>
              </a:rPr>
              <a:t>VERBO – Early Years Project</a:t>
            </a:r>
            <a:endParaRPr lang="en-GB" sz="2000" u="sng"/>
          </a:p>
          <a:p>
            <a:pPr algn="ctr"/>
            <a:r>
              <a:rPr lang="en-GB" sz="2000">
                <a:latin typeface="Arial"/>
                <a:cs typeface="Arial"/>
                <a:hlinkClick r:id="rId3"/>
              </a:rPr>
              <a:t>Verbo</a:t>
            </a:r>
            <a:r>
              <a:rPr lang="en-GB" sz="2000">
                <a:latin typeface="Arial"/>
                <a:cs typeface="Arial"/>
              </a:rPr>
              <a:t> is an online speech and language therapy (</a:t>
            </a:r>
            <a:r>
              <a:rPr lang="en-GB" sz="2000" err="1">
                <a:latin typeface="Arial"/>
                <a:cs typeface="Arial"/>
              </a:rPr>
              <a:t>SaLT</a:t>
            </a:r>
            <a:r>
              <a:rPr lang="en-GB" sz="2000">
                <a:latin typeface="Arial"/>
                <a:cs typeface="Arial"/>
              </a:rPr>
              <a:t>) toolkit to support education staff working with children fromage 2 to post-16. </a:t>
            </a:r>
          </a:p>
          <a:p>
            <a:pPr algn="ctr"/>
            <a:r>
              <a:rPr lang="en-GB" sz="2000" b="1" u="sng">
                <a:latin typeface="Arial"/>
                <a:cs typeface="Arial"/>
              </a:rPr>
              <a:t>Clicker </a:t>
            </a:r>
            <a:endParaRPr lang="en-GB" sz="2000">
              <a:latin typeface="Arial"/>
              <a:cs typeface="Arial"/>
            </a:endParaRPr>
          </a:p>
          <a:p>
            <a:pPr algn="ctr"/>
            <a:r>
              <a:rPr lang="en-GB" sz="2000">
                <a:latin typeface="Arial"/>
                <a:cs typeface="Arial"/>
              </a:rPr>
              <a:t>All primary schools in your area have access to Clicker – at the heart of Clicker sits a child-friendly word processor that offers extensive support to emergent, developing and struggling readers.</a:t>
            </a:r>
          </a:p>
          <a:p>
            <a:pPr algn="ctr"/>
            <a:r>
              <a:rPr lang="en-GB" sz="2000" b="1" u="sng">
                <a:latin typeface="Arial"/>
                <a:cs typeface="Arial"/>
              </a:rPr>
              <a:t>DocsPlus</a:t>
            </a:r>
            <a:endParaRPr lang="en-GB" sz="2000">
              <a:latin typeface="Arial"/>
              <a:cs typeface="Arial"/>
            </a:endParaRPr>
          </a:p>
          <a:p>
            <a:pPr algn="ctr"/>
            <a:r>
              <a:rPr lang="en-GB" sz="2000">
                <a:latin typeface="Arial"/>
                <a:cs typeface="Arial"/>
              </a:rPr>
              <a:t>All secondary schools in your area have access to DocsPlus – an award-winning literacy software that provides the support struggling students need to tackle writing tasks.</a:t>
            </a:r>
          </a:p>
          <a:p>
            <a:endParaRPr lang="en-GB" sz="1700"/>
          </a:p>
          <a:p>
            <a:endParaRPr lang="en-GB" sz="1000"/>
          </a:p>
        </p:txBody>
      </p:sp>
      <p:pic>
        <p:nvPicPr>
          <p:cNvPr id="5" name="Picture 4" descr="A logo with a black background&#10;&#10;Description automatically generated">
            <a:extLst>
              <a:ext uri="{FF2B5EF4-FFF2-40B4-BE49-F238E27FC236}">
                <a16:creationId xmlns:a16="http://schemas.microsoft.com/office/drawing/2014/main" id="{6E2F4DD2-B008-3898-41F5-A1E150A36C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917" y="840729"/>
            <a:ext cx="2878988" cy="1439323"/>
          </a:xfrm>
          <a:prstGeom prst="rect">
            <a:avLst/>
          </a:prstGeom>
        </p:spPr>
      </p:pic>
    </p:spTree>
    <p:extLst>
      <p:ext uri="{BB962C8B-B14F-4D97-AF65-F5344CB8AC3E}">
        <p14:creationId xmlns:p14="http://schemas.microsoft.com/office/powerpoint/2010/main" val="25795725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5884A3-8341-A43A-787E-9120657B726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FE729F2-4D01-239D-9E62-59586AD5EF51}"/>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p:spPr>
      </p:pic>
      <p:sp>
        <p:nvSpPr>
          <p:cNvPr id="10" name="TextBox 9">
            <a:extLst>
              <a:ext uri="{FF2B5EF4-FFF2-40B4-BE49-F238E27FC236}">
                <a16:creationId xmlns:a16="http://schemas.microsoft.com/office/drawing/2014/main" id="{78E1AB4B-6244-F5D4-01A1-53BBA71B6BF1}"/>
              </a:ext>
            </a:extLst>
          </p:cNvPr>
          <p:cNvSpPr txBox="1"/>
          <p:nvPr/>
        </p:nvSpPr>
        <p:spPr>
          <a:xfrm>
            <a:off x="2259802" y="2494743"/>
            <a:ext cx="7986839"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EC058E"/>
                </a:solidFill>
                <a:effectLst/>
                <a:uLnTx/>
                <a:uFillTx/>
                <a:latin typeface="Amasis MT Pro Black"/>
                <a:ea typeface="+mn-ea"/>
                <a:cs typeface="+mn-cs"/>
              </a:rPr>
              <a:t> </a:t>
            </a:r>
            <a:endParaRPr kumimoji="0" lang="en-GB" sz="2400" b="0" i="0" u="none" strike="noStrike" kern="1200" cap="none" spc="0" normalizeH="0" baseline="0" noProof="0">
              <a:ln>
                <a:noFill/>
              </a:ln>
              <a:solidFill>
                <a:srgbClr val="EC058E"/>
              </a:solidFill>
              <a:effectLst/>
              <a:uLnTx/>
              <a:uFillTx/>
              <a:latin typeface="Amasis MT Pro Black" panose="02040A040500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EC058E"/>
              </a:solidFill>
              <a:effectLst/>
              <a:uLnTx/>
              <a:uFillTx/>
              <a:latin typeface="Amasis MT Pro Black"/>
              <a:ea typeface="Calibri" panose="020F0502020204030204"/>
              <a:cs typeface="Calibri" panose="020F0502020204030204"/>
            </a:endParaRPr>
          </a:p>
        </p:txBody>
      </p:sp>
      <p:sp>
        <p:nvSpPr>
          <p:cNvPr id="9" name="TextBox 8">
            <a:extLst>
              <a:ext uri="{FF2B5EF4-FFF2-40B4-BE49-F238E27FC236}">
                <a16:creationId xmlns:a16="http://schemas.microsoft.com/office/drawing/2014/main" id="{FF21828D-50CC-947A-D7F0-4F25E9C1F280}"/>
              </a:ext>
            </a:extLst>
          </p:cNvPr>
          <p:cNvSpPr txBox="1"/>
          <p:nvPr/>
        </p:nvSpPr>
        <p:spPr>
          <a:xfrm>
            <a:off x="860611" y="2100716"/>
            <a:ext cx="9932894" cy="41242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Primary Schools</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Save the date… SixIntoSeven Drop-in Q&amp;A session will take place at 3-4pm on </a:t>
            </a: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Tuesday 11</a:t>
            </a:r>
            <a:r>
              <a:rPr kumimoji="0" lang="en-GB" sz="1800" b="1" i="0" u="none" strike="noStrike" kern="1200" cap="none" spc="0" normalizeH="0" baseline="30000" noProof="0">
                <a:ln>
                  <a:noFill/>
                </a:ln>
                <a:solidFill>
                  <a:srgbClr val="000000"/>
                </a:solidFill>
                <a:effectLst/>
                <a:uLnTx/>
                <a:uFillTx/>
                <a:latin typeface="Arial" panose="020B0604020202020204" pitchFamily="34" charset="0"/>
                <a:ea typeface="Times New Roman" panose="02020603050405020304" pitchFamily="18" charset="0"/>
                <a:cs typeface="+mn-cs"/>
              </a:rPr>
              <a:t>th</a:t>
            </a: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March</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The Customer services team will be on hand to answer any questions.</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Secondary Schools</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Save the date… SixIntoSeven Drop-in Q&amp;A session will take place at 3-4pm on </a:t>
            </a: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Thursday 3</a:t>
            </a:r>
            <a:r>
              <a:rPr kumimoji="0" lang="en-GB" sz="1800" b="1" i="0" u="none" strike="noStrike" kern="1200" cap="none" spc="0" normalizeH="0" baseline="30000" noProof="0">
                <a:ln>
                  <a:noFill/>
                </a:ln>
                <a:solidFill>
                  <a:srgbClr val="000000"/>
                </a:solidFill>
                <a:effectLst/>
                <a:uLnTx/>
                <a:uFillTx/>
                <a:latin typeface="Arial" panose="020B0604020202020204" pitchFamily="34" charset="0"/>
                <a:ea typeface="Times New Roman" panose="02020603050405020304" pitchFamily="18" charset="0"/>
                <a:cs typeface="+mn-cs"/>
              </a:rPr>
              <a:t>rd</a:t>
            </a: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April</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The Customer services team will be on hand to answer any questions.</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Additional information:</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SixIntoSeven Support: </a:t>
            </a:r>
            <a:r>
              <a:rPr kumimoji="0" lang="en-GB" sz="1800" b="0" i="0" u="sng" strike="noStrike" kern="1200" cap="none" spc="0" normalizeH="0" baseline="0" noProof="0">
                <a:ln>
                  <a:noFill/>
                </a:ln>
                <a:solidFill>
                  <a:srgbClr val="0563C1"/>
                </a:solidFill>
                <a:effectLst/>
                <a:uLnTx/>
                <a:uFillTx/>
                <a:latin typeface="Arial" panose="020B0604020202020204" pitchFamily="34" charset="0"/>
                <a:ea typeface="Times New Roman" panose="02020603050405020304" pitchFamily="18" charset="0"/>
                <a:cs typeface="+mn-cs"/>
                <a:hlinkClick r:id="rId3"/>
              </a:rPr>
              <a:t>support@pupilpathways.com</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A logo with a black background&#10;&#10;Description automatically generated">
            <a:extLst>
              <a:ext uri="{FF2B5EF4-FFF2-40B4-BE49-F238E27FC236}">
                <a16:creationId xmlns:a16="http://schemas.microsoft.com/office/drawing/2014/main" id="{1DE779F8-DAC3-5924-1DC0-0FAD74151B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930" y="91644"/>
            <a:ext cx="3043744" cy="1439323"/>
          </a:xfrm>
          <a:prstGeom prst="rect">
            <a:avLst/>
          </a:prstGeom>
        </p:spPr>
      </p:pic>
      <p:pic>
        <p:nvPicPr>
          <p:cNvPr id="1026" name="Picture 2" descr="SixIntoSeven Company Profile 2024: Valuation, Investors, Acquisition ...">
            <a:extLst>
              <a:ext uri="{FF2B5EF4-FFF2-40B4-BE49-F238E27FC236}">
                <a16:creationId xmlns:a16="http://schemas.microsoft.com/office/drawing/2014/main" id="{C0604BAF-34CD-AE00-340E-0D5457D652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1283" y="418224"/>
            <a:ext cx="2736476" cy="273647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a:extLst>
              <a:ext uri="{FF2B5EF4-FFF2-40B4-BE49-F238E27FC236}">
                <a16:creationId xmlns:a16="http://schemas.microsoft.com/office/drawing/2014/main" id="{1489DF6B-CC29-1AA6-FA1C-33FF5F5C3D6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76BB4EEB-D4BE-A5D0-5216-57F1A04BD2D0}"/>
              </a:ext>
            </a:extLst>
          </p:cNvPr>
          <p:cNvPicPr>
            <a:picLocks noChangeAspect="1"/>
          </p:cNvPicPr>
          <p:nvPr/>
        </p:nvPicPr>
        <p:blipFill>
          <a:blip r:embed="rId6"/>
          <a:stretch>
            <a:fillRect/>
          </a:stretch>
        </p:blipFill>
        <p:spPr>
          <a:xfrm>
            <a:off x="8872948" y="250858"/>
            <a:ext cx="1695537" cy="1600282"/>
          </a:xfrm>
          <a:prstGeom prst="rect">
            <a:avLst/>
          </a:prstGeom>
        </p:spPr>
      </p:pic>
    </p:spTree>
    <p:extLst>
      <p:ext uri="{BB962C8B-B14F-4D97-AF65-F5344CB8AC3E}">
        <p14:creationId xmlns:p14="http://schemas.microsoft.com/office/powerpoint/2010/main" val="272544417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EA4CE-B05C-AD12-C8D3-46EACC0012BC}"/>
              </a:ext>
            </a:extLst>
          </p:cNvPr>
          <p:cNvSpPr>
            <a:spLocks noGrp="1"/>
          </p:cNvSpPr>
          <p:nvPr>
            <p:ph type="title"/>
          </p:nvPr>
        </p:nvSpPr>
        <p:spPr>
          <a:xfrm>
            <a:off x="435831" y="644728"/>
            <a:ext cx="3232257" cy="1541414"/>
          </a:xfrm>
        </p:spPr>
        <p:txBody>
          <a:bodyPr anchor="b">
            <a:normAutofit/>
          </a:bodyPr>
          <a:lstStyle/>
          <a:p>
            <a:r>
              <a:rPr lang="en-GB" sz="4000">
                <a:solidFill>
                  <a:srgbClr val="002060"/>
                </a:solidFill>
                <a:latin typeface="Arial"/>
                <a:cs typeface="Arial"/>
              </a:rPr>
              <a:t>Locality</a:t>
            </a:r>
            <a:br>
              <a:rPr lang="en-GB" sz="4000">
                <a:solidFill>
                  <a:srgbClr val="002060"/>
                </a:solidFill>
                <a:latin typeface="Arial"/>
                <a:cs typeface="Arial"/>
              </a:rPr>
            </a:br>
            <a:r>
              <a:rPr lang="en-GB" sz="4000">
                <a:solidFill>
                  <a:srgbClr val="002060"/>
                </a:solidFill>
                <a:latin typeface="Arial"/>
                <a:cs typeface="Arial"/>
              </a:rPr>
              <a:t>Boards</a:t>
            </a:r>
            <a:endParaRPr lang="en-US"/>
          </a:p>
        </p:txBody>
      </p:sp>
      <p:sp>
        <p:nvSpPr>
          <p:cNvPr id="3" name="Content Placeholder 2">
            <a:extLst>
              <a:ext uri="{FF2B5EF4-FFF2-40B4-BE49-F238E27FC236}">
                <a16:creationId xmlns:a16="http://schemas.microsoft.com/office/drawing/2014/main" id="{A3536BC7-4ED3-B97C-1B7E-6BEE152B6ADD}"/>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GB" b="1" u="sng">
                <a:solidFill>
                  <a:srgbClr val="002060"/>
                </a:solidFill>
                <a:latin typeface="Arial"/>
                <a:cs typeface="Arial"/>
              </a:rPr>
              <a:t>FEEDBACK</a:t>
            </a:r>
          </a:p>
          <a:p>
            <a:pPr algn="just"/>
            <a:r>
              <a:rPr lang="en-GB" sz="2000">
                <a:latin typeface="Arial"/>
                <a:cs typeface="Poppins"/>
              </a:rPr>
              <a:t>We want to hear from you about whether you feel the projects you’ve been involved with were worthwhile.  The information we gather helps us to improve the projects that we offer and to justify the work of the boards.</a:t>
            </a:r>
          </a:p>
          <a:p>
            <a:pPr algn="just"/>
            <a:endParaRPr lang="en-GB" sz="2000">
              <a:latin typeface="Arial"/>
              <a:cs typeface="Arial"/>
            </a:endParaRPr>
          </a:p>
          <a:p>
            <a:pPr algn="just"/>
            <a:r>
              <a:rPr lang="en-GB" sz="2000">
                <a:latin typeface="Arial"/>
                <a:cs typeface="Poppins"/>
              </a:rPr>
              <a:t>Every year we ask settings to complete a survey, the results will help to guide your Locality Board in their future priorities.  We will let you know on our website and via email when the next survey is ready to complete.</a:t>
            </a:r>
          </a:p>
          <a:p>
            <a:pPr algn="just"/>
            <a:endParaRPr lang="en-GB" sz="2000">
              <a:latin typeface="Arial"/>
              <a:cs typeface="Arial"/>
            </a:endParaRPr>
          </a:p>
          <a:p>
            <a:pPr algn="just"/>
            <a:endParaRPr lang="en-GB" sz="2000"/>
          </a:p>
        </p:txBody>
      </p:sp>
      <p:pic>
        <p:nvPicPr>
          <p:cNvPr id="4" name="Picture 3" descr="A key in a keyhole&#10;&#10;AI-generated content may be incorrect.">
            <a:extLst>
              <a:ext uri="{FF2B5EF4-FFF2-40B4-BE49-F238E27FC236}">
                <a16:creationId xmlns:a16="http://schemas.microsoft.com/office/drawing/2014/main" id="{FCBCAB16-FD62-B005-CE09-1968F2A61AB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11095" y="2322040"/>
            <a:ext cx="4335163" cy="2533136"/>
          </a:xfrm>
          <a:prstGeom prst="rect">
            <a:avLst/>
          </a:prstGeom>
        </p:spPr>
      </p:pic>
    </p:spTree>
    <p:extLst>
      <p:ext uri="{BB962C8B-B14F-4D97-AF65-F5344CB8AC3E}">
        <p14:creationId xmlns:p14="http://schemas.microsoft.com/office/powerpoint/2010/main" val="5310426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E4DBD-8DC4-4D60-6D53-008DD7F19A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A9919F-97C5-ECE5-5C66-23A70976048C}"/>
              </a:ext>
            </a:extLst>
          </p:cNvPr>
          <p:cNvSpPr>
            <a:spLocks noGrp="1"/>
          </p:cNvSpPr>
          <p:nvPr>
            <p:ph type="title"/>
          </p:nvPr>
        </p:nvSpPr>
        <p:spPr>
          <a:xfrm>
            <a:off x="464573" y="761399"/>
            <a:ext cx="10515600" cy="707462"/>
          </a:xfrm>
        </p:spPr>
        <p:txBody>
          <a:bodyPr/>
          <a:lstStyle/>
          <a:p>
            <a:r>
              <a:rPr lang="en-GB"/>
              <a:t>Contacts and further info</a:t>
            </a:r>
          </a:p>
        </p:txBody>
      </p:sp>
      <p:sp>
        <p:nvSpPr>
          <p:cNvPr id="3" name="Content Placeholder 2">
            <a:extLst>
              <a:ext uri="{FF2B5EF4-FFF2-40B4-BE49-F238E27FC236}">
                <a16:creationId xmlns:a16="http://schemas.microsoft.com/office/drawing/2014/main" id="{B36F6A34-FCBE-39BA-272E-6CC8E00FDF07}"/>
              </a:ext>
            </a:extLst>
          </p:cNvPr>
          <p:cNvSpPr>
            <a:spLocks noGrp="1"/>
          </p:cNvSpPr>
          <p:nvPr>
            <p:ph idx="1"/>
          </p:nvPr>
        </p:nvSpPr>
        <p:spPr>
          <a:xfrm>
            <a:off x="464573" y="1800407"/>
            <a:ext cx="10515600" cy="3807389"/>
          </a:xfrm>
        </p:spPr>
        <p:txBody>
          <a:bodyPr vert="horz" lIns="91440" tIns="45720" rIns="91440" bIns="45720" rtlCol="0" anchor="t">
            <a:normAutofit fontScale="92500" lnSpcReduction="20000"/>
          </a:bodyPr>
          <a:lstStyle/>
          <a:p>
            <a:r>
              <a:rPr lang="en-GB">
                <a:latin typeface="Arial"/>
                <a:cs typeface="Arial"/>
              </a:rPr>
              <a:t>Hub Manager – Amanda Millgate</a:t>
            </a:r>
            <a:endParaRPr lang="en-GB"/>
          </a:p>
          <a:p>
            <a:r>
              <a:rPr lang="en-GB">
                <a:latin typeface="Arial"/>
                <a:cs typeface="Arial"/>
                <a:hlinkClick r:id="rId2"/>
              </a:rPr>
              <a:t>Amanda.Millgate@northyorks.gov.uk</a:t>
            </a:r>
            <a:endParaRPr lang="en-GB">
              <a:latin typeface="Arial"/>
              <a:cs typeface="Arial"/>
            </a:endParaRPr>
          </a:p>
          <a:p>
            <a:r>
              <a:rPr lang="en-GB">
                <a:latin typeface="Arial"/>
                <a:cs typeface="Arial"/>
              </a:rPr>
              <a:t>01609 533215</a:t>
            </a:r>
            <a:endParaRPr lang="en-GB"/>
          </a:p>
          <a:p>
            <a:endParaRPr lang="en-GB"/>
          </a:p>
          <a:p>
            <a:r>
              <a:rPr lang="en-GB">
                <a:latin typeface="Arial"/>
                <a:cs typeface="Arial"/>
              </a:rPr>
              <a:t>Business Support</a:t>
            </a:r>
            <a:endParaRPr lang="en-GB"/>
          </a:p>
          <a:p>
            <a:r>
              <a:rPr lang="en-GB">
                <a:latin typeface="Arial"/>
                <a:cs typeface="Arial"/>
                <a:hlinkClick r:id="rId3"/>
              </a:rPr>
              <a:t>NYSENDHubs@northyorks.gov.uk</a:t>
            </a:r>
            <a:endParaRPr lang="en-GB">
              <a:latin typeface="Arial"/>
              <a:cs typeface="Arial"/>
            </a:endParaRPr>
          </a:p>
          <a:p>
            <a:endParaRPr lang="en-GB"/>
          </a:p>
          <a:p>
            <a:r>
              <a:rPr lang="en-GB">
                <a:latin typeface="Arial"/>
                <a:cs typeface="Arial"/>
              </a:rPr>
              <a:t>Hub Handbook is on CYPS.info website under SEN as are the ones for all other areas and we update termly.</a:t>
            </a:r>
          </a:p>
        </p:txBody>
      </p:sp>
      <p:pic>
        <p:nvPicPr>
          <p:cNvPr id="4" name="Picture 3" descr="Closeup of a telephone on top of a table">
            <a:extLst>
              <a:ext uri="{FF2B5EF4-FFF2-40B4-BE49-F238E27FC236}">
                <a16:creationId xmlns:a16="http://schemas.microsoft.com/office/drawing/2014/main" id="{7DC5E428-86D7-84C4-03E1-60FAC5A6EBB5}"/>
              </a:ext>
            </a:extLst>
          </p:cNvPr>
          <p:cNvPicPr>
            <a:picLocks noChangeAspect="1"/>
          </p:cNvPicPr>
          <p:nvPr/>
        </p:nvPicPr>
        <p:blipFill>
          <a:blip r:embed="rId4"/>
          <a:stretch>
            <a:fillRect/>
          </a:stretch>
        </p:blipFill>
        <p:spPr>
          <a:xfrm>
            <a:off x="7529593" y="945325"/>
            <a:ext cx="3874576" cy="3210875"/>
          </a:xfrm>
          <a:prstGeom prst="rect">
            <a:avLst/>
          </a:prstGeom>
        </p:spPr>
      </p:pic>
    </p:spTree>
    <p:extLst>
      <p:ext uri="{BB962C8B-B14F-4D97-AF65-F5344CB8AC3E}">
        <p14:creationId xmlns:p14="http://schemas.microsoft.com/office/powerpoint/2010/main" val="37013000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0BC12-0337-7A56-CD12-963C36EFA2B8}"/>
              </a:ext>
            </a:extLst>
          </p:cNvPr>
          <p:cNvSpPr>
            <a:spLocks noGrp="1"/>
          </p:cNvSpPr>
          <p:nvPr>
            <p:ph type="title"/>
          </p:nvPr>
        </p:nvSpPr>
        <p:spPr/>
        <p:txBody>
          <a:bodyPr/>
          <a:lstStyle/>
          <a:p>
            <a:r>
              <a:rPr lang="en-GB"/>
              <a:t>Selby Hub</a:t>
            </a:r>
          </a:p>
        </p:txBody>
      </p:sp>
      <p:sp>
        <p:nvSpPr>
          <p:cNvPr id="3" name="Content Placeholder 2">
            <a:extLst>
              <a:ext uri="{FF2B5EF4-FFF2-40B4-BE49-F238E27FC236}">
                <a16:creationId xmlns:a16="http://schemas.microsoft.com/office/drawing/2014/main" id="{D35FB8FA-DC44-ACAF-07C3-F1DAD7930D30}"/>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42612250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506B1-7E8E-B734-AB99-DE89DD534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31C551-6171-AB84-FA11-E07CE1578422}"/>
              </a:ext>
            </a:extLst>
          </p:cNvPr>
          <p:cNvSpPr>
            <a:spLocks noGrp="1"/>
          </p:cNvSpPr>
          <p:nvPr>
            <p:ph type="title"/>
          </p:nvPr>
        </p:nvSpPr>
        <p:spPr>
          <a:xfrm>
            <a:off x="464573" y="524175"/>
            <a:ext cx="10515600" cy="707462"/>
          </a:xfrm>
        </p:spPr>
        <p:txBody>
          <a:bodyPr/>
          <a:lstStyle/>
          <a:p>
            <a:r>
              <a:rPr lang="en-GB">
                <a:latin typeface="Arial"/>
                <a:cs typeface="Arial"/>
              </a:rPr>
              <a:t>Caseload numbers</a:t>
            </a:r>
            <a:endParaRPr lang="en-GB"/>
          </a:p>
        </p:txBody>
      </p:sp>
      <p:sp>
        <p:nvSpPr>
          <p:cNvPr id="3" name="Content Placeholder 2">
            <a:extLst>
              <a:ext uri="{FF2B5EF4-FFF2-40B4-BE49-F238E27FC236}">
                <a16:creationId xmlns:a16="http://schemas.microsoft.com/office/drawing/2014/main" id="{AF07FF14-4565-75D1-8131-1E4A332C95AA}"/>
              </a:ext>
            </a:extLst>
          </p:cNvPr>
          <p:cNvSpPr>
            <a:spLocks noGrp="1"/>
          </p:cNvSpPr>
          <p:nvPr>
            <p:ph idx="1"/>
          </p:nvPr>
        </p:nvSpPr>
        <p:spPr>
          <a:xfrm>
            <a:off x="464573" y="4251366"/>
            <a:ext cx="11303874" cy="2185059"/>
          </a:xfrm>
        </p:spPr>
        <p:txBody>
          <a:bodyPr vert="horz" lIns="91440" tIns="45720" rIns="91440" bIns="45720" rtlCol="0" anchor="t">
            <a:normAutofit/>
          </a:bodyPr>
          <a:lstStyle/>
          <a:p>
            <a:r>
              <a:rPr lang="en-US">
                <a:latin typeface="Calibri" panose="020F0502020204030204" pitchFamily="34" charset="0"/>
                <a:ea typeface="Calibri" panose="020F0502020204030204" pitchFamily="34" charset="0"/>
                <a:cs typeface="Calibri" panose="020F0502020204030204" pitchFamily="34" charset="0"/>
              </a:rPr>
              <a:t>The total caseload of SEND hubs has continued to increase over the last 4 years, going from 1656 a year to 2326 in 2023-24, a 40% increase. </a:t>
            </a:r>
          </a:p>
          <a:p>
            <a:r>
              <a:rPr lang="en-US">
                <a:latin typeface="Calibri" panose="020F0502020204030204" pitchFamily="34" charset="0"/>
                <a:ea typeface="Calibri" panose="020F0502020204030204" pitchFamily="34" charset="0"/>
                <a:cs typeface="Calibri" panose="020F0502020204030204" pitchFamily="34" charset="0"/>
              </a:rPr>
              <a:t>There has also been an increase in the number of referrals in the same period each year (from Sep to Jan), from 613 in 2020/21 to 1098 in 2024/25, which is a 79% increase in referrals since 2020. </a:t>
            </a:r>
            <a:endParaRPr lang="en-GB">
              <a:latin typeface="Calibri" panose="020F0502020204030204" pitchFamily="34" charset="0"/>
              <a:ea typeface="Calibri" panose="020F0502020204030204" pitchFamily="34" charset="0"/>
              <a:cs typeface="Calibri" panose="020F0502020204030204" pitchFamily="34" charset="0"/>
            </a:endParaRPr>
          </a:p>
        </p:txBody>
      </p:sp>
      <p:pic>
        <p:nvPicPr>
          <p:cNvPr id="5" name="Content Placeholder 3" descr="A graph with blue bars and numbers&#10;&#10;AI-generated content may be incorrect.">
            <a:extLst>
              <a:ext uri="{FF2B5EF4-FFF2-40B4-BE49-F238E27FC236}">
                <a16:creationId xmlns:a16="http://schemas.microsoft.com/office/drawing/2014/main" id="{9448C500-B2AB-3D59-A317-414C88B3F2F9}"/>
              </a:ext>
            </a:extLst>
          </p:cNvPr>
          <p:cNvPicPr>
            <a:picLocks noChangeAspect="1"/>
          </p:cNvPicPr>
          <p:nvPr/>
        </p:nvPicPr>
        <p:blipFill>
          <a:blip r:embed="rId2"/>
          <a:stretch>
            <a:fillRect/>
          </a:stretch>
        </p:blipFill>
        <p:spPr>
          <a:xfrm>
            <a:off x="650247" y="1231637"/>
            <a:ext cx="4826778" cy="2903916"/>
          </a:xfrm>
          <a:prstGeom prst="rect">
            <a:avLst/>
          </a:prstGeom>
          <a:noFill/>
        </p:spPr>
      </p:pic>
      <p:pic>
        <p:nvPicPr>
          <p:cNvPr id="7" name="Picture 6" descr="A graph with numbers and a bar&#10;&#10;AI-generated content may be incorrect.">
            <a:extLst>
              <a:ext uri="{FF2B5EF4-FFF2-40B4-BE49-F238E27FC236}">
                <a16:creationId xmlns:a16="http://schemas.microsoft.com/office/drawing/2014/main" id="{B50EA5C3-9E4B-AB98-EFFE-22C5E088C508}"/>
              </a:ext>
            </a:extLst>
          </p:cNvPr>
          <p:cNvPicPr>
            <a:picLocks noChangeAspect="1"/>
          </p:cNvPicPr>
          <p:nvPr/>
        </p:nvPicPr>
        <p:blipFill>
          <a:blip r:embed="rId3"/>
          <a:stretch>
            <a:fillRect/>
          </a:stretch>
        </p:blipFill>
        <p:spPr>
          <a:xfrm>
            <a:off x="5914882" y="1231639"/>
            <a:ext cx="4837671" cy="2903914"/>
          </a:xfrm>
          <a:prstGeom prst="rect">
            <a:avLst/>
          </a:prstGeom>
        </p:spPr>
      </p:pic>
    </p:spTree>
    <p:extLst>
      <p:ext uri="{BB962C8B-B14F-4D97-AF65-F5344CB8AC3E}">
        <p14:creationId xmlns:p14="http://schemas.microsoft.com/office/powerpoint/2010/main" val="11922781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4005E-CEBD-5018-2AA8-C3F1F4254A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34D2B-EBBB-B5EC-A97D-CF089F1E3344}"/>
              </a:ext>
            </a:extLst>
          </p:cNvPr>
          <p:cNvSpPr>
            <a:spLocks noGrp="1"/>
          </p:cNvSpPr>
          <p:nvPr>
            <p:ph type="title"/>
          </p:nvPr>
        </p:nvSpPr>
        <p:spPr>
          <a:xfrm>
            <a:off x="464573" y="201881"/>
            <a:ext cx="10515600" cy="772191"/>
          </a:xfrm>
        </p:spPr>
        <p:txBody>
          <a:bodyPr/>
          <a:lstStyle/>
          <a:p>
            <a:r>
              <a:rPr lang="en-GB">
                <a:latin typeface="Arial"/>
                <a:cs typeface="Arial"/>
              </a:rPr>
              <a:t>Referrals accepted </a:t>
            </a:r>
            <a:endParaRPr lang="en-GB"/>
          </a:p>
        </p:txBody>
      </p:sp>
      <p:sp>
        <p:nvSpPr>
          <p:cNvPr id="3" name="Content Placeholder 2">
            <a:extLst>
              <a:ext uri="{FF2B5EF4-FFF2-40B4-BE49-F238E27FC236}">
                <a16:creationId xmlns:a16="http://schemas.microsoft.com/office/drawing/2014/main" id="{6E7A6414-4DA1-62A6-0F05-5C5818228700}"/>
              </a:ext>
            </a:extLst>
          </p:cNvPr>
          <p:cNvSpPr>
            <a:spLocks noGrp="1"/>
          </p:cNvSpPr>
          <p:nvPr>
            <p:ph idx="1"/>
          </p:nvPr>
        </p:nvSpPr>
        <p:spPr>
          <a:xfrm>
            <a:off x="464573" y="4131279"/>
            <a:ext cx="11339500" cy="2524840"/>
          </a:xfrm>
        </p:spPr>
        <p:txBody>
          <a:bodyPr vert="horz" lIns="91440" tIns="45720" rIns="91440" bIns="45720" rtlCol="0" anchor="t">
            <a:noAutofit/>
          </a:bodyPr>
          <a:lstStyle/>
          <a:p>
            <a:r>
              <a:rPr lang="en-US" sz="2400">
                <a:latin typeface="Calibri" panose="020F0502020204030204" pitchFamily="34" charset="0"/>
                <a:ea typeface="Calibri" panose="020F0502020204030204" pitchFamily="34" charset="0"/>
                <a:cs typeface="Calibri" panose="020F0502020204030204" pitchFamily="34" charset="0"/>
              </a:rPr>
              <a:t>The total caseload accepted by SEND hubs has continued to increase over the last 4 years, going from 1097 a year to 1803 in 2023-24, a 64% increase. </a:t>
            </a:r>
          </a:p>
          <a:p>
            <a:r>
              <a:rPr lang="en-US" sz="2400">
                <a:latin typeface="Calibri" panose="020F0502020204030204" pitchFamily="34" charset="0"/>
                <a:ea typeface="Calibri" panose="020F0502020204030204" pitchFamily="34" charset="0"/>
                <a:cs typeface="Calibri" panose="020F0502020204030204" pitchFamily="34" charset="0"/>
              </a:rPr>
              <a:t>There has also been an increase in the number of referrals in the same period each year (from Sep to Jan), from 406 in 2020/21 to 906 in 2024/25, which is a 123% increase in referrals since 2020.</a:t>
            </a:r>
          </a:p>
          <a:p>
            <a:r>
              <a:rPr lang="en-US" sz="2400">
                <a:latin typeface="Calibri" panose="020F0502020204030204" pitchFamily="34" charset="0"/>
                <a:ea typeface="Calibri" panose="020F0502020204030204" pitchFamily="34" charset="0"/>
                <a:cs typeface="Calibri" panose="020F0502020204030204" pitchFamily="34" charset="0"/>
              </a:rPr>
              <a:t>The Hub's have accepted 75% of all referrals. The 25% of referrals declined are still predominantly because of insufficient information provided.</a:t>
            </a:r>
          </a:p>
        </p:txBody>
      </p:sp>
      <p:pic>
        <p:nvPicPr>
          <p:cNvPr id="4" name="Picture 3">
            <a:extLst>
              <a:ext uri="{FF2B5EF4-FFF2-40B4-BE49-F238E27FC236}">
                <a16:creationId xmlns:a16="http://schemas.microsoft.com/office/drawing/2014/main" id="{A96E870F-6DC2-ADD9-E021-457FE68BAB0D}"/>
              </a:ext>
            </a:extLst>
          </p:cNvPr>
          <p:cNvPicPr>
            <a:picLocks noChangeAspect="1"/>
          </p:cNvPicPr>
          <p:nvPr/>
        </p:nvPicPr>
        <p:blipFill>
          <a:blip r:embed="rId2"/>
          <a:stretch>
            <a:fillRect/>
          </a:stretch>
        </p:blipFill>
        <p:spPr>
          <a:xfrm>
            <a:off x="186060" y="974073"/>
            <a:ext cx="5245713" cy="3161712"/>
          </a:xfrm>
          <a:prstGeom prst="rect">
            <a:avLst/>
          </a:prstGeom>
        </p:spPr>
      </p:pic>
      <p:pic>
        <p:nvPicPr>
          <p:cNvPr id="6" name="Picture 5" descr="A graph with numbers and columns&#10;&#10;AI-generated content may be incorrect.">
            <a:extLst>
              <a:ext uri="{FF2B5EF4-FFF2-40B4-BE49-F238E27FC236}">
                <a16:creationId xmlns:a16="http://schemas.microsoft.com/office/drawing/2014/main" id="{6EF89AAB-9A8C-0141-7A47-70164B07CF0F}"/>
              </a:ext>
            </a:extLst>
          </p:cNvPr>
          <p:cNvPicPr>
            <a:picLocks noChangeAspect="1"/>
          </p:cNvPicPr>
          <p:nvPr/>
        </p:nvPicPr>
        <p:blipFill>
          <a:blip r:embed="rId3"/>
          <a:stretch>
            <a:fillRect/>
          </a:stretch>
        </p:blipFill>
        <p:spPr>
          <a:xfrm>
            <a:off x="5722372" y="974072"/>
            <a:ext cx="5258135" cy="3157207"/>
          </a:xfrm>
          <a:prstGeom prst="rect">
            <a:avLst/>
          </a:prstGeom>
        </p:spPr>
      </p:pic>
    </p:spTree>
    <p:extLst>
      <p:ext uri="{BB962C8B-B14F-4D97-AF65-F5344CB8AC3E}">
        <p14:creationId xmlns:p14="http://schemas.microsoft.com/office/powerpoint/2010/main" val="14852619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64BF7-25A6-D17C-019B-1FB149EF86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E37FA5-5913-4CC3-27E0-D6C2DB57E8E1}"/>
              </a:ext>
            </a:extLst>
          </p:cNvPr>
          <p:cNvSpPr>
            <a:spLocks noGrp="1"/>
          </p:cNvSpPr>
          <p:nvPr>
            <p:ph type="title"/>
          </p:nvPr>
        </p:nvSpPr>
        <p:spPr>
          <a:xfrm>
            <a:off x="464573" y="524175"/>
            <a:ext cx="10515600" cy="707462"/>
          </a:xfrm>
        </p:spPr>
        <p:txBody>
          <a:bodyPr/>
          <a:lstStyle/>
          <a:p>
            <a:r>
              <a:rPr lang="en-GB">
                <a:latin typeface="Arial"/>
                <a:cs typeface="Arial"/>
              </a:rPr>
              <a:t>Referrals accepted by areas of need</a:t>
            </a:r>
            <a:endParaRPr lang="en-GB"/>
          </a:p>
        </p:txBody>
      </p:sp>
      <p:sp>
        <p:nvSpPr>
          <p:cNvPr id="3" name="Content Placeholder 2">
            <a:extLst>
              <a:ext uri="{FF2B5EF4-FFF2-40B4-BE49-F238E27FC236}">
                <a16:creationId xmlns:a16="http://schemas.microsoft.com/office/drawing/2014/main" id="{F07E3802-9558-2256-0D7C-01A650988A0D}"/>
              </a:ext>
            </a:extLst>
          </p:cNvPr>
          <p:cNvSpPr>
            <a:spLocks noGrp="1"/>
          </p:cNvSpPr>
          <p:nvPr>
            <p:ph idx="1"/>
          </p:nvPr>
        </p:nvSpPr>
        <p:spPr>
          <a:xfrm>
            <a:off x="225631" y="5239081"/>
            <a:ext cx="11685320" cy="1422976"/>
          </a:xfrm>
        </p:spPr>
        <p:txBody>
          <a:bodyPr vert="horz" lIns="91440" tIns="45720" rIns="91440" bIns="45720" rtlCol="0" anchor="t">
            <a:noAutofit/>
          </a:bodyPr>
          <a:lstStyle/>
          <a:p>
            <a:r>
              <a:rPr lang="en-US">
                <a:latin typeface="Calibri"/>
                <a:ea typeface="Calibri"/>
                <a:cs typeface="Calibri"/>
              </a:rPr>
              <a:t>The biggest demand for support since the Hub opened has been for Communication and Interaction (ASC) and for </a:t>
            </a:r>
          </a:p>
          <a:p>
            <a:r>
              <a:rPr lang="en-US">
                <a:latin typeface="Calibri"/>
                <a:ea typeface="Calibri"/>
                <a:cs typeface="Calibri"/>
              </a:rPr>
              <a:t>Social, Emotional and Mental Health Support</a:t>
            </a:r>
            <a:r>
              <a:rPr lang="en-US" sz="3200">
                <a:latin typeface="Calibri"/>
                <a:ea typeface="Calibri"/>
                <a:cs typeface="Calibri"/>
              </a:rPr>
              <a:t>.</a:t>
            </a:r>
          </a:p>
        </p:txBody>
      </p:sp>
      <p:pic>
        <p:nvPicPr>
          <p:cNvPr id="5" name="Picture 4" descr="A pie chart with numbers and text&#10;&#10;AI-generated content may be incorrect.">
            <a:extLst>
              <a:ext uri="{FF2B5EF4-FFF2-40B4-BE49-F238E27FC236}">
                <a16:creationId xmlns:a16="http://schemas.microsoft.com/office/drawing/2014/main" id="{865CA90A-4250-176F-5BFB-283DD86B895A}"/>
              </a:ext>
            </a:extLst>
          </p:cNvPr>
          <p:cNvPicPr>
            <a:picLocks noChangeAspect="1"/>
          </p:cNvPicPr>
          <p:nvPr/>
        </p:nvPicPr>
        <p:blipFill>
          <a:blip r:embed="rId2"/>
          <a:stretch>
            <a:fillRect/>
          </a:stretch>
        </p:blipFill>
        <p:spPr>
          <a:xfrm>
            <a:off x="0" y="1231637"/>
            <a:ext cx="5575696" cy="3977632"/>
          </a:xfrm>
          <a:prstGeom prst="rect">
            <a:avLst/>
          </a:prstGeom>
        </p:spPr>
      </p:pic>
      <p:pic>
        <p:nvPicPr>
          <p:cNvPr id="8" name="Picture 7">
            <a:extLst>
              <a:ext uri="{FF2B5EF4-FFF2-40B4-BE49-F238E27FC236}">
                <a16:creationId xmlns:a16="http://schemas.microsoft.com/office/drawing/2014/main" id="{D2992908-1F32-670E-DE05-61A3A042EF7C}"/>
              </a:ext>
            </a:extLst>
          </p:cNvPr>
          <p:cNvPicPr>
            <a:picLocks noChangeAspect="1"/>
          </p:cNvPicPr>
          <p:nvPr/>
        </p:nvPicPr>
        <p:blipFill>
          <a:blip r:embed="rId3"/>
          <a:stretch>
            <a:fillRect/>
          </a:stretch>
        </p:blipFill>
        <p:spPr>
          <a:xfrm>
            <a:off x="5575696" y="1254188"/>
            <a:ext cx="6616304" cy="3887828"/>
          </a:xfrm>
          <a:prstGeom prst="rect">
            <a:avLst/>
          </a:prstGeom>
        </p:spPr>
      </p:pic>
    </p:spTree>
    <p:extLst>
      <p:ext uri="{BB962C8B-B14F-4D97-AF65-F5344CB8AC3E}">
        <p14:creationId xmlns:p14="http://schemas.microsoft.com/office/powerpoint/2010/main" val="7031239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2930E-8185-6BEE-CA73-B0EDB95C2941}"/>
              </a:ext>
            </a:extLst>
          </p:cNvPr>
          <p:cNvSpPr>
            <a:spLocks noGrp="1"/>
          </p:cNvSpPr>
          <p:nvPr>
            <p:ph type="title"/>
          </p:nvPr>
        </p:nvSpPr>
        <p:spPr>
          <a:xfrm>
            <a:off x="466722" y="586855"/>
            <a:ext cx="3201366" cy="3387497"/>
          </a:xfrm>
        </p:spPr>
        <p:txBody>
          <a:bodyPr anchor="b">
            <a:normAutofit/>
          </a:bodyPr>
          <a:lstStyle/>
          <a:p>
            <a:r>
              <a:rPr lang="en-GB" sz="4000">
                <a:solidFill>
                  <a:srgbClr val="002060"/>
                </a:solidFill>
                <a:latin typeface="Arial"/>
                <a:cs typeface="Arial"/>
              </a:rPr>
              <a:t>Focused Support</a:t>
            </a:r>
            <a:endParaRPr lang="en-US"/>
          </a:p>
        </p:txBody>
      </p:sp>
      <p:sp>
        <p:nvSpPr>
          <p:cNvPr id="3" name="Content Placeholder 2">
            <a:extLst>
              <a:ext uri="{FF2B5EF4-FFF2-40B4-BE49-F238E27FC236}">
                <a16:creationId xmlns:a16="http://schemas.microsoft.com/office/drawing/2014/main" id="{E9B35472-6211-57AB-A2BF-8FA80E920813}"/>
              </a:ext>
            </a:extLst>
          </p:cNvPr>
          <p:cNvSpPr>
            <a:spLocks noGrp="1"/>
          </p:cNvSpPr>
          <p:nvPr>
            <p:ph idx="1"/>
          </p:nvPr>
        </p:nvSpPr>
        <p:spPr>
          <a:xfrm>
            <a:off x="4134810" y="201882"/>
            <a:ext cx="7894893" cy="6472050"/>
          </a:xfrm>
        </p:spPr>
        <p:txBody>
          <a:bodyPr vert="horz" lIns="91440" tIns="45720" rIns="91440" bIns="45720" rtlCol="0" anchor="ctr">
            <a:normAutofit/>
          </a:bodyPr>
          <a:lstStyle/>
          <a:p>
            <a:r>
              <a:rPr lang="en-GB" sz="1900">
                <a:latin typeface="Calibri"/>
                <a:ea typeface="Calibri"/>
                <a:cs typeface="Arial"/>
              </a:rPr>
              <a:t> •</a:t>
            </a:r>
            <a:r>
              <a:rPr lang="en-GB" sz="1900">
                <a:latin typeface="Calibri"/>
                <a:ea typeface="Calibri"/>
                <a:cs typeface="Calibri"/>
              </a:rPr>
              <a:t>Since April 2024 The Hubs have been trialling a new way of working which provided an additional element of support to schools called School Focused Support.</a:t>
            </a:r>
            <a:endParaRPr lang="en-US" sz="1900">
              <a:latin typeface="Calibri"/>
              <a:ea typeface="Calibri"/>
              <a:cs typeface="Arial"/>
            </a:endParaRPr>
          </a:p>
          <a:p>
            <a:r>
              <a:rPr lang="en-GB" sz="1900">
                <a:latin typeface="Calibri"/>
                <a:ea typeface="Calibri"/>
                <a:cs typeface="Arial"/>
              </a:rPr>
              <a:t>•</a:t>
            </a:r>
            <a:r>
              <a:rPr lang="en-GB" sz="1900">
                <a:latin typeface="Calibri"/>
                <a:ea typeface="Calibri"/>
                <a:cs typeface="Calibri"/>
              </a:rPr>
              <a:t>Each school will have a named School Focused Inclusion Partner who will have made regular visits to your school. In the Selby Locality some schools have sadly not had the number of visits or level of support of other schools due to the absence of one of the Focused Support Partners, who has recently left this post following a long period of absence.  This has not been ideal.</a:t>
            </a:r>
            <a:endParaRPr lang="en-GB" sz="1900">
              <a:latin typeface="Calibri"/>
              <a:ea typeface="Calibri"/>
            </a:endParaRPr>
          </a:p>
          <a:p>
            <a:r>
              <a:rPr lang="en-GB" sz="1900">
                <a:latin typeface="Calibri"/>
                <a:ea typeface="Calibri"/>
                <a:cs typeface="Arial"/>
              </a:rPr>
              <a:t>•</a:t>
            </a:r>
            <a:r>
              <a:rPr lang="en-GB" sz="1900">
                <a:latin typeface="Calibri"/>
                <a:ea typeface="Calibri"/>
                <a:cs typeface="Calibri"/>
              </a:rPr>
              <a:t>The number of visits your school were offered  depended on the size of school, SEN needs within your school and numbers of children who have been permanently excluded.</a:t>
            </a:r>
            <a:endParaRPr lang="en-GB" sz="1900">
              <a:latin typeface="Calibri"/>
              <a:ea typeface="Calibri"/>
            </a:endParaRPr>
          </a:p>
          <a:p>
            <a:r>
              <a:rPr lang="en-GB" sz="1900">
                <a:latin typeface="Calibri"/>
                <a:ea typeface="Calibri"/>
                <a:cs typeface="Arial"/>
              </a:rPr>
              <a:t>• The aim was to </a:t>
            </a:r>
            <a:r>
              <a:rPr lang="en-GB" sz="1900">
                <a:latin typeface="Calibri"/>
                <a:ea typeface="Calibri"/>
                <a:cs typeface="Calibri"/>
              </a:rPr>
              <a:t>Jointly set priorities for your school around SEN and look at ways that these priorities could be addressed. This may have included: </a:t>
            </a:r>
          </a:p>
          <a:p>
            <a:pPr marL="342900" indent="-342900">
              <a:buFont typeface="Wingdings" panose="020B0604020202020204" pitchFamily="34" charset="0"/>
              <a:buChar char="v"/>
            </a:pPr>
            <a:r>
              <a:rPr lang="en-GB" sz="1900">
                <a:latin typeface="Calibri"/>
                <a:ea typeface="Calibri"/>
                <a:cs typeface="Calibri"/>
              </a:rPr>
              <a:t>direct support for individual children</a:t>
            </a:r>
            <a:endParaRPr lang="en-GB" sz="1900">
              <a:latin typeface="Calibri"/>
              <a:ea typeface="Calibri"/>
            </a:endParaRPr>
          </a:p>
          <a:p>
            <a:pPr marL="342900" indent="-342900">
              <a:buFont typeface="Wingdings" panose="020B0604020202020204" pitchFamily="34" charset="0"/>
              <a:buChar char="v"/>
            </a:pPr>
            <a:r>
              <a:rPr lang="en-GB" sz="1900">
                <a:latin typeface="Calibri"/>
                <a:ea typeface="Calibri"/>
                <a:cs typeface="Calibri"/>
              </a:rPr>
              <a:t>Support on setting up SEN systems and processes, running reviews, EHCP processes and paperwork</a:t>
            </a:r>
          </a:p>
          <a:p>
            <a:pPr marL="342900" indent="-342900">
              <a:buFont typeface="Wingdings" panose="020B0604020202020204" pitchFamily="34" charset="0"/>
              <a:buChar char="v"/>
            </a:pPr>
            <a:r>
              <a:rPr lang="en-GB" sz="1900">
                <a:latin typeface="Calibri"/>
                <a:ea typeface="Calibri"/>
                <a:cs typeface="Calibri"/>
              </a:rPr>
              <a:t>Provision mapping</a:t>
            </a:r>
          </a:p>
          <a:p>
            <a:pPr marL="342900" indent="-342900">
              <a:buFont typeface="Wingdings" panose="020B0604020202020204" pitchFamily="34" charset="0"/>
              <a:buChar char="v"/>
            </a:pPr>
            <a:r>
              <a:rPr lang="en-GB" sz="1900">
                <a:latin typeface="Calibri"/>
                <a:ea typeface="Calibri"/>
                <a:cs typeface="Calibri"/>
              </a:rPr>
              <a:t> CPD Planning</a:t>
            </a:r>
          </a:p>
          <a:p>
            <a:pPr marL="342900" indent="-342900">
              <a:buFont typeface="Wingdings" panose="020B0604020202020204" pitchFamily="34" charset="0"/>
              <a:buChar char="v"/>
            </a:pPr>
            <a:r>
              <a:rPr lang="en-GB" sz="1900">
                <a:latin typeface="Calibri"/>
                <a:ea typeface="Calibri"/>
                <a:cs typeface="Calibri"/>
              </a:rPr>
              <a:t>Bespoke training opportunities – learning walks, solution focused support, targeted                             observations</a:t>
            </a:r>
          </a:p>
        </p:txBody>
      </p:sp>
    </p:spTree>
    <p:extLst>
      <p:ext uri="{BB962C8B-B14F-4D97-AF65-F5344CB8AC3E}">
        <p14:creationId xmlns:p14="http://schemas.microsoft.com/office/powerpoint/2010/main" val="16763426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0E479-A0D1-42A8-900C-567559A54321}"/>
              </a:ext>
            </a:extLst>
          </p:cNvPr>
          <p:cNvSpPr>
            <a:spLocks noGrp="1"/>
          </p:cNvSpPr>
          <p:nvPr>
            <p:ph type="ctrTitle"/>
          </p:nvPr>
        </p:nvSpPr>
        <p:spPr>
          <a:xfrm>
            <a:off x="285550" y="184805"/>
            <a:ext cx="11620900" cy="909349"/>
          </a:xfrm>
        </p:spPr>
        <p:txBody>
          <a:bodyPr vert="horz" lIns="91440" tIns="45720" rIns="91440" bIns="45720" rtlCol="0" anchor="ctr">
            <a:normAutofit/>
          </a:bodyPr>
          <a:lstStyle/>
          <a:p>
            <a:r>
              <a:rPr lang="en-US" sz="2400" kern="1200">
                <a:solidFill>
                  <a:schemeClr val="tx1"/>
                </a:solidFill>
                <a:latin typeface="+mj-lt"/>
                <a:ea typeface="+mj-ea"/>
                <a:cs typeface="+mj-cs"/>
              </a:rPr>
              <a:t>Additional options </a:t>
            </a:r>
            <a:r>
              <a:rPr lang="en-US" sz="2400">
                <a:solidFill>
                  <a:schemeClr val="tx1"/>
                </a:solidFill>
                <a:latin typeface="+mj-lt"/>
                <a:cs typeface="+mj-cs"/>
              </a:rPr>
              <a:t>offered </a:t>
            </a:r>
            <a:r>
              <a:rPr lang="en-US" sz="2400" kern="1200">
                <a:solidFill>
                  <a:schemeClr val="tx1"/>
                </a:solidFill>
                <a:latin typeface="+mj-lt"/>
                <a:ea typeface="+mj-ea"/>
                <a:cs typeface="+mj-cs"/>
              </a:rPr>
              <a:t>to supplement the core offer</a:t>
            </a:r>
            <a:r>
              <a:rPr lang="en-US" sz="2400">
                <a:solidFill>
                  <a:schemeClr val="tx1"/>
                </a:solidFill>
                <a:latin typeface="+mj-lt"/>
                <a:cs typeface="+mj-cs"/>
              </a:rPr>
              <a:t>.</a:t>
            </a:r>
            <a:br>
              <a:rPr lang="en-US" sz="3300" kern="1200">
                <a:latin typeface="+mj-lt"/>
                <a:cs typeface="+mj-cs"/>
              </a:rPr>
            </a:br>
            <a:endParaRPr lang="en-US" sz="3300" kern="1200">
              <a:solidFill>
                <a:schemeClr val="tx1"/>
              </a:solidFill>
              <a:latin typeface="+mj-lt"/>
              <a:ea typeface="+mj-ea"/>
              <a:cs typeface="+mj-cs"/>
            </a:endParaRPr>
          </a:p>
        </p:txBody>
      </p:sp>
      <p:graphicFrame>
        <p:nvGraphicFramePr>
          <p:cNvPr id="4" name="Table 4">
            <a:extLst>
              <a:ext uri="{FF2B5EF4-FFF2-40B4-BE49-F238E27FC236}">
                <a16:creationId xmlns:a16="http://schemas.microsoft.com/office/drawing/2014/main" id="{41077DD8-6724-424B-AC90-8DF79DB6D932}"/>
              </a:ext>
            </a:extLst>
          </p:cNvPr>
          <p:cNvGraphicFramePr>
            <a:graphicFrameLocks noGrp="1"/>
          </p:cNvGraphicFramePr>
          <p:nvPr>
            <p:extLst>
              <p:ext uri="{D42A27DB-BD31-4B8C-83A1-F6EECF244321}">
                <p14:modId xmlns:p14="http://schemas.microsoft.com/office/powerpoint/2010/main" val="815015617"/>
              </p:ext>
            </p:extLst>
          </p:nvPr>
        </p:nvGraphicFramePr>
        <p:xfrm>
          <a:off x="263071" y="580571"/>
          <a:ext cx="11641026" cy="6037824"/>
        </p:xfrm>
        <a:graphic>
          <a:graphicData uri="http://schemas.openxmlformats.org/drawingml/2006/table">
            <a:tbl>
              <a:tblPr firstRow="1" bandRow="1">
                <a:tableStyleId>{16D9F66E-5EB9-4882-86FB-DCBF35E3C3E4}</a:tableStyleId>
              </a:tblPr>
              <a:tblGrid>
                <a:gridCol w="2070050">
                  <a:extLst>
                    <a:ext uri="{9D8B030D-6E8A-4147-A177-3AD203B41FA5}">
                      <a16:colId xmlns:a16="http://schemas.microsoft.com/office/drawing/2014/main" val="2422676967"/>
                    </a:ext>
                  </a:extLst>
                </a:gridCol>
                <a:gridCol w="2161749">
                  <a:extLst>
                    <a:ext uri="{9D8B030D-6E8A-4147-A177-3AD203B41FA5}">
                      <a16:colId xmlns:a16="http://schemas.microsoft.com/office/drawing/2014/main" val="1067620175"/>
                    </a:ext>
                  </a:extLst>
                </a:gridCol>
                <a:gridCol w="2836426">
                  <a:extLst>
                    <a:ext uri="{9D8B030D-6E8A-4147-A177-3AD203B41FA5}">
                      <a16:colId xmlns:a16="http://schemas.microsoft.com/office/drawing/2014/main" val="3433744184"/>
                    </a:ext>
                  </a:extLst>
                </a:gridCol>
                <a:gridCol w="2332599">
                  <a:extLst>
                    <a:ext uri="{9D8B030D-6E8A-4147-A177-3AD203B41FA5}">
                      <a16:colId xmlns:a16="http://schemas.microsoft.com/office/drawing/2014/main" val="1667353821"/>
                    </a:ext>
                  </a:extLst>
                </a:gridCol>
                <a:gridCol w="2240202">
                  <a:extLst>
                    <a:ext uri="{9D8B030D-6E8A-4147-A177-3AD203B41FA5}">
                      <a16:colId xmlns:a16="http://schemas.microsoft.com/office/drawing/2014/main" val="60861457"/>
                    </a:ext>
                  </a:extLst>
                </a:gridCol>
              </a:tblGrid>
              <a:tr h="1531189">
                <a:tc>
                  <a:txBody>
                    <a:bodyPr/>
                    <a:lstStyle/>
                    <a:p>
                      <a:r>
                        <a:rPr lang="en-GB" sz="1500" b="1">
                          <a:solidFill>
                            <a:schemeClr val="tx1">
                              <a:lumMod val="75000"/>
                              <a:lumOff val="25000"/>
                            </a:schemeClr>
                          </a:solidFill>
                        </a:rPr>
                        <a:t>Learning Walk</a:t>
                      </a:r>
                      <a:r>
                        <a:rPr lang="en-GB" sz="1500" b="0">
                          <a:solidFill>
                            <a:schemeClr val="tx1">
                              <a:lumMod val="75000"/>
                              <a:lumOff val="25000"/>
                            </a:schemeClr>
                          </a:solidFill>
                        </a:rPr>
                        <a:t> in partnership with HT and SENCO with a jointly agreed focus</a:t>
                      </a:r>
                    </a:p>
                    <a:p>
                      <a:r>
                        <a:rPr lang="en-GB" sz="1500" b="0">
                          <a:solidFill>
                            <a:schemeClr val="tx1">
                              <a:lumMod val="75000"/>
                              <a:lumOff val="25000"/>
                            </a:schemeClr>
                          </a:solidFill>
                        </a:rPr>
                        <a:t>(1.5 hours)</a:t>
                      </a:r>
                    </a:p>
                    <a:p>
                      <a:endParaRPr lang="en-GB" sz="1500" b="1">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Solution Circle</a:t>
                      </a:r>
                      <a:r>
                        <a:rPr lang="en-GB" sz="1500" b="0">
                          <a:solidFill>
                            <a:schemeClr val="tx1">
                              <a:lumMod val="75000"/>
                              <a:lumOff val="25000"/>
                            </a:schemeClr>
                          </a:solidFill>
                        </a:rPr>
                        <a:t> to support action planning in response to an identified area of focus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(1.5 hours)</a:t>
                      </a:r>
                    </a:p>
                  </a:txBody>
                  <a:tcPr marL="178727" marR="89364" marT="89364" marB="893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b="1">
                          <a:solidFill>
                            <a:schemeClr val="tx1">
                              <a:lumMod val="75000"/>
                              <a:lumOff val="25000"/>
                            </a:schemeClr>
                          </a:solidFill>
                        </a:rPr>
                        <a:t>Coaching Conversation </a:t>
                      </a:r>
                      <a:r>
                        <a:rPr lang="en-GB" sz="1500" b="0">
                          <a:solidFill>
                            <a:schemeClr val="tx1">
                              <a:lumMod val="75000"/>
                              <a:lumOff val="25000"/>
                            </a:schemeClr>
                          </a:solidFill>
                        </a:rPr>
                        <a:t>to support school staff to develop greater confidence in addressing an identified need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(1.5 hours)</a:t>
                      </a:r>
                    </a:p>
                  </a:txBody>
                  <a:tcPr marL="178727" marR="89364" marT="89364" marB="89364"/>
                </a:tc>
                <a:tc>
                  <a:txBody>
                    <a:bodyPr/>
                    <a:lstStyle/>
                    <a:p>
                      <a:r>
                        <a:rPr lang="en-GB" sz="1500" b="1">
                          <a:solidFill>
                            <a:schemeClr val="tx1">
                              <a:lumMod val="75000"/>
                              <a:lumOff val="25000"/>
                            </a:schemeClr>
                          </a:solidFill>
                        </a:rPr>
                        <a:t>Joint Classroom observation </a:t>
                      </a:r>
                      <a:r>
                        <a:rPr lang="en-GB" sz="1500" b="0">
                          <a:solidFill>
                            <a:schemeClr val="tx1">
                              <a:lumMod val="75000"/>
                              <a:lumOff val="25000"/>
                            </a:schemeClr>
                          </a:solidFill>
                        </a:rPr>
                        <a:t>with a key focus re provision and resources</a:t>
                      </a:r>
                    </a:p>
                    <a:p>
                      <a:r>
                        <a:rPr lang="en-GB" sz="1500" b="0">
                          <a:solidFill>
                            <a:schemeClr val="tx1">
                              <a:lumMod val="75000"/>
                              <a:lumOff val="25000"/>
                            </a:schemeClr>
                          </a:solidFill>
                        </a:rPr>
                        <a:t>( 1.5 hours)</a:t>
                      </a:r>
                    </a:p>
                    <a:p>
                      <a:endParaRPr lang="en-GB" sz="1500" b="1">
                        <a:solidFill>
                          <a:schemeClr val="tx1">
                            <a:lumMod val="75000"/>
                            <a:lumOff val="25000"/>
                          </a:schemeClr>
                        </a:solidFill>
                      </a:endParaRPr>
                    </a:p>
                  </a:txBody>
                  <a:tcPr marL="178727" marR="89364" marT="89364" marB="893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b="1">
                          <a:solidFill>
                            <a:schemeClr val="tx1">
                              <a:lumMod val="75000"/>
                              <a:lumOff val="25000"/>
                            </a:schemeClr>
                          </a:solidFill>
                        </a:rPr>
                        <a:t>Right place, Right support, Right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Individual pupil review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Screening Tools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lumMod val="75000"/>
                              <a:lumOff val="25000"/>
                            </a:schemeClr>
                          </a:solidFill>
                        </a:rPr>
                        <a:t>(1.5 hours)</a:t>
                      </a:r>
                    </a:p>
                  </a:txBody>
                  <a:tcPr marL="178727" marR="89364" marT="89364" marB="89364"/>
                </a:tc>
                <a:extLst>
                  <a:ext uri="{0D108BD9-81ED-4DB2-BD59-A6C34878D82A}">
                    <a16:rowId xmlns:a16="http://schemas.microsoft.com/office/drawing/2014/main" val="1045437686"/>
                  </a:ext>
                </a:extLst>
              </a:tr>
              <a:tr h="2215327">
                <a:tc>
                  <a:txBody>
                    <a:bodyPr/>
                    <a:lstStyle/>
                    <a:p>
                      <a:r>
                        <a:rPr lang="en-GB" sz="1500" b="1">
                          <a:solidFill>
                            <a:schemeClr val="tx1">
                              <a:lumMod val="75000"/>
                              <a:lumOff val="25000"/>
                            </a:schemeClr>
                          </a:solidFill>
                        </a:rPr>
                        <a:t>Provision Mapping </a:t>
                      </a:r>
                      <a:r>
                        <a:rPr lang="en-GB" sz="1500">
                          <a:solidFill>
                            <a:schemeClr val="tx1">
                              <a:lumMod val="75000"/>
                              <a:lumOff val="25000"/>
                            </a:schemeClr>
                          </a:solidFill>
                        </a:rPr>
                        <a:t>Review to explore how resources are allocated and mapped and impact measured</a:t>
                      </a:r>
                    </a:p>
                    <a:p>
                      <a:r>
                        <a:rPr lang="en-GB" sz="1500">
                          <a:solidFill>
                            <a:schemeClr val="tx1">
                              <a:lumMod val="75000"/>
                              <a:lumOff val="25000"/>
                            </a:schemeClr>
                          </a:solidFill>
                        </a:rPr>
                        <a:t>Intervention impact</a:t>
                      </a:r>
                    </a:p>
                    <a:p>
                      <a:r>
                        <a:rPr lang="en-GB" sz="1500">
                          <a:solidFill>
                            <a:schemeClr val="tx1">
                              <a:lumMod val="75000"/>
                              <a:lumOff val="25000"/>
                            </a:schemeClr>
                          </a:solidFill>
                        </a:rPr>
                        <a:t>Interventions 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What is ordinarily available in our school?</a:t>
                      </a:r>
                    </a:p>
                    <a:p>
                      <a:pPr marL="0" indent="0">
                        <a:buFont typeface="Arial" panose="020B0604020202020204" pitchFamily="34" charset="0"/>
                        <a:buNone/>
                      </a:pPr>
                      <a:r>
                        <a:rPr lang="en-GB" sz="1500">
                          <a:solidFill>
                            <a:schemeClr val="tx1">
                              <a:lumMod val="75000"/>
                              <a:lumOff val="25000"/>
                            </a:schemeClr>
                          </a:solidFill>
                        </a:rPr>
                        <a:t>QFT</a:t>
                      </a:r>
                    </a:p>
                    <a:p>
                      <a:pPr marL="0" indent="0">
                        <a:buFont typeface="Arial" panose="020B0604020202020204" pitchFamily="34" charset="0"/>
                        <a:buNone/>
                      </a:pPr>
                      <a:r>
                        <a:rPr lang="en-GB" sz="1500">
                          <a:solidFill>
                            <a:schemeClr val="tx1">
                              <a:lumMod val="75000"/>
                              <a:lumOff val="25000"/>
                            </a:schemeClr>
                          </a:solidFill>
                        </a:rPr>
                        <a:t>Curriculum and teaching adaptations</a:t>
                      </a:r>
                    </a:p>
                    <a:p>
                      <a:pPr marL="0" indent="0">
                        <a:buFont typeface="Arial" panose="020B0604020202020204" pitchFamily="34" charset="0"/>
                        <a:buNone/>
                      </a:pPr>
                      <a:r>
                        <a:rPr lang="en-GB" sz="1500">
                          <a:solidFill>
                            <a:schemeClr val="tx1">
                              <a:lumMod val="75000"/>
                              <a:lumOff val="25000"/>
                            </a:schemeClr>
                          </a:solidFill>
                        </a:rPr>
                        <a:t>Reasonable adjustments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txBody>
                  <a:tcPr marL="178727" marR="89364" marT="89364" marB="89364"/>
                </a:tc>
                <a:tc>
                  <a:txBody>
                    <a:bodyPr/>
                    <a:lstStyle/>
                    <a:p>
                      <a:r>
                        <a:rPr lang="en-GB" sz="1500" b="1">
                          <a:solidFill>
                            <a:schemeClr val="tx1">
                              <a:lumMod val="75000"/>
                              <a:lumOff val="25000"/>
                            </a:schemeClr>
                          </a:solidFill>
                        </a:rPr>
                        <a:t>Go –To</a:t>
                      </a:r>
                    </a:p>
                    <a:p>
                      <a:r>
                        <a:rPr lang="en-GB" sz="1500">
                          <a:solidFill>
                            <a:schemeClr val="tx1">
                              <a:lumMod val="75000"/>
                              <a:lumOff val="25000"/>
                            </a:schemeClr>
                          </a:solidFill>
                        </a:rPr>
                        <a:t>Guidance and support in understanding of available external support across LAP ( Local Area Partnership) and referral criterial.</a:t>
                      </a:r>
                    </a:p>
                    <a:p>
                      <a:r>
                        <a:rPr lang="en-GB" sz="1500">
                          <a:solidFill>
                            <a:schemeClr val="tx1">
                              <a:lumMod val="75000"/>
                              <a:lumOff val="25000"/>
                            </a:schemeClr>
                          </a:solidFill>
                        </a:rPr>
                        <a:t>Using the I Thrive model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Meeting the range of needs seen in the classrooms of today.</a:t>
                      </a:r>
                    </a:p>
                    <a:p>
                      <a:r>
                        <a:rPr lang="en-GB" sz="1500">
                          <a:solidFill>
                            <a:schemeClr val="tx1">
                              <a:lumMod val="75000"/>
                              <a:lumOff val="25000"/>
                            </a:schemeClr>
                          </a:solidFill>
                        </a:rPr>
                        <a:t>Reasonable adjustments</a:t>
                      </a:r>
                    </a:p>
                    <a:p>
                      <a:r>
                        <a:rPr lang="en-GB" sz="1500">
                          <a:solidFill>
                            <a:schemeClr val="tx1">
                              <a:lumMod val="75000"/>
                              <a:lumOff val="25000"/>
                            </a:schemeClr>
                          </a:solidFill>
                        </a:rPr>
                        <a:t>Assistive technology</a:t>
                      </a:r>
                    </a:p>
                    <a:p>
                      <a:r>
                        <a:rPr lang="en-GB" sz="1500">
                          <a:solidFill>
                            <a:schemeClr val="tx1">
                              <a:lumMod val="75000"/>
                              <a:lumOff val="25000"/>
                            </a:schemeClr>
                          </a:solidFill>
                        </a:rPr>
                        <a:t>Curriculum adaptations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(1.5 hours)</a:t>
                      </a:r>
                    </a:p>
                  </a:txBody>
                  <a:tcPr marL="178727" marR="89364" marT="89364" marB="89364"/>
                </a:tc>
                <a:tc>
                  <a:txBody>
                    <a:bodyPr/>
                    <a:lstStyle/>
                    <a:p>
                      <a:r>
                        <a:rPr lang="en-GB" sz="1500" b="1">
                          <a:solidFill>
                            <a:schemeClr val="tx1">
                              <a:lumMod val="75000"/>
                              <a:lumOff val="25000"/>
                            </a:schemeClr>
                          </a:solidFill>
                        </a:rPr>
                        <a:t>Money Matters</a:t>
                      </a:r>
                    </a:p>
                    <a:p>
                      <a:r>
                        <a:rPr lang="en-GB" sz="1500">
                          <a:solidFill>
                            <a:schemeClr val="tx1">
                              <a:lumMod val="75000"/>
                              <a:lumOff val="25000"/>
                            </a:schemeClr>
                          </a:solidFill>
                        </a:rPr>
                        <a:t>What we get</a:t>
                      </a:r>
                    </a:p>
                    <a:p>
                      <a:r>
                        <a:rPr lang="en-GB" sz="1500">
                          <a:solidFill>
                            <a:schemeClr val="tx1">
                              <a:lumMod val="75000"/>
                              <a:lumOff val="25000"/>
                            </a:schemeClr>
                          </a:solidFill>
                        </a:rPr>
                        <a:t>How we get</a:t>
                      </a:r>
                    </a:p>
                    <a:p>
                      <a:r>
                        <a:rPr lang="en-GB" sz="1500">
                          <a:solidFill>
                            <a:schemeClr val="tx1">
                              <a:lumMod val="75000"/>
                              <a:lumOff val="25000"/>
                            </a:schemeClr>
                          </a:solidFill>
                        </a:rPr>
                        <a:t>How we use effectively</a:t>
                      </a:r>
                    </a:p>
                    <a:p>
                      <a:r>
                        <a:rPr lang="en-GB" sz="1500">
                          <a:solidFill>
                            <a:schemeClr val="tx1">
                              <a:lumMod val="75000"/>
                              <a:lumOff val="25000"/>
                            </a:schemeClr>
                          </a:solidFill>
                        </a:rPr>
                        <a:t>(1.5 hours)</a:t>
                      </a:r>
                    </a:p>
                    <a:p>
                      <a:endParaRPr lang="en-GB" sz="1500">
                        <a:solidFill>
                          <a:schemeClr val="tx1">
                            <a:lumMod val="75000"/>
                            <a:lumOff val="25000"/>
                          </a:schemeClr>
                        </a:solidFill>
                      </a:endParaRPr>
                    </a:p>
                  </a:txBody>
                  <a:tcPr marL="178727" marR="89364" marT="89364" marB="89364"/>
                </a:tc>
                <a:extLst>
                  <a:ext uri="{0D108BD9-81ED-4DB2-BD59-A6C34878D82A}">
                    <a16:rowId xmlns:a16="http://schemas.microsoft.com/office/drawing/2014/main" val="1036729530"/>
                  </a:ext>
                </a:extLst>
              </a:tr>
              <a:tr h="2215327">
                <a:tc>
                  <a:txBody>
                    <a:bodyPr/>
                    <a:lstStyle/>
                    <a:p>
                      <a:r>
                        <a:rPr lang="en-GB" sz="1500" b="1">
                          <a:solidFill>
                            <a:schemeClr val="tx1">
                              <a:lumMod val="75000"/>
                              <a:lumOff val="25000"/>
                            </a:schemeClr>
                          </a:solidFill>
                        </a:rPr>
                        <a:t>EHCAR and SEN response work</a:t>
                      </a:r>
                    </a:p>
                    <a:p>
                      <a:r>
                        <a:rPr lang="en-GB" sz="1500">
                          <a:solidFill>
                            <a:schemeClr val="tx1">
                              <a:lumMod val="75000"/>
                              <a:lumOff val="25000"/>
                            </a:schemeClr>
                          </a:solidFill>
                        </a:rPr>
                        <a:t>Next steps following decision not to assess or not to issue an EHCP</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Our no 1 resource</a:t>
                      </a:r>
                    </a:p>
                    <a:p>
                      <a:r>
                        <a:rPr lang="en-GB" sz="1500">
                          <a:solidFill>
                            <a:schemeClr val="tx1">
                              <a:lumMod val="75000"/>
                              <a:lumOff val="25000"/>
                            </a:schemeClr>
                          </a:solidFill>
                        </a:rPr>
                        <a:t>How we feel</a:t>
                      </a:r>
                    </a:p>
                    <a:p>
                      <a:r>
                        <a:rPr lang="en-GB" sz="1500">
                          <a:solidFill>
                            <a:schemeClr val="tx1">
                              <a:lumMod val="75000"/>
                              <a:lumOff val="25000"/>
                            </a:schemeClr>
                          </a:solidFill>
                        </a:rPr>
                        <a:t>Audit staff skill set</a:t>
                      </a:r>
                    </a:p>
                    <a:p>
                      <a:r>
                        <a:rPr lang="en-GB" sz="1500">
                          <a:solidFill>
                            <a:schemeClr val="tx1">
                              <a:lumMod val="75000"/>
                              <a:lumOff val="25000"/>
                            </a:schemeClr>
                          </a:solidFill>
                        </a:rPr>
                        <a:t>Mapping CPD</a:t>
                      </a:r>
                    </a:p>
                    <a:p>
                      <a:r>
                        <a:rPr lang="en-GB" sz="1500">
                          <a:solidFill>
                            <a:schemeClr val="tx1">
                              <a:lumMod val="75000"/>
                              <a:lumOff val="25000"/>
                            </a:schemeClr>
                          </a:solidFill>
                        </a:rPr>
                        <a:t>Matching skills to challenges / next steps / planning ahead</a:t>
                      </a:r>
                    </a:p>
                    <a:p>
                      <a:r>
                        <a:rPr lang="en-GB" sz="1500">
                          <a:solidFill>
                            <a:schemeClr val="tx1">
                              <a:lumMod val="75000"/>
                              <a:lumOff val="25000"/>
                            </a:schemeClr>
                          </a:solidFill>
                        </a:rPr>
                        <a:t>(3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Culture, Ethos and Values</a:t>
                      </a:r>
                    </a:p>
                    <a:p>
                      <a:r>
                        <a:rPr lang="en-GB" sz="1500">
                          <a:solidFill>
                            <a:schemeClr val="tx1">
                              <a:lumMod val="75000"/>
                              <a:lumOff val="25000"/>
                            </a:schemeClr>
                          </a:solidFill>
                        </a:rPr>
                        <a:t>Behaviour</a:t>
                      </a:r>
                    </a:p>
                    <a:p>
                      <a:r>
                        <a:rPr lang="en-GB" sz="1500">
                          <a:solidFill>
                            <a:schemeClr val="tx1">
                              <a:lumMod val="75000"/>
                              <a:lumOff val="25000"/>
                            </a:schemeClr>
                          </a:solidFill>
                        </a:rPr>
                        <a:t>Attendance</a:t>
                      </a:r>
                    </a:p>
                    <a:p>
                      <a:r>
                        <a:rPr lang="en-GB" sz="1500">
                          <a:solidFill>
                            <a:schemeClr val="tx1">
                              <a:lumMod val="75000"/>
                              <a:lumOff val="25000"/>
                            </a:schemeClr>
                          </a:solidFill>
                        </a:rPr>
                        <a:t>Engagement</a:t>
                      </a:r>
                    </a:p>
                    <a:p>
                      <a:r>
                        <a:rPr lang="en-GB" sz="1500">
                          <a:solidFill>
                            <a:schemeClr val="tx1">
                              <a:lumMod val="75000"/>
                              <a:lumOff val="25000"/>
                            </a:schemeClr>
                          </a:solidFill>
                        </a:rPr>
                        <a:t>Policy</a:t>
                      </a:r>
                    </a:p>
                    <a:p>
                      <a:r>
                        <a:rPr lang="en-GB" sz="1500">
                          <a:solidFill>
                            <a:schemeClr val="tx1">
                              <a:lumMod val="75000"/>
                              <a:lumOff val="25000"/>
                            </a:schemeClr>
                          </a:solidFill>
                        </a:rPr>
                        <a:t>Training</a:t>
                      </a:r>
                    </a:p>
                    <a:p>
                      <a:r>
                        <a:rPr lang="en-GB" sz="1500">
                          <a:solidFill>
                            <a:schemeClr val="tx1">
                              <a:lumMod val="75000"/>
                              <a:lumOff val="25000"/>
                            </a:schemeClr>
                          </a:solidFill>
                        </a:rPr>
                        <a:t>Implementation</a:t>
                      </a:r>
                    </a:p>
                    <a:p>
                      <a:r>
                        <a:rPr lang="en-GB" sz="1500">
                          <a:solidFill>
                            <a:schemeClr val="tx1">
                              <a:lumMod val="75000"/>
                              <a:lumOff val="25000"/>
                            </a:schemeClr>
                          </a:solidFill>
                        </a:rPr>
                        <a:t>(3 hour)</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Needs response discussion </a:t>
                      </a:r>
                    </a:p>
                    <a:p>
                      <a:r>
                        <a:rPr lang="en-GB" sz="1500">
                          <a:solidFill>
                            <a:schemeClr val="tx1">
                              <a:lumMod val="75000"/>
                              <a:lumOff val="25000"/>
                            </a:schemeClr>
                          </a:solidFill>
                        </a:rPr>
                        <a:t> “famous five”</a:t>
                      </a:r>
                    </a:p>
                    <a:p>
                      <a:r>
                        <a:rPr lang="en-GB" sz="1500">
                          <a:solidFill>
                            <a:schemeClr val="tx1">
                              <a:lumMod val="75000"/>
                              <a:lumOff val="25000"/>
                            </a:schemeClr>
                          </a:solidFill>
                        </a:rPr>
                        <a:t>What we see and what we have done so far SO what can we do next.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(3 hours)</a:t>
                      </a:r>
                    </a:p>
                    <a:p>
                      <a:endParaRPr lang="en-GB" sz="1500">
                        <a:solidFill>
                          <a:schemeClr val="tx1">
                            <a:lumMod val="75000"/>
                            <a:lumOff val="25000"/>
                          </a:schemeClr>
                        </a:solidFill>
                      </a:endParaRPr>
                    </a:p>
                  </a:txBody>
                  <a:tcPr marL="178727" marR="89364" marT="89364" marB="89364"/>
                </a:tc>
                <a:tc>
                  <a:txBody>
                    <a:bodyPr/>
                    <a:lstStyle/>
                    <a:p>
                      <a:r>
                        <a:rPr lang="en-GB" sz="1500" b="1">
                          <a:solidFill>
                            <a:schemeClr val="tx1">
                              <a:lumMod val="75000"/>
                              <a:lumOff val="25000"/>
                            </a:schemeClr>
                          </a:solidFill>
                        </a:rPr>
                        <a:t>Environmental Audit</a:t>
                      </a:r>
                    </a:p>
                    <a:p>
                      <a:r>
                        <a:rPr lang="en-GB" sz="1500">
                          <a:solidFill>
                            <a:schemeClr val="tx1">
                              <a:lumMod val="75000"/>
                              <a:lumOff val="25000"/>
                            </a:schemeClr>
                          </a:solidFill>
                        </a:rPr>
                        <a:t>Sensory</a:t>
                      </a:r>
                    </a:p>
                    <a:p>
                      <a:r>
                        <a:rPr lang="en-GB" sz="1500">
                          <a:solidFill>
                            <a:schemeClr val="tx1">
                              <a:lumMod val="75000"/>
                              <a:lumOff val="25000"/>
                            </a:schemeClr>
                          </a:solidFill>
                        </a:rPr>
                        <a:t>Social</a:t>
                      </a:r>
                    </a:p>
                    <a:p>
                      <a:r>
                        <a:rPr lang="en-GB" sz="1500">
                          <a:solidFill>
                            <a:schemeClr val="tx1">
                              <a:lumMod val="75000"/>
                              <a:lumOff val="25000"/>
                            </a:schemeClr>
                          </a:solidFill>
                        </a:rPr>
                        <a:t>Physical</a:t>
                      </a:r>
                    </a:p>
                    <a:p>
                      <a:endParaRPr lang="en-GB" sz="1500">
                        <a:solidFill>
                          <a:schemeClr val="tx1">
                            <a:lumMod val="75000"/>
                            <a:lumOff val="25000"/>
                          </a:schemeClr>
                        </a:solidFill>
                      </a:endParaRPr>
                    </a:p>
                  </a:txBody>
                  <a:tcPr marL="178727" marR="89364" marT="89364" marB="89364"/>
                </a:tc>
                <a:extLst>
                  <a:ext uri="{0D108BD9-81ED-4DB2-BD59-A6C34878D82A}">
                    <a16:rowId xmlns:a16="http://schemas.microsoft.com/office/drawing/2014/main" val="3342109754"/>
                  </a:ext>
                </a:extLst>
              </a:tr>
            </a:tbl>
          </a:graphicData>
        </a:graphic>
      </p:graphicFrame>
    </p:spTree>
    <p:extLst>
      <p:ext uri="{BB962C8B-B14F-4D97-AF65-F5344CB8AC3E}">
        <p14:creationId xmlns:p14="http://schemas.microsoft.com/office/powerpoint/2010/main" val="196874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B6932-346A-8B8D-961B-AEAA2B87CD5A}"/>
              </a:ext>
            </a:extLst>
          </p:cNvPr>
          <p:cNvSpPr>
            <a:spLocks noGrp="1"/>
          </p:cNvSpPr>
          <p:nvPr>
            <p:ph type="title"/>
          </p:nvPr>
        </p:nvSpPr>
        <p:spPr>
          <a:xfrm>
            <a:off x="466722" y="586855"/>
            <a:ext cx="3201366" cy="3387497"/>
          </a:xfrm>
        </p:spPr>
        <p:txBody>
          <a:bodyPr anchor="b">
            <a:normAutofit/>
          </a:bodyPr>
          <a:lstStyle/>
          <a:p>
            <a:r>
              <a:rPr lang="en-GB" sz="3400">
                <a:solidFill>
                  <a:srgbClr val="002060"/>
                </a:solidFill>
                <a:latin typeface="Arial"/>
                <a:cs typeface="Arial"/>
              </a:rPr>
              <a:t>Feedback from SENCO's at the last SENCO Network Session</a:t>
            </a:r>
            <a:endParaRPr lang="en-GB" sz="3400">
              <a:solidFill>
                <a:srgbClr val="002060"/>
              </a:solidFill>
            </a:endParaRPr>
          </a:p>
        </p:txBody>
      </p:sp>
      <p:sp>
        <p:nvSpPr>
          <p:cNvPr id="3" name="Content Placeholder 2">
            <a:extLst>
              <a:ext uri="{FF2B5EF4-FFF2-40B4-BE49-F238E27FC236}">
                <a16:creationId xmlns:a16="http://schemas.microsoft.com/office/drawing/2014/main" id="{5495192F-E664-42C1-67BF-D7C45064B43E}"/>
              </a:ext>
            </a:extLst>
          </p:cNvPr>
          <p:cNvSpPr>
            <a:spLocks noGrp="1"/>
          </p:cNvSpPr>
          <p:nvPr>
            <p:ph idx="1"/>
          </p:nvPr>
        </p:nvSpPr>
        <p:spPr>
          <a:xfrm>
            <a:off x="4134811" y="10138"/>
            <a:ext cx="7859268" cy="6640044"/>
          </a:xfrm>
        </p:spPr>
        <p:txBody>
          <a:bodyPr vert="horz" lIns="91440" tIns="45720" rIns="91440" bIns="45720" rtlCol="0" anchor="ctr">
            <a:normAutofit/>
          </a:bodyPr>
          <a:lstStyle/>
          <a:p>
            <a:pPr marL="457200" indent="-457200">
              <a:buChar char="•"/>
            </a:pPr>
            <a:endParaRPr lang="en-GB" sz="2000">
              <a:latin typeface="+mn-lt"/>
              <a:cs typeface="Arial"/>
            </a:endParaRPr>
          </a:p>
          <a:p>
            <a:pPr marL="457200" indent="-457200">
              <a:buChar char="•"/>
            </a:pPr>
            <a:r>
              <a:rPr lang="en-GB" sz="2000">
                <a:latin typeface="+mn-lt"/>
                <a:ea typeface="Calibri" panose="020F0502020204030204" pitchFamily="34" charset="0"/>
                <a:cs typeface="Calibri" panose="020F0502020204030204" pitchFamily="34" charset="0"/>
              </a:rPr>
              <a:t>I have loved having mine and I want more of her and more access AND for it not to end in April! </a:t>
            </a:r>
            <a:endParaRPr lang="en-US" sz="2000">
              <a:latin typeface="+mn-lt"/>
              <a:ea typeface="Calibri" panose="020F0502020204030204" pitchFamily="34" charset="0"/>
              <a:cs typeface="Calibri" panose="020F0502020204030204" pitchFamily="34" charset="0"/>
            </a:endParaRPr>
          </a:p>
          <a:p>
            <a:endParaRPr lang="en-GB" sz="2000">
              <a:latin typeface="+mn-lt"/>
              <a:ea typeface="Calibri" panose="020F0502020204030204" pitchFamily="34" charset="0"/>
              <a:cs typeface="Calibri" panose="020F0502020204030204" pitchFamily="34" charset="0"/>
            </a:endParaRPr>
          </a:p>
          <a:p>
            <a:pPr marL="457200" indent="-457200">
              <a:buChar char="•"/>
            </a:pPr>
            <a:r>
              <a:rPr lang="en-GB" sz="2000">
                <a:latin typeface="+mn-lt"/>
                <a:ea typeface="Calibri" panose="020F0502020204030204" pitchFamily="34" charset="0"/>
                <a:cs typeface="Calibri" panose="020F0502020204030204" pitchFamily="34" charset="0"/>
              </a:rPr>
              <a:t>Feedback- great in theory - please stop adding unnecessary paperwork to these visits, asking schools for data that they already have and make no difference...</a:t>
            </a:r>
          </a:p>
          <a:p>
            <a:endParaRPr lang="en-GB" sz="2000">
              <a:latin typeface="+mn-lt"/>
              <a:ea typeface="Calibri" panose="020F0502020204030204" pitchFamily="34" charset="0"/>
              <a:cs typeface="Calibri" panose="020F0502020204030204" pitchFamily="34" charset="0"/>
            </a:endParaRPr>
          </a:p>
          <a:p>
            <a:pPr marL="457200" indent="-457200">
              <a:buChar char="•"/>
            </a:pPr>
            <a:r>
              <a:rPr lang="en-GB" sz="2000">
                <a:latin typeface="+mn-lt"/>
                <a:ea typeface="Calibri" panose="020F0502020204030204" pitchFamily="34" charset="0"/>
                <a:cs typeface="Calibri" panose="020F0502020204030204" pitchFamily="34" charset="0"/>
              </a:rPr>
              <a:t>Hub contact is amazing! Very helpful, seen her several times and she has been great. Thank you –had my first meeting and it's been very helpful, thanks</a:t>
            </a:r>
          </a:p>
          <a:p>
            <a:endParaRPr lang="en-GB" sz="2000">
              <a:latin typeface="+mn-lt"/>
              <a:ea typeface="Calibri" panose="020F0502020204030204" pitchFamily="34" charset="0"/>
              <a:cs typeface="Calibri" panose="020F0502020204030204" pitchFamily="34" charset="0"/>
            </a:endParaRPr>
          </a:p>
          <a:p>
            <a:pPr marL="457200" indent="-457200">
              <a:buChar char="•"/>
            </a:pPr>
            <a:r>
              <a:rPr lang="en-GB" sz="2000">
                <a:latin typeface="+mn-lt"/>
                <a:ea typeface="Calibri" panose="020F0502020204030204" pitchFamily="34" charset="0"/>
                <a:cs typeface="Calibri" panose="020F0502020204030204" pitchFamily="34" charset="0"/>
              </a:rPr>
              <a:t>It has been amazing to get support so quickly and having a named point of contact.  There has been high impact with the support in school supporting staff and children.  This is a high impact service!</a:t>
            </a:r>
          </a:p>
          <a:p>
            <a:endParaRPr lang="en-GB" sz="2000">
              <a:latin typeface="+mn-lt"/>
              <a:ea typeface="Calibri" panose="020F0502020204030204" pitchFamily="34" charset="0"/>
              <a:cs typeface="Calibri" panose="020F0502020204030204" pitchFamily="34" charset="0"/>
            </a:endParaRPr>
          </a:p>
          <a:p>
            <a:pPr marL="457200" indent="-457200">
              <a:buChar char="•"/>
            </a:pPr>
            <a:r>
              <a:rPr lang="en-GB" sz="2000">
                <a:latin typeface="+mn-lt"/>
                <a:ea typeface="Calibri" panose="020F0502020204030204" pitchFamily="34" charset="0"/>
                <a:cs typeface="Calibri" panose="020F0502020204030204" pitchFamily="34" charset="0"/>
              </a:rPr>
              <a:t>My focused SEND Hub support worker has been fantastic - she </a:t>
            </a:r>
          </a:p>
          <a:p>
            <a:r>
              <a:rPr lang="en-GB" sz="2000">
                <a:latin typeface="+mn-lt"/>
                <a:ea typeface="Calibri" panose="020F0502020204030204" pitchFamily="34" charset="0"/>
                <a:cs typeface="Calibri" panose="020F0502020204030204" pitchFamily="34" charset="0"/>
              </a:rPr>
              <a:t>      has kept me going when I could have easily given up.</a:t>
            </a:r>
          </a:p>
        </p:txBody>
      </p:sp>
    </p:spTree>
    <p:extLst>
      <p:ext uri="{BB962C8B-B14F-4D97-AF65-F5344CB8AC3E}">
        <p14:creationId xmlns:p14="http://schemas.microsoft.com/office/powerpoint/2010/main" val="28883429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01D8BD-DA79-235E-DE42-4ED86D778EEA}"/>
              </a:ext>
            </a:extLst>
          </p:cNvPr>
          <p:cNvSpPr>
            <a:spLocks noGrp="1"/>
          </p:cNvSpPr>
          <p:nvPr>
            <p:ph idx="1"/>
          </p:nvPr>
        </p:nvSpPr>
        <p:spPr>
          <a:xfrm>
            <a:off x="4156364" y="95004"/>
            <a:ext cx="7802087" cy="6543302"/>
          </a:xfrm>
        </p:spPr>
        <p:txBody>
          <a:bodyPr vert="horz" lIns="91440" tIns="45720" rIns="91440" bIns="45720" rtlCol="0" anchor="ctr">
            <a:normAutofit/>
          </a:bodyPr>
          <a:lstStyle/>
          <a:p>
            <a:endParaRPr lang="en-US" sz="1600"/>
          </a:p>
          <a:p>
            <a:pPr marL="457200" indent="-457200">
              <a:buChar char="•"/>
            </a:pPr>
            <a:r>
              <a:rPr lang="en-GB" sz="2000">
                <a:latin typeface="+mn-lt"/>
                <a:ea typeface="Calibri" panose="020F0502020204030204" pitchFamily="34" charset="0"/>
                <a:cs typeface="Calibri" panose="020F0502020204030204" pitchFamily="34" charset="0"/>
              </a:rPr>
              <a:t>Having a named point of contact is fantastic.  She is so responsive and a goldmine of advice!</a:t>
            </a:r>
          </a:p>
          <a:p>
            <a:endParaRPr lang="en-GB" sz="2000">
              <a:latin typeface="+mn-lt"/>
              <a:ea typeface="Calibri" panose="020F0502020204030204" pitchFamily="34" charset="0"/>
              <a:cs typeface="Calibri" panose="020F0502020204030204" pitchFamily="34" charset="0"/>
            </a:endParaRPr>
          </a:p>
          <a:p>
            <a:pPr marL="457200" indent="-457200">
              <a:buChar char="•"/>
            </a:pPr>
            <a:r>
              <a:rPr lang="en-GB" sz="2000">
                <a:latin typeface="+mn-lt"/>
                <a:ea typeface="Calibri" panose="020F0502020204030204" pitchFamily="34" charset="0"/>
                <a:cs typeface="Calibri" panose="020F0502020204030204" pitchFamily="34" charset="0"/>
              </a:rPr>
              <a:t>Really useful - lovely to have a link between school and the SEN Hub - advice has been great!  Really useful - lovely to have a link between school and the SEN Hub - advice    has   been great!</a:t>
            </a:r>
          </a:p>
          <a:p>
            <a:endParaRPr lang="en-GB" sz="2000">
              <a:latin typeface="+mn-lt"/>
              <a:ea typeface="Calibri" panose="020F0502020204030204" pitchFamily="34" charset="0"/>
              <a:cs typeface="Calibri" panose="020F0502020204030204" pitchFamily="34" charset="0"/>
            </a:endParaRPr>
          </a:p>
          <a:p>
            <a:pPr marL="457200" indent="-457200">
              <a:buChar char="•"/>
            </a:pPr>
            <a:r>
              <a:rPr lang="en-GB" sz="2000">
                <a:latin typeface="+mn-lt"/>
                <a:ea typeface="Calibri" panose="020F0502020204030204" pitchFamily="34" charset="0"/>
                <a:cs typeface="Calibri" panose="020F0502020204030204" pitchFamily="34" charset="0"/>
              </a:rPr>
              <a:t>Focused support has been absolutely fantastic and very useful, especially as a new Senco. Invaluable support and advice and having a named person that I can contact is brilliant. </a:t>
            </a:r>
          </a:p>
          <a:p>
            <a:endParaRPr lang="en-GB" sz="2000">
              <a:latin typeface="+mn-lt"/>
              <a:ea typeface="Calibri" panose="020F0502020204030204" pitchFamily="34" charset="0"/>
              <a:cs typeface="Calibri" panose="020F0502020204030204" pitchFamily="34" charset="0"/>
            </a:endParaRPr>
          </a:p>
          <a:p>
            <a:pPr marL="457200" indent="-457200">
              <a:buChar char="•"/>
            </a:pPr>
            <a:r>
              <a:rPr lang="en-GB" sz="2000">
                <a:latin typeface="+mn-lt"/>
                <a:ea typeface="Calibri" panose="020F0502020204030204" pitchFamily="34" charset="0"/>
                <a:cs typeface="Calibri" panose="020F0502020204030204" pitchFamily="34" charset="0"/>
              </a:rPr>
              <a:t>Good to have a named contact for the school. Very useful documentation to support EHCARs</a:t>
            </a:r>
          </a:p>
          <a:p>
            <a:endParaRPr lang="en-GB" sz="2000">
              <a:latin typeface="+mn-lt"/>
              <a:ea typeface="Calibri" panose="020F0502020204030204" pitchFamily="34" charset="0"/>
              <a:cs typeface="Calibri" panose="020F0502020204030204" pitchFamily="34" charset="0"/>
            </a:endParaRPr>
          </a:p>
          <a:p>
            <a:pPr marL="457200" indent="-457200">
              <a:buChar char="•"/>
            </a:pPr>
            <a:r>
              <a:rPr lang="en-GB" sz="2000">
                <a:latin typeface="+mn-lt"/>
                <a:ea typeface="Calibri" panose="020F0502020204030204" pitchFamily="34" charset="0"/>
                <a:cs typeface="Calibri" panose="020F0502020204030204" pitchFamily="34" charset="0"/>
              </a:rPr>
              <a:t>Having someone to speak to face to face that can spend time getting to know our school context and the needs of not only our school but also me as a new SENCo. They have been fantastic so far, really knowledgeable and supportive</a:t>
            </a:r>
            <a:r>
              <a:rPr lang="en-GB" sz="2000">
                <a:latin typeface="+mn-lt"/>
                <a:cs typeface="Arial"/>
              </a:rPr>
              <a:t>.</a:t>
            </a:r>
          </a:p>
          <a:p>
            <a:endParaRPr lang="en-GB" sz="1600"/>
          </a:p>
          <a:p>
            <a:endParaRPr lang="en-GB" sz="1600"/>
          </a:p>
        </p:txBody>
      </p:sp>
      <p:sp>
        <p:nvSpPr>
          <p:cNvPr id="4" name="TextBox 3">
            <a:extLst>
              <a:ext uri="{FF2B5EF4-FFF2-40B4-BE49-F238E27FC236}">
                <a16:creationId xmlns:a16="http://schemas.microsoft.com/office/drawing/2014/main" id="{FA89CE74-8812-C79E-7163-D46DACD45469}"/>
              </a:ext>
            </a:extLst>
          </p:cNvPr>
          <p:cNvSpPr txBox="1"/>
          <p:nvPr/>
        </p:nvSpPr>
        <p:spPr>
          <a:xfrm>
            <a:off x="233549" y="914401"/>
            <a:ext cx="3174669" cy="3231654"/>
          </a:xfrm>
          <a:prstGeom prst="rect">
            <a:avLst/>
          </a:prstGeom>
          <a:noFill/>
        </p:spPr>
        <p:txBody>
          <a:bodyPr wrap="square" lIns="91440" tIns="45720" rIns="91440" bIns="45720" anchor="t">
            <a:spAutoFit/>
          </a:bodyPr>
          <a:lstStyle/>
          <a:p>
            <a:r>
              <a:rPr kumimoji="0" lang="en-GB" sz="3400" b="1" i="0" u="none" strike="noStrike" kern="1200" cap="none" spc="0" normalizeH="0" baseline="0" noProof="0">
                <a:ln>
                  <a:noFill/>
                </a:ln>
                <a:solidFill>
                  <a:srgbClr val="002060"/>
                </a:solidFill>
                <a:effectLst/>
                <a:uLnTx/>
                <a:uFillTx/>
                <a:latin typeface="Arial"/>
                <a:ea typeface="+mj-ea"/>
                <a:cs typeface="Arial"/>
              </a:rPr>
              <a:t>Feedback from SENCO's at the last SENCO Network Session</a:t>
            </a:r>
            <a:endParaRPr lang="en-GB">
              <a:solidFill>
                <a:srgbClr val="002060"/>
              </a:solidFill>
            </a:endParaRPr>
          </a:p>
        </p:txBody>
      </p:sp>
    </p:spTree>
    <p:extLst>
      <p:ext uri="{BB962C8B-B14F-4D97-AF65-F5344CB8AC3E}">
        <p14:creationId xmlns:p14="http://schemas.microsoft.com/office/powerpoint/2010/main" val="28788517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FC2EF-7CC2-680E-4F0C-8B625C6D9D67}"/>
              </a:ext>
            </a:extLst>
          </p:cNvPr>
          <p:cNvSpPr>
            <a:spLocks noGrp="1"/>
          </p:cNvSpPr>
          <p:nvPr>
            <p:ph idx="1"/>
          </p:nvPr>
        </p:nvSpPr>
        <p:spPr>
          <a:xfrm>
            <a:off x="4191990" y="511388"/>
            <a:ext cx="7813963" cy="6103168"/>
          </a:xfrm>
        </p:spPr>
        <p:txBody>
          <a:bodyPr vert="horz" lIns="91440" tIns="45720" rIns="91440" bIns="45720" rtlCol="0" anchor="ctr">
            <a:normAutofit lnSpcReduction="10000"/>
          </a:bodyPr>
          <a:lstStyle/>
          <a:p>
            <a:endParaRPr lang="en-GB" sz="1700">
              <a:latin typeface="Arial"/>
              <a:cs typeface="Segoe UI"/>
            </a:endParaRPr>
          </a:p>
          <a:p>
            <a:r>
              <a:rPr lang="en-GB" sz="2400" b="1">
                <a:latin typeface="Arial"/>
                <a:cs typeface="Segoe UI"/>
              </a:rPr>
              <a:t>And some concerns.....</a:t>
            </a:r>
          </a:p>
          <a:p>
            <a:endParaRPr lang="en-GB" sz="2400" b="1">
              <a:latin typeface="Arial"/>
              <a:cs typeface="Segoe UI"/>
            </a:endParaRPr>
          </a:p>
          <a:p>
            <a:pPr marL="342900" indent="-342900">
              <a:buChar char="•"/>
            </a:pPr>
            <a:r>
              <a:rPr lang="en-GB" sz="2000">
                <a:latin typeface="Calibri"/>
                <a:ea typeface="Calibri"/>
                <a:cs typeface="Segoe UI"/>
              </a:rPr>
              <a:t>We've found that our focused support contact has limited availability due to statutory work and involvement in exclusion panels.  This has made it difficult to find time to meet. </a:t>
            </a:r>
          </a:p>
          <a:p>
            <a:pPr marL="342900" indent="-342900">
              <a:buChar char="•"/>
            </a:pPr>
            <a:r>
              <a:rPr lang="en-GB" sz="2000">
                <a:latin typeface="Calibri"/>
                <a:ea typeface="Calibri"/>
                <a:cs typeface="Segoe UI"/>
              </a:rPr>
              <a:t>Due to sickness, we have not had any visits since October half term.</a:t>
            </a:r>
          </a:p>
          <a:p>
            <a:pPr marL="342900" indent="-342900">
              <a:buChar char="•"/>
            </a:pPr>
            <a:r>
              <a:rPr lang="en-GB" sz="2000">
                <a:latin typeface="Calibri"/>
                <a:ea typeface="Calibri"/>
                <a:cs typeface="Segoe UI"/>
              </a:rPr>
              <a:t>We were told who our IP /FSP was in summer and then it was changed in September, meeting her in October so we will only get her until Easter - only 6 months.  She has been  helpful so far in what she has suggested/offered  but it's taking time and am a bit concerned about how much help we'll get in that short time.  </a:t>
            </a:r>
            <a:endParaRPr lang="en-GB" sz="2000">
              <a:latin typeface="Calibri"/>
              <a:ea typeface="Calibri"/>
            </a:endParaRPr>
          </a:p>
          <a:p>
            <a:pPr marL="342900" indent="-342900">
              <a:buChar char="•"/>
            </a:pPr>
            <a:r>
              <a:rPr lang="en-GB" sz="2000">
                <a:latin typeface="Calibri"/>
                <a:ea typeface="Calibri"/>
                <a:cs typeface="Segoe UI"/>
              </a:rPr>
              <a:t>Initial visits identified focuses and planning - Autumn term- I expected direct work with children. Due to absence this was not done,  discussion around what we had done since her last visit, discussed new high needs intake in reception and promised focused support referral l for three children. We toured the classrooms. Due to sickness this was our last visit. Sadly,  I feel we gained nothing from the project. We have now had a follow up meeting with the hub Manager which was very productive, and  we now feel we are  moving forwards.</a:t>
            </a:r>
            <a:endParaRPr lang="en-GB" sz="2000">
              <a:latin typeface="Calibri"/>
              <a:ea typeface="Calibri"/>
            </a:endParaRPr>
          </a:p>
          <a:p>
            <a:pPr marL="342900" indent="-342900">
              <a:buChar char="•"/>
            </a:pPr>
            <a:endParaRPr lang="en-GB" sz="1700">
              <a:latin typeface="Arial"/>
              <a:cs typeface="Segoe UI"/>
            </a:endParaRPr>
          </a:p>
          <a:p>
            <a:endParaRPr lang="en-GB" sz="1700">
              <a:latin typeface="Arial"/>
              <a:cs typeface="Segoe UI"/>
            </a:endParaRPr>
          </a:p>
        </p:txBody>
      </p:sp>
      <p:sp>
        <p:nvSpPr>
          <p:cNvPr id="17" name="TextBox 16">
            <a:extLst>
              <a:ext uri="{FF2B5EF4-FFF2-40B4-BE49-F238E27FC236}">
                <a16:creationId xmlns:a16="http://schemas.microsoft.com/office/drawing/2014/main" id="{4990A35D-FA6F-5AFF-CEE9-D465BFB96A31}"/>
              </a:ext>
            </a:extLst>
          </p:cNvPr>
          <p:cNvSpPr txBox="1"/>
          <p:nvPr/>
        </p:nvSpPr>
        <p:spPr>
          <a:xfrm rot="10800000" flipV="1">
            <a:off x="285008" y="421338"/>
            <a:ext cx="3123210" cy="2708434"/>
          </a:xfrm>
          <a:prstGeom prst="rect">
            <a:avLst/>
          </a:prstGeom>
          <a:noFill/>
        </p:spPr>
        <p:txBody>
          <a:bodyPr wrap="square" lIns="91440" tIns="45720" rIns="91440" bIns="45720" anchor="t">
            <a:spAutoFit/>
          </a:bodyPr>
          <a:lstStyle/>
          <a:p>
            <a:r>
              <a:rPr lang="en-GB" sz="3400" b="1">
                <a:solidFill>
                  <a:srgbClr val="002060"/>
                </a:solidFill>
                <a:latin typeface="Calibri"/>
                <a:ea typeface="Calibri"/>
                <a:cs typeface="Calibri"/>
              </a:rPr>
              <a:t>Feedback from SENCO's at the last SENCO Network Session</a:t>
            </a:r>
          </a:p>
        </p:txBody>
      </p:sp>
    </p:spTree>
    <p:extLst>
      <p:ext uri="{BB962C8B-B14F-4D97-AF65-F5344CB8AC3E}">
        <p14:creationId xmlns:p14="http://schemas.microsoft.com/office/powerpoint/2010/main" val="3892935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5345B-34A3-E7FD-51DA-311F27256FFE}"/>
              </a:ext>
            </a:extLst>
          </p:cNvPr>
          <p:cNvSpPr>
            <a:spLocks noGrp="1"/>
          </p:cNvSpPr>
          <p:nvPr>
            <p:ph type="title"/>
          </p:nvPr>
        </p:nvSpPr>
        <p:spPr>
          <a:xfrm>
            <a:off x="1383564" y="348865"/>
            <a:ext cx="9718111" cy="1576446"/>
          </a:xfrm>
        </p:spPr>
        <p:txBody>
          <a:bodyPr anchor="ctr">
            <a:normAutofit/>
          </a:bodyPr>
          <a:lstStyle/>
          <a:p>
            <a:r>
              <a:rPr lang="en-GB" sz="4000">
                <a:solidFill>
                  <a:srgbClr val="002060"/>
                </a:solidFill>
                <a:latin typeface="Arial"/>
                <a:cs typeface="Arial"/>
              </a:rPr>
              <a:t>Moving forward............</a:t>
            </a:r>
            <a:endParaRPr lang="en-GB" sz="4000">
              <a:solidFill>
                <a:srgbClr val="002060"/>
              </a:solidFill>
            </a:endParaRPr>
          </a:p>
        </p:txBody>
      </p:sp>
      <p:graphicFrame>
        <p:nvGraphicFramePr>
          <p:cNvPr id="5" name="Content Placeholder 2">
            <a:extLst>
              <a:ext uri="{FF2B5EF4-FFF2-40B4-BE49-F238E27FC236}">
                <a16:creationId xmlns:a16="http://schemas.microsoft.com/office/drawing/2014/main" id="{DD095BFF-BD0B-AB35-6D02-4419677325C7}"/>
              </a:ext>
            </a:extLst>
          </p:cNvPr>
          <p:cNvGraphicFramePr>
            <a:graphicFrameLocks noGrp="1"/>
          </p:cNvGraphicFramePr>
          <p:nvPr>
            <p:ph idx="1"/>
            <p:extLst>
              <p:ext uri="{D42A27DB-BD31-4B8C-83A1-F6EECF244321}">
                <p14:modId xmlns:p14="http://schemas.microsoft.com/office/powerpoint/2010/main" val="3340851488"/>
              </p:ext>
            </p:extLst>
          </p:nvPr>
        </p:nvGraphicFramePr>
        <p:xfrm>
          <a:off x="-3174" y="2690821"/>
          <a:ext cx="11614067" cy="36745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0" name="TextBox 59">
            <a:extLst>
              <a:ext uri="{FF2B5EF4-FFF2-40B4-BE49-F238E27FC236}">
                <a16:creationId xmlns:a16="http://schemas.microsoft.com/office/drawing/2014/main" id="{44093ADB-5373-32A7-356B-FB1CA3D10A8E}"/>
              </a:ext>
            </a:extLst>
          </p:cNvPr>
          <p:cNvSpPr txBox="1"/>
          <p:nvPr/>
        </p:nvSpPr>
        <p:spPr>
          <a:xfrm>
            <a:off x="554967" y="1935193"/>
            <a:ext cx="10406331"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GB" sz="1100">
                <a:solidFill>
                  <a:srgbClr val="444444"/>
                </a:solidFill>
                <a:cs typeface="Arial"/>
              </a:rPr>
              <a:t>The Focused Support offer was a pilot project made possible by having access to some short-term funding which has now ended. </a:t>
            </a:r>
            <a:r>
              <a:rPr lang="en-US" sz="1100">
                <a:solidFill>
                  <a:srgbClr val="444444"/>
                </a:solidFill>
                <a:cs typeface="Arial"/>
              </a:rPr>
              <a:t>​</a:t>
            </a:r>
          </a:p>
          <a:p>
            <a:pPr marL="228600" indent="-228600">
              <a:buFont typeface=""/>
              <a:buChar char="•"/>
            </a:pPr>
            <a:r>
              <a:rPr lang="en-GB" sz="1100">
                <a:solidFill>
                  <a:srgbClr val="444444"/>
                </a:solidFill>
                <a:cs typeface="Arial"/>
              </a:rPr>
              <a:t>There is currently ongoing work to establish what the overall Hub model will look like in the future and the learning from this pilot has been helpful in informing next steps.</a:t>
            </a:r>
            <a:r>
              <a:rPr lang="en-US" sz="1100">
                <a:solidFill>
                  <a:srgbClr val="444444"/>
                </a:solidFill>
                <a:cs typeface="Arial"/>
              </a:rPr>
              <a:t>​</a:t>
            </a:r>
          </a:p>
          <a:p>
            <a:pPr marL="228600" indent="-228600">
              <a:buFont typeface=""/>
              <a:buChar char="•"/>
            </a:pPr>
            <a:r>
              <a:rPr lang="en-GB" sz="1100">
                <a:solidFill>
                  <a:srgbClr val="444444"/>
                </a:solidFill>
                <a:cs typeface="Arial"/>
              </a:rPr>
              <a:t>Decisions will be made as to what support will look like as soon as possible, so watch this space......................</a:t>
            </a:r>
          </a:p>
        </p:txBody>
      </p:sp>
    </p:spTree>
    <p:extLst>
      <p:ext uri="{BB962C8B-B14F-4D97-AF65-F5344CB8AC3E}">
        <p14:creationId xmlns:p14="http://schemas.microsoft.com/office/powerpoint/2010/main" val="9252268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4BDD33-88C5-05A6-4CE0-E3212179C73D}"/>
              </a:ext>
            </a:extLst>
          </p:cNvPr>
          <p:cNvPicPr>
            <a:picLocks noChangeAspect="1"/>
          </p:cNvPicPr>
          <p:nvPr/>
        </p:nvPicPr>
        <p:blipFill>
          <a:blip r:embed="rId2"/>
          <a:stretch>
            <a:fillRect/>
          </a:stretch>
        </p:blipFill>
        <p:spPr>
          <a:xfrm>
            <a:off x="-41250" y="2078182"/>
            <a:ext cx="4768785" cy="2277094"/>
          </a:xfrm>
          <a:prstGeom prst="rect">
            <a:avLst/>
          </a:prstGeom>
        </p:spPr>
      </p:pic>
      <p:graphicFrame>
        <p:nvGraphicFramePr>
          <p:cNvPr id="14" name="Content Placeholder 2">
            <a:extLst>
              <a:ext uri="{FF2B5EF4-FFF2-40B4-BE49-F238E27FC236}">
                <a16:creationId xmlns:a16="http://schemas.microsoft.com/office/drawing/2014/main" id="{FCA94B07-3E83-B2BD-3498-8E5209CCA060}"/>
              </a:ext>
            </a:extLst>
          </p:cNvPr>
          <p:cNvGraphicFramePr>
            <a:graphicFrameLocks noGrp="1"/>
          </p:cNvGraphicFramePr>
          <p:nvPr>
            <p:ph idx="1"/>
          </p:nvPr>
        </p:nvGraphicFramePr>
        <p:xfrm>
          <a:off x="4727535" y="380009"/>
          <a:ext cx="7306742" cy="5937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00297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E9FCA-331D-9DF6-760A-CF6761554DE2}"/>
              </a:ext>
            </a:extLst>
          </p:cNvPr>
          <p:cNvSpPr>
            <a:spLocks noGrp="1"/>
          </p:cNvSpPr>
          <p:nvPr>
            <p:ph type="title"/>
          </p:nvPr>
        </p:nvSpPr>
        <p:spPr>
          <a:xfrm>
            <a:off x="464573" y="261257"/>
            <a:ext cx="10515600" cy="1080655"/>
          </a:xfrm>
        </p:spPr>
        <p:txBody>
          <a:bodyPr/>
          <a:lstStyle/>
          <a:p>
            <a:r>
              <a:rPr lang="en-GB"/>
              <a:t>      Selby Locality Board  - Offer</a:t>
            </a:r>
          </a:p>
        </p:txBody>
      </p:sp>
      <p:sp>
        <p:nvSpPr>
          <p:cNvPr id="3" name="Content Placeholder 2">
            <a:extLst>
              <a:ext uri="{FF2B5EF4-FFF2-40B4-BE49-F238E27FC236}">
                <a16:creationId xmlns:a16="http://schemas.microsoft.com/office/drawing/2014/main" id="{683CD52E-725C-82EC-A3C6-B35CD56E5176}"/>
              </a:ext>
            </a:extLst>
          </p:cNvPr>
          <p:cNvSpPr>
            <a:spLocks noGrp="1"/>
          </p:cNvSpPr>
          <p:nvPr>
            <p:ph idx="1"/>
          </p:nvPr>
        </p:nvSpPr>
        <p:spPr>
          <a:xfrm>
            <a:off x="464573" y="914400"/>
            <a:ext cx="11262854" cy="5682343"/>
          </a:xfrm>
        </p:spPr>
        <p:txBody>
          <a:bodyPr>
            <a:normAutofit fontScale="92500" lnSpcReduction="10000"/>
          </a:bodyPr>
          <a:lstStyle/>
          <a:p>
            <a:endParaRPr lang="en-GB"/>
          </a:p>
          <a:p>
            <a:pPr algn="l" fontAlgn="base"/>
            <a:r>
              <a:rPr lang="en-GB" sz="2400" b="1">
                <a:latin typeface="+mn-lt"/>
              </a:rPr>
              <a:t>Locality Board Inclusion Lead – Sam Johnson </a:t>
            </a:r>
            <a:r>
              <a:rPr lang="en-GB" sz="2400">
                <a:latin typeface="+mn-lt"/>
              </a:rPr>
              <a:t>– Has a role </a:t>
            </a:r>
            <a:r>
              <a:rPr lang="en-GB" sz="2400" b="0" i="0">
                <a:solidFill>
                  <a:srgbClr val="545454"/>
                </a:solidFill>
                <a:effectLst/>
                <a:latin typeface="+mn-lt"/>
              </a:rPr>
              <a:t>of supporting smoother transitions, helping to reduce exclusions and improving attendance.  My work complements the other services provided by North Yorkshire Council.  This p[</a:t>
            </a:r>
            <a:r>
              <a:rPr lang="en-GB" sz="2400" b="0" i="0" err="1">
                <a:solidFill>
                  <a:srgbClr val="545454"/>
                </a:solidFill>
                <a:effectLst/>
                <a:latin typeface="+mn-lt"/>
              </a:rPr>
              <a:t>ost</a:t>
            </a:r>
            <a:r>
              <a:rPr lang="en-GB" sz="2400" b="0" i="0">
                <a:solidFill>
                  <a:srgbClr val="545454"/>
                </a:solidFill>
                <a:effectLst/>
                <a:latin typeface="+mn-lt"/>
              </a:rPr>
              <a:t> runs from Sept 2024 until July 2026.</a:t>
            </a:r>
          </a:p>
          <a:p>
            <a:pPr algn="l" fontAlgn="base"/>
            <a:r>
              <a:rPr lang="en-GB" sz="2400" b="1" i="0">
                <a:solidFill>
                  <a:srgbClr val="545454"/>
                </a:solidFill>
                <a:effectLst/>
                <a:latin typeface="+mn-lt"/>
              </a:rPr>
              <a:t>Below are the things Sam has worked on so far;</a:t>
            </a:r>
          </a:p>
          <a:p>
            <a:pPr algn="l" fontAlgn="base">
              <a:buFont typeface="Arial" panose="020B0604020202020204" pitchFamily="34" charset="0"/>
              <a:buChar char="•"/>
            </a:pPr>
            <a:r>
              <a:rPr lang="en-GB" sz="2400" b="1">
                <a:solidFill>
                  <a:srgbClr val="545454"/>
                </a:solidFill>
                <a:latin typeface="+mn-lt"/>
              </a:rPr>
              <a:t> </a:t>
            </a:r>
            <a:r>
              <a:rPr lang="en-GB" sz="2400" b="0" i="0">
                <a:solidFill>
                  <a:srgbClr val="545454"/>
                </a:solidFill>
                <a:effectLst/>
                <a:latin typeface="+mn-lt"/>
              </a:rPr>
              <a:t>Relational Approach Network for Selby locality: where schools can meet regularly to support one another in developing their whole school relational approach.</a:t>
            </a:r>
          </a:p>
          <a:p>
            <a:pPr algn="l" fontAlgn="base">
              <a:buFont typeface="Arial" panose="020B0604020202020204" pitchFamily="34" charset="0"/>
              <a:buChar char="•"/>
            </a:pPr>
            <a:r>
              <a:rPr lang="en-GB" sz="2400" b="0" i="0">
                <a:solidFill>
                  <a:srgbClr val="545454"/>
                </a:solidFill>
                <a:effectLst/>
                <a:latin typeface="+mn-lt"/>
              </a:rPr>
              <a:t>‘A day in the life of a Year 7’: primary school students can attend a secondary school for a day and follow a Year 7.</a:t>
            </a:r>
          </a:p>
          <a:p>
            <a:pPr algn="l" fontAlgn="base">
              <a:buFont typeface="Arial" panose="020B0604020202020204" pitchFamily="34" charset="0"/>
              <a:buChar char="•"/>
            </a:pPr>
            <a:r>
              <a:rPr lang="en-GB" sz="2400" b="0" i="0">
                <a:solidFill>
                  <a:srgbClr val="545454"/>
                </a:solidFill>
                <a:effectLst/>
                <a:latin typeface="+mn-lt"/>
              </a:rPr>
              <a:t>Transition Networking meeting: bringing together Transition Leads, SENCos and teachers to develop communication.</a:t>
            </a:r>
          </a:p>
          <a:p>
            <a:pPr algn="l" fontAlgn="base">
              <a:buFont typeface="Arial" panose="020B0604020202020204" pitchFamily="34" charset="0"/>
              <a:buChar char="•"/>
            </a:pPr>
            <a:r>
              <a:rPr lang="en-GB" sz="2400" b="0" i="0">
                <a:solidFill>
                  <a:srgbClr val="545454"/>
                </a:solidFill>
                <a:effectLst/>
                <a:latin typeface="+mn-lt"/>
              </a:rPr>
              <a:t>Ambition Hub: This program, held one day a month for six months, is for Year 6 to Year 8 students. It promotes achievement, resilience, and teamwork through Outdoor Adventurous Activities, helping students develop new skills and positive mindsets.</a:t>
            </a:r>
          </a:p>
          <a:p>
            <a:pPr algn="l" fontAlgn="base">
              <a:buFont typeface="Arial" panose="020B0604020202020204" pitchFamily="34" charset="0"/>
              <a:buChar char="•"/>
            </a:pPr>
            <a:r>
              <a:rPr lang="en-GB" sz="2400" b="0" i="0">
                <a:solidFill>
                  <a:srgbClr val="545454"/>
                </a:solidFill>
                <a:effectLst/>
                <a:latin typeface="+mn-lt"/>
              </a:rPr>
              <a:t>Attendance project working in partnership with NHS’s ‘Integrated Neighbourhood Team’ with specific schools</a:t>
            </a:r>
          </a:p>
          <a:p>
            <a:pPr algn="l" fontAlgn="base"/>
            <a:endParaRPr lang="en-GB" sz="3200" b="1" i="0">
              <a:solidFill>
                <a:srgbClr val="545454"/>
              </a:solidFill>
              <a:effectLst/>
              <a:latin typeface="+mn-lt"/>
            </a:endParaRPr>
          </a:p>
          <a:p>
            <a:endParaRPr lang="en-GB" sz="3200">
              <a:latin typeface="+mn-lt"/>
            </a:endParaRPr>
          </a:p>
          <a:p>
            <a:endParaRPr lang="en-GB" sz="3200" b="1">
              <a:latin typeface="+mn-lt"/>
            </a:endParaRPr>
          </a:p>
        </p:txBody>
      </p:sp>
    </p:spTree>
    <p:extLst>
      <p:ext uri="{BB962C8B-B14F-4D97-AF65-F5344CB8AC3E}">
        <p14:creationId xmlns:p14="http://schemas.microsoft.com/office/powerpoint/2010/main" val="24868225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B7D99B-517C-BDBA-F167-734A9426FAF1}"/>
              </a:ext>
            </a:extLst>
          </p:cNvPr>
          <p:cNvSpPr>
            <a:spLocks noGrp="1"/>
          </p:cNvSpPr>
          <p:nvPr>
            <p:ph idx="1"/>
          </p:nvPr>
        </p:nvSpPr>
        <p:spPr>
          <a:xfrm>
            <a:off x="464573" y="570016"/>
            <a:ext cx="11291998" cy="5878284"/>
          </a:xfrm>
        </p:spPr>
        <p:txBody>
          <a:bodyPr>
            <a:normAutofit lnSpcReduction="10000"/>
          </a:bodyPr>
          <a:lstStyle/>
          <a:p>
            <a:r>
              <a:rPr lang="en-GB" sz="2800" b="1">
                <a:latin typeface="+mn-lt"/>
              </a:rPr>
              <a:t>SEMH Relational Approaches Project 2024/25 </a:t>
            </a:r>
            <a:r>
              <a:rPr lang="en-GB" sz="2800">
                <a:latin typeface="+mn-lt"/>
              </a:rPr>
              <a:t>- </a:t>
            </a:r>
            <a:r>
              <a:rPr lang="en-GB" sz="2800" b="0" i="0">
                <a:solidFill>
                  <a:srgbClr val="545454"/>
                </a:solidFill>
                <a:effectLst/>
                <a:latin typeface="+mn-lt"/>
              </a:rPr>
              <a:t>The board would fund training costs in your chosen relational approach.  Please note there is certain criteria for this training e.g. at least one member of SLT is to already be trained or can be trained in this offer.​  The board also require a commitment from your school to complete short impact surveys so that the effectiveness of the training can be reviewed.</a:t>
            </a:r>
            <a:endParaRPr lang="en-GB" sz="2800">
              <a:latin typeface="+mn-lt"/>
            </a:endParaRPr>
          </a:p>
          <a:p>
            <a:endParaRPr lang="en-GB"/>
          </a:p>
          <a:p>
            <a:r>
              <a:rPr lang="en-GB" b="1">
                <a:latin typeface="+mn-lt"/>
              </a:rPr>
              <a:t>Verbo Early Years, and Verbo </a:t>
            </a:r>
            <a:r>
              <a:rPr lang="en-GB">
                <a:latin typeface="+mn-lt"/>
              </a:rPr>
              <a:t>- </a:t>
            </a:r>
            <a:r>
              <a:rPr lang="en-GB" b="0" i="0" u="none" strike="noStrike">
                <a:solidFill>
                  <a:srgbClr val="98198E"/>
                </a:solidFill>
                <a:effectLst/>
                <a:latin typeface="+mn-lt"/>
                <a:hlinkClick r:id="rId2"/>
              </a:rPr>
              <a:t>Verbo</a:t>
            </a:r>
            <a:r>
              <a:rPr lang="en-GB" b="0" i="0">
                <a:solidFill>
                  <a:srgbClr val="545454"/>
                </a:solidFill>
                <a:effectLst/>
                <a:latin typeface="+mn-lt"/>
              </a:rPr>
              <a:t> is an online speech and language therapy (</a:t>
            </a:r>
            <a:r>
              <a:rPr lang="en-GB" b="0" i="0" err="1">
                <a:solidFill>
                  <a:srgbClr val="545454"/>
                </a:solidFill>
                <a:effectLst/>
                <a:latin typeface="+mn-lt"/>
              </a:rPr>
              <a:t>SaLT</a:t>
            </a:r>
            <a:r>
              <a:rPr lang="en-GB" b="0" i="0">
                <a:solidFill>
                  <a:srgbClr val="545454"/>
                </a:solidFill>
                <a:effectLst/>
                <a:latin typeface="+mn-lt"/>
              </a:rPr>
              <a:t>) toolkit to support education staff working with children from</a:t>
            </a:r>
            <a:br>
              <a:rPr lang="en-GB">
                <a:latin typeface="+mn-lt"/>
              </a:rPr>
            </a:br>
            <a:r>
              <a:rPr lang="en-GB" b="0" i="0">
                <a:solidFill>
                  <a:srgbClr val="545454"/>
                </a:solidFill>
                <a:effectLst/>
                <a:latin typeface="+mn-lt"/>
              </a:rPr>
              <a:t>age 2 to post-16. Verbo upskills and empowers education professionals enabling them to provide </a:t>
            </a:r>
            <a:r>
              <a:rPr lang="en-GB" b="0" i="0" err="1">
                <a:solidFill>
                  <a:srgbClr val="545454"/>
                </a:solidFill>
                <a:effectLst/>
                <a:latin typeface="+mn-lt"/>
              </a:rPr>
              <a:t>SaLT</a:t>
            </a:r>
            <a:r>
              <a:rPr lang="en-GB" b="0" i="0">
                <a:solidFill>
                  <a:srgbClr val="545454"/>
                </a:solidFill>
                <a:effectLst/>
                <a:latin typeface="+mn-lt"/>
              </a:rPr>
              <a:t> support for all</a:t>
            </a:r>
            <a:br>
              <a:rPr lang="en-GB">
                <a:latin typeface="+mn-lt"/>
              </a:rPr>
            </a:br>
            <a:r>
              <a:rPr lang="en-GB" b="0" i="0">
                <a:solidFill>
                  <a:srgbClr val="545454"/>
                </a:solidFill>
                <a:effectLst/>
                <a:latin typeface="+mn-lt"/>
              </a:rPr>
              <a:t>children in their setting. It supports high quality practice with the hope that every child in your setting has the</a:t>
            </a:r>
            <a:br>
              <a:rPr lang="en-GB">
                <a:latin typeface="+mn-lt"/>
              </a:rPr>
            </a:br>
            <a:r>
              <a:rPr lang="en-GB" b="0" i="0">
                <a:solidFill>
                  <a:srgbClr val="545454"/>
                </a:solidFill>
                <a:effectLst/>
                <a:latin typeface="+mn-lt"/>
              </a:rPr>
              <a:t>opportunity to maximise their communication potential at the right time without the barriers of staff resourcing or</a:t>
            </a:r>
            <a:br>
              <a:rPr lang="en-GB">
                <a:latin typeface="+mn-lt"/>
              </a:rPr>
            </a:br>
            <a:r>
              <a:rPr lang="en-GB" b="0" i="0">
                <a:solidFill>
                  <a:srgbClr val="545454"/>
                </a:solidFill>
                <a:effectLst/>
                <a:latin typeface="+mn-lt"/>
              </a:rPr>
              <a:t>lack of expertise.</a:t>
            </a:r>
            <a:endParaRPr lang="en-GB">
              <a:latin typeface="+mn-lt"/>
            </a:endParaRPr>
          </a:p>
          <a:p>
            <a:endParaRPr lang="en-GB"/>
          </a:p>
          <a:p>
            <a:endParaRPr lang="en-GB"/>
          </a:p>
        </p:txBody>
      </p:sp>
    </p:spTree>
    <p:extLst>
      <p:ext uri="{BB962C8B-B14F-4D97-AF65-F5344CB8AC3E}">
        <p14:creationId xmlns:p14="http://schemas.microsoft.com/office/powerpoint/2010/main" val="602621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E9C6A-16E3-9019-4A8B-B570C44C0AF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FEDF04-8CA6-985C-9E0D-673547EFA0A0}"/>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p:spPr>
      </p:pic>
      <p:sp>
        <p:nvSpPr>
          <p:cNvPr id="6" name="Rectangle: Rounded Corners 5">
            <a:extLst>
              <a:ext uri="{FF2B5EF4-FFF2-40B4-BE49-F238E27FC236}">
                <a16:creationId xmlns:a16="http://schemas.microsoft.com/office/drawing/2014/main" id="{3B6ABBEB-C444-211A-C36D-6D4FE3EF90A5}"/>
              </a:ext>
            </a:extLst>
          </p:cNvPr>
          <p:cNvSpPr/>
          <p:nvPr/>
        </p:nvSpPr>
        <p:spPr>
          <a:xfrm>
            <a:off x="2384399" y="1958257"/>
            <a:ext cx="7099300" cy="3897552"/>
          </a:xfrm>
          <a:prstGeom prst="roundRect">
            <a:avLst/>
          </a:prstGeom>
          <a:solidFill>
            <a:schemeClr val="bg1"/>
          </a:solidFill>
          <a:ln w="38100">
            <a:solidFill>
              <a:srgbClr val="9610A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a:ln>
                  <a:noFill/>
                </a:ln>
                <a:solidFill>
                  <a:srgbClr val="5F0A66"/>
                </a:solidFill>
                <a:effectLst/>
                <a:uLnTx/>
                <a:uFillTx/>
                <a:latin typeface="Amasis MT Pro Medium"/>
                <a:ea typeface="+mn-ea"/>
                <a:cs typeface="+mn-cs"/>
              </a:rPr>
              <a:t>Selby Inclusion Lead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Sam Johnson is working on various inclusive initiatives in the Selby area including;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a:ln>
                <a:noFill/>
              </a:ln>
              <a:solidFill>
                <a:srgbClr val="5F0A66"/>
              </a:solidFill>
              <a:effectLst/>
              <a:uLnTx/>
              <a:uFillTx/>
              <a:latin typeface="Amasis MT Pro Medium"/>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creating Relational Approach Network meetings</a:t>
            </a:r>
            <a:endParaRPr kumimoji="0" lang="en-GB" sz="1800" b="0" i="0" u="none" strike="noStrike" kern="1200" cap="none" spc="0" normalizeH="0" baseline="0" noProof="0">
              <a:ln>
                <a:noFill/>
              </a:ln>
              <a:solidFill>
                <a:srgbClr val="FFFFFF"/>
              </a:solidFill>
              <a:effectLst/>
              <a:uLnTx/>
              <a:uFillTx/>
              <a:latin typeface="Calibri" panose="020F0502020204030204"/>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Ambition Hub</a:t>
            </a:r>
            <a:endParaRPr kumimoji="0" lang="en-GB" sz="1800" b="0" i="0" u="none" strike="noStrike" kern="1200" cap="none" spc="0" normalizeH="0" baseline="0" noProof="0">
              <a:ln>
                <a:noFill/>
              </a:ln>
              <a:solidFill>
                <a:srgbClr val="FFFFFF"/>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'A day in the life of a Year 7' transition events</a:t>
            </a:r>
            <a:endParaRPr kumimoji="0" lang="en-GB" sz="1800" b="0" i="0" u="none" strike="noStrike" kern="1200" cap="none" spc="0" normalizeH="0" baseline="0" noProof="0">
              <a:ln>
                <a:noFill/>
              </a:ln>
              <a:solidFill>
                <a:srgbClr val="FFFFFF"/>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a:ln>
                <a:noFill/>
              </a:ln>
              <a:solidFill>
                <a:srgbClr val="5F0A66"/>
              </a:solidFill>
              <a:effectLst/>
              <a:uLnTx/>
              <a:uFillTx/>
              <a:latin typeface="Amasis MT Pro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See her webpage for more details and contact her </a:t>
            </a:r>
            <a:endParaRPr kumimoji="0" lang="en-GB" sz="1800" b="0" i="0" u="none" strike="noStrike" kern="1200" cap="none" spc="0" normalizeH="0" baseline="0" noProof="0">
              <a:ln>
                <a:noFill/>
              </a:ln>
              <a:solidFill>
                <a:srgbClr val="FFFFFF"/>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to get support or get involved. </a:t>
            </a:r>
            <a:endParaRPr kumimoji="0" lang="en-GB" sz="1800" b="0" i="0" u="none" strike="noStrike" kern="1200" cap="none" spc="0" normalizeH="0" baseline="0" noProof="0">
              <a:ln>
                <a:noFill/>
              </a:ln>
              <a:solidFill>
                <a:prstClr val="white"/>
              </a:solidFill>
              <a:effectLst/>
              <a:uLnTx/>
              <a:uFillTx/>
              <a:latin typeface="Calibri" panose="020F0502020204030204"/>
              <a:ea typeface="Calibri"/>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F0A66"/>
              </a:solidFill>
              <a:effectLst/>
              <a:uLnTx/>
              <a:uFillTx/>
              <a:latin typeface="Garet 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F0A66"/>
                </a:solidFill>
                <a:effectLst/>
                <a:uLnTx/>
                <a:uFillTx/>
                <a:latin typeface="Garet Bold"/>
                <a:ea typeface="+mn-ea"/>
                <a:cs typeface="+mn-cs"/>
              </a:rPr>
              <a:t>Contact: </a:t>
            </a:r>
            <a:r>
              <a:rPr kumimoji="0" lang="en-US" sz="1800" b="0" i="0" u="sng" strike="noStrike" kern="1200" cap="none" spc="0" normalizeH="0" baseline="0" noProof="0">
                <a:ln>
                  <a:noFill/>
                </a:ln>
                <a:solidFill>
                  <a:srgbClr val="5F0A66"/>
                </a:solidFill>
                <a:effectLst/>
                <a:uLnTx/>
                <a:uFillTx/>
                <a:latin typeface="Poppins"/>
                <a:ea typeface="+mn-ea"/>
                <a:cs typeface="Poppins"/>
                <a:hlinkClick r:id="rId3">
                  <a:extLst>
                    <a:ext uri="{A12FA001-AC4F-418D-AE19-62706E023703}">
                      <ahyp:hlinkClr xmlns:ahyp="http://schemas.microsoft.com/office/drawing/2018/hyperlinkcolor" val="tx"/>
                    </a:ext>
                  </a:extLst>
                </a:hlinkClick>
              </a:rPr>
              <a:t>sj@selbyhigh.co.uk</a:t>
            </a:r>
            <a:endParaRPr kumimoji="0" lang="en-US" sz="1800" b="0" i="0" u="none" strike="noStrike" kern="1200" cap="none" spc="0" normalizeH="0" baseline="0" noProof="0">
              <a:ln>
                <a:noFill/>
              </a:ln>
              <a:solidFill>
                <a:srgbClr val="5F0A66"/>
              </a:solidFill>
              <a:effectLst/>
              <a:uLnTx/>
              <a:uFillTx/>
              <a:latin typeface="Garet Bold"/>
              <a:ea typeface="+mn-ea"/>
              <a:cs typeface="+mn-cs"/>
              <a:hlinkClick r:id="" action="ppaction://noaction">
                <a:extLst>
                  <a:ext uri="{A12FA001-AC4F-418D-AE19-62706E023703}">
                    <ahyp:hlinkClr xmlns:ahyp="http://schemas.microsoft.com/office/drawing/2018/hyperlinkcolor" val="tx"/>
                  </a:ext>
                </a:extLst>
              </a:hlinkClick>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F0A66"/>
              </a:solidFill>
              <a:effectLst/>
              <a:uLnTx/>
              <a:uFillTx/>
              <a:latin typeface="Segoe UI" panose="020B0502040204020203" pitchFamily="34" charset="0"/>
              <a:ea typeface="+mn-ea"/>
              <a:cs typeface="Segoe UI"/>
            </a:endParaRPr>
          </a:p>
        </p:txBody>
      </p:sp>
      <p:pic>
        <p:nvPicPr>
          <p:cNvPr id="3" name="Picture 2" descr="A logo of a family&#10;&#10;AI-generated content may be incorrect.">
            <a:extLst>
              <a:ext uri="{FF2B5EF4-FFF2-40B4-BE49-F238E27FC236}">
                <a16:creationId xmlns:a16="http://schemas.microsoft.com/office/drawing/2014/main" id="{AD9650DC-151E-B804-CAB5-87221667BFFE}"/>
              </a:ext>
            </a:extLst>
          </p:cNvPr>
          <p:cNvPicPr>
            <a:picLocks noChangeAspect="1"/>
          </p:cNvPicPr>
          <p:nvPr/>
        </p:nvPicPr>
        <p:blipFill>
          <a:blip r:embed="rId4"/>
          <a:stretch>
            <a:fillRect/>
          </a:stretch>
        </p:blipFill>
        <p:spPr>
          <a:xfrm>
            <a:off x="2065663" y="143348"/>
            <a:ext cx="3415229" cy="1677980"/>
          </a:xfrm>
          <a:prstGeom prst="rect">
            <a:avLst/>
          </a:prstGeom>
        </p:spPr>
      </p:pic>
      <p:pic>
        <p:nvPicPr>
          <p:cNvPr id="2" name="Picture 1" descr="A qr code on a white background&#10;&#10;AI-generated content may be incorrect.">
            <a:extLst>
              <a:ext uri="{FF2B5EF4-FFF2-40B4-BE49-F238E27FC236}">
                <a16:creationId xmlns:a16="http://schemas.microsoft.com/office/drawing/2014/main" id="{99C26999-79FF-0C93-A125-1A96751E9CF5}"/>
              </a:ext>
            </a:extLst>
          </p:cNvPr>
          <p:cNvPicPr>
            <a:picLocks noChangeAspect="1"/>
          </p:cNvPicPr>
          <p:nvPr/>
        </p:nvPicPr>
        <p:blipFill>
          <a:blip r:embed="rId5"/>
          <a:stretch>
            <a:fillRect/>
          </a:stretch>
        </p:blipFill>
        <p:spPr>
          <a:xfrm>
            <a:off x="7672158" y="3912306"/>
            <a:ext cx="1612479" cy="1668253"/>
          </a:xfrm>
          <a:prstGeom prst="rect">
            <a:avLst/>
          </a:prstGeom>
        </p:spPr>
      </p:pic>
    </p:spTree>
    <p:extLst>
      <p:ext uri="{BB962C8B-B14F-4D97-AF65-F5344CB8AC3E}">
        <p14:creationId xmlns:p14="http://schemas.microsoft.com/office/powerpoint/2010/main" val="3747892794"/>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33D76-8AF3-218B-82C4-BDB544377298}"/>
              </a:ext>
            </a:extLst>
          </p:cNvPr>
          <p:cNvSpPr>
            <a:spLocks noGrp="1"/>
          </p:cNvSpPr>
          <p:nvPr>
            <p:ph type="title"/>
          </p:nvPr>
        </p:nvSpPr>
        <p:spPr>
          <a:xfrm>
            <a:off x="464573" y="230137"/>
            <a:ext cx="10515600" cy="736037"/>
          </a:xfrm>
        </p:spPr>
        <p:txBody>
          <a:bodyPr/>
          <a:lstStyle/>
          <a:p>
            <a:pPr algn="ctr"/>
            <a:r>
              <a:rPr lang="en-GB">
                <a:latin typeface="Arial"/>
                <a:cs typeface="Arial"/>
              </a:rPr>
              <a:t>Selby Hub</a:t>
            </a:r>
            <a:endParaRPr lang="en-GB"/>
          </a:p>
        </p:txBody>
      </p:sp>
      <p:sp>
        <p:nvSpPr>
          <p:cNvPr id="3" name="Content Placeholder 2">
            <a:extLst>
              <a:ext uri="{FF2B5EF4-FFF2-40B4-BE49-F238E27FC236}">
                <a16:creationId xmlns:a16="http://schemas.microsoft.com/office/drawing/2014/main" id="{64198F2E-0EC2-F6E2-8206-2ECFFB203E4E}"/>
              </a:ext>
            </a:extLst>
          </p:cNvPr>
          <p:cNvSpPr>
            <a:spLocks noGrp="1"/>
          </p:cNvSpPr>
          <p:nvPr>
            <p:ph idx="1"/>
          </p:nvPr>
        </p:nvSpPr>
        <p:spPr>
          <a:xfrm>
            <a:off x="464573" y="1245624"/>
            <a:ext cx="11182350" cy="4931339"/>
          </a:xfrm>
        </p:spPr>
        <p:txBody>
          <a:bodyPr vert="horz" lIns="91440" tIns="45720" rIns="91440" bIns="45720" rtlCol="0" anchor="t">
            <a:normAutofit lnSpcReduction="10000"/>
          </a:bodyPr>
          <a:lstStyle/>
          <a:p>
            <a:pPr marL="457200" indent="-457200">
              <a:buChar char="•"/>
            </a:pPr>
            <a:r>
              <a:rPr lang="en-GB">
                <a:latin typeface="Arial"/>
                <a:cs typeface="Arial"/>
              </a:rPr>
              <a:t>The Selby Hub team currently has a number of pressures in relation to staffing.</a:t>
            </a:r>
          </a:p>
          <a:p>
            <a:pPr marL="457200" indent="-457200">
              <a:buChar char="•"/>
            </a:pPr>
            <a:r>
              <a:rPr lang="en-GB">
                <a:latin typeface="Arial"/>
                <a:cs typeface="Arial"/>
              </a:rPr>
              <a:t>Due to the DBV projects and the current review of the Hub model we are unable to recruit to a number of vacancies.  This will soon be concluded.</a:t>
            </a:r>
          </a:p>
          <a:p>
            <a:pPr marL="457200" indent="-457200">
              <a:buChar char="•"/>
            </a:pPr>
            <a:r>
              <a:rPr lang="en-GB">
                <a:latin typeface="Arial"/>
                <a:cs typeface="Arial"/>
              </a:rPr>
              <a:t>There are vacancies and long-term absences within the C&amp;I team, specifically the SLCN service.  Apologies if you are waiting for support from members of this team.  We will try and resolve this as soon as we can.</a:t>
            </a:r>
          </a:p>
          <a:p>
            <a:pPr marL="457200" indent="-457200">
              <a:buChar char="•"/>
            </a:pPr>
            <a:r>
              <a:rPr lang="en-GB">
                <a:latin typeface="Arial"/>
                <a:cs typeface="Arial"/>
              </a:rPr>
              <a:t>Please get in touch if you have any queries about the Hub, or need help to address any of the issues raised.</a:t>
            </a:r>
          </a:p>
          <a:p>
            <a:pPr marL="457200" indent="-457200">
              <a:buChar char="•"/>
            </a:pPr>
            <a:r>
              <a:rPr lang="en-GB">
                <a:latin typeface="Arial"/>
                <a:cs typeface="Arial"/>
              </a:rPr>
              <a:t>Hub Manager – </a:t>
            </a:r>
            <a:r>
              <a:rPr lang="en-GB">
                <a:latin typeface="Arial"/>
                <a:cs typeface="Arial"/>
                <a:hlinkClick r:id="rId2"/>
              </a:rPr>
              <a:t>kerry.chapman@northyorks.gov.uk</a:t>
            </a:r>
          </a:p>
          <a:p>
            <a:pPr marL="457200" indent="-457200">
              <a:buChar char="•"/>
            </a:pPr>
            <a:endParaRPr lang="en-GB"/>
          </a:p>
          <a:p>
            <a:pPr marL="457200" indent="-457200">
              <a:buChar char="•"/>
            </a:pPr>
            <a:endParaRPr lang="en-GB"/>
          </a:p>
          <a:p>
            <a:endParaRPr lang="en-GB"/>
          </a:p>
          <a:p>
            <a:endParaRPr lang="en-GB"/>
          </a:p>
        </p:txBody>
      </p:sp>
    </p:spTree>
    <p:extLst>
      <p:ext uri="{BB962C8B-B14F-4D97-AF65-F5344CB8AC3E}">
        <p14:creationId xmlns:p14="http://schemas.microsoft.com/office/powerpoint/2010/main" val="10008318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33D76-8AF3-218B-82C4-BDB544377298}"/>
              </a:ext>
            </a:extLst>
          </p:cNvPr>
          <p:cNvSpPr>
            <a:spLocks noGrp="1"/>
          </p:cNvSpPr>
          <p:nvPr>
            <p:ph type="title"/>
          </p:nvPr>
        </p:nvSpPr>
        <p:spPr>
          <a:xfrm>
            <a:off x="466722" y="586855"/>
            <a:ext cx="3201366" cy="3387497"/>
          </a:xfrm>
        </p:spPr>
        <p:txBody>
          <a:bodyPr anchor="b">
            <a:normAutofit/>
          </a:bodyPr>
          <a:lstStyle/>
          <a:p>
            <a:r>
              <a:rPr lang="en-GB" sz="4000">
                <a:solidFill>
                  <a:srgbClr val="002060"/>
                </a:solidFill>
                <a:latin typeface="Arial"/>
                <a:cs typeface="Arial"/>
              </a:rPr>
              <a:t>Selby Hub – staffing updates</a:t>
            </a:r>
          </a:p>
        </p:txBody>
      </p:sp>
      <p:sp>
        <p:nvSpPr>
          <p:cNvPr id="3" name="Content Placeholder 2">
            <a:extLst>
              <a:ext uri="{FF2B5EF4-FFF2-40B4-BE49-F238E27FC236}">
                <a16:creationId xmlns:a16="http://schemas.microsoft.com/office/drawing/2014/main" id="{64198F2E-0EC2-F6E2-8206-2ECFFB203E4E}"/>
              </a:ext>
            </a:extLst>
          </p:cNvPr>
          <p:cNvSpPr>
            <a:spLocks noGrp="1"/>
          </p:cNvSpPr>
          <p:nvPr>
            <p:ph idx="1"/>
          </p:nvPr>
        </p:nvSpPr>
        <p:spPr>
          <a:xfrm>
            <a:off x="4227616" y="246584"/>
            <a:ext cx="7790213" cy="6391722"/>
          </a:xfrm>
        </p:spPr>
        <p:txBody>
          <a:bodyPr vert="horz" lIns="91440" tIns="45720" rIns="91440" bIns="45720" rtlCol="0" anchor="ctr">
            <a:normAutofit lnSpcReduction="10000"/>
          </a:bodyPr>
          <a:lstStyle/>
          <a:p>
            <a:endParaRPr lang="en-GB" sz="1200">
              <a:latin typeface="Arial"/>
              <a:cs typeface="Segoe UI"/>
            </a:endParaRPr>
          </a:p>
          <a:p>
            <a:r>
              <a:rPr lang="en-GB" sz="1800" b="1" u="sng">
                <a:latin typeface="Calibri" panose="020F0502020204030204" pitchFamily="34" charset="0"/>
                <a:ea typeface="Calibri" panose="020F0502020204030204" pitchFamily="34" charset="0"/>
                <a:cs typeface="Calibri" panose="020F0502020204030204" pitchFamily="34" charset="0"/>
              </a:rPr>
              <a:t>Hub Manager </a:t>
            </a:r>
            <a:r>
              <a:rPr lang="en-GB" sz="1800">
                <a:latin typeface="Calibri" panose="020F0502020204030204" pitchFamily="34" charset="0"/>
                <a:ea typeface="Calibri" panose="020F0502020204030204" pitchFamily="34" charset="0"/>
                <a:cs typeface="Calibri" panose="020F0502020204030204" pitchFamily="34" charset="0"/>
              </a:rPr>
              <a:t>– Kerry Chapman</a:t>
            </a:r>
          </a:p>
          <a:p>
            <a:r>
              <a:rPr lang="en-GB" sz="1800" b="1" u="sng">
                <a:latin typeface="Calibri" panose="020F0502020204030204" pitchFamily="34" charset="0"/>
                <a:ea typeface="Calibri" panose="020F0502020204030204" pitchFamily="34" charset="0"/>
                <a:cs typeface="Calibri" panose="020F0502020204030204" pitchFamily="34" charset="0"/>
              </a:rPr>
              <a:t>Cognition &amp; Learning:</a:t>
            </a:r>
            <a:endParaRPr lang="en-US" sz="1800">
              <a:latin typeface="Calibri" panose="020F0502020204030204" pitchFamily="34" charset="0"/>
              <a:ea typeface="Calibri" panose="020F0502020204030204" pitchFamily="34" charset="0"/>
              <a:cs typeface="Calibri" panose="020F0502020204030204" pitchFamily="34" charset="0"/>
            </a:endParaRP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Specialist Teacher (LD) </a:t>
            </a:r>
            <a:r>
              <a:rPr lang="en-GB" sz="1800">
                <a:latin typeface="Calibri" panose="020F0502020204030204" pitchFamily="34" charset="0"/>
                <a:ea typeface="Calibri" panose="020F0502020204030204" pitchFamily="34" charset="0"/>
                <a:cs typeface="Calibri" panose="020F0502020204030204" pitchFamily="34" charset="0"/>
              </a:rPr>
              <a:t>- Katie Heaven-Terry (part-time) </a:t>
            </a: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Specialist Practitioner (LD)</a:t>
            </a:r>
            <a:r>
              <a:rPr lang="en-GB" sz="1800">
                <a:latin typeface="Calibri" panose="020F0502020204030204" pitchFamily="34" charset="0"/>
                <a:ea typeface="Calibri" panose="020F0502020204030204" pitchFamily="34" charset="0"/>
                <a:cs typeface="Calibri" panose="020F0502020204030204" pitchFamily="34" charset="0"/>
              </a:rPr>
              <a:t> – Emma Gilmer</a:t>
            </a: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Specialist Teacher (ED)</a:t>
            </a:r>
            <a:r>
              <a:rPr lang="en-GB" sz="1800">
                <a:latin typeface="Calibri" panose="020F0502020204030204" pitchFamily="34" charset="0"/>
                <a:ea typeface="Calibri" panose="020F0502020204030204" pitchFamily="34" charset="0"/>
                <a:cs typeface="Calibri" panose="020F0502020204030204" pitchFamily="34" charset="0"/>
              </a:rPr>
              <a:t> - From April 2025 –Katie Heaven-Terry (part time)</a:t>
            </a: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Portage Practitioners </a:t>
            </a:r>
            <a:r>
              <a:rPr lang="en-GB" sz="1800">
                <a:latin typeface="Calibri" panose="020F0502020204030204" pitchFamily="34" charset="0"/>
                <a:ea typeface="Calibri" panose="020F0502020204030204" pitchFamily="34" charset="0"/>
                <a:cs typeface="Calibri" panose="020F0502020204030204" pitchFamily="34" charset="0"/>
              </a:rPr>
              <a:t>- Sally Carse, Sue Issatt</a:t>
            </a:r>
          </a:p>
          <a:p>
            <a:r>
              <a:rPr lang="en-GB" sz="1800" b="1" u="sng">
                <a:latin typeface="Calibri" panose="020F0502020204030204" pitchFamily="34" charset="0"/>
                <a:ea typeface="Calibri" panose="020F0502020204030204" pitchFamily="34" charset="0"/>
                <a:cs typeface="Calibri" panose="020F0502020204030204" pitchFamily="34" charset="0"/>
              </a:rPr>
              <a:t>Communication &amp; Interaction:</a:t>
            </a:r>
            <a:endParaRPr lang="en-GB" sz="1800">
              <a:latin typeface="Calibri" panose="020F0502020204030204" pitchFamily="34" charset="0"/>
              <a:ea typeface="Calibri" panose="020F0502020204030204" pitchFamily="34" charset="0"/>
              <a:cs typeface="Calibri" panose="020F0502020204030204" pitchFamily="34" charset="0"/>
            </a:endParaRP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Specialist Teacher (C&amp;I)</a:t>
            </a:r>
            <a:r>
              <a:rPr lang="en-GB" sz="1800">
                <a:latin typeface="Calibri" panose="020F0502020204030204" pitchFamily="34" charset="0"/>
                <a:ea typeface="Calibri" panose="020F0502020204030204" pitchFamily="34" charset="0"/>
                <a:cs typeface="Calibri" panose="020F0502020204030204" pitchFamily="34" charset="0"/>
              </a:rPr>
              <a:t> – Ellie Richards</a:t>
            </a: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Specialist Practitioner (C&amp;I)</a:t>
            </a:r>
            <a:r>
              <a:rPr lang="en-GB" sz="1800">
                <a:latin typeface="Calibri" panose="020F0502020204030204" pitchFamily="34" charset="0"/>
                <a:ea typeface="Calibri" panose="020F0502020204030204" pitchFamily="34" charset="0"/>
                <a:cs typeface="Calibri" panose="020F0502020204030204" pitchFamily="34" charset="0"/>
              </a:rPr>
              <a:t> – Katie Collins, Helen Wright</a:t>
            </a: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SLCN Specialist </a:t>
            </a:r>
            <a:r>
              <a:rPr lang="en-GB" sz="1800">
                <a:latin typeface="Calibri" panose="020F0502020204030204" pitchFamily="34" charset="0"/>
                <a:ea typeface="Calibri" panose="020F0502020204030204" pitchFamily="34" charset="0"/>
                <a:cs typeface="Calibri" panose="020F0502020204030204" pitchFamily="34" charset="0"/>
              </a:rPr>
              <a:t>- Vacancy</a:t>
            </a:r>
            <a:endParaRPr lang="en-GB" sz="1800" i="1">
              <a:latin typeface="Calibri" panose="020F0502020204030204" pitchFamily="34" charset="0"/>
              <a:ea typeface="Calibri" panose="020F0502020204030204" pitchFamily="34" charset="0"/>
              <a:cs typeface="Calibri" panose="020F0502020204030204" pitchFamily="34" charset="0"/>
            </a:endParaRP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Speech and Language Therapist </a:t>
            </a:r>
            <a:r>
              <a:rPr lang="en-GB" sz="1800">
                <a:latin typeface="Calibri" panose="020F0502020204030204" pitchFamily="34" charset="0"/>
                <a:ea typeface="Calibri" panose="020F0502020204030204" pitchFamily="34" charset="0"/>
                <a:cs typeface="Calibri" panose="020F0502020204030204" pitchFamily="34" charset="0"/>
              </a:rPr>
              <a:t>- Linda Dalgliesh</a:t>
            </a:r>
            <a:endParaRPr lang="en-GB" sz="1800" i="1">
              <a:latin typeface="Calibri" panose="020F0502020204030204" pitchFamily="34" charset="0"/>
              <a:ea typeface="Calibri" panose="020F0502020204030204" pitchFamily="34" charset="0"/>
              <a:cs typeface="Calibri" panose="020F0502020204030204" pitchFamily="34" charset="0"/>
            </a:endParaRP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Speech and Language Therapy Assistant – </a:t>
            </a:r>
            <a:r>
              <a:rPr lang="en-GB" sz="1800">
                <a:latin typeface="Calibri" panose="020F0502020204030204" pitchFamily="34" charset="0"/>
                <a:ea typeface="Calibri" panose="020F0502020204030204" pitchFamily="34" charset="0"/>
                <a:cs typeface="Calibri" panose="020F0502020204030204" pitchFamily="34" charset="0"/>
              </a:rPr>
              <a:t>Vacancy</a:t>
            </a:r>
          </a:p>
          <a:p>
            <a:r>
              <a:rPr lang="en-GB" sz="1800" b="1" u="sng">
                <a:latin typeface="Calibri" panose="020F0502020204030204" pitchFamily="34" charset="0"/>
                <a:ea typeface="Calibri" panose="020F0502020204030204" pitchFamily="34" charset="0"/>
                <a:cs typeface="Calibri" panose="020F0502020204030204" pitchFamily="34" charset="0"/>
              </a:rPr>
              <a:t>Social, Emotional and Mental Health:</a:t>
            </a:r>
            <a:endParaRPr lang="en-GB" sz="1800">
              <a:latin typeface="Calibri" panose="020F0502020204030204" pitchFamily="34" charset="0"/>
              <a:ea typeface="Calibri" panose="020F0502020204030204" pitchFamily="34" charset="0"/>
              <a:cs typeface="Calibri" panose="020F0502020204030204" pitchFamily="34" charset="0"/>
            </a:endParaRP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SEMH Specialist </a:t>
            </a:r>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 </a:t>
            </a:r>
            <a:r>
              <a:rPr lang="en-GB" sz="1800">
                <a:latin typeface="Calibri" panose="020F0502020204030204" pitchFamily="34" charset="0"/>
                <a:ea typeface="Calibri" panose="020F0502020204030204" pitchFamily="34" charset="0"/>
                <a:cs typeface="Calibri" panose="020F0502020204030204" pitchFamily="34" charset="0"/>
              </a:rPr>
              <a:t>Cameron Beattie</a:t>
            </a:r>
          </a:p>
          <a:p>
            <a:r>
              <a:rPr lang="en-GB" sz="1800">
                <a:latin typeface="Calibri" panose="020F0502020204030204" pitchFamily="34" charset="0"/>
                <a:ea typeface="Calibri" panose="020F0502020204030204" pitchFamily="34" charset="0"/>
                <a:cs typeface="Calibri" panose="020F0502020204030204" pitchFamily="34" charset="0"/>
              </a:rPr>
              <a:t>•</a:t>
            </a:r>
            <a:r>
              <a:rPr lang="en-GB" sz="1800" b="1">
                <a:latin typeface="Calibri" panose="020F0502020204030204" pitchFamily="34" charset="0"/>
                <a:ea typeface="Calibri" panose="020F0502020204030204" pitchFamily="34" charset="0"/>
                <a:cs typeface="Calibri" panose="020F0502020204030204" pitchFamily="34" charset="0"/>
              </a:rPr>
              <a:t>SEMH Specialist Practitioner </a:t>
            </a:r>
            <a:r>
              <a:rPr lang="en-GB" sz="1800">
                <a:latin typeface="Calibri" panose="020F0502020204030204" pitchFamily="34" charset="0"/>
                <a:ea typeface="Calibri" panose="020F0502020204030204" pitchFamily="34" charset="0"/>
                <a:cs typeface="Calibri" panose="020F0502020204030204" pitchFamily="34" charset="0"/>
              </a:rPr>
              <a:t>- Amelia Formstone, Charlotte Rowbotham, Jen Taylor</a:t>
            </a:r>
            <a:endParaRPr lang="en-GB" sz="1800" b="1">
              <a:latin typeface="Calibri" panose="020F0502020204030204" pitchFamily="34" charset="0"/>
              <a:ea typeface="Calibri" panose="020F0502020204030204" pitchFamily="34" charset="0"/>
              <a:cs typeface="Calibri" panose="020F0502020204030204" pitchFamily="34" charset="0"/>
            </a:endParaRPr>
          </a:p>
          <a:p>
            <a:r>
              <a:rPr lang="en-GB" sz="1800" b="1" u="sng">
                <a:latin typeface="Calibri" panose="020F0502020204030204" pitchFamily="34" charset="0"/>
                <a:ea typeface="Calibri" panose="020F0502020204030204" pitchFamily="34" charset="0"/>
                <a:cs typeface="Calibri" panose="020F0502020204030204" pitchFamily="34" charset="0"/>
              </a:rPr>
              <a:t>School Focused Support:</a:t>
            </a:r>
            <a:r>
              <a:rPr lang="en-GB" sz="1800">
                <a:latin typeface="Calibri" panose="020F0502020204030204" pitchFamily="34" charset="0"/>
                <a:ea typeface="Calibri" panose="020F0502020204030204" pitchFamily="34" charset="0"/>
                <a:cs typeface="Calibri" panose="020F0502020204030204" pitchFamily="34" charset="0"/>
              </a:rPr>
              <a:t> </a:t>
            </a:r>
            <a:r>
              <a:rPr lang="en-GB" sz="1800" i="1">
                <a:latin typeface="Calibri" panose="020F0502020204030204" pitchFamily="34" charset="0"/>
                <a:ea typeface="Calibri" panose="020F0502020204030204" pitchFamily="34" charset="0"/>
                <a:cs typeface="Calibri" panose="020F0502020204030204" pitchFamily="34" charset="0"/>
              </a:rPr>
              <a:t>(until end of Spring Term 2025)</a:t>
            </a:r>
            <a:endParaRPr lang="en-GB" sz="1800">
              <a:latin typeface="Calibri" panose="020F0502020204030204" pitchFamily="34" charset="0"/>
              <a:ea typeface="Calibri" panose="020F0502020204030204" pitchFamily="34" charset="0"/>
              <a:cs typeface="Calibri" panose="020F0502020204030204" pitchFamily="34" charset="0"/>
            </a:endParaRPr>
          </a:p>
          <a:p>
            <a:r>
              <a:rPr lang="en-GB" sz="1800">
                <a:latin typeface="Calibri" panose="020F0502020204030204" pitchFamily="34" charset="0"/>
                <a:ea typeface="Calibri" panose="020F0502020204030204" pitchFamily="34" charset="0"/>
                <a:cs typeface="Calibri" panose="020F0502020204030204" pitchFamily="34" charset="0"/>
              </a:rPr>
              <a:t>•Rachel Spence.  Kirsty Wilkinson has recently left her post.</a:t>
            </a:r>
          </a:p>
          <a:p>
            <a:endParaRPr lang="en-GB" sz="1400">
              <a:latin typeface="Arial"/>
              <a:cs typeface="Segoe UI"/>
            </a:endParaRPr>
          </a:p>
        </p:txBody>
      </p:sp>
    </p:spTree>
    <p:extLst>
      <p:ext uri="{BB962C8B-B14F-4D97-AF65-F5344CB8AC3E}">
        <p14:creationId xmlns:p14="http://schemas.microsoft.com/office/powerpoint/2010/main" val="17823003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1E8A54-B8DE-000A-3133-3653395A40BA}"/>
              </a:ext>
            </a:extLst>
          </p:cNvPr>
          <p:cNvSpPr txBox="1"/>
          <p:nvPr/>
        </p:nvSpPr>
        <p:spPr>
          <a:xfrm>
            <a:off x="96476" y="806735"/>
            <a:ext cx="6822088" cy="3708708"/>
          </a:xfrm>
          <a:prstGeom prst="rect">
            <a:avLst/>
          </a:prstGeom>
          <a:noFill/>
          <a:ln w="19050">
            <a:noFill/>
          </a:ln>
        </p:spPr>
        <p:txBody>
          <a:bodyPr wrap="square" lIns="91440" tIns="45720" rIns="91440" bIns="45720" rtlCol="0" anchor="t">
            <a:spAutoFit/>
          </a:bodyPr>
          <a:lstStyle/>
          <a:p>
            <a:pPr algn="just"/>
            <a:r>
              <a:rPr lang="en-GB" sz="1400" b="1">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 Population Permanently Excluded</a:t>
            </a:r>
          </a:p>
          <a:p>
            <a:pPr marL="171450" indent="-171450" algn="just">
              <a:buFont typeface="Arial" panose="020B0604020202020204" pitchFamily="34" charset="0"/>
              <a:buChar char="•"/>
            </a:pPr>
            <a:endParaRPr lang="en-GB" sz="1300">
              <a:solidFill>
                <a:schemeClr val="tx1"/>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a:p>
            <a:pPr marL="171450" indent="-171450" algn="just">
              <a:buFont typeface="Arial" panose="020B0604020202020204" pitchFamily="34" charset="0"/>
              <a:buChar char="•"/>
            </a:pPr>
            <a:r>
              <a:rPr lang="en-GB" sz="1300">
                <a:solidFill>
                  <a:srgbClr val="000000"/>
                </a:solidFill>
                <a:highlight>
                  <a:srgbClr val="00FF00"/>
                </a:highlight>
                <a:latin typeface="Arial"/>
                <a:ea typeface="Times New Roman" panose="02020603050405020304" pitchFamily="18" charset="0"/>
                <a:cs typeface="Arial"/>
              </a:rPr>
              <a:t>39 permanent exclusions from North Yorkshire mainstream schools in 2024/25 academic year to the end of December. This compares with 52 in the same point of 2023/24.</a:t>
            </a:r>
          </a:p>
          <a:p>
            <a:pPr marL="171450" indent="-171450" algn="just">
              <a:buFont typeface="Arial" panose="020B0604020202020204" pitchFamily="34" charset="0"/>
              <a:buChar char="•"/>
            </a:pPr>
            <a:r>
              <a:rPr lang="en-GB" sz="1300">
                <a:latin typeface="Arial"/>
                <a:ea typeface="Times New Roman" panose="02020603050405020304" pitchFamily="18" charset="0"/>
                <a:cs typeface="Arial"/>
              </a:rPr>
              <a:t>Overall, children permanently excluded from secondary schools increased from 79 in  2022/23 to 97 in 2023/24 (+23%)</a:t>
            </a:r>
          </a:p>
          <a:p>
            <a:pPr marL="171450" indent="-171450" algn="just">
              <a:buFont typeface="Arial" panose="020B0604020202020204" pitchFamily="34" charset="0"/>
              <a:buChar char="•"/>
            </a:pPr>
            <a:r>
              <a:rPr lang="en-GB" sz="130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inc</a:t>
            </a: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rease in primary schools was 56% (16 in 2022/23 to 25 in 2023/24)</a:t>
            </a:r>
          </a:p>
          <a:p>
            <a:pPr marL="171450" indent="-171450" algn="just">
              <a:buFont typeface="Arial" panose="020B0604020202020204" pitchFamily="34" charset="0"/>
              <a:buChar char="•"/>
            </a:pPr>
            <a:r>
              <a:rPr lang="en-GB" sz="1300">
                <a:latin typeface="Arial"/>
                <a:ea typeface="Times New Roman" panose="02020603050405020304" pitchFamily="18" charset="0"/>
                <a:cs typeface="Arial"/>
              </a:rPr>
              <a:t>The North Yorkshire average for children permanently excluded as a % of the secondary school population is 0.26% in 2023/24. Up from 0.21% in 2022/23.</a:t>
            </a:r>
          </a:p>
          <a:p>
            <a:pPr marL="171450" indent="-171450" algn="just">
              <a:buFont typeface="Arial" panose="020B0604020202020204" pitchFamily="34" charset="0"/>
              <a:buChar char="•"/>
            </a:pP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Hambleton &amp; </a:t>
            </a:r>
            <a:r>
              <a:rPr lang="en-GB" sz="1300" err="1">
                <a:solidFill>
                  <a:schemeClr val="tx1"/>
                </a:solidFill>
                <a:latin typeface="Arial" panose="020B0604020202020204" pitchFamily="34" charset="0"/>
                <a:ea typeface="Times New Roman" panose="02020603050405020304" pitchFamily="18" charset="0"/>
                <a:cs typeface="Arial" panose="020B0604020202020204" pitchFamily="34" charset="0"/>
              </a:rPr>
              <a:t>Richmondshire</a:t>
            </a: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 (0.37%), Selby (0.36%) and Scarborough &amp; Ryedale (0.32%) locality board areas have been above the North Yorkshire average for secondary schools</a:t>
            </a:r>
          </a:p>
          <a:p>
            <a:pPr marL="171450" indent="-171450" algn="just">
              <a:buFont typeface="Arial" panose="020B0604020202020204" pitchFamily="34" charset="0"/>
              <a:buChar char="•"/>
            </a:pPr>
            <a:r>
              <a:rPr lang="en-GB" sz="1300">
                <a:latin typeface="Arial"/>
                <a:ea typeface="Times New Roman" panose="02020603050405020304" pitchFamily="18" charset="0"/>
                <a:cs typeface="Arial"/>
              </a:rPr>
              <a:t>The North Yorkshire average for children permanently excluded as a % of the primary school population was 0.06% in 2023/24. Up from 0.04% in 2022/23</a:t>
            </a:r>
          </a:p>
          <a:p>
            <a:pPr marL="171450" indent="-171450" algn="just">
              <a:buFont typeface="Arial" panose="020B0604020202020204" pitchFamily="34" charset="0"/>
              <a:buChar char="•"/>
            </a:pP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The rate for Scarborough &amp; Ryedale locality board area in 2023/24 was 0.12% and Hambleton &amp; </a:t>
            </a:r>
            <a:r>
              <a:rPr lang="en-GB" sz="1300" err="1">
                <a:solidFill>
                  <a:schemeClr val="tx1"/>
                </a:solidFill>
                <a:latin typeface="Arial" panose="020B0604020202020204" pitchFamily="34" charset="0"/>
                <a:ea typeface="Times New Roman" panose="02020603050405020304" pitchFamily="18" charset="0"/>
                <a:cs typeface="Arial" panose="020B0604020202020204" pitchFamily="34" charset="0"/>
              </a:rPr>
              <a:t>Richmondshire</a:t>
            </a:r>
            <a:r>
              <a:rPr lang="en-GB" sz="1300">
                <a:solidFill>
                  <a:schemeClr val="tx1"/>
                </a:solidFill>
                <a:latin typeface="Arial" panose="020B0604020202020204" pitchFamily="34" charset="0"/>
                <a:ea typeface="Times New Roman" panose="02020603050405020304" pitchFamily="18" charset="0"/>
                <a:cs typeface="Arial" panose="020B0604020202020204" pitchFamily="34" charset="0"/>
              </a:rPr>
              <a:t> locality board area was 0.09%.</a:t>
            </a:r>
          </a:p>
          <a:p>
            <a:pPr lvl="1" algn="just"/>
            <a:endParaRPr lang="en-GB" sz="1300">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5BBA9BDF-AF82-C330-DDA4-C310238D9231}"/>
              </a:ext>
            </a:extLst>
          </p:cNvPr>
          <p:cNvSpPr txBox="1"/>
          <p:nvPr/>
        </p:nvSpPr>
        <p:spPr>
          <a:xfrm>
            <a:off x="7022672" y="806735"/>
            <a:ext cx="5724261" cy="369332"/>
          </a:xfrm>
          <a:prstGeom prst="rect">
            <a:avLst/>
          </a:prstGeom>
          <a:noFill/>
          <a:ln w="19050">
            <a:noFill/>
          </a:ln>
        </p:spPr>
        <p:txBody>
          <a:bodyPr wrap="square" rtlCol="0">
            <a:spAutoFit/>
          </a:bodyPr>
          <a:lstStyle/>
          <a:p>
            <a:r>
              <a:rPr lang="en-GB" b="1">
                <a:latin typeface="Arial" panose="020B0604020202020204" pitchFamily="34" charset="0"/>
                <a:cs typeface="Arial" panose="020B0604020202020204" pitchFamily="34" charset="0"/>
              </a:rPr>
              <a:t>Actions/Future Outcomes</a:t>
            </a:r>
          </a:p>
        </p:txBody>
      </p:sp>
      <p:sp>
        <p:nvSpPr>
          <p:cNvPr id="3" name="Rectangle 2">
            <a:extLst>
              <a:ext uri="{FF2B5EF4-FFF2-40B4-BE49-F238E27FC236}">
                <a16:creationId xmlns:a16="http://schemas.microsoft.com/office/drawing/2014/main" id="{D89B69BA-D9D1-AE8D-2ACA-1B66EC8E295F}"/>
              </a:ext>
            </a:extLst>
          </p:cNvPr>
          <p:cNvSpPr/>
          <p:nvPr/>
        </p:nvSpPr>
        <p:spPr>
          <a:xfrm>
            <a:off x="96476" y="743508"/>
            <a:ext cx="6744591" cy="4692092"/>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122EFC7D-3AD5-2FD3-06CE-17197DBFAACF}"/>
              </a:ext>
            </a:extLst>
          </p:cNvPr>
          <p:cNvSpPr/>
          <p:nvPr/>
        </p:nvSpPr>
        <p:spPr>
          <a:xfrm>
            <a:off x="7022672" y="743509"/>
            <a:ext cx="5030327" cy="1259027"/>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D2EDA22-01B4-71AD-3D29-9689ADDAD757}"/>
              </a:ext>
            </a:extLst>
          </p:cNvPr>
          <p:cNvSpPr txBox="1">
            <a:spLocks/>
          </p:cNvSpPr>
          <p:nvPr/>
        </p:nvSpPr>
        <p:spPr>
          <a:xfrm>
            <a:off x="882364" y="121123"/>
            <a:ext cx="10515600" cy="526557"/>
          </a:xfrm>
          <a:prstGeom prst="rect">
            <a:avLst/>
          </a:prstGeom>
          <a:solidFill>
            <a:schemeClr val="bg1">
              <a:lumMod val="85000"/>
            </a:schemeClr>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pPr algn="ctr"/>
            <a:r>
              <a:rPr lang="en-GB" sz="3600">
                <a:solidFill>
                  <a:schemeClr val="tx1"/>
                </a:solidFill>
              </a:rPr>
              <a:t>Exclusions from schools – Permanent Exclusions</a:t>
            </a:r>
          </a:p>
        </p:txBody>
      </p:sp>
      <p:sp>
        <p:nvSpPr>
          <p:cNvPr id="7" name="TextBox 6">
            <a:extLst>
              <a:ext uri="{FF2B5EF4-FFF2-40B4-BE49-F238E27FC236}">
                <a16:creationId xmlns:a16="http://schemas.microsoft.com/office/drawing/2014/main" id="{B0B4C3A8-CAA0-C3BB-9129-E165192045F7}"/>
              </a:ext>
            </a:extLst>
          </p:cNvPr>
          <p:cNvSpPr txBox="1"/>
          <p:nvPr/>
        </p:nvSpPr>
        <p:spPr>
          <a:xfrm>
            <a:off x="7100169" y="1144694"/>
            <a:ext cx="4995355" cy="738664"/>
          </a:xfrm>
          <a:prstGeom prst="rect">
            <a:avLst/>
          </a:prstGeom>
          <a:noFill/>
          <a:ln w="19050">
            <a:noFill/>
          </a:ln>
        </p:spPr>
        <p:txBody>
          <a:bodyPr wrap="square" rtlCol="0">
            <a:spAutoFit/>
          </a:bodyPr>
          <a:lstStyle/>
          <a:p>
            <a:pPr algn="l" rtl="0" fontAlgn="base">
              <a:buFont typeface="Arial" panose="020B0604020202020204" pitchFamily="34" charset="0"/>
              <a:buChar char="•"/>
            </a:pPr>
            <a:r>
              <a:rPr lang="en-GB" sz="1400" b="0" i="0">
                <a:solidFill>
                  <a:srgbClr val="000000"/>
                </a:solidFill>
                <a:effectLst/>
                <a:latin typeface="Arial" panose="020B0604020202020204" pitchFamily="34" charset="0"/>
                <a:cs typeface="Arial" panose="020B0604020202020204" pitchFamily="34" charset="0"/>
              </a:rPr>
              <a:t>Rates of exclusion appear to be slowing down marginally this year</a:t>
            </a:r>
          </a:p>
          <a:p>
            <a:pPr algn="l" rtl="0" fontAlgn="base">
              <a:buFont typeface="Arial" panose="020B0604020202020204" pitchFamily="34" charset="0"/>
              <a:buChar char="•"/>
            </a:pPr>
            <a:endParaRPr lang="en-GB" sz="1400" b="0" i="0">
              <a:solidFill>
                <a:srgbClr val="000000"/>
              </a:solidFill>
              <a:effectLst/>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A66F0E78-09EA-3850-8BD2-C211BE94179A}"/>
              </a:ext>
            </a:extLst>
          </p:cNvPr>
          <p:cNvPicPr>
            <a:picLocks noChangeAspect="1"/>
          </p:cNvPicPr>
          <p:nvPr/>
        </p:nvPicPr>
        <p:blipFill>
          <a:blip r:embed="rId3"/>
          <a:stretch>
            <a:fillRect/>
          </a:stretch>
        </p:blipFill>
        <p:spPr>
          <a:xfrm>
            <a:off x="882364" y="4515443"/>
            <a:ext cx="4984046" cy="2189768"/>
          </a:xfrm>
          <a:prstGeom prst="rect">
            <a:avLst/>
          </a:prstGeom>
        </p:spPr>
      </p:pic>
      <p:graphicFrame>
        <p:nvGraphicFramePr>
          <p:cNvPr id="2" name="Table 1">
            <a:extLst>
              <a:ext uri="{FF2B5EF4-FFF2-40B4-BE49-F238E27FC236}">
                <a16:creationId xmlns:a16="http://schemas.microsoft.com/office/drawing/2014/main" id="{8406BB2C-0067-D91B-4F35-51FDD368ABE5}"/>
              </a:ext>
            </a:extLst>
          </p:cNvPr>
          <p:cNvGraphicFramePr>
            <a:graphicFrameLocks noGrp="1"/>
          </p:cNvGraphicFramePr>
          <p:nvPr/>
        </p:nvGraphicFramePr>
        <p:xfrm>
          <a:off x="7397496" y="2569464"/>
          <a:ext cx="4288220" cy="3064265"/>
        </p:xfrm>
        <a:graphic>
          <a:graphicData uri="http://schemas.openxmlformats.org/drawingml/2006/table">
            <a:tbl>
              <a:tblPr/>
              <a:tblGrid>
                <a:gridCol w="2056952">
                  <a:extLst>
                    <a:ext uri="{9D8B030D-6E8A-4147-A177-3AD203B41FA5}">
                      <a16:colId xmlns:a16="http://schemas.microsoft.com/office/drawing/2014/main" val="2222636804"/>
                    </a:ext>
                  </a:extLst>
                </a:gridCol>
                <a:gridCol w="557817">
                  <a:extLst>
                    <a:ext uri="{9D8B030D-6E8A-4147-A177-3AD203B41FA5}">
                      <a16:colId xmlns:a16="http://schemas.microsoft.com/office/drawing/2014/main" val="3994260321"/>
                    </a:ext>
                  </a:extLst>
                </a:gridCol>
                <a:gridCol w="557817">
                  <a:extLst>
                    <a:ext uri="{9D8B030D-6E8A-4147-A177-3AD203B41FA5}">
                      <a16:colId xmlns:a16="http://schemas.microsoft.com/office/drawing/2014/main" val="1422757935"/>
                    </a:ext>
                  </a:extLst>
                </a:gridCol>
                <a:gridCol w="557817">
                  <a:extLst>
                    <a:ext uri="{9D8B030D-6E8A-4147-A177-3AD203B41FA5}">
                      <a16:colId xmlns:a16="http://schemas.microsoft.com/office/drawing/2014/main" val="4093320472"/>
                    </a:ext>
                  </a:extLst>
                </a:gridCol>
                <a:gridCol w="557817">
                  <a:extLst>
                    <a:ext uri="{9D8B030D-6E8A-4147-A177-3AD203B41FA5}">
                      <a16:colId xmlns:a16="http://schemas.microsoft.com/office/drawing/2014/main" val="2912688839"/>
                    </a:ext>
                  </a:extLst>
                </a:gridCol>
              </a:tblGrid>
              <a:tr h="477436">
                <a:tc>
                  <a:txBody>
                    <a:bodyPr/>
                    <a:lstStyle/>
                    <a:p>
                      <a:pPr algn="l" fontAlgn="b"/>
                      <a:endParaRPr lang="en-GB" sz="1000" b="0" i="0" u="none" strike="noStrike">
                        <a:solidFill>
                          <a:srgbClr val="000000"/>
                        </a:solidFill>
                        <a:effectLst/>
                        <a:latin typeface="Arial" panose="020B0604020202020204" pitchFamily="34" charset="0"/>
                      </a:endParaRPr>
                    </a:p>
                  </a:txBody>
                  <a:tcPr marL="6350" marR="6350" marT="6350" marB="0" anchor="b">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GB" sz="1000" b="1" i="0" u="none" strike="noStrike">
                          <a:solidFill>
                            <a:srgbClr val="000000"/>
                          </a:solidFill>
                          <a:effectLst/>
                          <a:latin typeface="Arial" panose="020B0604020202020204" pitchFamily="34" charset="0"/>
                        </a:rPr>
                        <a:t>Primary Schools</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GB"/>
                    </a:p>
                  </a:txBody>
                  <a:tcPr/>
                </a:tc>
                <a:tc gridSpan="2">
                  <a:txBody>
                    <a:bodyPr/>
                    <a:lstStyle/>
                    <a:p>
                      <a:pPr algn="ctr" fontAlgn="b"/>
                      <a:r>
                        <a:rPr lang="en-GB" sz="1000" b="1" i="0" u="none" strike="noStrike">
                          <a:solidFill>
                            <a:srgbClr val="000000"/>
                          </a:solidFill>
                          <a:effectLst/>
                          <a:latin typeface="Arial" panose="020B0604020202020204" pitchFamily="34" charset="0"/>
                        </a:rPr>
                        <a:t>Secondary Schools</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extLst>
                  <a:ext uri="{0D108BD9-81ED-4DB2-BD59-A6C34878D82A}">
                    <a16:rowId xmlns:a16="http://schemas.microsoft.com/office/drawing/2014/main" val="3334759878"/>
                  </a:ext>
                </a:extLst>
              </a:tr>
              <a:tr h="871957">
                <a:tc>
                  <a:txBody>
                    <a:bodyPr/>
                    <a:lstStyle/>
                    <a:p>
                      <a:pPr algn="l" fontAlgn="b"/>
                      <a:r>
                        <a:rPr lang="en-GB" sz="1000" b="1" i="0" u="none" strike="noStrike">
                          <a:solidFill>
                            <a:srgbClr val="000000"/>
                          </a:solidFill>
                          <a:effectLst/>
                          <a:latin typeface="Arial" panose="020B0604020202020204" pitchFamily="34" charset="0"/>
                        </a:rPr>
                        <a:t>Locality Board Areas</a:t>
                      </a:r>
                    </a:p>
                  </a:txBody>
                  <a:tcPr marL="6350" marR="6350" marT="635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1000" b="1" i="0" u="none" strike="noStrike">
                          <a:solidFill>
                            <a:srgbClr val="000000"/>
                          </a:solidFill>
                          <a:effectLst/>
                          <a:latin typeface="Arial" panose="020B0604020202020204" pitchFamily="34" charset="0"/>
                        </a:rPr>
                        <a:t>Total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panose="020B0604020202020204" pitchFamily="34" charset="0"/>
                        </a:rPr>
                        <a:t>%</a:t>
                      </a:r>
                      <a:r>
                        <a:rPr lang="en-GB" sz="1000" b="1" i="0" u="none" strike="noStrike" err="1">
                          <a:solidFill>
                            <a:srgbClr val="000000"/>
                          </a:solidFill>
                          <a:effectLst/>
                          <a:latin typeface="Arial" panose="020B0604020202020204" pitchFamily="34" charset="0"/>
                        </a:rPr>
                        <a:t>NoR</a:t>
                      </a:r>
                      <a:endParaRPr lang="en-GB" sz="1000" b="1"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panose="020B0604020202020204" pitchFamily="34" charset="0"/>
                        </a:rPr>
                        <a:t>Total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1000" b="1" i="0" u="none" strike="noStrike">
                          <a:solidFill>
                            <a:srgbClr val="000000"/>
                          </a:solidFill>
                          <a:effectLst/>
                          <a:latin typeface="Arial" panose="020B0604020202020204" pitchFamily="34" charset="0"/>
                        </a:rPr>
                        <a:t>%NoR</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20173517"/>
                  </a:ext>
                </a:extLst>
              </a:tr>
              <a:tr h="282564">
                <a:tc>
                  <a:txBody>
                    <a:bodyPr/>
                    <a:lstStyle/>
                    <a:p>
                      <a:pPr algn="l" fontAlgn="b"/>
                      <a:r>
                        <a:rPr lang="en-GB" sz="1100" b="1" i="0" u="none" strike="noStrike">
                          <a:solidFill>
                            <a:srgbClr val="000000"/>
                          </a:solidFill>
                          <a:effectLst/>
                          <a:latin typeface="Calibri" panose="020F0502020204030204" pitchFamily="34" charset="0"/>
                        </a:rPr>
                        <a:t>Craven</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Arial" panose="020B060402020202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Arial" panose="020B0604020202020204" pitchFamily="34" charset="0"/>
                        </a:rPr>
                        <a:t>0.05%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Arial" panose="020B060402020202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Arial" panose="020B0604020202020204" pitchFamily="34" charset="0"/>
                        </a:rPr>
                        <a:t>0.06%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1746513638"/>
                  </a:ext>
                </a:extLst>
              </a:tr>
              <a:tr h="282564">
                <a:tc>
                  <a:txBody>
                    <a:bodyPr/>
                    <a:lstStyle/>
                    <a:p>
                      <a:pPr algn="l" fontAlgn="b"/>
                      <a:r>
                        <a:rPr lang="en-GB" sz="1100" b="1" i="0" u="none" strike="noStrike">
                          <a:solidFill>
                            <a:srgbClr val="000000"/>
                          </a:solidFill>
                          <a:effectLst/>
                          <a:latin typeface="Calibri" panose="020F0502020204030204" pitchFamily="34" charset="0"/>
                        </a:rPr>
                        <a:t>Hambleton and Richmondshire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9975"/>
                    </a:solidFill>
                  </a:tcPr>
                </a:tc>
                <a:tc>
                  <a:txBody>
                    <a:bodyPr/>
                    <a:lstStyle/>
                    <a:p>
                      <a:pPr algn="ctr" fontAlgn="b"/>
                      <a:r>
                        <a:rPr lang="en-GB" sz="1100" b="0" i="0" u="none" strike="noStrike">
                          <a:solidFill>
                            <a:srgbClr val="000000"/>
                          </a:solidFill>
                          <a:effectLst/>
                          <a:latin typeface="Calibri" panose="020F0502020204030204" pitchFamily="34" charset="0"/>
                        </a:rPr>
                        <a:t>0.09%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9E76"/>
                    </a:solidFill>
                  </a:tcPr>
                </a:tc>
                <a:tc>
                  <a:txBody>
                    <a:bodyPr/>
                    <a:lstStyle/>
                    <a:p>
                      <a:pPr algn="ctr" fontAlgn="b"/>
                      <a:r>
                        <a:rPr lang="en-GB" sz="1100" b="0" i="0" u="none" strike="noStrike">
                          <a:solidFill>
                            <a:srgbClr val="000000"/>
                          </a:solidFill>
                          <a:effectLst/>
                          <a:latin typeface="Calibri" panose="020F0502020204030204" pitchFamily="34" charset="0"/>
                        </a:rPr>
                        <a:t>27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Calibri" panose="020F0502020204030204" pitchFamily="34" charset="0"/>
                        </a:rPr>
                        <a:t>0.37%</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2580409724"/>
                  </a:ext>
                </a:extLst>
              </a:tr>
              <a:tr h="282564">
                <a:tc>
                  <a:txBody>
                    <a:bodyPr/>
                    <a:lstStyle/>
                    <a:p>
                      <a:pPr algn="l" fontAlgn="b"/>
                      <a:r>
                        <a:rPr lang="en-GB" sz="1100" b="1" i="0" u="none" strike="noStrike">
                          <a:solidFill>
                            <a:srgbClr val="000000"/>
                          </a:solidFill>
                          <a:effectLst/>
                          <a:latin typeface="Calibri" panose="020F0502020204030204" pitchFamily="34" charset="0"/>
                        </a:rPr>
                        <a:t>Harrogate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D47F"/>
                    </a:solidFill>
                  </a:tcPr>
                </a:tc>
                <a:tc>
                  <a:txBody>
                    <a:bodyPr/>
                    <a:lstStyle/>
                    <a:p>
                      <a:pPr algn="ctr" fontAlgn="b"/>
                      <a:r>
                        <a:rPr lang="en-GB" sz="1100" b="0" i="0" u="none" strike="noStrike">
                          <a:solidFill>
                            <a:srgbClr val="000000"/>
                          </a:solidFill>
                          <a:effectLst/>
                          <a:latin typeface="Calibri" panose="020F0502020204030204" pitchFamily="34" charset="0"/>
                        </a:rPr>
                        <a:t>0.01%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FC67C"/>
                    </a:solidFill>
                  </a:tcPr>
                </a:tc>
                <a:tc>
                  <a:txBody>
                    <a:bodyPr/>
                    <a:lstStyle/>
                    <a:p>
                      <a:pPr algn="ctr" fontAlgn="b"/>
                      <a:r>
                        <a:rPr lang="en-GB" sz="1100" b="0" i="0" u="none" strike="noStrike">
                          <a:solidFill>
                            <a:srgbClr val="000000"/>
                          </a:solidFill>
                          <a:effectLst/>
                          <a:latin typeface="Calibri" panose="020F0502020204030204" pitchFamily="34" charset="0"/>
                        </a:rPr>
                        <a:t>21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Calibri" panose="020F0502020204030204" pitchFamily="34" charset="0"/>
                        </a:rPr>
                        <a:t>0.19%</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FD47F"/>
                    </a:solidFill>
                  </a:tcPr>
                </a:tc>
                <a:extLst>
                  <a:ext uri="{0D108BD9-81ED-4DB2-BD59-A6C34878D82A}">
                    <a16:rowId xmlns:a16="http://schemas.microsoft.com/office/drawing/2014/main" val="2498527580"/>
                  </a:ext>
                </a:extLst>
              </a:tr>
              <a:tr h="282564">
                <a:tc>
                  <a:txBody>
                    <a:bodyPr/>
                    <a:lstStyle/>
                    <a:p>
                      <a:pPr algn="l" fontAlgn="b"/>
                      <a:r>
                        <a:rPr lang="en-GB" sz="1100" b="1" i="0" u="none" strike="noStrike">
                          <a:solidFill>
                            <a:srgbClr val="000000"/>
                          </a:solidFill>
                          <a:effectLst/>
                          <a:latin typeface="Calibri" panose="020F0502020204030204" pitchFamily="34" charset="0"/>
                        </a:rPr>
                        <a:t>Scarborough and Ryedale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Arial" panose="020B0604020202020204" pitchFamily="34" charset="0"/>
                        </a:rPr>
                        <a:t>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0.12%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27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0.32%</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4266626553"/>
                  </a:ext>
                </a:extLst>
              </a:tr>
              <a:tr h="292308">
                <a:tc>
                  <a:txBody>
                    <a:bodyPr/>
                    <a:lstStyle/>
                    <a:p>
                      <a:pPr algn="l" fontAlgn="b"/>
                      <a:r>
                        <a:rPr lang="en-GB" sz="1100" b="1" i="0" u="none" strike="noStrike">
                          <a:solidFill>
                            <a:srgbClr val="000000"/>
                          </a:solidFill>
                          <a:effectLst/>
                          <a:latin typeface="Calibri" panose="020F0502020204030204" pitchFamily="34" charset="0"/>
                        </a:rPr>
                        <a:t>Selby</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Calibri" panose="020F0502020204030204" pitchFamily="34" charset="0"/>
                        </a:rPr>
                        <a:t>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Calibri" panose="020F0502020204030204" pitchFamily="34" charset="0"/>
                        </a:rPr>
                        <a:t>19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683"/>
                    </a:solidFill>
                  </a:tcPr>
                </a:tc>
                <a:tc>
                  <a:txBody>
                    <a:bodyPr/>
                    <a:lstStyle/>
                    <a:p>
                      <a:pPr algn="ctr" fontAlgn="b"/>
                      <a:r>
                        <a:rPr lang="en-GB" sz="1100" b="0" i="0" u="none" strike="noStrike">
                          <a:solidFill>
                            <a:srgbClr val="000000"/>
                          </a:solidFill>
                          <a:effectLst/>
                          <a:latin typeface="Calibri" panose="020F0502020204030204" pitchFamily="34" charset="0"/>
                        </a:rPr>
                        <a:t>0.36%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8571"/>
                    </a:solidFill>
                  </a:tcPr>
                </a:tc>
                <a:extLst>
                  <a:ext uri="{0D108BD9-81ED-4DB2-BD59-A6C34878D82A}">
                    <a16:rowId xmlns:a16="http://schemas.microsoft.com/office/drawing/2014/main" val="2746526236"/>
                  </a:ext>
                </a:extLst>
              </a:tr>
              <a:tr h="292308">
                <a:tc>
                  <a:txBody>
                    <a:bodyPr/>
                    <a:lstStyle/>
                    <a:p>
                      <a:pPr algn="l" fontAlgn="b"/>
                      <a:r>
                        <a:rPr lang="en-GB" sz="1100" b="1" i="0" u="none" strike="noStrike">
                          <a:solidFill>
                            <a:srgbClr val="000000"/>
                          </a:solidFill>
                          <a:effectLst/>
                          <a:latin typeface="Calibri" panose="020F0502020204030204" pitchFamily="34" charset="0"/>
                        </a:rPr>
                        <a:t>NYC</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0.06%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97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0.26%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34544641"/>
                  </a:ext>
                </a:extLst>
              </a:tr>
            </a:tbl>
          </a:graphicData>
        </a:graphic>
      </p:graphicFrame>
      <p:sp>
        <p:nvSpPr>
          <p:cNvPr id="9" name="TextBox 8">
            <a:extLst>
              <a:ext uri="{FF2B5EF4-FFF2-40B4-BE49-F238E27FC236}">
                <a16:creationId xmlns:a16="http://schemas.microsoft.com/office/drawing/2014/main" id="{E3F02205-419D-7452-DFFA-281BBCCBA748}"/>
              </a:ext>
            </a:extLst>
          </p:cNvPr>
          <p:cNvSpPr txBox="1"/>
          <p:nvPr/>
        </p:nvSpPr>
        <p:spPr>
          <a:xfrm>
            <a:off x="7259389" y="2277271"/>
            <a:ext cx="4288221" cy="276999"/>
          </a:xfrm>
          <a:prstGeom prst="rect">
            <a:avLst/>
          </a:prstGeom>
          <a:noFill/>
        </p:spPr>
        <p:txBody>
          <a:bodyPr wrap="square" rtlCol="0">
            <a:spAutoFit/>
          </a:bodyPr>
          <a:lstStyle/>
          <a:p>
            <a:r>
              <a:rPr lang="en-GB" sz="1200" b="1">
                <a:latin typeface="Arial" panose="020B0604020202020204" pitchFamily="34" charset="0"/>
                <a:cs typeface="Arial" panose="020B0604020202020204" pitchFamily="34" charset="0"/>
              </a:rPr>
              <a:t>Children Permanently Excluded – 2023/24</a:t>
            </a:r>
          </a:p>
        </p:txBody>
      </p:sp>
    </p:spTree>
    <p:extLst>
      <p:ext uri="{BB962C8B-B14F-4D97-AF65-F5344CB8AC3E}">
        <p14:creationId xmlns:p14="http://schemas.microsoft.com/office/powerpoint/2010/main" val="4740572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1E8A54-B8DE-000A-3133-3653395A40BA}"/>
              </a:ext>
            </a:extLst>
          </p:cNvPr>
          <p:cNvSpPr txBox="1"/>
          <p:nvPr/>
        </p:nvSpPr>
        <p:spPr>
          <a:xfrm>
            <a:off x="123874" y="720566"/>
            <a:ext cx="5772710" cy="2523768"/>
          </a:xfrm>
          <a:prstGeom prst="rect">
            <a:avLst/>
          </a:prstGeom>
          <a:noFill/>
          <a:ln w="19050">
            <a:noFill/>
          </a:ln>
        </p:spPr>
        <p:txBody>
          <a:bodyPr wrap="square" rtlCol="0">
            <a:spAutoFit/>
          </a:bodyPr>
          <a:lstStyle/>
          <a:p>
            <a:pPr algn="just"/>
            <a:r>
              <a:rPr lang="en-GB" b="1">
                <a:solidFill>
                  <a:schemeClr val="tx1"/>
                </a:solidFill>
                <a:effectLst/>
                <a:latin typeface="Calibri" panose="020F0502020204030204" pitchFamily="34" charset="0"/>
                <a:ea typeface="Calibri" panose="020F0502020204030204" pitchFamily="34" charset="0"/>
                <a:cs typeface="Calibri" panose="020F0502020204030204" pitchFamily="34" charset="0"/>
              </a:rPr>
              <a:t>School Population suspended at least once</a:t>
            </a:r>
          </a:p>
          <a:p>
            <a:pPr marL="171450" indent="-171450">
              <a:buFont typeface="Arial" panose="020B0604020202020204" pitchFamily="34" charset="0"/>
              <a:buChar char="•"/>
            </a:pPr>
            <a:r>
              <a:rPr lang="en-GB">
                <a:effectLst/>
                <a:highlight>
                  <a:srgbClr val="00FF00"/>
                </a:highlight>
                <a:latin typeface="Calibri" panose="020F0502020204030204" pitchFamily="34" charset="0"/>
                <a:ea typeface="Calibri" panose="020F0502020204030204" pitchFamily="34" charset="0"/>
                <a:cs typeface="Calibri" panose="020F0502020204030204" pitchFamily="34" charset="0"/>
              </a:rPr>
              <a:t>A total of 1475 children have been suspended at least once from North Yorkshire mainstream schools in 2024/25, there were 1599 in the same period of 2023/24</a:t>
            </a:r>
          </a:p>
          <a:p>
            <a:pPr marL="171450" indent="-171450">
              <a:buFont typeface="Arial" panose="020B0604020202020204" pitchFamily="34" charset="0"/>
              <a:buChar char="•"/>
            </a:pPr>
            <a:r>
              <a:rPr lang="en-GB">
                <a:solidFill>
                  <a:schemeClr val="tx1"/>
                </a:solidFill>
                <a:latin typeface="Calibri" panose="020F0502020204030204" pitchFamily="34" charset="0"/>
                <a:ea typeface="Calibri" panose="020F0502020204030204" pitchFamily="34" charset="0"/>
                <a:cs typeface="Calibri" panose="020F0502020204030204" pitchFamily="34" charset="0"/>
              </a:rPr>
              <a:t>Overall children suspended at least once from secondary schools increased from 2336  in  2022/23 to 2721 in 2023/24 (+16%)</a:t>
            </a:r>
          </a:p>
          <a:p>
            <a:pPr marL="171450" indent="-171450">
              <a:buFont typeface="Arial" panose="020B0604020202020204" pitchFamily="34" charset="0"/>
              <a:buChar char="•"/>
            </a:pPr>
            <a:r>
              <a:rPr lang="en-GB">
                <a:solidFill>
                  <a:schemeClr val="tx1"/>
                </a:solidFill>
                <a:effectLst/>
                <a:latin typeface="Calibri" panose="020F0502020204030204" pitchFamily="34" charset="0"/>
                <a:ea typeface="Calibri" panose="020F0502020204030204" pitchFamily="34" charset="0"/>
                <a:cs typeface="Calibri" panose="020F0502020204030204" pitchFamily="34" charset="0"/>
              </a:rPr>
              <a:t>The inc</a:t>
            </a:r>
            <a:r>
              <a:rPr lang="en-GB">
                <a:solidFill>
                  <a:schemeClr val="tx1"/>
                </a:solidFill>
                <a:latin typeface="Calibri" panose="020F0502020204030204" pitchFamily="34" charset="0"/>
                <a:ea typeface="Calibri" panose="020F0502020204030204" pitchFamily="34" charset="0"/>
                <a:cs typeface="Calibri" panose="020F0502020204030204" pitchFamily="34" charset="0"/>
              </a:rPr>
              <a:t>rease in primary schools was 18% (377 in 2023/24)</a:t>
            </a:r>
          </a:p>
          <a:p>
            <a:pPr marL="171450" indent="-171450" algn="just">
              <a:buFont typeface="Arial" panose="020B0604020202020204" pitchFamily="34" charset="0"/>
              <a:buChar char="•"/>
            </a:pPr>
            <a:endParaRPr lang="en-GB" sz="1400">
              <a:solidFill>
                <a:schemeClr val="tx1"/>
              </a:solidFill>
              <a:latin typeface="Arial" panose="020B0604020202020204" pitchFamily="34" charset="0"/>
              <a:ea typeface="Times New Roman" panose="02020603050405020304" pitchFamily="18" charset="0"/>
              <a:cs typeface="Arial" panose="020B0604020202020204" pitchFamily="34" charset="0"/>
            </a:endParaRPr>
          </a:p>
        </p:txBody>
      </p:sp>
      <p:sp>
        <p:nvSpPr>
          <p:cNvPr id="3" name="Rectangle 2">
            <a:extLst>
              <a:ext uri="{FF2B5EF4-FFF2-40B4-BE49-F238E27FC236}">
                <a16:creationId xmlns:a16="http://schemas.microsoft.com/office/drawing/2014/main" id="{D89B69BA-D9D1-AE8D-2ACA-1B66EC8E295F}"/>
              </a:ext>
            </a:extLst>
          </p:cNvPr>
          <p:cNvSpPr/>
          <p:nvPr/>
        </p:nvSpPr>
        <p:spPr>
          <a:xfrm>
            <a:off x="106128" y="700348"/>
            <a:ext cx="5892797" cy="2613310"/>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22EFC7D-3AD5-2FD3-06CE-17197DBFAACF}"/>
              </a:ext>
            </a:extLst>
          </p:cNvPr>
          <p:cNvSpPr/>
          <p:nvPr/>
        </p:nvSpPr>
        <p:spPr>
          <a:xfrm>
            <a:off x="6140163" y="700347"/>
            <a:ext cx="5927963" cy="3109407"/>
          </a:xfrm>
          <a:prstGeom prst="rect">
            <a:avLst/>
          </a:prstGeom>
          <a:noFill/>
          <a:ln w="508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itle 1">
            <a:extLst>
              <a:ext uri="{FF2B5EF4-FFF2-40B4-BE49-F238E27FC236}">
                <a16:creationId xmlns:a16="http://schemas.microsoft.com/office/drawing/2014/main" id="{3D2EDA22-01B4-71AD-3D29-9689ADDAD757}"/>
              </a:ext>
            </a:extLst>
          </p:cNvPr>
          <p:cNvSpPr txBox="1">
            <a:spLocks/>
          </p:cNvSpPr>
          <p:nvPr/>
        </p:nvSpPr>
        <p:spPr>
          <a:xfrm>
            <a:off x="882364" y="69919"/>
            <a:ext cx="10515600" cy="526557"/>
          </a:xfrm>
          <a:prstGeom prst="rect">
            <a:avLst/>
          </a:prstGeom>
          <a:solidFill>
            <a:schemeClr val="bg1">
              <a:lumMod val="85000"/>
            </a:schemeClr>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pPr algn="ctr"/>
            <a:r>
              <a:rPr lang="en-GB" sz="3600">
                <a:solidFill>
                  <a:schemeClr val="tx1"/>
                </a:solidFill>
              </a:rPr>
              <a:t>Exclusions from schools – Suspensions</a:t>
            </a:r>
          </a:p>
        </p:txBody>
      </p:sp>
      <p:sp>
        <p:nvSpPr>
          <p:cNvPr id="8" name="TextBox 7">
            <a:extLst>
              <a:ext uri="{FF2B5EF4-FFF2-40B4-BE49-F238E27FC236}">
                <a16:creationId xmlns:a16="http://schemas.microsoft.com/office/drawing/2014/main" id="{4486B436-0082-FBF6-D8AE-F2B9CEE75C27}"/>
              </a:ext>
            </a:extLst>
          </p:cNvPr>
          <p:cNvSpPr txBox="1"/>
          <p:nvPr/>
        </p:nvSpPr>
        <p:spPr>
          <a:xfrm>
            <a:off x="6116054" y="832398"/>
            <a:ext cx="5732601" cy="3046988"/>
          </a:xfrm>
          <a:prstGeom prst="rect">
            <a:avLst/>
          </a:prstGeom>
          <a:noFill/>
        </p:spPr>
        <p:txBody>
          <a:bodyPr wrap="square">
            <a:spAutoFit/>
          </a:bodyPr>
          <a:lstStyle/>
          <a:p>
            <a:pPr algn="just"/>
            <a:r>
              <a:rPr lang="en-GB" sz="1600" b="1">
                <a:solidFill>
                  <a:schemeClr val="tx1"/>
                </a:solidFill>
                <a:effectLst/>
                <a:latin typeface="Calibri" panose="020F0502020204030204" pitchFamily="34" charset="0"/>
                <a:ea typeface="Calibri" panose="020F0502020204030204" pitchFamily="34" charset="0"/>
                <a:cs typeface="Calibri" panose="020F0502020204030204" pitchFamily="34" charset="0"/>
              </a:rPr>
              <a:t>% of School Population</a:t>
            </a:r>
            <a:endParaRPr lang="en-GB" sz="160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en-GB" sz="1600">
                <a:solidFill>
                  <a:schemeClr val="tx1"/>
                </a:solidFill>
                <a:latin typeface="Calibri" panose="020F0502020204030204" pitchFamily="34" charset="0"/>
                <a:ea typeface="Calibri" panose="020F0502020204030204" pitchFamily="34" charset="0"/>
                <a:cs typeface="Calibri" panose="020F0502020204030204" pitchFamily="34" charset="0"/>
              </a:rPr>
              <a:t>The North Yorkshire average for children suspended at least once as a % of the secondary school population is 7.3% in 2023/24. Up from 6.3% in 2022/23.</a:t>
            </a:r>
          </a:p>
          <a:p>
            <a:pPr marL="171450" indent="-171450" algn="just">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Both Scarborough &amp; Ryedale (9.6%) and Hambleton &amp; </a:t>
            </a:r>
            <a:r>
              <a:rPr lang="en-GB" sz="1600" err="1">
                <a:latin typeface="Calibri" panose="020F0502020204030204" pitchFamily="34" charset="0"/>
                <a:ea typeface="Calibri" panose="020F0502020204030204" pitchFamily="34" charset="0"/>
                <a:cs typeface="Calibri" panose="020F0502020204030204" pitchFamily="34" charset="0"/>
              </a:rPr>
              <a:t>Richmondshire</a:t>
            </a:r>
            <a:r>
              <a:rPr lang="en-GB" sz="1600">
                <a:latin typeface="Calibri" panose="020F0502020204030204" pitchFamily="34" charset="0"/>
                <a:ea typeface="Calibri" panose="020F0502020204030204" pitchFamily="34" charset="0"/>
                <a:cs typeface="Calibri" panose="020F0502020204030204" pitchFamily="34" charset="0"/>
              </a:rPr>
              <a:t> (9.6%) locality board area have consistently been above the North Yorkshire average for secondary schools</a:t>
            </a:r>
          </a:p>
          <a:p>
            <a:pPr marL="171450" indent="-171450" algn="just">
              <a:buFont typeface="Arial" panose="020B0604020202020204" pitchFamily="34" charset="0"/>
              <a:buChar char="•"/>
            </a:pPr>
            <a:r>
              <a:rPr lang="en-GB" sz="1600">
                <a:solidFill>
                  <a:schemeClr val="tx1"/>
                </a:solidFill>
                <a:latin typeface="Calibri" panose="020F0502020204030204" pitchFamily="34" charset="0"/>
                <a:ea typeface="Calibri" panose="020F0502020204030204" pitchFamily="34" charset="0"/>
                <a:cs typeface="Calibri" panose="020F0502020204030204" pitchFamily="34" charset="0"/>
              </a:rPr>
              <a:t>The North Yorkshire average for children suspended at least once as a % of the primary school population was 0.86% in 2023/24. Up from 0.71%.</a:t>
            </a:r>
          </a:p>
          <a:p>
            <a:pPr marL="171450" indent="-171450" algn="just">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The rate for Scarborough &amp; Ryedale locality board area in 2023/24 was 1.17%</a:t>
            </a:r>
            <a:endParaRPr lang="en-GB" sz="1600">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Table 6">
            <a:extLst>
              <a:ext uri="{FF2B5EF4-FFF2-40B4-BE49-F238E27FC236}">
                <a16:creationId xmlns:a16="http://schemas.microsoft.com/office/drawing/2014/main" id="{A852E76F-B00C-121D-C84D-13E537C93925}"/>
              </a:ext>
            </a:extLst>
          </p:cNvPr>
          <p:cNvGraphicFramePr>
            <a:graphicFrameLocks noGrp="1"/>
          </p:cNvGraphicFramePr>
          <p:nvPr/>
        </p:nvGraphicFramePr>
        <p:xfrm>
          <a:off x="6053509" y="4086752"/>
          <a:ext cx="5927961" cy="2409802"/>
        </p:xfrm>
        <a:graphic>
          <a:graphicData uri="http://schemas.openxmlformats.org/drawingml/2006/table">
            <a:tbl>
              <a:tblPr/>
              <a:tblGrid>
                <a:gridCol w="2843493">
                  <a:extLst>
                    <a:ext uri="{9D8B030D-6E8A-4147-A177-3AD203B41FA5}">
                      <a16:colId xmlns:a16="http://schemas.microsoft.com/office/drawing/2014/main" val="1186243388"/>
                    </a:ext>
                  </a:extLst>
                </a:gridCol>
                <a:gridCol w="771117">
                  <a:extLst>
                    <a:ext uri="{9D8B030D-6E8A-4147-A177-3AD203B41FA5}">
                      <a16:colId xmlns:a16="http://schemas.microsoft.com/office/drawing/2014/main" val="859945711"/>
                    </a:ext>
                  </a:extLst>
                </a:gridCol>
                <a:gridCol w="771117">
                  <a:extLst>
                    <a:ext uri="{9D8B030D-6E8A-4147-A177-3AD203B41FA5}">
                      <a16:colId xmlns:a16="http://schemas.microsoft.com/office/drawing/2014/main" val="950829432"/>
                    </a:ext>
                  </a:extLst>
                </a:gridCol>
                <a:gridCol w="771117">
                  <a:extLst>
                    <a:ext uri="{9D8B030D-6E8A-4147-A177-3AD203B41FA5}">
                      <a16:colId xmlns:a16="http://schemas.microsoft.com/office/drawing/2014/main" val="2956966972"/>
                    </a:ext>
                  </a:extLst>
                </a:gridCol>
                <a:gridCol w="771117">
                  <a:extLst>
                    <a:ext uri="{9D8B030D-6E8A-4147-A177-3AD203B41FA5}">
                      <a16:colId xmlns:a16="http://schemas.microsoft.com/office/drawing/2014/main" val="2146156931"/>
                    </a:ext>
                  </a:extLst>
                </a:gridCol>
              </a:tblGrid>
              <a:tr h="455034">
                <a:tc>
                  <a:txBody>
                    <a:bodyPr/>
                    <a:lstStyle/>
                    <a:p>
                      <a:pPr algn="l" fontAlgn="b"/>
                      <a:endParaRPr lang="en-GB" sz="1000" b="0" i="0" u="none" strike="noStrike">
                        <a:solidFill>
                          <a:srgbClr val="000000"/>
                        </a:solidFill>
                        <a:effectLst/>
                        <a:latin typeface="Arial" panose="020B0604020202020204" pitchFamily="34" charset="0"/>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GB" sz="1000" b="1" i="0" u="none" strike="noStrike">
                          <a:solidFill>
                            <a:srgbClr val="000000"/>
                          </a:solidFill>
                          <a:effectLst/>
                          <a:latin typeface="Arial" panose="020B0604020202020204" pitchFamily="34" charset="0"/>
                        </a:rPr>
                        <a:t>Primary Schools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GB"/>
                    </a:p>
                  </a:txBody>
                  <a:tcPr/>
                </a:tc>
                <a:tc gridSpan="2">
                  <a:txBody>
                    <a:bodyPr/>
                    <a:lstStyle/>
                    <a:p>
                      <a:pPr algn="ctr" fontAlgn="b"/>
                      <a:r>
                        <a:rPr lang="en-GB" sz="1000" b="1" i="0" u="none" strike="noStrike">
                          <a:solidFill>
                            <a:srgbClr val="000000"/>
                          </a:solidFill>
                          <a:effectLst/>
                          <a:latin typeface="Arial" panose="020B0604020202020204" pitchFamily="34" charset="0"/>
                        </a:rPr>
                        <a:t>Secondary Schools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extLst>
                  <a:ext uri="{0D108BD9-81ED-4DB2-BD59-A6C34878D82A}">
                    <a16:rowId xmlns:a16="http://schemas.microsoft.com/office/drawing/2014/main" val="2134026012"/>
                  </a:ext>
                </a:extLst>
              </a:tr>
              <a:tr h="298126">
                <a:tc>
                  <a:txBody>
                    <a:bodyPr/>
                    <a:lstStyle/>
                    <a:p>
                      <a:pPr algn="l" fontAlgn="b"/>
                      <a:r>
                        <a:rPr lang="en-GB" sz="1000" b="1" i="0" u="none" strike="noStrike">
                          <a:solidFill>
                            <a:srgbClr val="000000"/>
                          </a:solidFill>
                          <a:effectLst/>
                          <a:latin typeface="Arial" panose="020B0604020202020204" pitchFamily="34" charset="0"/>
                        </a:rPr>
                        <a:t>Locality Board Areas</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1000" b="1" i="0" u="none" strike="noStrike">
                          <a:solidFill>
                            <a:srgbClr val="000000"/>
                          </a:solidFill>
                          <a:effectLst/>
                          <a:latin typeface="Arial" panose="020B0604020202020204" pitchFamily="34" charset="0"/>
                        </a:rPr>
                        <a:t>Total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panose="020B0604020202020204" pitchFamily="34" charset="0"/>
                        </a:rPr>
                        <a:t>%NoR</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Arial" panose="020B0604020202020204" pitchFamily="34" charset="0"/>
                        </a:rPr>
                        <a:t>Total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1000" b="1" i="0" u="none" strike="noStrike">
                          <a:solidFill>
                            <a:srgbClr val="000000"/>
                          </a:solidFill>
                          <a:effectLst/>
                          <a:latin typeface="Arial" panose="020B0604020202020204" pitchFamily="34" charset="0"/>
                        </a:rPr>
                        <a:t>%NoR</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62727665"/>
                  </a:ext>
                </a:extLst>
              </a:tr>
              <a:tr h="272582">
                <a:tc>
                  <a:txBody>
                    <a:bodyPr/>
                    <a:lstStyle/>
                    <a:p>
                      <a:pPr algn="l" fontAlgn="b"/>
                      <a:r>
                        <a:rPr lang="en-GB" sz="1100" b="1" i="0" u="none" strike="noStrike">
                          <a:solidFill>
                            <a:srgbClr val="000000"/>
                          </a:solidFill>
                          <a:effectLst/>
                          <a:latin typeface="Calibri" panose="020F0502020204030204" pitchFamily="34" charset="0"/>
                        </a:rPr>
                        <a:t>Craven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Arial" panose="020B0604020202020204" pitchFamily="34" charset="0"/>
                        </a:rPr>
                        <a:t>27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Arial" panose="020B0604020202020204" pitchFamily="34" charset="0"/>
                        </a:rPr>
                        <a:t>0.66%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Arial" panose="020B0604020202020204" pitchFamily="34" charset="0"/>
                        </a:rPr>
                        <a:t>193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GB" sz="1100" b="0" i="0" u="none" strike="noStrike">
                          <a:solidFill>
                            <a:srgbClr val="000000"/>
                          </a:solidFill>
                          <a:effectLst/>
                          <a:latin typeface="Arial" panose="020B0604020202020204" pitchFamily="34" charset="0"/>
                        </a:rPr>
                        <a:t>3.75%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690609611"/>
                  </a:ext>
                </a:extLst>
              </a:tr>
              <a:tr h="274916">
                <a:tc>
                  <a:txBody>
                    <a:bodyPr/>
                    <a:lstStyle/>
                    <a:p>
                      <a:pPr algn="l" fontAlgn="b"/>
                      <a:r>
                        <a:rPr lang="en-GB" sz="1100" b="1" i="0" u="none" strike="noStrike">
                          <a:solidFill>
                            <a:srgbClr val="000000"/>
                          </a:solidFill>
                          <a:effectLst/>
                          <a:latin typeface="Calibri" panose="020F0502020204030204" pitchFamily="34" charset="0"/>
                        </a:rPr>
                        <a:t>Hambleton and Richmondshire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78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984"/>
                    </a:solidFill>
                  </a:tcPr>
                </a:tc>
                <a:tc>
                  <a:txBody>
                    <a:bodyPr/>
                    <a:lstStyle/>
                    <a:p>
                      <a:pPr algn="ctr" fontAlgn="b"/>
                      <a:r>
                        <a:rPr lang="en-GB" sz="1100" b="0" i="0" u="none" strike="noStrike">
                          <a:solidFill>
                            <a:srgbClr val="000000"/>
                          </a:solidFill>
                          <a:effectLst/>
                          <a:latin typeface="Calibri" panose="020F0502020204030204" pitchFamily="34" charset="0"/>
                        </a:rPr>
                        <a:t>0.78%</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Calibri" panose="020F0502020204030204" pitchFamily="34" charset="0"/>
                        </a:rPr>
                        <a:t>701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AA78"/>
                    </a:solidFill>
                  </a:tcPr>
                </a:tc>
                <a:tc>
                  <a:txBody>
                    <a:bodyPr/>
                    <a:lstStyle/>
                    <a:p>
                      <a:pPr algn="ctr" fontAlgn="b"/>
                      <a:r>
                        <a:rPr lang="en-GB" sz="1100" b="0" i="0" u="none" strike="noStrike">
                          <a:solidFill>
                            <a:srgbClr val="000000"/>
                          </a:solidFill>
                          <a:effectLst/>
                          <a:latin typeface="Calibri" panose="020F0502020204030204" pitchFamily="34" charset="0"/>
                        </a:rPr>
                        <a:t>9.63%</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6B6C"/>
                    </a:solidFill>
                  </a:tcPr>
                </a:tc>
                <a:extLst>
                  <a:ext uri="{0D108BD9-81ED-4DB2-BD59-A6C34878D82A}">
                    <a16:rowId xmlns:a16="http://schemas.microsoft.com/office/drawing/2014/main" val="2674929724"/>
                  </a:ext>
                </a:extLst>
              </a:tr>
              <a:tr h="274916">
                <a:tc>
                  <a:txBody>
                    <a:bodyPr/>
                    <a:lstStyle/>
                    <a:p>
                      <a:pPr algn="l" fontAlgn="b"/>
                      <a:r>
                        <a:rPr lang="en-GB" sz="1100" b="1" i="0" u="none" strike="noStrike">
                          <a:solidFill>
                            <a:srgbClr val="000000"/>
                          </a:solidFill>
                          <a:effectLst/>
                          <a:latin typeface="Calibri" panose="020F0502020204030204" pitchFamily="34" charset="0"/>
                        </a:rPr>
                        <a:t>Harrogate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77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Calibri" panose="020F0502020204030204" pitchFamily="34" charset="0"/>
                        </a:rPr>
                        <a:t>0.69%</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C77C"/>
                    </a:solidFill>
                  </a:tcPr>
                </a:tc>
                <a:tc>
                  <a:txBody>
                    <a:bodyPr/>
                    <a:lstStyle/>
                    <a:p>
                      <a:pPr algn="ctr" fontAlgn="b"/>
                      <a:r>
                        <a:rPr lang="en-GB" sz="1100" b="0" i="0" u="none" strike="noStrike">
                          <a:solidFill>
                            <a:srgbClr val="000000"/>
                          </a:solidFill>
                          <a:effectLst/>
                          <a:latin typeface="Calibri" panose="020F0502020204030204" pitchFamily="34" charset="0"/>
                        </a:rPr>
                        <a:t>591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b"/>
                      <a:r>
                        <a:rPr lang="en-GB" sz="1100" b="0" i="0" u="none" strike="noStrike">
                          <a:solidFill>
                            <a:srgbClr val="000000"/>
                          </a:solidFill>
                          <a:effectLst/>
                          <a:latin typeface="Calibri" panose="020F0502020204030204" pitchFamily="34" charset="0"/>
                        </a:rPr>
                        <a:t>5.27%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D7E"/>
                    </a:solidFill>
                  </a:tcPr>
                </a:tc>
                <a:extLst>
                  <a:ext uri="{0D108BD9-81ED-4DB2-BD59-A6C34878D82A}">
                    <a16:rowId xmlns:a16="http://schemas.microsoft.com/office/drawing/2014/main" val="3241780583"/>
                  </a:ext>
                </a:extLst>
              </a:tr>
              <a:tr h="274916">
                <a:tc>
                  <a:txBody>
                    <a:bodyPr/>
                    <a:lstStyle/>
                    <a:p>
                      <a:pPr algn="l" fontAlgn="b"/>
                      <a:r>
                        <a:rPr lang="en-GB" sz="1100" b="1" i="0" u="none" strike="noStrike">
                          <a:solidFill>
                            <a:srgbClr val="000000"/>
                          </a:solidFill>
                          <a:effectLst/>
                          <a:latin typeface="Calibri" panose="020F0502020204030204" pitchFamily="34" charset="0"/>
                        </a:rPr>
                        <a:t>Scarborough and Ryedale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Arial" panose="020B0604020202020204" pitchFamily="34" charset="0"/>
                        </a:rPr>
                        <a:t>129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1.17%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809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en-GB" sz="1100" b="0" i="0" u="none" strike="noStrike">
                          <a:solidFill>
                            <a:srgbClr val="000000"/>
                          </a:solidFill>
                          <a:effectLst/>
                          <a:latin typeface="Arial" panose="020B0604020202020204" pitchFamily="34" charset="0"/>
                        </a:rPr>
                        <a:t>9.64%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1015322433"/>
                  </a:ext>
                </a:extLst>
              </a:tr>
              <a:tr h="274916">
                <a:tc>
                  <a:txBody>
                    <a:bodyPr/>
                    <a:lstStyle/>
                    <a:p>
                      <a:pPr algn="l" fontAlgn="b"/>
                      <a:r>
                        <a:rPr lang="en-GB" sz="1100" b="1" i="0" u="none" strike="noStrike">
                          <a:solidFill>
                            <a:srgbClr val="000000"/>
                          </a:solidFill>
                          <a:effectLst/>
                          <a:latin typeface="Calibri" panose="020F0502020204030204" pitchFamily="34" charset="0"/>
                        </a:rPr>
                        <a:t>Selby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66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182"/>
                    </a:solidFill>
                  </a:tcPr>
                </a:tc>
                <a:tc>
                  <a:txBody>
                    <a:bodyPr/>
                    <a:lstStyle/>
                    <a:p>
                      <a:pPr algn="ctr" fontAlgn="b"/>
                      <a:r>
                        <a:rPr lang="en-GB" sz="1100" b="0" i="0" u="none" strike="noStrike">
                          <a:solidFill>
                            <a:srgbClr val="000000"/>
                          </a:solidFill>
                          <a:effectLst/>
                          <a:latin typeface="Calibri" panose="020F0502020204030204" pitchFamily="34" charset="0"/>
                        </a:rPr>
                        <a:t>0.86%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280"/>
                    </a:solidFill>
                  </a:tcPr>
                </a:tc>
                <a:tc>
                  <a:txBody>
                    <a:bodyPr/>
                    <a:lstStyle/>
                    <a:p>
                      <a:pPr algn="ctr" fontAlgn="b"/>
                      <a:r>
                        <a:rPr lang="en-GB" sz="1100" b="0" i="0" u="none" strike="noStrike">
                          <a:solidFill>
                            <a:srgbClr val="000000"/>
                          </a:solidFill>
                          <a:effectLst/>
                          <a:latin typeface="Calibri" panose="020F0502020204030204" pitchFamily="34" charset="0"/>
                        </a:rPr>
                        <a:t>427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880"/>
                    </a:solidFill>
                  </a:tcPr>
                </a:tc>
                <a:tc>
                  <a:txBody>
                    <a:bodyPr/>
                    <a:lstStyle/>
                    <a:p>
                      <a:pPr algn="ctr" fontAlgn="b"/>
                      <a:r>
                        <a:rPr lang="en-GB" sz="1100" b="0" i="0" u="none" strike="noStrike">
                          <a:solidFill>
                            <a:srgbClr val="000000"/>
                          </a:solidFill>
                          <a:effectLst/>
                          <a:latin typeface="Calibri" panose="020F0502020204030204" pitchFamily="34" charset="0"/>
                        </a:rPr>
                        <a:t>8.10%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2039550556"/>
                  </a:ext>
                </a:extLst>
              </a:tr>
              <a:tr h="284396">
                <a:tc>
                  <a:txBody>
                    <a:bodyPr/>
                    <a:lstStyle/>
                    <a:p>
                      <a:pPr algn="l" fontAlgn="b"/>
                      <a:r>
                        <a:rPr lang="en-GB" sz="1100" b="1" i="0" u="none" strike="noStrike">
                          <a:solidFill>
                            <a:srgbClr val="000000"/>
                          </a:solidFill>
                          <a:effectLst/>
                          <a:latin typeface="Calibri" panose="020F0502020204030204" pitchFamily="34" charset="0"/>
                        </a:rPr>
                        <a:t>NYC</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377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0.86%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2721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n-GB" sz="1100" b="1" i="0" u="none" strike="noStrike">
                          <a:solidFill>
                            <a:srgbClr val="000000"/>
                          </a:solidFill>
                          <a:effectLst/>
                          <a:latin typeface="Arial" panose="020B0604020202020204" pitchFamily="34" charset="0"/>
                        </a:rPr>
                        <a:t>7.27%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76190751"/>
                  </a:ext>
                </a:extLst>
              </a:tr>
            </a:tbl>
          </a:graphicData>
        </a:graphic>
      </p:graphicFrame>
      <p:sp>
        <p:nvSpPr>
          <p:cNvPr id="10" name="TextBox 9">
            <a:extLst>
              <a:ext uri="{FF2B5EF4-FFF2-40B4-BE49-F238E27FC236}">
                <a16:creationId xmlns:a16="http://schemas.microsoft.com/office/drawing/2014/main" id="{0FB8715D-E52D-7C2A-91CF-D7D3AFEE6ECE}"/>
              </a:ext>
            </a:extLst>
          </p:cNvPr>
          <p:cNvSpPr txBox="1"/>
          <p:nvPr/>
        </p:nvSpPr>
        <p:spPr>
          <a:xfrm>
            <a:off x="7337991" y="3809755"/>
            <a:ext cx="4288221" cy="276999"/>
          </a:xfrm>
          <a:prstGeom prst="rect">
            <a:avLst/>
          </a:prstGeom>
          <a:noFill/>
        </p:spPr>
        <p:txBody>
          <a:bodyPr wrap="square" rtlCol="0">
            <a:spAutoFit/>
          </a:bodyPr>
          <a:lstStyle/>
          <a:p>
            <a:r>
              <a:rPr lang="en-GB" sz="1200" b="1"/>
              <a:t>Children Suspended at least once – 2023/24</a:t>
            </a:r>
          </a:p>
        </p:txBody>
      </p:sp>
      <p:pic>
        <p:nvPicPr>
          <p:cNvPr id="6" name="Picture 5">
            <a:extLst>
              <a:ext uri="{FF2B5EF4-FFF2-40B4-BE49-F238E27FC236}">
                <a16:creationId xmlns:a16="http://schemas.microsoft.com/office/drawing/2014/main" id="{49F28AD8-1E91-1A8F-01C1-28A051C573FD}"/>
              </a:ext>
            </a:extLst>
          </p:cNvPr>
          <p:cNvPicPr>
            <a:picLocks noChangeAspect="1"/>
          </p:cNvPicPr>
          <p:nvPr/>
        </p:nvPicPr>
        <p:blipFill>
          <a:blip r:embed="rId3"/>
          <a:stretch>
            <a:fillRect/>
          </a:stretch>
        </p:blipFill>
        <p:spPr>
          <a:xfrm>
            <a:off x="210530" y="3495818"/>
            <a:ext cx="5620536" cy="3000736"/>
          </a:xfrm>
          <a:prstGeom prst="rect">
            <a:avLst/>
          </a:prstGeom>
        </p:spPr>
      </p:pic>
    </p:spTree>
    <p:extLst>
      <p:ext uri="{BB962C8B-B14F-4D97-AF65-F5344CB8AC3E}">
        <p14:creationId xmlns:p14="http://schemas.microsoft.com/office/powerpoint/2010/main" val="27138094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CAFC69-F687-544D-9AFC-430AACAE05D7}"/>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a:solidFill>
            <a:srgbClr val="FFC000"/>
          </a:solidFill>
        </p:spPr>
      </p:pic>
      <p:sp>
        <p:nvSpPr>
          <p:cNvPr id="3" name="Title 2">
            <a:extLst>
              <a:ext uri="{FF2B5EF4-FFF2-40B4-BE49-F238E27FC236}">
                <a16:creationId xmlns:a16="http://schemas.microsoft.com/office/drawing/2014/main" id="{26A85194-0872-46FD-7B09-425B93906453}"/>
              </a:ext>
            </a:extLst>
          </p:cNvPr>
          <p:cNvSpPr>
            <a:spLocks noGrp="1"/>
          </p:cNvSpPr>
          <p:nvPr>
            <p:ph type="title"/>
          </p:nvPr>
        </p:nvSpPr>
        <p:spPr>
          <a:xfrm>
            <a:off x="1909482" y="365125"/>
            <a:ext cx="8274424" cy="1325563"/>
          </a:xfrm>
        </p:spPr>
        <p:txBody>
          <a:bodyPr>
            <a:normAutofit fontScale="90000"/>
          </a:bodyPr>
          <a:lstStyle/>
          <a:p>
            <a:r>
              <a:rPr lang="en-GB">
                <a:solidFill>
                  <a:srgbClr val="FBB03B"/>
                </a:solidFill>
                <a:latin typeface="Amasis MT Pro Black" panose="02040A04050005020304" pitchFamily="18" charset="0"/>
              </a:rPr>
              <a:t>All schools in North Yorkshire have access to Verbo </a:t>
            </a:r>
          </a:p>
        </p:txBody>
      </p:sp>
      <p:pic>
        <p:nvPicPr>
          <p:cNvPr id="7" name="Picture 6" descr="A white circle with black text and a white circle with black text&#10;&#10;Description automatically generated">
            <a:extLst>
              <a:ext uri="{FF2B5EF4-FFF2-40B4-BE49-F238E27FC236}">
                <a16:creationId xmlns:a16="http://schemas.microsoft.com/office/drawing/2014/main" id="{6B046C8D-3703-5EA0-6048-B7B8410C5B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718" y="447544"/>
            <a:ext cx="1880745" cy="1160724"/>
          </a:xfrm>
          <a:prstGeom prst="rect">
            <a:avLst/>
          </a:prstGeom>
        </p:spPr>
      </p:pic>
      <p:sp>
        <p:nvSpPr>
          <p:cNvPr id="10" name="Rectangle: Rounded Corners 9">
            <a:extLst>
              <a:ext uri="{FF2B5EF4-FFF2-40B4-BE49-F238E27FC236}">
                <a16:creationId xmlns:a16="http://schemas.microsoft.com/office/drawing/2014/main" id="{0023AC29-A6F8-0EDC-F4B5-FFF52E21FCE3}"/>
              </a:ext>
            </a:extLst>
          </p:cNvPr>
          <p:cNvSpPr/>
          <p:nvPr/>
        </p:nvSpPr>
        <p:spPr>
          <a:xfrm>
            <a:off x="1669204" y="1632020"/>
            <a:ext cx="7708465" cy="23083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62A6C1B-2F42-BC67-29E4-55E7A27F3C34}"/>
              </a:ext>
            </a:extLst>
          </p:cNvPr>
          <p:cNvSpPr txBox="1"/>
          <p:nvPr/>
        </p:nvSpPr>
        <p:spPr>
          <a:xfrm>
            <a:off x="1909482" y="2047518"/>
            <a:ext cx="7064188"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all" spc="0" normalizeH="0" baseline="0" noProof="0">
                <a:ln>
                  <a:noFill/>
                </a:ln>
                <a:solidFill>
                  <a:srgbClr val="333333"/>
                </a:solidFill>
                <a:effectLst/>
                <a:uLnTx/>
                <a:uFillTx/>
                <a:latin typeface="Inter"/>
                <a:ea typeface="+mn-ea"/>
                <a:cs typeface="+mn-cs"/>
              </a:rPr>
              <a:t>Every Wednesday 12 -12.30pm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Fredoka One" panose="020F0502020204030204" pitchFamily="2" charset="0"/>
                <a:ea typeface="+mn-ea"/>
                <a:cs typeface="+mn-cs"/>
              </a:rPr>
              <a:t>Verbo Live Q &amp; 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Inter"/>
                <a:ea typeface="+mn-ea"/>
                <a:cs typeface="+mn-cs"/>
              </a:rPr>
              <a:t>Join a live workshop with one of our speech and language therapists where we will answer any questions you may have about the Verbo platform or supporting your pupils with their communication skills.</a:t>
            </a:r>
          </a:p>
        </p:txBody>
      </p:sp>
      <p:sp>
        <p:nvSpPr>
          <p:cNvPr id="8" name="Rectangle: Rounded Corners 7">
            <a:extLst>
              <a:ext uri="{FF2B5EF4-FFF2-40B4-BE49-F238E27FC236}">
                <a16:creationId xmlns:a16="http://schemas.microsoft.com/office/drawing/2014/main" id="{BBFE95EC-33B1-35E7-CA0B-E497A820BC25}"/>
              </a:ext>
            </a:extLst>
          </p:cNvPr>
          <p:cNvSpPr/>
          <p:nvPr/>
        </p:nvSpPr>
        <p:spPr>
          <a:xfrm>
            <a:off x="1669204" y="4184551"/>
            <a:ext cx="7708465" cy="2308324"/>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Fredoka One" panose="020F0502020204030204" pitchFamily="2" charset="0"/>
                <a:ea typeface="+mn-ea"/>
                <a:cs typeface="+mn-cs"/>
              </a:rPr>
              <a:t> </a:t>
            </a:r>
          </a:p>
        </p:txBody>
      </p:sp>
      <p:pic>
        <p:nvPicPr>
          <p:cNvPr id="5" name="Picture 4" descr="A qr code on a white background&#10;&#10;AI-generated content may be incorrect.">
            <a:extLst>
              <a:ext uri="{FF2B5EF4-FFF2-40B4-BE49-F238E27FC236}">
                <a16:creationId xmlns:a16="http://schemas.microsoft.com/office/drawing/2014/main" id="{2AA74913-68FF-CE3F-E67F-2C13DED98CB7}"/>
              </a:ext>
            </a:extLst>
          </p:cNvPr>
          <p:cNvPicPr>
            <a:picLocks noChangeAspect="1"/>
          </p:cNvPicPr>
          <p:nvPr/>
        </p:nvPicPr>
        <p:blipFill>
          <a:blip r:embed="rId4"/>
          <a:stretch>
            <a:fillRect/>
          </a:stretch>
        </p:blipFill>
        <p:spPr>
          <a:xfrm>
            <a:off x="9674778" y="4337173"/>
            <a:ext cx="1950445" cy="2006218"/>
          </a:xfrm>
          <a:prstGeom prst="rect">
            <a:avLst/>
          </a:prstGeom>
        </p:spPr>
      </p:pic>
      <p:sp>
        <p:nvSpPr>
          <p:cNvPr id="9" name="TextBox 8">
            <a:extLst>
              <a:ext uri="{FF2B5EF4-FFF2-40B4-BE49-F238E27FC236}">
                <a16:creationId xmlns:a16="http://schemas.microsoft.com/office/drawing/2014/main" id="{EB6E6EC4-428B-26AB-CF12-7167F6809372}"/>
              </a:ext>
            </a:extLst>
          </p:cNvPr>
          <p:cNvSpPr txBox="1"/>
          <p:nvPr/>
        </p:nvSpPr>
        <p:spPr>
          <a:xfrm>
            <a:off x="1855693" y="4600049"/>
            <a:ext cx="7171765"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33333"/>
                </a:solidFill>
                <a:effectLst/>
                <a:uLnTx/>
                <a:uFillTx/>
                <a:latin typeface="Fredoka One" panose="020F0502020204030204" pitchFamily="2" charset="0"/>
                <a:ea typeface="+mn-ea"/>
                <a:cs typeface="+mn-cs"/>
              </a:rPr>
              <a:t>Verbo Workshops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There are a number of free workshops bookable via the Verbo Website. These include exploring the content, workshops for supporting parents and guest speakers. Follow the QR code to book a slot on wither the Verbo Live or a workshop! </a:t>
            </a:r>
          </a:p>
        </p:txBody>
      </p:sp>
    </p:spTree>
    <p:extLst>
      <p:ext uri="{BB962C8B-B14F-4D97-AF65-F5344CB8AC3E}">
        <p14:creationId xmlns:p14="http://schemas.microsoft.com/office/powerpoint/2010/main" val="2518075887"/>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CAFC69-F687-544D-9AFC-430AACAE05D7}"/>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p:spPr>
      </p:pic>
      <p:pic>
        <p:nvPicPr>
          <p:cNvPr id="5" name="Picture 4" descr="A logo with text on it&#10;&#10;Description automatically generated">
            <a:extLst>
              <a:ext uri="{FF2B5EF4-FFF2-40B4-BE49-F238E27FC236}">
                <a16:creationId xmlns:a16="http://schemas.microsoft.com/office/drawing/2014/main" id="{EC2CFDD7-57C3-267E-2ECF-237DAE80E9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5760" y="147113"/>
            <a:ext cx="3441674" cy="1439323"/>
          </a:xfrm>
          <a:prstGeom prst="rect">
            <a:avLst/>
          </a:prstGeom>
        </p:spPr>
      </p:pic>
      <p:sp>
        <p:nvSpPr>
          <p:cNvPr id="6" name="Rectangle: Rounded Corners 5">
            <a:extLst>
              <a:ext uri="{FF2B5EF4-FFF2-40B4-BE49-F238E27FC236}">
                <a16:creationId xmlns:a16="http://schemas.microsoft.com/office/drawing/2014/main" id="{CA706A96-41FB-52DC-D734-737B17DD4991}"/>
              </a:ext>
            </a:extLst>
          </p:cNvPr>
          <p:cNvSpPr/>
          <p:nvPr/>
        </p:nvSpPr>
        <p:spPr>
          <a:xfrm>
            <a:off x="2384399" y="1577258"/>
            <a:ext cx="7099300" cy="3002431"/>
          </a:xfrm>
          <a:prstGeom prst="roundRect">
            <a:avLst/>
          </a:prstGeom>
          <a:solidFill>
            <a:schemeClr val="bg1"/>
          </a:solidFill>
          <a:ln w="38100">
            <a:solidFill>
              <a:srgbClr val="55BC6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a:ln>
                  <a:noFill/>
                </a:ln>
                <a:solidFill>
                  <a:srgbClr val="55BC64"/>
                </a:solidFill>
                <a:effectLst/>
                <a:uLnTx/>
                <a:uFillTx/>
                <a:latin typeface="Amasis MT Pro Medium"/>
                <a:ea typeface="+mn-ea"/>
                <a:cs typeface="+mn-cs"/>
              </a:rPr>
              <a:t>Relational Approach Support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Calibri"/>
                <a:ea typeface="Calibri"/>
                <a:cs typeface="Calibri"/>
              </a:rPr>
              <a:t>Do you have concerns about behaviour in your school?  Do you want support in choosing or embedding a relational approach?</a:t>
            </a:r>
            <a:r>
              <a:rPr kumimoji="0" lang="en-GB" sz="1800" b="0" i="0" u="none" strike="noStrike" kern="1200" cap="none" spc="0" normalizeH="0" baseline="0" noProof="0">
                <a:ln>
                  <a:noFill/>
                </a:ln>
                <a:solidFill>
                  <a:srgbClr val="000000"/>
                </a:solidFill>
                <a:effectLst/>
                <a:uLnTx/>
                <a:uFillTx/>
                <a:latin typeface="Calibri"/>
                <a:ea typeface="Calibri"/>
                <a:cs typeface="Calibri"/>
              </a:rPr>
              <a:t>​</a:t>
            </a: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a:ea typeface="Calibri"/>
                <a:cs typeface="Calibri"/>
              </a:rPr>
              <a:t>If so contact H&amp;R LB's Relational Approach Co-ordinator who can offer bespoke support for your setting.  </a:t>
            </a: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GB"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6535"/>
                </a:solidFill>
                <a:effectLst/>
                <a:uLnTx/>
                <a:uFillTx/>
                <a:latin typeface="Garet Bold"/>
                <a:ea typeface="+mn-ea"/>
                <a:cs typeface="+mn-cs"/>
              </a:rPr>
              <a:t>Contact: Alison.Keane@dalesmat.org</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p:txBody>
      </p:sp>
      <p:sp>
        <p:nvSpPr>
          <p:cNvPr id="2" name="Rectangle: Rounded Corners 1">
            <a:extLst>
              <a:ext uri="{FF2B5EF4-FFF2-40B4-BE49-F238E27FC236}">
                <a16:creationId xmlns:a16="http://schemas.microsoft.com/office/drawing/2014/main" id="{910F48D0-1EF9-4EFA-CB09-8B70A3E9B643}"/>
              </a:ext>
            </a:extLst>
          </p:cNvPr>
          <p:cNvSpPr/>
          <p:nvPr/>
        </p:nvSpPr>
        <p:spPr>
          <a:xfrm>
            <a:off x="2384398" y="4730835"/>
            <a:ext cx="7099300" cy="1905336"/>
          </a:xfrm>
          <a:prstGeom prst="roundRect">
            <a:avLst/>
          </a:prstGeom>
          <a:solidFill>
            <a:schemeClr val="bg1"/>
          </a:solidFill>
          <a:ln w="38100">
            <a:solidFill>
              <a:srgbClr val="55BC6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a:ln>
                  <a:noFill/>
                </a:ln>
                <a:solidFill>
                  <a:srgbClr val="55BC64"/>
                </a:solidFill>
                <a:effectLst/>
                <a:uLnTx/>
                <a:uFillTx/>
                <a:latin typeface="Amasis MT Pro Medium"/>
                <a:ea typeface="+mn-ea"/>
                <a:cs typeface="+mn-cs"/>
              </a:rPr>
              <a:t>Watch out for further </a:t>
            </a:r>
            <a:endParaRPr kumimoji="0" lang="en-US" sz="1800" b="0" i="0" u="none" strike="noStrike" kern="1200" cap="none" spc="0" normalizeH="0" baseline="0" noProof="0">
              <a:ln>
                <a:noFill/>
              </a:ln>
              <a:solidFill>
                <a:srgbClr val="FFFFFF"/>
              </a:solidFill>
              <a:effectLst/>
              <a:uLnTx/>
              <a:uFillTx/>
              <a:latin typeface="Calibri" panose="020F0502020204030204"/>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a:ln>
                  <a:noFill/>
                </a:ln>
                <a:solidFill>
                  <a:srgbClr val="55BC64"/>
                </a:solidFill>
                <a:effectLst/>
                <a:uLnTx/>
                <a:uFillTx/>
                <a:latin typeface="Amasis MT Pro Medium"/>
                <a:ea typeface="+mn-ea"/>
                <a:cs typeface="+mn-cs"/>
              </a:rPr>
              <a:t>projects on our project's</a:t>
            </a:r>
            <a:endParaRPr kumimoji="0" lang="en-US" sz="1800" b="0" i="0" u="none" strike="noStrike" kern="1200" cap="none" spc="0" normalizeH="0" baseline="0" noProof="0">
              <a:ln>
                <a:noFill/>
              </a:ln>
              <a:solidFill>
                <a:srgbClr val="FFFFFF"/>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a:ln>
                  <a:noFill/>
                </a:ln>
                <a:solidFill>
                  <a:srgbClr val="55BC64"/>
                </a:solidFill>
                <a:effectLst/>
                <a:uLnTx/>
                <a:uFillTx/>
                <a:latin typeface="Amasis MT Pro Medium"/>
                <a:ea typeface="+mn-ea"/>
                <a:cs typeface="+mn-cs"/>
              </a:rPr>
              <a:t> webpage</a:t>
            </a:r>
            <a:endParaRPr kumimoji="0" lang="en-US" sz="1800" b="0" i="0" u="none" strike="noStrike" kern="1200" cap="none" spc="0" normalizeH="0" baseline="0" noProof="0">
              <a:ln>
                <a:noFill/>
              </a:ln>
              <a:solidFill>
                <a:prstClr val="white"/>
              </a:solidFill>
              <a:effectLst/>
              <a:uLnTx/>
              <a:uFillTx/>
              <a:latin typeface="Calibri" panose="020F0502020204030204"/>
              <a:ea typeface="Calibri"/>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a:ea typeface="Calibri"/>
              <a:cs typeface="Calibri"/>
            </a:endParaRPr>
          </a:p>
        </p:txBody>
      </p:sp>
      <p:pic>
        <p:nvPicPr>
          <p:cNvPr id="8" name="Picture 7" descr="A qr code on a white background&#10;&#10;AI-generated content may be incorrect.">
            <a:extLst>
              <a:ext uri="{FF2B5EF4-FFF2-40B4-BE49-F238E27FC236}">
                <a16:creationId xmlns:a16="http://schemas.microsoft.com/office/drawing/2014/main" id="{F2CCCBFC-56A2-3F48-7938-0F17A0F663C0}"/>
              </a:ext>
            </a:extLst>
          </p:cNvPr>
          <p:cNvPicPr>
            <a:picLocks noChangeAspect="1"/>
          </p:cNvPicPr>
          <p:nvPr/>
        </p:nvPicPr>
        <p:blipFill>
          <a:blip r:embed="rId4"/>
          <a:stretch>
            <a:fillRect/>
          </a:stretch>
        </p:blipFill>
        <p:spPr>
          <a:xfrm>
            <a:off x="7580005" y="4872209"/>
            <a:ext cx="1585627" cy="1566232"/>
          </a:xfrm>
          <a:prstGeom prst="rect">
            <a:avLst/>
          </a:prstGeom>
        </p:spPr>
      </p:pic>
    </p:spTree>
    <p:extLst>
      <p:ext uri="{BB962C8B-B14F-4D97-AF65-F5344CB8AC3E}">
        <p14:creationId xmlns:p14="http://schemas.microsoft.com/office/powerpoint/2010/main" val="47059807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B5553-0812-2E11-CD9D-D4C2F0F71B4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CCBB24B-B120-3752-7635-A0B0CE94795D}"/>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p:spPr>
      </p:pic>
      <p:sp>
        <p:nvSpPr>
          <p:cNvPr id="6" name="Rectangle: Rounded Corners 5">
            <a:extLst>
              <a:ext uri="{FF2B5EF4-FFF2-40B4-BE49-F238E27FC236}">
                <a16:creationId xmlns:a16="http://schemas.microsoft.com/office/drawing/2014/main" id="{063EF930-247A-4D5E-2956-3E0F02D2D237}"/>
              </a:ext>
            </a:extLst>
          </p:cNvPr>
          <p:cNvSpPr/>
          <p:nvPr/>
        </p:nvSpPr>
        <p:spPr>
          <a:xfrm>
            <a:off x="2384399" y="1958257"/>
            <a:ext cx="7099300" cy="3897552"/>
          </a:xfrm>
          <a:prstGeom prst="roundRect">
            <a:avLst/>
          </a:prstGeom>
          <a:solidFill>
            <a:schemeClr val="bg1"/>
          </a:solidFill>
          <a:ln w="38100">
            <a:solidFill>
              <a:srgbClr val="9610A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a:ln>
                  <a:noFill/>
                </a:ln>
                <a:solidFill>
                  <a:srgbClr val="5F0A66"/>
                </a:solidFill>
                <a:effectLst/>
                <a:uLnTx/>
                <a:uFillTx/>
                <a:latin typeface="Amasis MT Pro Medium"/>
                <a:ea typeface="+mn-ea"/>
                <a:cs typeface="+mn-cs"/>
              </a:rPr>
              <a:t>Selby Inclusion Lead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Sam Johnson is working on various inclusive initiatives in the Selby area including;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a:ln>
                <a:noFill/>
              </a:ln>
              <a:solidFill>
                <a:srgbClr val="5F0A66"/>
              </a:solidFill>
              <a:effectLst/>
              <a:uLnTx/>
              <a:uFillTx/>
              <a:latin typeface="Amasis MT Pro Medium"/>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creating Relational Approach Network meetings</a:t>
            </a:r>
            <a:endParaRPr kumimoji="0" lang="en-GB" sz="1800" b="0" i="0" u="none" strike="noStrike" kern="1200" cap="none" spc="0" normalizeH="0" baseline="0" noProof="0">
              <a:ln>
                <a:noFill/>
              </a:ln>
              <a:solidFill>
                <a:srgbClr val="FFFFFF"/>
              </a:solidFill>
              <a:effectLst/>
              <a:uLnTx/>
              <a:uFillTx/>
              <a:latin typeface="Calibri" panose="020F0502020204030204"/>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Ambition Hub</a:t>
            </a:r>
            <a:endParaRPr kumimoji="0" lang="en-GB" sz="1800" b="0" i="0" u="none" strike="noStrike" kern="1200" cap="none" spc="0" normalizeH="0" baseline="0" noProof="0">
              <a:ln>
                <a:noFill/>
              </a:ln>
              <a:solidFill>
                <a:srgbClr val="FFFFFF"/>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'A day in the life of a Year 7' transition events</a:t>
            </a:r>
            <a:endParaRPr kumimoji="0" lang="en-GB" sz="1800" b="0" i="0" u="none" strike="noStrike" kern="1200" cap="none" spc="0" normalizeH="0" baseline="0" noProof="0">
              <a:ln>
                <a:noFill/>
              </a:ln>
              <a:solidFill>
                <a:srgbClr val="FFFFFF"/>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a:ln>
                <a:noFill/>
              </a:ln>
              <a:solidFill>
                <a:srgbClr val="5F0A66"/>
              </a:solidFill>
              <a:effectLst/>
              <a:uLnTx/>
              <a:uFillTx/>
              <a:latin typeface="Amasis MT Pro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See her webpage for more details and contact her </a:t>
            </a:r>
            <a:endParaRPr kumimoji="0" lang="en-GB" sz="1800" b="0" i="0" u="none" strike="noStrike" kern="1200" cap="none" spc="0" normalizeH="0" baseline="0" noProof="0">
              <a:ln>
                <a:noFill/>
              </a:ln>
              <a:solidFill>
                <a:srgbClr val="FFFFFF"/>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srgbClr val="5F0A66"/>
                </a:solidFill>
                <a:effectLst/>
                <a:uLnTx/>
                <a:uFillTx/>
                <a:latin typeface="Amasis MT Pro Medium"/>
                <a:ea typeface="+mn-ea"/>
                <a:cs typeface="+mn-cs"/>
              </a:rPr>
              <a:t>to get support or get involved. </a:t>
            </a:r>
            <a:endParaRPr kumimoji="0" lang="en-GB" sz="1800" b="0" i="0" u="none" strike="noStrike" kern="1200" cap="none" spc="0" normalizeH="0" baseline="0" noProof="0">
              <a:ln>
                <a:noFill/>
              </a:ln>
              <a:solidFill>
                <a:prstClr val="white"/>
              </a:solidFill>
              <a:effectLst/>
              <a:uLnTx/>
              <a:uFillTx/>
              <a:latin typeface="Calibri" panose="020F0502020204030204"/>
              <a:ea typeface="Calibri"/>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F0A66"/>
              </a:solidFill>
              <a:effectLst/>
              <a:uLnTx/>
              <a:uFillTx/>
              <a:latin typeface="Garet 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F0A66"/>
                </a:solidFill>
                <a:effectLst/>
                <a:uLnTx/>
                <a:uFillTx/>
                <a:latin typeface="Garet Bold"/>
                <a:ea typeface="+mn-ea"/>
                <a:cs typeface="+mn-cs"/>
              </a:rPr>
              <a:t>Contact: </a:t>
            </a:r>
            <a:r>
              <a:rPr kumimoji="0" lang="en-US" sz="1800" b="0" i="0" u="sng" strike="noStrike" kern="1200" cap="none" spc="0" normalizeH="0" baseline="0" noProof="0">
                <a:ln>
                  <a:noFill/>
                </a:ln>
                <a:solidFill>
                  <a:srgbClr val="5F0A66"/>
                </a:solidFill>
                <a:effectLst/>
                <a:uLnTx/>
                <a:uFillTx/>
                <a:latin typeface="Poppins"/>
                <a:ea typeface="+mn-ea"/>
                <a:cs typeface="Poppins"/>
                <a:hlinkClick r:id="rId3">
                  <a:extLst>
                    <a:ext uri="{A12FA001-AC4F-418D-AE19-62706E023703}">
                      <ahyp:hlinkClr xmlns:ahyp="http://schemas.microsoft.com/office/drawing/2018/hyperlinkcolor" val="tx"/>
                    </a:ext>
                  </a:extLst>
                </a:hlinkClick>
              </a:rPr>
              <a:t>sj@selbyhigh.co.uk</a:t>
            </a:r>
            <a:endParaRPr kumimoji="0" lang="en-US" sz="1800" b="0" i="0" u="none" strike="noStrike" kern="1200" cap="none" spc="0" normalizeH="0" baseline="0" noProof="0">
              <a:ln>
                <a:noFill/>
              </a:ln>
              <a:solidFill>
                <a:srgbClr val="5F0A66"/>
              </a:solidFill>
              <a:effectLst/>
              <a:uLnTx/>
              <a:uFillTx/>
              <a:latin typeface="Garet Bold"/>
              <a:ea typeface="+mn-ea"/>
              <a:cs typeface="+mn-cs"/>
              <a:hlinkClick r:id="" action="ppaction://noaction">
                <a:extLst>
                  <a:ext uri="{A12FA001-AC4F-418D-AE19-62706E023703}">
                    <ahyp:hlinkClr xmlns:ahyp="http://schemas.microsoft.com/office/drawing/2018/hyperlinkcolor" val="tx"/>
                  </a:ext>
                </a:extLst>
              </a:hlinkClick>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F0A66"/>
              </a:solidFill>
              <a:effectLst/>
              <a:uLnTx/>
              <a:uFillTx/>
              <a:latin typeface="Segoe UI" panose="020B0502040204020203" pitchFamily="34" charset="0"/>
              <a:ea typeface="+mn-ea"/>
              <a:cs typeface="Segoe UI"/>
            </a:endParaRPr>
          </a:p>
        </p:txBody>
      </p:sp>
      <p:pic>
        <p:nvPicPr>
          <p:cNvPr id="3" name="Picture 2" descr="A logo of a family&#10;&#10;AI-generated content may be incorrect.">
            <a:extLst>
              <a:ext uri="{FF2B5EF4-FFF2-40B4-BE49-F238E27FC236}">
                <a16:creationId xmlns:a16="http://schemas.microsoft.com/office/drawing/2014/main" id="{B50415D9-A164-D4E2-FF21-6A5612217BDC}"/>
              </a:ext>
            </a:extLst>
          </p:cNvPr>
          <p:cNvPicPr>
            <a:picLocks noChangeAspect="1"/>
          </p:cNvPicPr>
          <p:nvPr/>
        </p:nvPicPr>
        <p:blipFill>
          <a:blip r:embed="rId4"/>
          <a:stretch>
            <a:fillRect/>
          </a:stretch>
        </p:blipFill>
        <p:spPr>
          <a:xfrm>
            <a:off x="2065663" y="143348"/>
            <a:ext cx="3415229" cy="1677980"/>
          </a:xfrm>
          <a:prstGeom prst="rect">
            <a:avLst/>
          </a:prstGeom>
        </p:spPr>
      </p:pic>
      <p:pic>
        <p:nvPicPr>
          <p:cNvPr id="2" name="Picture 1" descr="A qr code on a white background&#10;&#10;AI-generated content may be incorrect.">
            <a:extLst>
              <a:ext uri="{FF2B5EF4-FFF2-40B4-BE49-F238E27FC236}">
                <a16:creationId xmlns:a16="http://schemas.microsoft.com/office/drawing/2014/main" id="{598E3F6E-D4B8-1068-AA39-A6287080CE72}"/>
              </a:ext>
            </a:extLst>
          </p:cNvPr>
          <p:cNvPicPr>
            <a:picLocks noChangeAspect="1"/>
          </p:cNvPicPr>
          <p:nvPr/>
        </p:nvPicPr>
        <p:blipFill>
          <a:blip r:embed="rId5"/>
          <a:stretch>
            <a:fillRect/>
          </a:stretch>
        </p:blipFill>
        <p:spPr>
          <a:xfrm>
            <a:off x="7672158" y="3912306"/>
            <a:ext cx="1612479" cy="1668253"/>
          </a:xfrm>
          <a:prstGeom prst="rect">
            <a:avLst/>
          </a:prstGeom>
        </p:spPr>
      </p:pic>
    </p:spTree>
    <p:extLst>
      <p:ext uri="{BB962C8B-B14F-4D97-AF65-F5344CB8AC3E}">
        <p14:creationId xmlns:p14="http://schemas.microsoft.com/office/powerpoint/2010/main" val="320309599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CAFC69-F687-544D-9AFC-430AACAE05D7}"/>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p:spPr>
      </p:pic>
      <p:sp>
        <p:nvSpPr>
          <p:cNvPr id="10" name="TextBox 9">
            <a:extLst>
              <a:ext uri="{FF2B5EF4-FFF2-40B4-BE49-F238E27FC236}">
                <a16:creationId xmlns:a16="http://schemas.microsoft.com/office/drawing/2014/main" id="{19354568-834E-ADD0-0E89-E7B78B7651A2}"/>
              </a:ext>
            </a:extLst>
          </p:cNvPr>
          <p:cNvSpPr txBox="1"/>
          <p:nvPr/>
        </p:nvSpPr>
        <p:spPr>
          <a:xfrm>
            <a:off x="2259802" y="2494743"/>
            <a:ext cx="7986839"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EC058E"/>
                </a:solidFill>
                <a:effectLst/>
                <a:uLnTx/>
                <a:uFillTx/>
                <a:latin typeface="Amasis MT Pro Black"/>
                <a:ea typeface="+mn-ea"/>
                <a:cs typeface="+mn-cs"/>
              </a:rPr>
              <a:t> </a:t>
            </a:r>
            <a:endParaRPr kumimoji="0" lang="en-GB" sz="2400" b="0" i="0" u="none" strike="noStrike" kern="1200" cap="none" spc="0" normalizeH="0" baseline="0" noProof="0">
              <a:ln>
                <a:noFill/>
              </a:ln>
              <a:solidFill>
                <a:srgbClr val="EC058E"/>
              </a:solidFill>
              <a:effectLst/>
              <a:uLnTx/>
              <a:uFillTx/>
              <a:latin typeface="Amasis MT Pro Black" panose="02040A040500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EC058E"/>
              </a:solidFill>
              <a:effectLst/>
              <a:uLnTx/>
              <a:uFillTx/>
              <a:latin typeface="Amasis MT Pro Black"/>
              <a:ea typeface="Calibri" panose="020F0502020204030204"/>
              <a:cs typeface="Calibri" panose="020F0502020204030204"/>
            </a:endParaRPr>
          </a:p>
        </p:txBody>
      </p:sp>
      <p:pic>
        <p:nvPicPr>
          <p:cNvPr id="14" name="Picture 13" descr="A white and red text on a pink background&#10;&#10;Description automatically generated">
            <a:extLst>
              <a:ext uri="{FF2B5EF4-FFF2-40B4-BE49-F238E27FC236}">
                <a16:creationId xmlns:a16="http://schemas.microsoft.com/office/drawing/2014/main" id="{68F23103-611A-D2D3-746F-E5D2C7DFE8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79910" cy="6902278"/>
          </a:xfrm>
          <a:prstGeom prst="rect">
            <a:avLst/>
          </a:prstGeom>
        </p:spPr>
      </p:pic>
      <p:sp>
        <p:nvSpPr>
          <p:cNvPr id="15" name="Explosion: 8 Points 14">
            <a:extLst>
              <a:ext uri="{FF2B5EF4-FFF2-40B4-BE49-F238E27FC236}">
                <a16:creationId xmlns:a16="http://schemas.microsoft.com/office/drawing/2014/main" id="{1BB9BF43-6921-2ED8-4DB1-C1552BC2E9A8}"/>
              </a:ext>
            </a:extLst>
          </p:cNvPr>
          <p:cNvSpPr/>
          <p:nvPr/>
        </p:nvSpPr>
        <p:spPr>
          <a:xfrm>
            <a:off x="5943601" y="712604"/>
            <a:ext cx="5844806" cy="5477069"/>
          </a:xfrm>
          <a:prstGeom prst="irregularSeal1">
            <a:avLst/>
          </a:prstGeom>
          <a:solidFill>
            <a:srgbClr val="FFEDE2"/>
          </a:solidFill>
          <a:ln w="57150">
            <a:solidFill>
              <a:srgbClr val="7A1C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br>
            <a:endPar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Topic: North Yorkshire Nurture Network</a:t>
            </a:r>
            <a:b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br>
            <a: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Time: Feb 12, 2025, 03:30 PM London</a:t>
            </a:r>
            <a:b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br>
            <a: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Join Zoom Meeting</a:t>
            </a:r>
            <a:b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br>
            <a:r>
              <a:rPr kumimoji="0" lang="en-GB" sz="1100" b="0" i="0" u="sng" strike="noStrike" kern="0" cap="none" spc="0" normalizeH="0" baseline="0" noProof="0">
                <a:ln>
                  <a:noFill/>
                </a:ln>
                <a:solidFill>
                  <a:srgbClr val="0070C0"/>
                </a:solidFill>
                <a:effectLst/>
                <a:uLnTx/>
                <a:uFillTx/>
                <a:latin typeface="Calibri" panose="020F0502020204030204" pitchFamily="34" charset="0"/>
                <a:ea typeface="Calibri" panose="020F0502020204030204" pitchFamily="34" charset="0"/>
                <a:cs typeface="+mn-cs"/>
                <a:hlinkClick r:id="rId4">
                  <a:extLst>
                    <a:ext uri="{A12FA001-AC4F-418D-AE19-62706E023703}">
                      <ahyp:hlinkClr xmlns:ahyp="http://schemas.microsoft.com/office/drawing/2018/hyperlinkcolor" val="tx"/>
                    </a:ext>
                  </a:extLst>
                </a:hlinkClick>
              </a:rPr>
              <a:t>https://eu01web.zoom.us/j/62552109689?pwd=Bt6TDUZAcspEJ9ch7wWuvpuEs6Wa2i.1</a:t>
            </a:r>
            <a:b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br>
            <a:b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br>
            <a: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Meeting ID: 625 5210 9689</a:t>
            </a:r>
            <a:b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br>
            <a:r>
              <a:rPr kumimoji="0" lang="en-GB" sz="11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Passcode: 242860</a:t>
            </a:r>
            <a:br>
              <a:rPr kumimoji="0" lang="en-GB" sz="1800"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mn-cs"/>
              </a:rPr>
            </a:b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blue logo with a lighthouse in the middle of a circle&#10;&#10;Description automatically generated">
            <a:extLst>
              <a:ext uri="{FF2B5EF4-FFF2-40B4-BE49-F238E27FC236}">
                <a16:creationId xmlns:a16="http://schemas.microsoft.com/office/drawing/2014/main" id="{52CC80EA-03D0-379B-0E10-BAFD4E3F3F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8799" y="62587"/>
            <a:ext cx="1314450" cy="1476375"/>
          </a:xfrm>
          <a:prstGeom prst="rect">
            <a:avLst/>
          </a:prstGeom>
        </p:spPr>
      </p:pic>
      <p:sp>
        <p:nvSpPr>
          <p:cNvPr id="16" name="TextBox 15">
            <a:extLst>
              <a:ext uri="{FF2B5EF4-FFF2-40B4-BE49-F238E27FC236}">
                <a16:creationId xmlns:a16="http://schemas.microsoft.com/office/drawing/2014/main" id="{9E70789D-E7A4-7F6F-C7E2-627B233B8604}"/>
              </a:ext>
            </a:extLst>
          </p:cNvPr>
          <p:cNvSpPr txBox="1"/>
          <p:nvPr/>
        </p:nvSpPr>
        <p:spPr>
          <a:xfrm>
            <a:off x="7944013" y="2201715"/>
            <a:ext cx="321247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7A1C39"/>
                </a:solidFill>
                <a:effectLst/>
                <a:uLnTx/>
                <a:uFillTx/>
                <a:latin typeface="Calibri" panose="020F0502020204030204"/>
                <a:ea typeface="+mn-ea"/>
                <a:cs typeface="+mn-cs"/>
              </a:rPr>
              <a:t>Tonight!!!</a:t>
            </a:r>
          </a:p>
        </p:txBody>
      </p:sp>
    </p:spTree>
    <p:extLst>
      <p:ext uri="{BB962C8B-B14F-4D97-AF65-F5344CB8AC3E}">
        <p14:creationId xmlns:p14="http://schemas.microsoft.com/office/powerpoint/2010/main" val="104391439"/>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CAFC69-F687-544D-9AFC-430AACAE05D7}"/>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p:spPr>
      </p:pic>
      <p:sp>
        <p:nvSpPr>
          <p:cNvPr id="10" name="TextBox 9">
            <a:extLst>
              <a:ext uri="{FF2B5EF4-FFF2-40B4-BE49-F238E27FC236}">
                <a16:creationId xmlns:a16="http://schemas.microsoft.com/office/drawing/2014/main" id="{19354568-834E-ADD0-0E89-E7B78B7651A2}"/>
              </a:ext>
            </a:extLst>
          </p:cNvPr>
          <p:cNvSpPr txBox="1"/>
          <p:nvPr/>
        </p:nvSpPr>
        <p:spPr>
          <a:xfrm>
            <a:off x="2259802" y="2494743"/>
            <a:ext cx="7986839"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EC058E"/>
                </a:solidFill>
                <a:effectLst/>
                <a:uLnTx/>
                <a:uFillTx/>
                <a:latin typeface="Amasis MT Pro Black"/>
                <a:ea typeface="+mn-ea"/>
                <a:cs typeface="+mn-cs"/>
              </a:rPr>
              <a:t> </a:t>
            </a:r>
            <a:endParaRPr kumimoji="0" lang="en-GB" sz="2400" b="0" i="0" u="none" strike="noStrike" kern="1200" cap="none" spc="0" normalizeH="0" baseline="0" noProof="0">
              <a:ln>
                <a:noFill/>
              </a:ln>
              <a:solidFill>
                <a:srgbClr val="EC058E"/>
              </a:solidFill>
              <a:effectLst/>
              <a:uLnTx/>
              <a:uFillTx/>
              <a:latin typeface="Amasis MT Pro Black" panose="02040A040500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EC058E"/>
              </a:solidFill>
              <a:effectLst/>
              <a:uLnTx/>
              <a:uFillTx/>
              <a:latin typeface="Amasis MT Pro Black"/>
              <a:ea typeface="Calibri" panose="020F0502020204030204"/>
              <a:cs typeface="Calibri" panose="020F0502020204030204"/>
            </a:endParaRPr>
          </a:p>
        </p:txBody>
      </p:sp>
      <p:pic>
        <p:nvPicPr>
          <p:cNvPr id="6" name="Picture 5" descr="A body diagram with many different body parts&#10;&#10;Description automatically generated">
            <a:extLst>
              <a:ext uri="{FF2B5EF4-FFF2-40B4-BE49-F238E27FC236}">
                <a16:creationId xmlns:a16="http://schemas.microsoft.com/office/drawing/2014/main" id="{553E7CBB-8D9E-9D1E-6202-CEBEB2CFB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115" y="1620459"/>
            <a:ext cx="4548078" cy="4482402"/>
          </a:xfrm>
          <a:prstGeom prst="rect">
            <a:avLst/>
          </a:prstGeom>
        </p:spPr>
      </p:pic>
      <p:pic>
        <p:nvPicPr>
          <p:cNvPr id="8" name="Picture 7" descr="A logo with text on it&#10;&#10;Description automatically generated">
            <a:extLst>
              <a:ext uri="{FF2B5EF4-FFF2-40B4-BE49-F238E27FC236}">
                <a16:creationId xmlns:a16="http://schemas.microsoft.com/office/drawing/2014/main" id="{90126B72-94ED-7B8D-E0C2-43FE218F64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114" y="106097"/>
            <a:ext cx="3327375" cy="1439323"/>
          </a:xfrm>
          <a:prstGeom prst="rect">
            <a:avLst/>
          </a:prstGeom>
        </p:spPr>
      </p:pic>
      <p:sp>
        <p:nvSpPr>
          <p:cNvPr id="9" name="TextBox 8">
            <a:extLst>
              <a:ext uri="{FF2B5EF4-FFF2-40B4-BE49-F238E27FC236}">
                <a16:creationId xmlns:a16="http://schemas.microsoft.com/office/drawing/2014/main" id="{5FC35958-15AE-1C31-EE40-88BEA9EDBB78}"/>
              </a:ext>
            </a:extLst>
          </p:cNvPr>
          <p:cNvSpPr txBox="1"/>
          <p:nvPr/>
        </p:nvSpPr>
        <p:spPr>
          <a:xfrm>
            <a:off x="5355771" y="1026367"/>
            <a:ext cx="5608064"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9510A0"/>
                </a:solidFill>
                <a:effectLst/>
                <a:uLnTx/>
                <a:uFillTx/>
                <a:latin typeface="Calibri" panose="020F0502020204030204"/>
                <a:ea typeface="+mn-ea"/>
                <a:cs typeface="+mn-cs"/>
              </a:rPr>
              <a:t>Interoception Network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Next meeting: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Tuesday 17</a:t>
            </a:r>
            <a:r>
              <a:rPr kumimoji="0" lang="en-GB" sz="2800" b="0" i="0" u="none" strike="noStrike" kern="1200" cap="none" spc="0" normalizeH="0" baseline="30000" noProof="0">
                <a:ln>
                  <a:noFill/>
                </a:ln>
                <a:solidFill>
                  <a:srgbClr val="9510A0"/>
                </a:solidFill>
                <a:effectLst/>
                <a:uLnTx/>
                <a:uFillTx/>
                <a:latin typeface="Calibri" panose="020F0502020204030204"/>
                <a:ea typeface="+mn-ea"/>
                <a:cs typeface="+mn-cs"/>
              </a:rPr>
              <a:t>th</a:t>
            </a: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 June 2025 4pm – 5pm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Venue: TBC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If you do not have the pdf files of resources that support the delivery of the curriculum, please email: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rPr>
              <a:t>Katie.Middleton@northyorks.gov.uk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063468"/>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CAFC69-F687-544D-9AFC-430AACAE05D7}"/>
              </a:ext>
            </a:extLst>
          </p:cNvPr>
          <p:cNvPicPr>
            <a:picLocks noGrp="1" noRot="1" noChangeAspect="1" noMove="1" noResize="1" noEditPoints="1" noAdjustHandles="1" noChangeArrowheads="1" noChangeShapeType="1" noCrop="1"/>
          </p:cNvPicPr>
          <p:nvPr/>
        </p:nvPicPr>
        <p:blipFill rotWithShape="1">
          <a:blip r:embed="rId2"/>
          <a:srcRect b="19"/>
          <a:stretch/>
        </p:blipFill>
        <p:spPr>
          <a:xfrm>
            <a:off x="20" y="1282"/>
            <a:ext cx="12191980" cy="6856718"/>
          </a:xfrm>
          <a:prstGeom prst="rect">
            <a:avLst/>
          </a:prstGeom>
        </p:spPr>
      </p:pic>
      <p:sp>
        <p:nvSpPr>
          <p:cNvPr id="10" name="TextBox 9">
            <a:extLst>
              <a:ext uri="{FF2B5EF4-FFF2-40B4-BE49-F238E27FC236}">
                <a16:creationId xmlns:a16="http://schemas.microsoft.com/office/drawing/2014/main" id="{19354568-834E-ADD0-0E89-E7B78B7651A2}"/>
              </a:ext>
            </a:extLst>
          </p:cNvPr>
          <p:cNvSpPr txBox="1"/>
          <p:nvPr/>
        </p:nvSpPr>
        <p:spPr>
          <a:xfrm>
            <a:off x="2259802" y="2494743"/>
            <a:ext cx="7986839"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EC058E"/>
                </a:solidFill>
                <a:effectLst/>
                <a:uLnTx/>
                <a:uFillTx/>
                <a:latin typeface="Amasis MT Pro Black"/>
                <a:ea typeface="+mn-ea"/>
                <a:cs typeface="+mn-cs"/>
              </a:rPr>
              <a:t> </a:t>
            </a:r>
            <a:endParaRPr kumimoji="0" lang="en-GB" sz="2400" b="0" i="0" u="none" strike="noStrike" kern="1200" cap="none" spc="0" normalizeH="0" baseline="0" noProof="0">
              <a:ln>
                <a:noFill/>
              </a:ln>
              <a:solidFill>
                <a:srgbClr val="EC058E"/>
              </a:solidFill>
              <a:effectLst/>
              <a:uLnTx/>
              <a:uFillTx/>
              <a:latin typeface="Amasis MT Pro Black" panose="02040A040500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EC058E"/>
              </a:solidFill>
              <a:effectLst/>
              <a:uLnTx/>
              <a:uFillTx/>
              <a:latin typeface="Amasis MT Pro Black"/>
              <a:ea typeface="Calibri" panose="020F0502020204030204"/>
              <a:cs typeface="Calibri" panose="020F0502020204030204"/>
            </a:endParaRPr>
          </a:p>
        </p:txBody>
      </p:sp>
      <p:sp>
        <p:nvSpPr>
          <p:cNvPr id="9" name="TextBox 8">
            <a:extLst>
              <a:ext uri="{FF2B5EF4-FFF2-40B4-BE49-F238E27FC236}">
                <a16:creationId xmlns:a16="http://schemas.microsoft.com/office/drawing/2014/main" id="{5FC35958-15AE-1C31-EE40-88BEA9EDBB78}"/>
              </a:ext>
            </a:extLst>
          </p:cNvPr>
          <p:cNvSpPr txBox="1"/>
          <p:nvPr/>
        </p:nvSpPr>
        <p:spPr>
          <a:xfrm>
            <a:off x="860611" y="2100716"/>
            <a:ext cx="9932894" cy="41242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51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Primary Schools</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Save the date… SixIntoSeven Drop-in Q&amp;A session will take place at 3-4pm on </a:t>
            </a: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Tuesday 11</a:t>
            </a:r>
            <a:r>
              <a:rPr kumimoji="0" lang="en-GB" sz="1800" b="1" i="0" u="none" strike="noStrike" kern="1200" cap="none" spc="0" normalizeH="0" baseline="30000" noProof="0">
                <a:ln>
                  <a:noFill/>
                </a:ln>
                <a:solidFill>
                  <a:srgbClr val="000000"/>
                </a:solidFill>
                <a:effectLst/>
                <a:uLnTx/>
                <a:uFillTx/>
                <a:latin typeface="Arial" panose="020B0604020202020204" pitchFamily="34" charset="0"/>
                <a:ea typeface="Times New Roman" panose="02020603050405020304" pitchFamily="18" charset="0"/>
                <a:cs typeface="+mn-cs"/>
              </a:rPr>
              <a:t>th</a:t>
            </a: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March</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The Customer services team will be on hand to answer any questions.</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Secondary Schools</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Save the date… SixIntoSeven Drop-in Q&amp;A session will take place at 3-4pm on </a:t>
            </a: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Thursday 3</a:t>
            </a:r>
            <a:r>
              <a:rPr kumimoji="0" lang="en-GB" sz="1800" b="1" i="0" u="none" strike="noStrike" kern="1200" cap="none" spc="0" normalizeH="0" baseline="30000" noProof="0">
                <a:ln>
                  <a:noFill/>
                </a:ln>
                <a:solidFill>
                  <a:srgbClr val="000000"/>
                </a:solidFill>
                <a:effectLst/>
                <a:uLnTx/>
                <a:uFillTx/>
                <a:latin typeface="Arial" panose="020B0604020202020204" pitchFamily="34" charset="0"/>
                <a:ea typeface="Times New Roman" panose="02020603050405020304" pitchFamily="18" charset="0"/>
                <a:cs typeface="+mn-cs"/>
              </a:rPr>
              <a:t>rd</a:t>
            </a: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April</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The Customer services team will be on hand to answer any questions.</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Additional information:</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SixIntoSeven Support: </a:t>
            </a:r>
            <a:r>
              <a:rPr kumimoji="0" lang="en-GB" sz="1800" b="0" i="0" u="sng" strike="noStrike" kern="1200" cap="none" spc="0" normalizeH="0" baseline="0" noProof="0">
                <a:ln>
                  <a:noFill/>
                </a:ln>
                <a:solidFill>
                  <a:srgbClr val="0563C1"/>
                </a:solidFill>
                <a:effectLst/>
                <a:uLnTx/>
                <a:uFillTx/>
                <a:latin typeface="Arial" panose="020B0604020202020204" pitchFamily="34" charset="0"/>
                <a:ea typeface="Times New Roman" panose="02020603050405020304" pitchFamily="18" charset="0"/>
                <a:cs typeface="+mn-cs"/>
                <a:hlinkClick r:id="rId3"/>
              </a:rPr>
              <a:t>support@pupilpathways.com</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a:t>
            </a: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A logo with a black background&#10;&#10;Description automatically generated">
            <a:extLst>
              <a:ext uri="{FF2B5EF4-FFF2-40B4-BE49-F238E27FC236}">
                <a16:creationId xmlns:a16="http://schemas.microsoft.com/office/drawing/2014/main" id="{D1E7F298-531E-1B31-103C-65CC30E230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930" y="91644"/>
            <a:ext cx="3043744" cy="1439323"/>
          </a:xfrm>
          <a:prstGeom prst="rect">
            <a:avLst/>
          </a:prstGeom>
        </p:spPr>
      </p:pic>
      <p:pic>
        <p:nvPicPr>
          <p:cNvPr id="1026" name="Picture 2" descr="SixIntoSeven Company Profile 2024: Valuation, Investors, Acquisition ...">
            <a:extLst>
              <a:ext uri="{FF2B5EF4-FFF2-40B4-BE49-F238E27FC236}">
                <a16:creationId xmlns:a16="http://schemas.microsoft.com/office/drawing/2014/main" id="{57177AE2-088E-759A-027D-0F45DA0B7C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1283" y="418224"/>
            <a:ext cx="2736476" cy="273647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a:extLst>
              <a:ext uri="{FF2B5EF4-FFF2-40B4-BE49-F238E27FC236}">
                <a16:creationId xmlns:a16="http://schemas.microsoft.com/office/drawing/2014/main" id="{E1AB99E1-A57D-1559-7278-3B8F8959321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68630A74-0B12-6FA8-5F2A-358E731AFC22}"/>
              </a:ext>
            </a:extLst>
          </p:cNvPr>
          <p:cNvPicPr>
            <a:picLocks noChangeAspect="1"/>
          </p:cNvPicPr>
          <p:nvPr/>
        </p:nvPicPr>
        <p:blipFill>
          <a:blip r:embed="rId6"/>
          <a:stretch>
            <a:fillRect/>
          </a:stretch>
        </p:blipFill>
        <p:spPr>
          <a:xfrm>
            <a:off x="8872948" y="250858"/>
            <a:ext cx="1695537" cy="1600282"/>
          </a:xfrm>
          <a:prstGeom prst="rect">
            <a:avLst/>
          </a:prstGeom>
        </p:spPr>
      </p:pic>
    </p:spTree>
    <p:extLst>
      <p:ext uri="{BB962C8B-B14F-4D97-AF65-F5344CB8AC3E}">
        <p14:creationId xmlns:p14="http://schemas.microsoft.com/office/powerpoint/2010/main" val="939400907"/>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4B738-F8FB-216D-6A11-1B9D2591AEA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C7B6707-0407-3E8D-A800-2279AEA488D3}"/>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5199855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A32B4-EC4C-4B14-155B-4CDEC68B7C15}"/>
              </a:ext>
            </a:extLst>
          </p:cNvPr>
          <p:cNvSpPr>
            <a:spLocks noGrp="1"/>
          </p:cNvSpPr>
          <p:nvPr>
            <p:ph type="ctrTitle"/>
          </p:nvPr>
        </p:nvSpPr>
        <p:spPr>
          <a:xfrm>
            <a:off x="460635" y="2571750"/>
            <a:ext cx="9686664" cy="1333499"/>
          </a:xfrm>
        </p:spPr>
        <p:txBody>
          <a:bodyPr>
            <a:normAutofit/>
          </a:bodyPr>
          <a:lstStyle/>
          <a:p>
            <a:r>
              <a:rPr lang="en-GB"/>
              <a:t>Educational Psychology Service</a:t>
            </a:r>
            <a:br>
              <a:rPr lang="en-GB"/>
            </a:br>
            <a:r>
              <a:rPr lang="en-GB"/>
              <a:t>SENCo Networks </a:t>
            </a:r>
          </a:p>
        </p:txBody>
      </p:sp>
      <p:sp>
        <p:nvSpPr>
          <p:cNvPr id="3" name="Subtitle 2">
            <a:extLst>
              <a:ext uri="{FF2B5EF4-FFF2-40B4-BE49-F238E27FC236}">
                <a16:creationId xmlns:a16="http://schemas.microsoft.com/office/drawing/2014/main" id="{94AAC825-BAB1-E8C7-F5D2-E51C31894EF8}"/>
              </a:ext>
            </a:extLst>
          </p:cNvPr>
          <p:cNvSpPr>
            <a:spLocks noGrp="1"/>
          </p:cNvSpPr>
          <p:nvPr>
            <p:ph type="subTitle" idx="1"/>
          </p:nvPr>
        </p:nvSpPr>
        <p:spPr>
          <a:xfrm>
            <a:off x="460634" y="4495800"/>
            <a:ext cx="9686665" cy="1219200"/>
          </a:xfrm>
        </p:spPr>
        <p:txBody>
          <a:bodyPr vert="horz" lIns="91440" tIns="45720" rIns="91440" bIns="45720" rtlCol="0" anchor="t">
            <a:normAutofit fontScale="92500" lnSpcReduction="20000"/>
          </a:bodyPr>
          <a:lstStyle/>
          <a:p>
            <a:r>
              <a:rPr lang="en-GB">
                <a:latin typeface="Arial"/>
                <a:cs typeface="Arial"/>
              </a:rPr>
              <a:t>Dr </a:t>
            </a:r>
            <a:r>
              <a:rPr lang="en-GB" dirty="0">
                <a:latin typeface="Arial"/>
                <a:cs typeface="Arial"/>
              </a:rPr>
              <a:t>Nicola O'Driscoll</a:t>
            </a:r>
            <a:endParaRPr lang="en-GB"/>
          </a:p>
          <a:p>
            <a:r>
              <a:rPr lang="en-GB" dirty="0">
                <a:latin typeface="Arial"/>
                <a:cs typeface="Arial"/>
              </a:rPr>
              <a:t>Senior </a:t>
            </a:r>
            <a:r>
              <a:rPr lang="en-GB">
                <a:latin typeface="Arial"/>
                <a:cs typeface="Arial"/>
              </a:rPr>
              <a:t>Educational Psychologist</a:t>
            </a:r>
          </a:p>
          <a:p>
            <a:r>
              <a:rPr lang="en-GB" dirty="0">
                <a:latin typeface="Arial"/>
                <a:cs typeface="Arial"/>
              </a:rPr>
              <a:t>25th</a:t>
            </a:r>
            <a:r>
              <a:rPr lang="en-GB">
                <a:latin typeface="Arial"/>
                <a:cs typeface="Arial"/>
              </a:rPr>
              <a:t> February 2025</a:t>
            </a:r>
          </a:p>
        </p:txBody>
      </p:sp>
    </p:spTree>
    <p:extLst>
      <p:ext uri="{BB962C8B-B14F-4D97-AF65-F5344CB8AC3E}">
        <p14:creationId xmlns:p14="http://schemas.microsoft.com/office/powerpoint/2010/main" val="10252904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miling office colleagues">
            <a:extLst>
              <a:ext uri="{FF2B5EF4-FFF2-40B4-BE49-F238E27FC236}">
                <a16:creationId xmlns:a16="http://schemas.microsoft.com/office/drawing/2014/main" id="{E41435F0-CA54-CD92-1F54-946F5F52CA7F}"/>
              </a:ext>
            </a:extLst>
          </p:cNvPr>
          <p:cNvPicPr>
            <a:picLocks noChangeAspect="1"/>
          </p:cNvPicPr>
          <p:nvPr/>
        </p:nvPicPr>
        <p:blipFill>
          <a:blip r:embed="rId2" cstate="print">
            <a:extLst>
              <a:ext uri="{28A0092B-C50C-407E-A947-70E740481C1C}">
                <a14:useLocalDpi xmlns:a14="http://schemas.microsoft.com/office/drawing/2010/main" val="0"/>
              </a:ext>
            </a:extLst>
          </a:blip>
          <a:srcRect l="5854" r="29" b="-1"/>
          <a:stretch/>
        </p:blipFill>
        <p:spPr>
          <a:xfrm>
            <a:off x="4764182" y="10"/>
            <a:ext cx="7427816"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B025847-120C-427D-A8B7-38F75E4ED4BB}"/>
              </a:ext>
            </a:extLst>
          </p:cNvPr>
          <p:cNvSpPr>
            <a:spLocks noGrp="1"/>
          </p:cNvSpPr>
          <p:nvPr>
            <p:ph type="title"/>
          </p:nvPr>
        </p:nvSpPr>
        <p:spPr>
          <a:xfrm>
            <a:off x="838200" y="365125"/>
            <a:ext cx="6153150" cy="1416050"/>
          </a:xfrm>
        </p:spPr>
        <p:txBody>
          <a:bodyPr>
            <a:normAutofit/>
          </a:bodyPr>
          <a:lstStyle/>
          <a:p>
            <a:pPr algn="ctr"/>
            <a:r>
              <a:rPr lang="en-GB" sz="4000" dirty="0">
                <a:latin typeface="Arial"/>
                <a:cs typeface="Arial"/>
              </a:rPr>
              <a:t>Educational Psychology Service Updates </a:t>
            </a:r>
            <a:endParaRPr lang="en-GB" sz="4000"/>
          </a:p>
        </p:txBody>
      </p:sp>
      <p:sp>
        <p:nvSpPr>
          <p:cNvPr id="4" name="Content Placeholder 3">
            <a:extLst>
              <a:ext uri="{FF2B5EF4-FFF2-40B4-BE49-F238E27FC236}">
                <a16:creationId xmlns:a16="http://schemas.microsoft.com/office/drawing/2014/main" id="{B1FE9F31-B8BA-2A6E-E6D4-92FCA0AD4F3A}"/>
              </a:ext>
            </a:extLst>
          </p:cNvPr>
          <p:cNvSpPr>
            <a:spLocks noGrp="1"/>
          </p:cNvSpPr>
          <p:nvPr>
            <p:ph idx="1"/>
          </p:nvPr>
        </p:nvSpPr>
        <p:spPr>
          <a:xfrm>
            <a:off x="396461" y="1775927"/>
            <a:ext cx="5302015" cy="4733927"/>
          </a:xfrm>
        </p:spPr>
        <p:txBody>
          <a:bodyPr vert="horz" lIns="91440" tIns="45720" rIns="91440" bIns="45720" rtlCol="0" anchor="t">
            <a:normAutofit fontScale="85000" lnSpcReduction="10000"/>
          </a:bodyPr>
          <a:lstStyle/>
          <a:p>
            <a:pPr fontAlgn="base"/>
            <a:r>
              <a:rPr lang="en-GB" sz="2300" dirty="0">
                <a:latin typeface="Arial"/>
                <a:ea typeface="Times New Roman" panose="02020603050405020304" pitchFamily="18" charset="0"/>
                <a:cs typeface="Arial"/>
              </a:rPr>
              <a:t>Recruitment</a:t>
            </a:r>
          </a:p>
          <a:p>
            <a:pPr marL="1143000" lvl="1" indent="-457200" fontAlgn="base">
              <a:lnSpc>
                <a:spcPct val="160000"/>
              </a:lnSpc>
            </a:pPr>
            <a:r>
              <a:rPr lang="en-GB" sz="1900" dirty="0">
                <a:latin typeface="Arial"/>
                <a:ea typeface="Times New Roman" panose="02020603050405020304" pitchFamily="18" charset="0"/>
                <a:cs typeface="Arial"/>
              </a:rPr>
              <a:t>Internationally recruited EPs </a:t>
            </a:r>
          </a:p>
          <a:p>
            <a:pPr marL="1143000" lvl="1" indent="-457200" fontAlgn="base">
              <a:lnSpc>
                <a:spcPct val="160000"/>
              </a:lnSpc>
            </a:pPr>
            <a:r>
              <a:rPr lang="en-GB" sz="1900" dirty="0">
                <a:latin typeface="Arial"/>
                <a:ea typeface="Times New Roman" panose="02020603050405020304" pitchFamily="18" charset="0"/>
                <a:cs typeface="Arial"/>
              </a:rPr>
              <a:t>Assistant EPs</a:t>
            </a:r>
          </a:p>
          <a:p>
            <a:pPr marL="1143000" lvl="1" indent="-457200" fontAlgn="base">
              <a:lnSpc>
                <a:spcPct val="160000"/>
              </a:lnSpc>
            </a:pPr>
            <a:r>
              <a:rPr lang="en-GB" sz="1900" dirty="0">
                <a:latin typeface="Arial"/>
                <a:ea typeface="Times New Roman" panose="02020603050405020304" pitchFamily="18" charset="0"/>
                <a:cs typeface="Arial"/>
              </a:rPr>
              <a:t>Future Plans</a:t>
            </a:r>
          </a:p>
          <a:p>
            <a:pPr fontAlgn="base"/>
            <a:r>
              <a:rPr lang="en-GB" sz="2300" dirty="0">
                <a:latin typeface="Arial"/>
                <a:ea typeface="Times New Roman" panose="02020603050405020304" pitchFamily="18" charset="0"/>
                <a:cs typeface="Arial"/>
              </a:rPr>
              <a:t>Statutory Work </a:t>
            </a:r>
          </a:p>
          <a:p>
            <a:pPr marL="971550" lvl="1" indent="-285750" fontAlgn="base">
              <a:lnSpc>
                <a:spcPct val="150000"/>
              </a:lnSpc>
            </a:pPr>
            <a:r>
              <a:rPr lang="en-GB" sz="1800" dirty="0">
                <a:latin typeface="Arial"/>
                <a:ea typeface="Times New Roman" panose="02020603050405020304" pitchFamily="18" charset="0"/>
                <a:cs typeface="Arial"/>
              </a:rPr>
              <a:t>Investment in locums -  backlog EHC needs assessments cleared. </a:t>
            </a:r>
            <a:r>
              <a:rPr lang="en-GB" sz="1800" b="1" dirty="0">
                <a:latin typeface="Arial"/>
                <a:ea typeface="Times New Roman" panose="02020603050405020304" pitchFamily="18" charset="0"/>
                <a:cs typeface="Arial"/>
              </a:rPr>
              <a:t>Now working within the statutory 6-week deadline</a:t>
            </a:r>
            <a:r>
              <a:rPr lang="en-GB" sz="1800" dirty="0">
                <a:latin typeface="Arial"/>
                <a:ea typeface="Times New Roman" panose="02020603050405020304" pitchFamily="18" charset="0"/>
                <a:cs typeface="Arial"/>
              </a:rPr>
              <a:t> latest over 80% in time. </a:t>
            </a:r>
          </a:p>
          <a:p>
            <a:pPr marL="971550" lvl="1" indent="-285750" fontAlgn="base">
              <a:lnSpc>
                <a:spcPct val="150000"/>
              </a:lnSpc>
            </a:pPr>
            <a:r>
              <a:rPr lang="en-GB" sz="1800" dirty="0">
                <a:latin typeface="Arial"/>
                <a:ea typeface="Times New Roman" panose="02020603050405020304" pitchFamily="18" charset="0"/>
                <a:cs typeface="Arial"/>
              </a:rPr>
              <a:t>Developing a process where NYEPs are involved in EHC advice for specific year groups.     </a:t>
            </a:r>
          </a:p>
          <a:p>
            <a:pPr marL="971550" lvl="1" indent="-285750" fontAlgn="base">
              <a:lnSpc>
                <a:spcPct val="150000"/>
              </a:lnSpc>
            </a:pPr>
            <a:r>
              <a:rPr lang="en-GB" sz="1800" dirty="0">
                <a:latin typeface="Arial"/>
                <a:ea typeface="Times New Roman" panose="02020603050405020304" pitchFamily="18" charset="0"/>
                <a:cs typeface="Arial"/>
              </a:rPr>
              <a:t>Some requests from the SEND team for NY EPs. </a:t>
            </a:r>
          </a:p>
          <a:p>
            <a:pPr marL="285750" indent="-285750" fontAlgn="base">
              <a:lnSpc>
                <a:spcPct val="150000"/>
              </a:lnSpc>
              <a:buFont typeface="Arial" panose="020B0604020202020204" pitchFamily="34" charset="0"/>
              <a:buChar char="•"/>
            </a:pPr>
            <a:endParaRPr lang="en-GB" sz="1800">
              <a:effectLst/>
              <a:ea typeface="Times New Roman" panose="02020603050405020304" pitchFamily="18" charset="0"/>
            </a:endParaRPr>
          </a:p>
          <a:p>
            <a:pPr marL="285750" indent="-285750" fontAlgn="base">
              <a:buFont typeface="Arial" panose="020B0604020202020204" pitchFamily="34" charset="0"/>
              <a:buChar char="•"/>
            </a:pPr>
            <a:endParaRPr lang="en-GB" sz="1400">
              <a:effectLst/>
              <a:ea typeface="Times New Roman" panose="02020603050405020304" pitchFamily="18" charset="0"/>
            </a:endParaRPr>
          </a:p>
          <a:p>
            <a:endParaRPr lang="en-GB" sz="1400"/>
          </a:p>
          <a:p>
            <a:endParaRPr lang="en-GB" sz="1400"/>
          </a:p>
        </p:txBody>
      </p:sp>
    </p:spTree>
    <p:extLst>
      <p:ext uri="{BB962C8B-B14F-4D97-AF65-F5344CB8AC3E}">
        <p14:creationId xmlns:p14="http://schemas.microsoft.com/office/powerpoint/2010/main" val="2932388076"/>
      </p:ext>
    </p:extLst>
  </p:cSld>
  <p:clrMapOvr>
    <a:masterClrMapping/>
  </p:clrMapOvr>
  <p:transition spd="slow">
    <p:wipe/>
  </p:transition>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3CE5203E-F2D1-469A-A50E-9C665421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Woman working beside daughter">
            <a:extLst>
              <a:ext uri="{FF2B5EF4-FFF2-40B4-BE49-F238E27FC236}">
                <a16:creationId xmlns:a16="http://schemas.microsoft.com/office/drawing/2014/main" id="{281DEEC3-3C6E-BF75-AA1F-023B7A45F76D}"/>
              </a:ext>
            </a:extLst>
          </p:cNvPr>
          <p:cNvPicPr>
            <a:picLocks noChangeAspect="1"/>
          </p:cNvPicPr>
          <p:nvPr/>
        </p:nvPicPr>
        <p:blipFill>
          <a:blip r:embed="rId3" cstate="print">
            <a:extLst>
              <a:ext uri="{28A0092B-C50C-407E-A947-70E740481C1C}">
                <a14:useLocalDpi xmlns:a14="http://schemas.microsoft.com/office/drawing/2010/main" val="0"/>
              </a:ext>
            </a:extLst>
          </a:blip>
          <a:srcRect r="3" b="8390"/>
          <a:stretch/>
        </p:blipFill>
        <p:spPr>
          <a:xfrm>
            <a:off x="409602" y="10"/>
            <a:ext cx="5457817" cy="3337549"/>
          </a:xfrm>
          <a:prstGeom prst="rect">
            <a:avLst/>
          </a:prstGeom>
        </p:spPr>
      </p:pic>
      <p:pic>
        <p:nvPicPr>
          <p:cNvPr id="11" name="Picture 10" descr="Five children playing with electronics">
            <a:extLst>
              <a:ext uri="{FF2B5EF4-FFF2-40B4-BE49-F238E27FC236}">
                <a16:creationId xmlns:a16="http://schemas.microsoft.com/office/drawing/2014/main" id="{D8BE4897-570F-2653-2B45-B8889402FA53}"/>
              </a:ext>
            </a:extLst>
          </p:cNvPr>
          <p:cNvPicPr>
            <a:picLocks noChangeAspect="1"/>
          </p:cNvPicPr>
          <p:nvPr/>
        </p:nvPicPr>
        <p:blipFill>
          <a:blip r:embed="rId4">
            <a:extLst>
              <a:ext uri="{28A0092B-C50C-407E-A947-70E740481C1C}">
                <a14:useLocalDpi xmlns:a14="http://schemas.microsoft.com/office/drawing/2010/main" val="0"/>
              </a:ext>
            </a:extLst>
          </a:blip>
          <a:srcRect r="3" b="8390"/>
          <a:stretch/>
        </p:blipFill>
        <p:spPr>
          <a:xfrm>
            <a:off x="409593" y="3520439"/>
            <a:ext cx="5457817" cy="3337561"/>
          </a:xfrm>
          <a:prstGeom prst="rect">
            <a:avLst/>
          </a:prstGeom>
        </p:spPr>
      </p:pic>
      <p:sp useBgFill="1">
        <p:nvSpPr>
          <p:cNvPr id="51" name="Rectangle 50">
            <a:extLst>
              <a:ext uri="{FF2B5EF4-FFF2-40B4-BE49-F238E27FC236}">
                <a16:creationId xmlns:a16="http://schemas.microsoft.com/office/drawing/2014/main" id="{9080D120-BD54-46E1-BA37-82F5E8089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4590" y="633619"/>
            <a:ext cx="5457817"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B025847-120C-427D-A8B7-38F75E4ED4BB}"/>
              </a:ext>
            </a:extLst>
          </p:cNvPr>
          <p:cNvSpPr>
            <a:spLocks noGrp="1"/>
          </p:cNvSpPr>
          <p:nvPr>
            <p:ph type="title"/>
          </p:nvPr>
        </p:nvSpPr>
        <p:spPr>
          <a:xfrm>
            <a:off x="6712189" y="633295"/>
            <a:ext cx="4607052" cy="1010609"/>
          </a:xfrm>
        </p:spPr>
        <p:txBody>
          <a:bodyPr>
            <a:normAutofit/>
          </a:bodyPr>
          <a:lstStyle/>
          <a:p>
            <a:pPr algn="ctr"/>
            <a:r>
              <a:rPr lang="en-GB" sz="2900"/>
              <a:t>Building EP Service Delivery </a:t>
            </a:r>
          </a:p>
        </p:txBody>
      </p:sp>
      <p:sp>
        <p:nvSpPr>
          <p:cNvPr id="53" name="Rectangle 52">
            <a:extLst>
              <a:ext uri="{FF2B5EF4-FFF2-40B4-BE49-F238E27FC236}">
                <a16:creationId xmlns:a16="http://schemas.microsoft.com/office/drawing/2014/main" id="{81D83946-74FA-498A-AC80-9926F041B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0582" y="118561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5060D983-8B52-443A-8183-2A1DE056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473" y="2185416"/>
            <a:ext cx="4446484"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E93AC8D5-EF35-C84A-2561-EA3F6F290D87}"/>
              </a:ext>
            </a:extLst>
          </p:cNvPr>
          <p:cNvGrpSpPr/>
          <p:nvPr/>
        </p:nvGrpSpPr>
        <p:grpSpPr>
          <a:xfrm>
            <a:off x="6712189" y="1592117"/>
            <a:ext cx="4607007" cy="4469074"/>
            <a:chOff x="6756285" y="1999060"/>
            <a:chExt cx="4607007" cy="4469074"/>
          </a:xfrm>
        </p:grpSpPr>
        <p:sp>
          <p:nvSpPr>
            <p:cNvPr id="4" name="Free-form: Shape 3">
              <a:extLst>
                <a:ext uri="{FF2B5EF4-FFF2-40B4-BE49-F238E27FC236}">
                  <a16:creationId xmlns:a16="http://schemas.microsoft.com/office/drawing/2014/main" id="{F7E86688-DE08-C97A-EF5D-E412F9598158}"/>
                </a:ext>
              </a:extLst>
            </p:cNvPr>
            <p:cNvSpPr/>
            <p:nvPr/>
          </p:nvSpPr>
          <p:spPr>
            <a:xfrm>
              <a:off x="6756285" y="1999060"/>
              <a:ext cx="2152807" cy="861122"/>
            </a:xfrm>
            <a:custGeom>
              <a:avLst/>
              <a:gdLst>
                <a:gd name="connsiteX0" fmla="*/ 0 w 2152807"/>
                <a:gd name="connsiteY0" fmla="*/ 0 h 861122"/>
                <a:gd name="connsiteX1" fmla="*/ 2152807 w 2152807"/>
                <a:gd name="connsiteY1" fmla="*/ 0 h 861122"/>
                <a:gd name="connsiteX2" fmla="*/ 2152807 w 2152807"/>
                <a:gd name="connsiteY2" fmla="*/ 861122 h 861122"/>
                <a:gd name="connsiteX3" fmla="*/ 0 w 2152807"/>
                <a:gd name="connsiteY3" fmla="*/ 861122 h 861122"/>
                <a:gd name="connsiteX4" fmla="*/ 0 w 2152807"/>
                <a:gd name="connsiteY4" fmla="*/ 0 h 86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2807" h="861122">
                  <a:moveTo>
                    <a:pt x="0" y="0"/>
                  </a:moveTo>
                  <a:lnTo>
                    <a:pt x="2152807" y="0"/>
                  </a:lnTo>
                  <a:lnTo>
                    <a:pt x="2152807" y="861122"/>
                  </a:lnTo>
                  <a:lnTo>
                    <a:pt x="0" y="861122"/>
                  </a:lnTo>
                  <a:lnTo>
                    <a:pt x="0" y="0"/>
                  </a:lnTo>
                  <a:close/>
                </a:path>
              </a:pathLst>
            </a:cu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Current offer </a:t>
              </a: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ree-form: Shape 4">
              <a:extLst>
                <a:ext uri="{FF2B5EF4-FFF2-40B4-BE49-F238E27FC236}">
                  <a16:creationId xmlns:a16="http://schemas.microsoft.com/office/drawing/2014/main" id="{9E3F97A2-C922-79B4-C52F-69BF72422C09}"/>
                </a:ext>
              </a:extLst>
            </p:cNvPr>
            <p:cNvSpPr/>
            <p:nvPr/>
          </p:nvSpPr>
          <p:spPr>
            <a:xfrm>
              <a:off x="6756285" y="2860506"/>
              <a:ext cx="2152807" cy="3607628"/>
            </a:xfrm>
            <a:custGeom>
              <a:avLst/>
              <a:gdLst>
                <a:gd name="connsiteX0" fmla="*/ 0 w 2152807"/>
                <a:gd name="connsiteY0" fmla="*/ 0 h 3388032"/>
                <a:gd name="connsiteX1" fmla="*/ 2152807 w 2152807"/>
                <a:gd name="connsiteY1" fmla="*/ 0 h 3388032"/>
                <a:gd name="connsiteX2" fmla="*/ 2152807 w 2152807"/>
                <a:gd name="connsiteY2" fmla="*/ 3388032 h 3388032"/>
                <a:gd name="connsiteX3" fmla="*/ 0 w 2152807"/>
                <a:gd name="connsiteY3" fmla="*/ 3388032 h 3388032"/>
                <a:gd name="connsiteX4" fmla="*/ 0 w 2152807"/>
                <a:gd name="connsiteY4" fmla="*/ 0 h 3388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2807" h="3388032">
                  <a:moveTo>
                    <a:pt x="0" y="0"/>
                  </a:moveTo>
                  <a:lnTo>
                    <a:pt x="2152807" y="0"/>
                  </a:lnTo>
                  <a:lnTo>
                    <a:pt x="2152807" y="3388032"/>
                  </a:lnTo>
                  <a:lnTo>
                    <a:pt x="0" y="3388032"/>
                  </a:lnTo>
                  <a:lnTo>
                    <a:pt x="0" y="0"/>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defTabSz="711200">
                <a:lnSpc>
                  <a:spcPct val="90000"/>
                </a:lnSpc>
                <a:spcBef>
                  <a:spcPct val="0"/>
                </a:spcBef>
                <a:spcAft>
                  <a:spcPct val="15000"/>
                </a:spcAft>
                <a:buFontTx/>
                <a:buChar char="•"/>
                <a:defRPr/>
              </a:pPr>
              <a:r>
                <a:rPr kumimoji="0" lang="en-GB"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Increasing connection in the area e.g. SEPs</a:t>
              </a: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TMPs and  DBV work </a:t>
              </a:r>
              <a:endParaRPr lang="en-GB"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Calibri"/>
                <a:cs typeface="Calibri"/>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Building proactive offer e.g. ELSA, consultations.   </a:t>
              </a:r>
              <a:endParaRPr lang="en-GB"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Calibri"/>
                <a:cs typeface="Calibri"/>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Increased offer to EHC needs assessments.</a:t>
              </a:r>
              <a:endParaRPr lang="en-GB"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Calibri"/>
                <a:cs typeface="Calibri"/>
              </a:endParaRPr>
            </a:p>
            <a:p>
              <a:pPr marL="114300" marR="0" lvl="1" indent="-114300" algn="l" defTabSz="577850" rtl="0" eaLnBrk="1" fontAlgn="auto" latinLnBrk="0" hangingPunct="1">
                <a:lnSpc>
                  <a:spcPct val="90000"/>
                </a:lnSpc>
                <a:spcBef>
                  <a:spcPct val="0"/>
                </a:spcBef>
                <a:spcAft>
                  <a:spcPct val="15000"/>
                </a:spcAft>
                <a:buClrTx/>
                <a:buSzTx/>
                <a:buFontTx/>
                <a:buChar char="•"/>
                <a:tabLst/>
                <a:defRPr/>
              </a:pPr>
              <a:endParaRPr kumimoji="0" lang="en-GB" sz="13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B6494C21-C2D6-B89A-5969-51824B7CC4C0}"/>
                </a:ext>
              </a:extLst>
            </p:cNvPr>
            <p:cNvSpPr/>
            <p:nvPr/>
          </p:nvSpPr>
          <p:spPr>
            <a:xfrm>
              <a:off x="9210485" y="2640911"/>
              <a:ext cx="2152807" cy="3827223"/>
            </a:xfrm>
            <a:custGeom>
              <a:avLst/>
              <a:gdLst>
                <a:gd name="connsiteX0" fmla="*/ 0 w 2152807"/>
                <a:gd name="connsiteY0" fmla="*/ 0 h 3827223"/>
                <a:gd name="connsiteX1" fmla="*/ 2152807 w 2152807"/>
                <a:gd name="connsiteY1" fmla="*/ 0 h 3827223"/>
                <a:gd name="connsiteX2" fmla="*/ 2152807 w 2152807"/>
                <a:gd name="connsiteY2" fmla="*/ 3827223 h 3827223"/>
                <a:gd name="connsiteX3" fmla="*/ 0 w 2152807"/>
                <a:gd name="connsiteY3" fmla="*/ 3827223 h 3827223"/>
                <a:gd name="connsiteX4" fmla="*/ 0 w 2152807"/>
                <a:gd name="connsiteY4" fmla="*/ 0 h 3827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2807" h="3827223">
                  <a:moveTo>
                    <a:pt x="0" y="0"/>
                  </a:moveTo>
                  <a:lnTo>
                    <a:pt x="2152807" y="0"/>
                  </a:lnTo>
                  <a:lnTo>
                    <a:pt x="2152807" y="3827223"/>
                  </a:lnTo>
                  <a:lnTo>
                    <a:pt x="0" y="3827223"/>
                  </a:lnTo>
                  <a:lnTo>
                    <a:pt x="0" y="0"/>
                  </a:lnTo>
                  <a:close/>
                </a:path>
              </a:pathLst>
            </a:custGeom>
          </p:spPr>
          <p:style>
            <a:lnRef idx="2">
              <a:schemeClr val="accent5">
                <a:tint val="40000"/>
                <a:alpha val="90000"/>
                <a:hueOff val="3971820"/>
                <a:satOff val="-66443"/>
                <a:lumOff val="-4699"/>
                <a:alphaOff val="0"/>
              </a:schemeClr>
            </a:lnRef>
            <a:fillRef idx="1">
              <a:schemeClr val="accent5">
                <a:tint val="40000"/>
                <a:alpha val="90000"/>
                <a:hueOff val="3971820"/>
                <a:satOff val="-66443"/>
                <a:lumOff val="-4699"/>
                <a:alphaOff val="0"/>
              </a:schemeClr>
            </a:fillRef>
            <a:effectRef idx="0">
              <a:schemeClr val="accent5">
                <a:tint val="40000"/>
                <a:alpha val="90000"/>
                <a:hueOff val="3971820"/>
                <a:satOff val="-66443"/>
                <a:lumOff val="-4699"/>
                <a:alphaOff val="0"/>
              </a:schemeClr>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marR="0" lvl="1" indent="-114300" algn="l" defTabSz="6223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Times New Roman" panose="02020603050405020304" pitchFamily="18" charset="0"/>
                  <a:cs typeface="+mn-cs"/>
                </a:rPr>
                <a:t>Needs-led models – consultation/ joint problem solving</a:t>
              </a:r>
              <a:endParaRPr kumimoji="0" lang="en-US"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Times New Roman" panose="02020603050405020304" pitchFamily="18" charset="0"/>
                  <a:cs typeface="+mn-cs"/>
                </a:rPr>
                <a:t> </a:t>
              </a:r>
              <a:r>
                <a:rPr kumimoji="0" lang="en-GB"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Build skill and capacity within the workforce to meet the significant challenges in schools e.g.  Attendance and engagement, engaging purposefully with  trauma informed approaches. </a:t>
              </a:r>
              <a:endParaRPr kumimoji="0" lang="en-US"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US"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 Specific cohorts</a:t>
              </a:r>
            </a:p>
            <a:p>
              <a:pPr marL="114300" marR="0" lvl="1" indent="-114300" algn="l" defTabSz="577850" rtl="0" eaLnBrk="1" fontAlgn="auto" latinLnBrk="0" hangingPunct="1">
                <a:lnSpc>
                  <a:spcPct val="90000"/>
                </a:lnSpc>
                <a:spcBef>
                  <a:spcPct val="0"/>
                </a:spcBef>
                <a:spcAft>
                  <a:spcPct val="15000"/>
                </a:spcAft>
                <a:buClrTx/>
                <a:buSzTx/>
                <a:buFontTx/>
                <a:buChar char="•"/>
                <a:tabLst/>
                <a:defRPr/>
              </a:pPr>
              <a:endParaRPr kumimoji="0" lang="en-GB" sz="13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FBDD4CDE-C546-C309-359C-75827A59F6C2}"/>
                </a:ext>
              </a:extLst>
            </p:cNvPr>
            <p:cNvSpPr/>
            <p:nvPr/>
          </p:nvSpPr>
          <p:spPr>
            <a:xfrm>
              <a:off x="9210485" y="1999384"/>
              <a:ext cx="2152807" cy="861122"/>
            </a:xfrm>
            <a:custGeom>
              <a:avLst/>
              <a:gdLst>
                <a:gd name="connsiteX0" fmla="*/ 0 w 2152807"/>
                <a:gd name="connsiteY0" fmla="*/ 0 h 861122"/>
                <a:gd name="connsiteX1" fmla="*/ 2152807 w 2152807"/>
                <a:gd name="connsiteY1" fmla="*/ 0 h 861122"/>
                <a:gd name="connsiteX2" fmla="*/ 2152807 w 2152807"/>
                <a:gd name="connsiteY2" fmla="*/ 861122 h 861122"/>
                <a:gd name="connsiteX3" fmla="*/ 0 w 2152807"/>
                <a:gd name="connsiteY3" fmla="*/ 861122 h 861122"/>
                <a:gd name="connsiteX4" fmla="*/ 0 w 2152807"/>
                <a:gd name="connsiteY4" fmla="*/ 0 h 86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2807" h="861122">
                  <a:moveTo>
                    <a:pt x="0" y="0"/>
                  </a:moveTo>
                  <a:lnTo>
                    <a:pt x="2152807" y="0"/>
                  </a:lnTo>
                  <a:lnTo>
                    <a:pt x="2152807" y="861122"/>
                  </a:lnTo>
                  <a:lnTo>
                    <a:pt x="0" y="861122"/>
                  </a:lnTo>
                  <a:lnTo>
                    <a:pt x="0" y="0"/>
                  </a:lnTo>
                  <a:close/>
                </a:path>
              </a:pathLst>
            </a:custGeom>
          </p:spPr>
          <p:style>
            <a:lnRef idx="2">
              <a:schemeClr val="accent5">
                <a:hueOff val="3083670"/>
                <a:satOff val="-53545"/>
                <a:lumOff val="-10000"/>
                <a:alphaOff val="0"/>
              </a:schemeClr>
            </a:lnRef>
            <a:fillRef idx="1">
              <a:schemeClr val="accent5">
                <a:hueOff val="3083670"/>
                <a:satOff val="-53545"/>
                <a:lumOff val="-10000"/>
                <a:alphaOff val="0"/>
              </a:schemeClr>
            </a:fillRef>
            <a:effectRef idx="0">
              <a:schemeClr val="accent5">
                <a:hueOff val="3083670"/>
                <a:satOff val="-53545"/>
                <a:lumOff val="-10000"/>
                <a:alphaOff val="0"/>
              </a:schemeClr>
            </a:effectRef>
            <a:fontRef idx="minor">
              <a:schemeClr val="lt1"/>
            </a:fontRef>
          </p:style>
          <p:txBody>
            <a:bodyPr spcFirstLastPara="0" vert="horz" wrap="square" lIns="85344" tIns="48768" rIns="85344" bIns="48768"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Build a more proactive offer</a:t>
              </a: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450175222"/>
      </p:ext>
    </p:extLst>
  </p:cSld>
  <p:clrMapOvr>
    <a:masterClrMapping/>
  </p:clrMapOvr>
  <p:transition spd="slow">
    <p:push dir="u"/>
  </p:transition>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Close up of pushpins on roadmap route">
            <a:extLst>
              <a:ext uri="{FF2B5EF4-FFF2-40B4-BE49-F238E27FC236}">
                <a16:creationId xmlns:a16="http://schemas.microsoft.com/office/drawing/2014/main" id="{4B91A78D-F664-D718-456A-1BDEBAEFB68C}"/>
              </a:ext>
            </a:extLst>
          </p:cNvPr>
          <p:cNvPicPr>
            <a:picLocks noChangeAspect="1"/>
          </p:cNvPicPr>
          <p:nvPr/>
        </p:nvPicPr>
        <p:blipFill>
          <a:blip r:embed="rId2" cstate="print">
            <a:extLst>
              <a:ext uri="{28A0092B-C50C-407E-A947-70E740481C1C}">
                <a14:useLocalDpi xmlns:a14="http://schemas.microsoft.com/office/drawing/2010/main" val="0"/>
              </a:ext>
            </a:extLst>
          </a:blip>
          <a:srcRect t="769" r="-2" b="29998"/>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descr="Close up of map">
            <a:extLst>
              <a:ext uri="{FF2B5EF4-FFF2-40B4-BE49-F238E27FC236}">
                <a16:creationId xmlns:a16="http://schemas.microsoft.com/office/drawing/2014/main" id="{C9041B1E-3DE5-4966-25EA-AB50F97497A3}"/>
              </a:ext>
            </a:extLst>
          </p:cNvPr>
          <p:cNvPicPr>
            <a:picLocks noChangeAspect="1"/>
          </p:cNvPicPr>
          <p:nvPr/>
        </p:nvPicPr>
        <p:blipFill>
          <a:blip r:embed="rId3" cstate="print">
            <a:extLst>
              <a:ext uri="{28A0092B-C50C-407E-A947-70E740481C1C}">
                <a14:useLocalDpi xmlns:a14="http://schemas.microsoft.com/office/drawing/2010/main" val="0"/>
              </a:ext>
            </a:extLst>
          </a:blip>
          <a:srcRect t="1332" r="-2" b="3046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9" name="Freeform: Shape 28">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Freeform: Shape 30">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040451-A78F-3D1E-B863-106CD5C148F7}"/>
              </a:ext>
            </a:extLst>
          </p:cNvPr>
          <p:cNvSpPr>
            <a:spLocks noGrp="1"/>
          </p:cNvSpPr>
          <p:nvPr>
            <p:ph type="title"/>
          </p:nvPr>
        </p:nvSpPr>
        <p:spPr>
          <a:xfrm>
            <a:off x="448056" y="859536"/>
            <a:ext cx="4832802" cy="1243584"/>
          </a:xfrm>
        </p:spPr>
        <p:txBody>
          <a:bodyPr>
            <a:normAutofit/>
          </a:bodyPr>
          <a:lstStyle/>
          <a:p>
            <a:r>
              <a:rPr lang="en-GB" sz="2600"/>
              <a:t>Senior Educational Psychologists – </a:t>
            </a:r>
            <a:br>
              <a:rPr lang="en-GB" sz="2600"/>
            </a:br>
            <a:r>
              <a:rPr lang="en-GB" sz="2600"/>
              <a:t>By Area </a:t>
            </a:r>
          </a:p>
        </p:txBody>
      </p:sp>
      <p:sp>
        <p:nvSpPr>
          <p:cNvPr id="33" name="Rectangle 32">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5" name="Rectangle 34">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CFFF678-E247-FAA6-D536-5BAE31771E5D}"/>
              </a:ext>
            </a:extLst>
          </p:cNvPr>
          <p:cNvSpPr>
            <a:spLocks noGrp="1"/>
          </p:cNvSpPr>
          <p:nvPr>
            <p:ph idx="1"/>
          </p:nvPr>
        </p:nvSpPr>
        <p:spPr>
          <a:xfrm>
            <a:off x="448056" y="2304289"/>
            <a:ext cx="4832803" cy="4355210"/>
          </a:xfrm>
        </p:spPr>
        <p:txBody>
          <a:bodyPr>
            <a:normAutofit/>
          </a:bodyPr>
          <a:lstStyle/>
          <a:p>
            <a:r>
              <a:rPr lang="en-GB" sz="2200" kern="100">
                <a:effectLst/>
                <a:latin typeface="Calibri" panose="020F0502020204030204" pitchFamily="34" charset="0"/>
                <a:ea typeface="Calibri" panose="020F0502020204030204" pitchFamily="34" charset="0"/>
                <a:cs typeface="Times New Roman" panose="02020603050405020304" pitchFamily="18" charset="0"/>
              </a:rPr>
              <a:t>Ed Sugden </a:t>
            </a:r>
            <a:r>
              <a:rPr lang="en-GB" sz="2200" u="sng" kern="100">
                <a:effectLst/>
                <a:latin typeface="Calibri" panose="020F0502020204030204" pitchFamily="34" charset="0"/>
                <a:ea typeface="Calibri" panose="020F0502020204030204" pitchFamily="34" charset="0"/>
                <a:cs typeface="Times New Roman" panose="02020603050405020304" pitchFamily="18" charset="0"/>
                <a:hlinkClick r:id="rId4"/>
              </a:rPr>
              <a:t>Ed.Sugden@northyorks.gov.uk</a:t>
            </a:r>
            <a:r>
              <a:rPr lang="en-GB" sz="2200" kern="100">
                <a:effectLst/>
                <a:latin typeface="Calibri" panose="020F0502020204030204" pitchFamily="34" charset="0"/>
                <a:ea typeface="Calibri" panose="020F0502020204030204" pitchFamily="34" charset="0"/>
                <a:cs typeface="Times New Roman" panose="02020603050405020304" pitchFamily="18" charset="0"/>
              </a:rPr>
              <a:t>; (Harr/</a:t>
            </a:r>
            <a:r>
              <a:rPr lang="en-GB" sz="2200" kern="100" err="1">
                <a:effectLst/>
                <a:latin typeface="Calibri" panose="020F0502020204030204" pitchFamily="34" charset="0"/>
                <a:ea typeface="Calibri" panose="020F0502020204030204" pitchFamily="34" charset="0"/>
                <a:cs typeface="Times New Roman" panose="02020603050405020304" pitchFamily="18" charset="0"/>
              </a:rPr>
              <a:t>Knares</a:t>
            </a:r>
            <a:r>
              <a:rPr lang="en-GB" sz="2200" kern="100">
                <a:effectLst/>
                <a:latin typeface="Calibri" panose="020F0502020204030204" pitchFamily="34" charset="0"/>
                <a:ea typeface="Calibri" panose="020F0502020204030204" pitchFamily="34" charset="0"/>
                <a:cs typeface="Times New Roman" panose="02020603050405020304" pitchFamily="18" charset="0"/>
              </a:rPr>
              <a:t>/Rip/Craven) </a:t>
            </a:r>
          </a:p>
          <a:p>
            <a:r>
              <a:rPr lang="en-GB" sz="2200" kern="100">
                <a:effectLst/>
                <a:latin typeface="Calibri" panose="020F0502020204030204" pitchFamily="34" charset="0"/>
                <a:ea typeface="Calibri" panose="020F0502020204030204" pitchFamily="34" charset="0"/>
                <a:cs typeface="Times New Roman" panose="02020603050405020304" pitchFamily="18" charset="0"/>
              </a:rPr>
              <a:t>Nicola O’Driscoll </a:t>
            </a:r>
            <a:r>
              <a:rPr lang="en-GB" sz="2200" u="sng" kern="100">
                <a:effectLst/>
                <a:latin typeface="Calibri" panose="020F0502020204030204" pitchFamily="34" charset="0"/>
                <a:ea typeface="Calibri" panose="020F0502020204030204" pitchFamily="34" charset="0"/>
                <a:cs typeface="Times New Roman" panose="02020603050405020304" pitchFamily="18" charset="0"/>
                <a:hlinkClick r:id="rId5"/>
              </a:rPr>
              <a:t>Nicola.ODriscoll@northyorks.gov.uk</a:t>
            </a:r>
            <a:r>
              <a:rPr lang="en-GB" sz="2200" kern="100">
                <a:effectLst/>
                <a:latin typeface="Calibri" panose="020F0502020204030204" pitchFamily="34" charset="0"/>
                <a:ea typeface="Calibri" panose="020F0502020204030204" pitchFamily="34" charset="0"/>
                <a:cs typeface="Times New Roman" panose="02020603050405020304" pitchFamily="18" charset="0"/>
              </a:rPr>
              <a:t>; (</a:t>
            </a:r>
            <a:r>
              <a:rPr lang="en-GB" sz="2200" kern="100">
                <a:latin typeface="Calibri" panose="020F0502020204030204" pitchFamily="34" charset="0"/>
                <a:ea typeface="Calibri" panose="020F0502020204030204" pitchFamily="34" charset="0"/>
                <a:cs typeface="Times New Roman" panose="02020603050405020304" pitchFamily="18" charset="0"/>
              </a:rPr>
              <a:t>S</a:t>
            </a:r>
            <a:r>
              <a:rPr lang="en-GB" sz="2200" kern="100">
                <a:effectLst/>
                <a:latin typeface="Calibri" panose="020F0502020204030204" pitchFamily="34" charset="0"/>
                <a:ea typeface="Calibri" panose="020F0502020204030204" pitchFamily="34" charset="0"/>
                <a:cs typeface="Times New Roman" panose="02020603050405020304" pitchFamily="18" charset="0"/>
              </a:rPr>
              <a:t>elby)</a:t>
            </a:r>
          </a:p>
          <a:p>
            <a:r>
              <a:rPr lang="en-GB" sz="2200" kern="100">
                <a:effectLst/>
                <a:latin typeface="Calibri" panose="020F0502020204030204" pitchFamily="34" charset="0"/>
                <a:ea typeface="Calibri" panose="020F0502020204030204" pitchFamily="34" charset="0"/>
                <a:cs typeface="Times New Roman" panose="02020603050405020304" pitchFamily="18" charset="0"/>
              </a:rPr>
              <a:t>Pamela Melville </a:t>
            </a:r>
            <a:r>
              <a:rPr lang="en-GB" sz="2200" u="sng" kern="100">
                <a:effectLst/>
                <a:latin typeface="Calibri" panose="020F0502020204030204" pitchFamily="34" charset="0"/>
                <a:ea typeface="Calibri" panose="020F0502020204030204" pitchFamily="34" charset="0"/>
                <a:cs typeface="Times New Roman" panose="02020603050405020304" pitchFamily="18" charset="0"/>
                <a:hlinkClick r:id="rId6"/>
              </a:rPr>
              <a:t>Pamela.Melville@northyorks.gov.uk</a:t>
            </a:r>
            <a:r>
              <a:rPr lang="en-GB" sz="2200" kern="100">
                <a:effectLst/>
                <a:latin typeface="Calibri" panose="020F0502020204030204" pitchFamily="34" charset="0"/>
                <a:ea typeface="Calibri" panose="020F0502020204030204" pitchFamily="34" charset="0"/>
                <a:cs typeface="Times New Roman" panose="02020603050405020304" pitchFamily="18" charset="0"/>
              </a:rPr>
              <a:t>; (Scar/Whit/Ryedale)</a:t>
            </a:r>
          </a:p>
          <a:p>
            <a:r>
              <a:rPr lang="en-GB" sz="2200" kern="100">
                <a:effectLst/>
                <a:latin typeface="Calibri" panose="020F0502020204030204" pitchFamily="34" charset="0"/>
                <a:ea typeface="Calibri" panose="020F0502020204030204" pitchFamily="34" charset="0"/>
                <a:cs typeface="Times New Roman" panose="02020603050405020304" pitchFamily="18" charset="0"/>
              </a:rPr>
              <a:t>Sharon Merle Lourd-Moyo </a:t>
            </a:r>
            <a:r>
              <a:rPr lang="en-GB" sz="2200" u="sng" kern="100">
                <a:effectLst/>
                <a:latin typeface="Calibri" panose="020F0502020204030204" pitchFamily="34" charset="0"/>
                <a:ea typeface="Calibri" panose="020F0502020204030204" pitchFamily="34" charset="0"/>
                <a:cs typeface="Times New Roman" panose="02020603050405020304" pitchFamily="18" charset="0"/>
                <a:hlinkClick r:id="rId7"/>
              </a:rPr>
              <a:t>Sharon.Lourd-Moyo@northyorks.gov.uk</a:t>
            </a:r>
            <a:r>
              <a:rPr lang="en-GB" sz="2200" u="sng" kern="100">
                <a:effectLst/>
                <a:latin typeface="Calibri" panose="020F0502020204030204" pitchFamily="34" charset="0"/>
                <a:ea typeface="Calibri" panose="020F0502020204030204" pitchFamily="34" charset="0"/>
                <a:cs typeface="Times New Roman" panose="02020603050405020304" pitchFamily="18" charset="0"/>
              </a:rPr>
              <a:t> </a:t>
            </a:r>
            <a:r>
              <a:rPr lang="en-GB" sz="2200" kern="100">
                <a:effectLst/>
                <a:latin typeface="Calibri" panose="020F0502020204030204" pitchFamily="34" charset="0"/>
                <a:ea typeface="Calibri" panose="020F0502020204030204" pitchFamily="34" charset="0"/>
                <a:cs typeface="Times New Roman" panose="02020603050405020304" pitchFamily="18" charset="0"/>
              </a:rPr>
              <a:t>(</a:t>
            </a:r>
            <a:r>
              <a:rPr lang="en-GB" sz="2200" kern="100" err="1">
                <a:effectLst/>
                <a:latin typeface="Calibri" panose="020F0502020204030204" pitchFamily="34" charset="0"/>
                <a:ea typeface="Calibri" panose="020F0502020204030204" pitchFamily="34" charset="0"/>
                <a:cs typeface="Times New Roman" panose="02020603050405020304" pitchFamily="18" charset="0"/>
              </a:rPr>
              <a:t>Hamb</a:t>
            </a:r>
            <a:r>
              <a:rPr lang="en-GB" sz="2200" kern="100">
                <a:effectLst/>
                <a:latin typeface="Calibri" panose="020F0502020204030204" pitchFamily="34" charset="0"/>
                <a:ea typeface="Calibri" panose="020F0502020204030204" pitchFamily="34" charset="0"/>
                <a:cs typeface="Times New Roman" panose="02020603050405020304" pitchFamily="18" charset="0"/>
              </a:rPr>
              <a:t>/Rich) </a:t>
            </a:r>
            <a:endParaRPr lang="en-GB" sz="2200"/>
          </a:p>
        </p:txBody>
      </p:sp>
    </p:spTree>
    <p:extLst>
      <p:ext uri="{BB962C8B-B14F-4D97-AF65-F5344CB8AC3E}">
        <p14:creationId xmlns:p14="http://schemas.microsoft.com/office/powerpoint/2010/main" val="268132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C2CA-CBEB-DD46-3BAF-C08819F40106}"/>
              </a:ext>
            </a:extLst>
          </p:cNvPr>
          <p:cNvSpPr>
            <a:spLocks noGrp="1"/>
          </p:cNvSpPr>
          <p:nvPr>
            <p:ph type="title"/>
          </p:nvPr>
        </p:nvSpPr>
        <p:spPr/>
        <p:txBody>
          <a:bodyPr/>
          <a:lstStyle/>
          <a:p>
            <a:r>
              <a:rPr lang="en-GB">
                <a:latin typeface="Arial"/>
                <a:cs typeface="Arial"/>
              </a:rPr>
              <a:t>DfE Funded DBV Project Updates</a:t>
            </a:r>
            <a:endParaRPr lang="en-GB"/>
          </a:p>
        </p:txBody>
      </p:sp>
      <p:sp>
        <p:nvSpPr>
          <p:cNvPr id="3" name="Content Placeholder 2">
            <a:extLst>
              <a:ext uri="{FF2B5EF4-FFF2-40B4-BE49-F238E27FC236}">
                <a16:creationId xmlns:a16="http://schemas.microsoft.com/office/drawing/2014/main" id="{CA941A96-2E8E-A4F5-9766-190EA712D6A0}"/>
              </a:ext>
            </a:extLst>
          </p:cNvPr>
          <p:cNvSpPr>
            <a:spLocks noGrp="1"/>
          </p:cNvSpPr>
          <p:nvPr>
            <p:ph idx="1"/>
          </p:nvPr>
        </p:nvSpPr>
        <p:spPr/>
        <p:txBody>
          <a:bodyPr vert="horz" lIns="91440" tIns="45720" rIns="91440" bIns="45720" rtlCol="0" anchor="t">
            <a:normAutofit/>
          </a:bodyPr>
          <a:lstStyle/>
          <a:p>
            <a:r>
              <a:rPr lang="en-GB">
                <a:latin typeface="Arial"/>
                <a:cs typeface="Arial"/>
              </a:rPr>
              <a:t>Inclusive Practice Framework</a:t>
            </a:r>
          </a:p>
          <a:p>
            <a:r>
              <a:rPr lang="en-GB">
                <a:latin typeface="Arial"/>
                <a:cs typeface="Arial"/>
              </a:rPr>
              <a:t>Transitions</a:t>
            </a:r>
            <a:endParaRPr lang="en-GB"/>
          </a:p>
        </p:txBody>
      </p:sp>
    </p:spTree>
    <p:extLst>
      <p:ext uri="{BB962C8B-B14F-4D97-AF65-F5344CB8AC3E}">
        <p14:creationId xmlns:p14="http://schemas.microsoft.com/office/powerpoint/2010/main" val="19216545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1694F-6113-B9FD-665E-D5F176A0F4DB}"/>
              </a:ext>
            </a:extLst>
          </p:cNvPr>
          <p:cNvSpPr>
            <a:spLocks noGrp="1"/>
          </p:cNvSpPr>
          <p:nvPr>
            <p:ph type="title"/>
          </p:nvPr>
        </p:nvSpPr>
        <p:spPr/>
        <p:txBody>
          <a:bodyPr/>
          <a:lstStyle/>
          <a:p>
            <a:r>
              <a:rPr lang="en-GB">
                <a:latin typeface="Arial"/>
                <a:cs typeface="Arial"/>
              </a:rPr>
              <a:t>Inclusive Practice Framework</a:t>
            </a:r>
            <a:endParaRPr lang="en-GB"/>
          </a:p>
        </p:txBody>
      </p:sp>
      <p:sp>
        <p:nvSpPr>
          <p:cNvPr id="3" name="Content Placeholder 2">
            <a:extLst>
              <a:ext uri="{FF2B5EF4-FFF2-40B4-BE49-F238E27FC236}">
                <a16:creationId xmlns:a16="http://schemas.microsoft.com/office/drawing/2014/main" id="{C9ED8766-4089-8C5B-F73F-B11AD7D171CE}"/>
              </a:ext>
            </a:extLst>
          </p:cNvPr>
          <p:cNvSpPr>
            <a:spLocks noGrp="1"/>
          </p:cNvSpPr>
          <p:nvPr>
            <p:ph idx="1"/>
          </p:nvPr>
        </p:nvSpPr>
        <p:spPr>
          <a:xfrm>
            <a:off x="464573" y="2369574"/>
            <a:ext cx="10805885" cy="3807389"/>
          </a:xfrm>
        </p:spPr>
        <p:txBody>
          <a:bodyPr vert="horz" lIns="91440" tIns="45720" rIns="91440" bIns="45720" rtlCol="0" anchor="t">
            <a:normAutofit/>
          </a:bodyPr>
          <a:lstStyle/>
          <a:p>
            <a:r>
              <a:rPr lang="en-GB">
                <a:latin typeface="Arial"/>
                <a:cs typeface="Arial"/>
              </a:rPr>
              <a:t>Thank You!</a:t>
            </a:r>
            <a:endParaRPr lang="en-GB"/>
          </a:p>
          <a:p>
            <a:r>
              <a:rPr lang="en-GB">
                <a:latin typeface="Arial"/>
                <a:cs typeface="Arial"/>
              </a:rPr>
              <a:t>•</a:t>
            </a:r>
            <a:endParaRPr lang="en-GB">
              <a:latin typeface="Calibri"/>
              <a:ea typeface="Calibri"/>
              <a:cs typeface="Calibri"/>
            </a:endParaRPr>
          </a:p>
        </p:txBody>
      </p:sp>
      <p:pic>
        <p:nvPicPr>
          <p:cNvPr id="4" name="Picture 3" descr="A screenshot of a document&#10;&#10;AI-generated content may be incorrect.">
            <a:extLst>
              <a:ext uri="{FF2B5EF4-FFF2-40B4-BE49-F238E27FC236}">
                <a16:creationId xmlns:a16="http://schemas.microsoft.com/office/drawing/2014/main" id="{D682D1FF-6703-E868-DF03-97F341293087}"/>
              </a:ext>
            </a:extLst>
          </p:cNvPr>
          <p:cNvPicPr>
            <a:picLocks noChangeAspect="1"/>
          </p:cNvPicPr>
          <p:nvPr/>
        </p:nvPicPr>
        <p:blipFill>
          <a:blip r:embed="rId3"/>
          <a:stretch>
            <a:fillRect/>
          </a:stretch>
        </p:blipFill>
        <p:spPr>
          <a:xfrm>
            <a:off x="235926" y="2990582"/>
            <a:ext cx="5116147" cy="2022321"/>
          </a:xfrm>
          <a:prstGeom prst="rect">
            <a:avLst/>
          </a:prstGeom>
        </p:spPr>
      </p:pic>
      <p:pic>
        <p:nvPicPr>
          <p:cNvPr id="5" name="Picture 4" descr="A cover of a book with a couple of kids under an umbrella&#10;&#10;AI-generated content may be incorrect.">
            <a:extLst>
              <a:ext uri="{FF2B5EF4-FFF2-40B4-BE49-F238E27FC236}">
                <a16:creationId xmlns:a16="http://schemas.microsoft.com/office/drawing/2014/main" id="{EBB2330C-5CA8-DBCE-7CB0-6E298BDA6677}"/>
              </a:ext>
            </a:extLst>
          </p:cNvPr>
          <p:cNvPicPr>
            <a:picLocks noChangeAspect="1"/>
          </p:cNvPicPr>
          <p:nvPr/>
        </p:nvPicPr>
        <p:blipFill>
          <a:blip r:embed="rId4"/>
          <a:stretch>
            <a:fillRect/>
          </a:stretch>
        </p:blipFill>
        <p:spPr>
          <a:xfrm>
            <a:off x="8852114" y="375138"/>
            <a:ext cx="2799431" cy="3118339"/>
          </a:xfrm>
          <a:prstGeom prst="rect">
            <a:avLst/>
          </a:prstGeom>
        </p:spPr>
      </p:pic>
      <p:pic>
        <p:nvPicPr>
          <p:cNvPr id="6" name="Picture 5" descr="A screenshot of a computer screen&#10;&#10;AI-generated content may be incorrect.">
            <a:extLst>
              <a:ext uri="{FF2B5EF4-FFF2-40B4-BE49-F238E27FC236}">
                <a16:creationId xmlns:a16="http://schemas.microsoft.com/office/drawing/2014/main" id="{4C41DFEB-E901-7FB8-B758-41B6C82B0DF9}"/>
              </a:ext>
            </a:extLst>
          </p:cNvPr>
          <p:cNvPicPr>
            <a:picLocks noChangeAspect="1"/>
          </p:cNvPicPr>
          <p:nvPr/>
        </p:nvPicPr>
        <p:blipFill>
          <a:blip r:embed="rId5"/>
          <a:stretch>
            <a:fillRect/>
          </a:stretch>
        </p:blipFill>
        <p:spPr>
          <a:xfrm>
            <a:off x="6233877" y="3987411"/>
            <a:ext cx="5418816" cy="2198323"/>
          </a:xfrm>
          <a:prstGeom prst="rect">
            <a:avLst/>
          </a:prstGeom>
        </p:spPr>
      </p:pic>
    </p:spTree>
    <p:extLst>
      <p:ext uri="{BB962C8B-B14F-4D97-AF65-F5344CB8AC3E}">
        <p14:creationId xmlns:p14="http://schemas.microsoft.com/office/powerpoint/2010/main" val="32551923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813C1-1E7A-966D-CD46-B80CCC3CA14C}"/>
              </a:ext>
            </a:extLst>
          </p:cNvPr>
          <p:cNvSpPr>
            <a:spLocks noGrp="1"/>
          </p:cNvSpPr>
          <p:nvPr>
            <p:ph type="title"/>
          </p:nvPr>
        </p:nvSpPr>
        <p:spPr/>
        <p:txBody>
          <a:bodyPr/>
          <a:lstStyle/>
          <a:p>
            <a:r>
              <a:rPr lang="en-GB">
                <a:latin typeface="Arial"/>
                <a:cs typeface="Arial"/>
              </a:rPr>
              <a:t>Transitions Pilot Project</a:t>
            </a:r>
            <a:endParaRPr lang="en-GB"/>
          </a:p>
        </p:txBody>
      </p:sp>
      <p:sp>
        <p:nvSpPr>
          <p:cNvPr id="3" name="Content Placeholder 2">
            <a:extLst>
              <a:ext uri="{FF2B5EF4-FFF2-40B4-BE49-F238E27FC236}">
                <a16:creationId xmlns:a16="http://schemas.microsoft.com/office/drawing/2014/main" id="{F5C23A84-2AE9-30B8-6C0E-28146163384B}"/>
              </a:ext>
            </a:extLst>
          </p:cNvPr>
          <p:cNvSpPr>
            <a:spLocks noGrp="1"/>
          </p:cNvSpPr>
          <p:nvPr>
            <p:ph idx="1"/>
          </p:nvPr>
        </p:nvSpPr>
        <p:spPr/>
        <p:txBody>
          <a:bodyPr vert="horz" lIns="91440" tIns="45720" rIns="91440" bIns="45720" rtlCol="0" anchor="t">
            <a:normAutofit fontScale="92500" lnSpcReduction="10000"/>
          </a:bodyPr>
          <a:lstStyle/>
          <a:p>
            <a:r>
              <a:rPr lang="en-GB" sz="2600"/>
              <a:t>•</a:t>
            </a:r>
            <a:r>
              <a:rPr lang="en-GB" sz="2600">
                <a:latin typeface="Calibri"/>
                <a:ea typeface="Calibri"/>
                <a:cs typeface="Calibri"/>
              </a:rPr>
              <a:t>Brief was to target phase transfers:</a:t>
            </a:r>
            <a:endParaRPr lang="en-US"/>
          </a:p>
          <a:p>
            <a:r>
              <a:rPr lang="en-GB" sz="2600"/>
              <a:t>•</a:t>
            </a:r>
            <a:r>
              <a:rPr lang="en-GB" sz="2600">
                <a:latin typeface="Calibri"/>
                <a:ea typeface="Calibri"/>
                <a:cs typeface="Calibri"/>
              </a:rPr>
              <a:t>30 N-R and 30 Y6-Y7</a:t>
            </a:r>
            <a:endParaRPr lang="en-GB"/>
          </a:p>
          <a:p>
            <a:r>
              <a:rPr lang="en-GB" sz="2600"/>
              <a:t>•</a:t>
            </a:r>
            <a:r>
              <a:rPr lang="en-GB" sz="2600">
                <a:latin typeface="Calibri"/>
                <a:ea typeface="Calibri"/>
                <a:cs typeface="Calibri"/>
              </a:rPr>
              <a:t>48 schools are involved</a:t>
            </a:r>
            <a:endParaRPr lang="en-GB"/>
          </a:p>
          <a:p>
            <a:r>
              <a:rPr lang="en-GB" sz="2600">
                <a:latin typeface="Arial"/>
                <a:cs typeface="Arial"/>
              </a:rPr>
              <a:t>•</a:t>
            </a:r>
            <a:r>
              <a:rPr lang="en-GB" sz="2600">
                <a:latin typeface="Calibri"/>
                <a:ea typeface="Calibri"/>
                <a:cs typeface="Calibri"/>
              </a:rPr>
              <a:t>57 of the cohort continue to remain in mainstream. </a:t>
            </a:r>
            <a:endParaRPr lang="en-GB"/>
          </a:p>
          <a:p>
            <a:r>
              <a:rPr lang="en-GB" sz="2600">
                <a:latin typeface="Arial"/>
                <a:cs typeface="Arial"/>
              </a:rPr>
              <a:t>•</a:t>
            </a:r>
            <a:r>
              <a:rPr lang="en-GB" sz="2600">
                <a:latin typeface="Calibri"/>
                <a:ea typeface="Calibri"/>
                <a:cs typeface="Calibri"/>
              </a:rPr>
              <a:t>All have made progress</a:t>
            </a:r>
            <a:endParaRPr lang="en-GB"/>
          </a:p>
          <a:p>
            <a:r>
              <a:rPr lang="en-GB" sz="2600">
                <a:latin typeface="Arial"/>
                <a:cs typeface="Arial"/>
              </a:rPr>
              <a:t>•</a:t>
            </a:r>
            <a:r>
              <a:rPr lang="en-GB" sz="2600">
                <a:latin typeface="Calibri"/>
                <a:ea typeface="Calibri"/>
                <a:cs typeface="Calibri"/>
              </a:rPr>
              <a:t>All have had an offer of advice and targeted support from the team as a whole: Specialist teacher, Children and Families Worker and EP. </a:t>
            </a:r>
            <a:endParaRPr lang="en-GB"/>
          </a:p>
          <a:p>
            <a:r>
              <a:rPr lang="en-GB" sz="2600">
                <a:latin typeface="Arial"/>
                <a:cs typeface="Arial"/>
              </a:rPr>
              <a:t>•</a:t>
            </a:r>
            <a:r>
              <a:rPr lang="en-GB" sz="2600">
                <a:latin typeface="Calibri"/>
                <a:ea typeface="Calibri"/>
                <a:cs typeface="Calibri"/>
              </a:rPr>
              <a:t>A holistic approach around the child, which has included the family and school</a:t>
            </a:r>
            <a:endParaRPr lang="en-GB"/>
          </a:p>
          <a:p>
            <a:r>
              <a:rPr lang="en-GB" sz="2600">
                <a:latin typeface="Arial"/>
                <a:cs typeface="Arial"/>
              </a:rPr>
              <a:t>•</a:t>
            </a:r>
            <a:r>
              <a:rPr lang="en-GB" sz="2600">
                <a:latin typeface="Calibri"/>
                <a:ea typeface="Calibri"/>
                <a:cs typeface="Calibri"/>
              </a:rPr>
              <a:t>Feedback has been resoundingly positive. </a:t>
            </a:r>
            <a:endParaRPr lang="en-GB"/>
          </a:p>
          <a:p>
            <a:endParaRPr lang="en-GB"/>
          </a:p>
        </p:txBody>
      </p:sp>
    </p:spTree>
    <p:extLst>
      <p:ext uri="{BB962C8B-B14F-4D97-AF65-F5344CB8AC3E}">
        <p14:creationId xmlns:p14="http://schemas.microsoft.com/office/powerpoint/2010/main" val="406691808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9044D-4DA3-A9F3-8402-59E1DBB6FC5B}"/>
              </a:ext>
            </a:extLst>
          </p:cNvPr>
          <p:cNvSpPr>
            <a:spLocks noGrp="1"/>
          </p:cNvSpPr>
          <p:nvPr>
            <p:ph type="title"/>
          </p:nvPr>
        </p:nvSpPr>
        <p:spPr/>
        <p:txBody>
          <a:bodyPr/>
          <a:lstStyle/>
          <a:p>
            <a:r>
              <a:rPr lang="en-GB">
                <a:latin typeface="Arial"/>
                <a:cs typeface="Arial"/>
              </a:rPr>
              <a:t>Feedback from CYP</a:t>
            </a:r>
            <a:endParaRPr lang="en-GB"/>
          </a:p>
        </p:txBody>
      </p:sp>
      <p:sp>
        <p:nvSpPr>
          <p:cNvPr id="3" name="Content Placeholder 2">
            <a:extLst>
              <a:ext uri="{FF2B5EF4-FFF2-40B4-BE49-F238E27FC236}">
                <a16:creationId xmlns:a16="http://schemas.microsoft.com/office/drawing/2014/main" id="{A685C1B6-308F-493B-576F-176D90CBFC22}"/>
              </a:ext>
            </a:extLst>
          </p:cNvPr>
          <p:cNvSpPr>
            <a:spLocks noGrp="1"/>
          </p:cNvSpPr>
          <p:nvPr>
            <p:ph idx="1"/>
          </p:nvPr>
        </p:nvSpPr>
        <p:spPr/>
        <p:txBody>
          <a:bodyPr vert="horz" lIns="91440" tIns="45720" rIns="91440" bIns="45720" rtlCol="0" anchor="t">
            <a:normAutofit/>
          </a:bodyPr>
          <a:lstStyle/>
          <a:p>
            <a:r>
              <a:rPr lang="en-GB">
                <a:latin typeface="Arial"/>
                <a:cs typeface="Arial"/>
              </a:rPr>
              <a:t>It will be a bummer when you leave </a:t>
            </a:r>
            <a:endParaRPr lang="en-GB"/>
          </a:p>
          <a:p>
            <a:r>
              <a:rPr lang="en-GB">
                <a:latin typeface="Arial"/>
                <a:cs typeface="Arial"/>
              </a:rPr>
              <a:t>You have helped me to speak to the school about what I need</a:t>
            </a:r>
          </a:p>
          <a:p>
            <a:r>
              <a:rPr lang="en-GB">
                <a:latin typeface="Arial"/>
                <a:cs typeface="Arial"/>
              </a:rPr>
              <a:t>You have helped me to think about how to make friends</a:t>
            </a:r>
            <a:endParaRPr lang="en-GB"/>
          </a:p>
          <a:p>
            <a:r>
              <a:rPr lang="en-GB">
                <a:latin typeface="Arial"/>
                <a:cs typeface="Arial"/>
              </a:rPr>
              <a:t>I know who can help me in school, I don't need you now</a:t>
            </a:r>
            <a:endParaRPr lang="en-GB"/>
          </a:p>
          <a:p>
            <a:r>
              <a:rPr lang="en-GB">
                <a:latin typeface="Arial"/>
                <a:cs typeface="Arial"/>
              </a:rPr>
              <a:t>I am no longer worried. </a:t>
            </a:r>
            <a:endParaRPr lang="en-GB"/>
          </a:p>
          <a:p>
            <a:endParaRPr lang="en-GB"/>
          </a:p>
          <a:p>
            <a:endParaRPr lang="en-GB"/>
          </a:p>
          <a:p>
            <a:endParaRPr lang="en-GB"/>
          </a:p>
          <a:p>
            <a:endParaRPr lang="en-GB"/>
          </a:p>
          <a:p>
            <a:endParaRPr lang="en-GB"/>
          </a:p>
          <a:p>
            <a:endParaRPr lang="en-GB"/>
          </a:p>
        </p:txBody>
      </p:sp>
    </p:spTree>
    <p:extLst>
      <p:ext uri="{BB962C8B-B14F-4D97-AF65-F5344CB8AC3E}">
        <p14:creationId xmlns:p14="http://schemas.microsoft.com/office/powerpoint/2010/main" val="22946875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A9964-717B-7597-B4B7-F7612873982D}"/>
              </a:ext>
            </a:extLst>
          </p:cNvPr>
          <p:cNvSpPr>
            <a:spLocks noGrp="1"/>
          </p:cNvSpPr>
          <p:nvPr>
            <p:ph type="title"/>
          </p:nvPr>
        </p:nvSpPr>
        <p:spPr/>
        <p:txBody>
          <a:bodyPr/>
          <a:lstStyle/>
          <a:p>
            <a:r>
              <a:rPr lang="en-GB">
                <a:latin typeface="Arial"/>
                <a:cs typeface="Arial"/>
              </a:rPr>
              <a:t>Feedback from Parents</a:t>
            </a:r>
            <a:endParaRPr lang="en-GB"/>
          </a:p>
        </p:txBody>
      </p:sp>
      <p:sp>
        <p:nvSpPr>
          <p:cNvPr id="3" name="Content Placeholder 2">
            <a:extLst>
              <a:ext uri="{FF2B5EF4-FFF2-40B4-BE49-F238E27FC236}">
                <a16:creationId xmlns:a16="http://schemas.microsoft.com/office/drawing/2014/main" id="{08652BCF-6E82-D2CF-319F-AC9ED2AC539E}"/>
              </a:ext>
            </a:extLst>
          </p:cNvPr>
          <p:cNvSpPr>
            <a:spLocks noGrp="1"/>
          </p:cNvSpPr>
          <p:nvPr>
            <p:ph idx="1"/>
          </p:nvPr>
        </p:nvSpPr>
        <p:spPr/>
        <p:txBody>
          <a:bodyPr vert="horz" lIns="91440" tIns="45720" rIns="91440" bIns="45720" rtlCol="0" anchor="t">
            <a:normAutofit fontScale="92500" lnSpcReduction="20000"/>
          </a:bodyPr>
          <a:lstStyle/>
          <a:p>
            <a:r>
              <a:rPr lang="en-GB">
                <a:latin typeface="Arial"/>
                <a:cs typeface="Arial"/>
              </a:rPr>
              <a:t>I feel you have lifted a burden I was putting on myself about making sure child was attending school in September and following a traditional route. You are right that it will be baby steps and it will all come together in the end. </a:t>
            </a:r>
          </a:p>
          <a:p>
            <a:r>
              <a:rPr lang="en-GB">
                <a:latin typeface="Arial"/>
                <a:cs typeface="Arial"/>
              </a:rPr>
              <a:t>I am not even thinking about specialist as I am so pleased with the provision that the school have put in place. </a:t>
            </a:r>
            <a:endParaRPr lang="en-GB"/>
          </a:p>
          <a:p>
            <a:r>
              <a:rPr lang="en-GB">
                <a:latin typeface="Arial"/>
                <a:cs typeface="Arial"/>
              </a:rPr>
              <a:t>You have encouraged me to take a breath, and to work with here and now, and have helped me to see that it is ok to not have all the answers</a:t>
            </a:r>
          </a:p>
          <a:p>
            <a:r>
              <a:rPr lang="en-GB">
                <a:latin typeface="Arial"/>
                <a:cs typeface="Arial"/>
              </a:rPr>
              <a:t>The transition project has been invaluable helping us and school. It has really helped A and us transition easier</a:t>
            </a:r>
            <a:endParaRPr lang="en-GB"/>
          </a:p>
          <a:p>
            <a:endParaRPr lang="en-GB">
              <a:latin typeface="Arial"/>
              <a:cs typeface="Arial"/>
            </a:endParaRPr>
          </a:p>
        </p:txBody>
      </p:sp>
    </p:spTree>
    <p:extLst>
      <p:ext uri="{BB962C8B-B14F-4D97-AF65-F5344CB8AC3E}">
        <p14:creationId xmlns:p14="http://schemas.microsoft.com/office/powerpoint/2010/main" val="15874687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DE278-BD17-4BBE-7051-34A609DE9514}"/>
              </a:ext>
            </a:extLst>
          </p:cNvPr>
          <p:cNvSpPr>
            <a:spLocks noGrp="1"/>
          </p:cNvSpPr>
          <p:nvPr>
            <p:ph type="title"/>
          </p:nvPr>
        </p:nvSpPr>
        <p:spPr/>
        <p:txBody>
          <a:bodyPr/>
          <a:lstStyle/>
          <a:p>
            <a:r>
              <a:rPr lang="en-GB">
                <a:latin typeface="Arial"/>
                <a:cs typeface="Arial"/>
              </a:rPr>
              <a:t>Feedback from Schools</a:t>
            </a:r>
            <a:endParaRPr lang="en-GB"/>
          </a:p>
        </p:txBody>
      </p:sp>
      <p:sp>
        <p:nvSpPr>
          <p:cNvPr id="3" name="Content Placeholder 2">
            <a:extLst>
              <a:ext uri="{FF2B5EF4-FFF2-40B4-BE49-F238E27FC236}">
                <a16:creationId xmlns:a16="http://schemas.microsoft.com/office/drawing/2014/main" id="{7844AB29-38E4-430F-3B31-2AC2863285A7}"/>
              </a:ext>
            </a:extLst>
          </p:cNvPr>
          <p:cNvSpPr>
            <a:spLocks noGrp="1"/>
          </p:cNvSpPr>
          <p:nvPr>
            <p:ph idx="1"/>
          </p:nvPr>
        </p:nvSpPr>
        <p:spPr/>
        <p:txBody>
          <a:bodyPr vert="horz" lIns="91440" tIns="45720" rIns="91440" bIns="45720" rtlCol="0" anchor="t">
            <a:normAutofit lnSpcReduction="10000"/>
          </a:bodyPr>
          <a:lstStyle/>
          <a:p>
            <a:r>
              <a:rPr lang="en-GB">
                <a:latin typeface="Arial"/>
                <a:cs typeface="Arial"/>
              </a:rPr>
              <a:t>I have enjoyed the process- the opportunity to reflect- it has been cathartic and thought provoking. </a:t>
            </a:r>
          </a:p>
          <a:p>
            <a:r>
              <a:rPr lang="en-GB">
                <a:latin typeface="Arial"/>
                <a:cs typeface="Arial"/>
              </a:rPr>
              <a:t>This has been well co-ordinated and joined up between professionals involved. I have felt well supported. </a:t>
            </a:r>
            <a:endParaRPr lang="en-GB"/>
          </a:p>
          <a:p>
            <a:r>
              <a:rPr lang="en-GB">
                <a:solidFill>
                  <a:srgbClr val="323130"/>
                </a:solidFill>
                <a:latin typeface="Arial"/>
                <a:cs typeface="Segoe UI"/>
              </a:rPr>
              <a:t>I think the key one for us was the relationship that they built with families. And to be that bridge between home and us.</a:t>
            </a:r>
          </a:p>
          <a:p>
            <a:r>
              <a:rPr lang="en-GB">
                <a:solidFill>
                  <a:srgbClr val="323130"/>
                </a:solidFill>
                <a:latin typeface="Arial"/>
                <a:cs typeface="Segoe UI"/>
              </a:rPr>
              <a:t>The professional dialogue that has been really good for us. </a:t>
            </a:r>
          </a:p>
          <a:p>
            <a:r>
              <a:rPr lang="en-GB">
                <a:solidFill>
                  <a:srgbClr val="323130"/>
                </a:solidFill>
                <a:latin typeface="Arial"/>
                <a:cs typeface="Segoe UI"/>
              </a:rPr>
              <a:t>The anxiety levels of staff have reduced and confidence has been boosted- staff know that they are making the right choice</a:t>
            </a:r>
          </a:p>
          <a:p>
            <a:endParaRPr lang="en-GB" sz="1100">
              <a:solidFill>
                <a:srgbClr val="323130"/>
              </a:solidFill>
              <a:latin typeface="Segoe UI"/>
              <a:cs typeface="Segoe UI"/>
            </a:endParaRPr>
          </a:p>
          <a:p>
            <a:endParaRPr lang="en-GB"/>
          </a:p>
        </p:txBody>
      </p:sp>
    </p:spTree>
    <p:extLst>
      <p:ext uri="{BB962C8B-B14F-4D97-AF65-F5344CB8AC3E}">
        <p14:creationId xmlns:p14="http://schemas.microsoft.com/office/powerpoint/2010/main" val="33825954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8B5F1-2513-9EBD-F19B-D46CF0034A29}"/>
              </a:ext>
            </a:extLst>
          </p:cNvPr>
          <p:cNvSpPr>
            <a:spLocks noGrp="1"/>
          </p:cNvSpPr>
          <p:nvPr>
            <p:ph type="title"/>
          </p:nvPr>
        </p:nvSpPr>
        <p:spPr/>
        <p:txBody>
          <a:bodyPr/>
          <a:lstStyle/>
          <a:p>
            <a:r>
              <a:rPr lang="en-GB">
                <a:latin typeface="Arial"/>
                <a:cs typeface="Arial"/>
              </a:rPr>
              <a:t>Questions We Asked </a:t>
            </a:r>
            <a:endParaRPr lang="en-GB"/>
          </a:p>
        </p:txBody>
      </p:sp>
      <p:sp>
        <p:nvSpPr>
          <p:cNvPr id="3" name="Content Placeholder 2">
            <a:extLst>
              <a:ext uri="{FF2B5EF4-FFF2-40B4-BE49-F238E27FC236}">
                <a16:creationId xmlns:a16="http://schemas.microsoft.com/office/drawing/2014/main" id="{E801D1AA-8092-D668-4F00-1DF26CBA99CA}"/>
              </a:ext>
            </a:extLst>
          </p:cNvPr>
          <p:cNvSpPr>
            <a:spLocks noGrp="1"/>
          </p:cNvSpPr>
          <p:nvPr>
            <p:ph idx="1"/>
          </p:nvPr>
        </p:nvSpPr>
        <p:spPr/>
        <p:txBody>
          <a:bodyPr vert="horz" lIns="91440" tIns="45720" rIns="91440" bIns="45720" rtlCol="0" anchor="t">
            <a:normAutofit fontScale="92500" lnSpcReduction="10000"/>
          </a:bodyPr>
          <a:lstStyle/>
          <a:p>
            <a:r>
              <a:rPr lang="en-GB"/>
              <a:t>•</a:t>
            </a:r>
            <a:r>
              <a:rPr lang="en-GB">
                <a:latin typeface="Calibri"/>
                <a:ea typeface="Calibri"/>
                <a:cs typeface="Calibri"/>
              </a:rPr>
              <a:t>How well do your SEND transition arrangements support pupils to:</a:t>
            </a:r>
            <a:endParaRPr lang="en-US"/>
          </a:p>
          <a:p>
            <a:r>
              <a:rPr lang="en-GB"/>
              <a:t>•</a:t>
            </a:r>
            <a:r>
              <a:rPr lang="en-GB">
                <a:latin typeface="Calibri"/>
                <a:ea typeface="Calibri"/>
                <a:cs typeface="Calibri"/>
              </a:rPr>
              <a:t>Develop relationships with new peers and support social development</a:t>
            </a:r>
            <a:endParaRPr lang="en-GB"/>
          </a:p>
          <a:p>
            <a:r>
              <a:rPr lang="en-GB">
                <a:latin typeface="Arial"/>
                <a:cs typeface="Arial"/>
              </a:rPr>
              <a:t>•</a:t>
            </a:r>
            <a:r>
              <a:rPr lang="en-GB">
                <a:latin typeface="Calibri"/>
                <a:ea typeface="Calibri"/>
                <a:cs typeface="Calibri"/>
              </a:rPr>
              <a:t>Develop relationships with new adults</a:t>
            </a:r>
            <a:endParaRPr lang="en-GB"/>
          </a:p>
          <a:p>
            <a:r>
              <a:rPr lang="en-GB">
                <a:latin typeface="Arial"/>
                <a:cs typeface="Arial"/>
              </a:rPr>
              <a:t>•</a:t>
            </a:r>
            <a:r>
              <a:rPr lang="en-GB">
                <a:latin typeface="Calibri"/>
                <a:ea typeface="Calibri"/>
                <a:cs typeface="Calibri"/>
              </a:rPr>
              <a:t>Become familiar with new places </a:t>
            </a:r>
            <a:r>
              <a:rPr lang="en-GB" err="1">
                <a:latin typeface="Calibri"/>
                <a:ea typeface="Calibri"/>
                <a:cs typeface="Calibri"/>
              </a:rPr>
              <a:t>eg</a:t>
            </a:r>
            <a:r>
              <a:rPr lang="en-GB">
                <a:latin typeface="Calibri"/>
                <a:ea typeface="Calibri"/>
                <a:cs typeface="Calibri"/>
              </a:rPr>
              <a:t> new school building, bus routes</a:t>
            </a:r>
            <a:endParaRPr lang="en-GB"/>
          </a:p>
          <a:p>
            <a:r>
              <a:rPr lang="en-GB">
                <a:latin typeface="Arial"/>
                <a:cs typeface="Arial"/>
              </a:rPr>
              <a:t>•</a:t>
            </a:r>
            <a:r>
              <a:rPr lang="en-GB">
                <a:latin typeface="Calibri"/>
                <a:ea typeface="Calibri"/>
                <a:cs typeface="Calibri"/>
              </a:rPr>
              <a:t>Become familiar with new routines </a:t>
            </a:r>
            <a:r>
              <a:rPr lang="en-GB" err="1">
                <a:latin typeface="Calibri"/>
                <a:ea typeface="Calibri"/>
                <a:cs typeface="Calibri"/>
              </a:rPr>
              <a:t>eg</a:t>
            </a:r>
            <a:r>
              <a:rPr lang="en-GB">
                <a:latin typeface="Calibri"/>
                <a:ea typeface="Calibri"/>
                <a:cs typeface="Calibri"/>
              </a:rPr>
              <a:t> timetables, use of planners, tying a tie, organisational skills</a:t>
            </a:r>
            <a:endParaRPr lang="en-GB"/>
          </a:p>
          <a:p>
            <a:r>
              <a:rPr lang="en-GB">
                <a:latin typeface="Arial"/>
                <a:cs typeface="Arial"/>
              </a:rPr>
              <a:t>•</a:t>
            </a:r>
            <a:r>
              <a:rPr lang="en-GB">
                <a:latin typeface="Calibri"/>
                <a:ea typeface="Calibri"/>
                <a:cs typeface="Calibri"/>
              </a:rPr>
              <a:t>Have a positive end at their current school/ setting</a:t>
            </a:r>
            <a:endParaRPr lang="en-GB"/>
          </a:p>
          <a:p>
            <a:r>
              <a:rPr lang="en-GB">
                <a:latin typeface="Arial"/>
                <a:cs typeface="Arial"/>
              </a:rPr>
              <a:t>•</a:t>
            </a:r>
            <a:r>
              <a:rPr lang="en-GB">
                <a:latin typeface="Calibri"/>
                <a:ea typeface="Calibri"/>
                <a:cs typeface="Calibri"/>
              </a:rPr>
              <a:t>Develop understanding of skills and emotions related to “moving on” and support emotional wellbeing</a:t>
            </a:r>
            <a:endParaRPr lang="en-GB"/>
          </a:p>
          <a:p>
            <a:endParaRPr lang="en-GB"/>
          </a:p>
        </p:txBody>
      </p:sp>
    </p:spTree>
    <p:extLst>
      <p:ext uri="{BB962C8B-B14F-4D97-AF65-F5344CB8AC3E}">
        <p14:creationId xmlns:p14="http://schemas.microsoft.com/office/powerpoint/2010/main" val="32435159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0778B-6099-3C68-E1E0-7558DFFE9A22}"/>
              </a:ext>
            </a:extLst>
          </p:cNvPr>
          <p:cNvSpPr>
            <a:spLocks noGrp="1"/>
          </p:cNvSpPr>
          <p:nvPr>
            <p:ph type="title"/>
          </p:nvPr>
        </p:nvSpPr>
        <p:spPr/>
        <p:txBody>
          <a:bodyPr/>
          <a:lstStyle/>
          <a:p>
            <a:r>
              <a:rPr lang="en-GB">
                <a:latin typeface="Arial"/>
                <a:cs typeface="Arial"/>
              </a:rPr>
              <a:t>Transitions Guidance Document</a:t>
            </a:r>
            <a:endParaRPr lang="en-GB"/>
          </a:p>
        </p:txBody>
      </p:sp>
      <p:sp>
        <p:nvSpPr>
          <p:cNvPr id="3" name="Content Placeholder 2">
            <a:extLst>
              <a:ext uri="{FF2B5EF4-FFF2-40B4-BE49-F238E27FC236}">
                <a16:creationId xmlns:a16="http://schemas.microsoft.com/office/drawing/2014/main" id="{D9D2D778-A0F1-1DC2-CB47-8CF026F5FB6F}"/>
              </a:ext>
            </a:extLst>
          </p:cNvPr>
          <p:cNvSpPr>
            <a:spLocks noGrp="1"/>
          </p:cNvSpPr>
          <p:nvPr>
            <p:ph idx="1"/>
          </p:nvPr>
        </p:nvSpPr>
        <p:spPr/>
        <p:txBody>
          <a:bodyPr vert="horz" lIns="91440" tIns="45720" rIns="91440" bIns="45720" rtlCol="0" anchor="t">
            <a:normAutofit/>
          </a:bodyPr>
          <a:lstStyle/>
          <a:p>
            <a:r>
              <a:rPr lang="en-GB">
                <a:latin typeface="Arial"/>
                <a:cs typeface="Arial"/>
              </a:rPr>
              <a:t>•</a:t>
            </a:r>
            <a:r>
              <a:rPr lang="en-GB">
                <a:latin typeface="Calibri"/>
                <a:ea typeface="Calibri"/>
                <a:cs typeface="Calibri"/>
              </a:rPr>
              <a:t>What do you think would be useful to have in a transitions guidance document? </a:t>
            </a:r>
            <a:endParaRPr lang="en-US"/>
          </a:p>
          <a:p>
            <a:r>
              <a:rPr lang="en-GB"/>
              <a:t>•</a:t>
            </a:r>
            <a:r>
              <a:rPr lang="en-GB">
                <a:latin typeface="Calibri"/>
                <a:ea typeface="Calibri"/>
                <a:cs typeface="Calibri"/>
              </a:rPr>
              <a:t>What elements do you find the most difficult to ensure a good transition</a:t>
            </a:r>
            <a:endParaRPr lang="en-GB"/>
          </a:p>
          <a:p>
            <a:r>
              <a:rPr lang="en-GB">
                <a:latin typeface="Arial"/>
                <a:cs typeface="Arial"/>
              </a:rPr>
              <a:t>•</a:t>
            </a:r>
            <a:r>
              <a:rPr lang="en-GB">
                <a:latin typeface="Calibri"/>
                <a:ea typeface="Calibri"/>
                <a:cs typeface="Calibri"/>
              </a:rPr>
              <a:t>What will support you as SENCOs and support your school?</a:t>
            </a:r>
            <a:endParaRPr lang="en-GB"/>
          </a:p>
          <a:p>
            <a:r>
              <a:rPr lang="en-GB">
                <a:latin typeface="Arial"/>
                <a:cs typeface="Arial"/>
              </a:rPr>
              <a:t>•</a:t>
            </a:r>
            <a:r>
              <a:rPr lang="en-GB">
                <a:latin typeface="Calibri"/>
                <a:ea typeface="Calibri"/>
                <a:cs typeface="Calibri"/>
              </a:rPr>
              <a:t>What resources would you like to see included? </a:t>
            </a:r>
            <a:endParaRPr lang="en-GB"/>
          </a:p>
          <a:p>
            <a:r>
              <a:rPr lang="en-GB">
                <a:latin typeface="Arial"/>
                <a:cs typeface="Arial"/>
              </a:rPr>
              <a:t>•</a:t>
            </a:r>
            <a:r>
              <a:rPr lang="en-GB">
                <a:latin typeface="Calibri"/>
                <a:ea typeface="Calibri"/>
                <a:cs typeface="Calibri"/>
              </a:rPr>
              <a:t>Would checklists be beneficial? </a:t>
            </a:r>
            <a:endParaRPr lang="en-GB"/>
          </a:p>
          <a:p>
            <a:r>
              <a:rPr lang="en-GB">
                <a:latin typeface="Arial"/>
                <a:cs typeface="Arial"/>
              </a:rPr>
              <a:t>•</a:t>
            </a:r>
            <a:r>
              <a:rPr lang="en-GB">
                <a:latin typeface="Calibri"/>
                <a:ea typeface="Calibri"/>
                <a:cs typeface="Calibri"/>
              </a:rPr>
              <a:t>Timelines? </a:t>
            </a:r>
            <a:endParaRPr lang="en-GB"/>
          </a:p>
          <a:p>
            <a:endParaRPr lang="en-GB"/>
          </a:p>
        </p:txBody>
      </p:sp>
    </p:spTree>
    <p:extLst>
      <p:ext uri="{BB962C8B-B14F-4D97-AF65-F5344CB8AC3E}">
        <p14:creationId xmlns:p14="http://schemas.microsoft.com/office/powerpoint/2010/main" val="1420060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C7089-4922-3189-CF4B-CC5191733709}"/>
              </a:ext>
            </a:extLst>
          </p:cNvPr>
          <p:cNvSpPr>
            <a:spLocks noGrp="1"/>
          </p:cNvSpPr>
          <p:nvPr>
            <p:ph type="title"/>
          </p:nvPr>
        </p:nvSpPr>
        <p:spPr/>
        <p:txBody>
          <a:bodyPr/>
          <a:lstStyle/>
          <a:p>
            <a:r>
              <a:rPr lang="en-GB">
                <a:latin typeface="Arial"/>
                <a:cs typeface="Arial"/>
              </a:rPr>
              <a:t>Reception- Year 1 Transition</a:t>
            </a:r>
            <a:endParaRPr lang="en-GB"/>
          </a:p>
        </p:txBody>
      </p:sp>
      <p:sp>
        <p:nvSpPr>
          <p:cNvPr id="3" name="Content Placeholder 2">
            <a:extLst>
              <a:ext uri="{FF2B5EF4-FFF2-40B4-BE49-F238E27FC236}">
                <a16:creationId xmlns:a16="http://schemas.microsoft.com/office/drawing/2014/main" id="{F31F992C-EB52-75BF-8605-62324718C028}"/>
              </a:ext>
            </a:extLst>
          </p:cNvPr>
          <p:cNvSpPr>
            <a:spLocks noGrp="1"/>
          </p:cNvSpPr>
          <p:nvPr>
            <p:ph idx="1"/>
          </p:nvPr>
        </p:nvSpPr>
        <p:spPr/>
        <p:txBody>
          <a:bodyPr vert="horz" lIns="91440" tIns="45720" rIns="91440" bIns="45720" rtlCol="0" anchor="t">
            <a:normAutofit/>
          </a:bodyPr>
          <a:lstStyle/>
          <a:p>
            <a:r>
              <a:rPr lang="en-GB">
                <a:latin typeface="Arial"/>
                <a:cs typeface="Arial"/>
              </a:rPr>
              <a:t>•</a:t>
            </a:r>
            <a:r>
              <a:rPr lang="en-GB">
                <a:latin typeface="Calibri"/>
                <a:ea typeface="Calibri"/>
                <a:cs typeface="Calibri"/>
              </a:rPr>
              <a:t>What do you do or could you do in your school to support the transition of children from Reception- Year 1? </a:t>
            </a:r>
            <a:endParaRPr lang="en-US"/>
          </a:p>
          <a:p>
            <a:r>
              <a:rPr lang="en-GB">
                <a:latin typeface="Arial"/>
                <a:cs typeface="Arial"/>
              </a:rPr>
              <a:t>•</a:t>
            </a:r>
            <a:r>
              <a:rPr lang="en-GB">
                <a:latin typeface="Calibri"/>
                <a:ea typeface="Calibri"/>
                <a:cs typeface="Calibri"/>
              </a:rPr>
              <a:t>What have you tried that has been successful? </a:t>
            </a:r>
            <a:endParaRPr lang="en-GB"/>
          </a:p>
          <a:p>
            <a:r>
              <a:rPr lang="en-GB">
                <a:latin typeface="Arial"/>
                <a:cs typeface="Arial"/>
              </a:rPr>
              <a:t>•</a:t>
            </a:r>
            <a:r>
              <a:rPr lang="en-GB">
                <a:latin typeface="Calibri"/>
                <a:ea typeface="Calibri"/>
                <a:cs typeface="Calibri"/>
              </a:rPr>
              <a:t>What adaptations do you make to the “formal curriculum”? </a:t>
            </a:r>
            <a:endParaRPr lang="en-GB"/>
          </a:p>
          <a:p>
            <a:endParaRPr lang="en-GB"/>
          </a:p>
          <a:p>
            <a:r>
              <a:rPr lang="en-GB">
                <a:latin typeface="Arial"/>
                <a:cs typeface="Arial"/>
              </a:rPr>
              <a:t>•</a:t>
            </a:r>
            <a:r>
              <a:rPr lang="en-GB">
                <a:latin typeface="Calibri"/>
                <a:ea typeface="Calibri"/>
                <a:cs typeface="Calibri"/>
              </a:rPr>
              <a:t>What do you think of the checklist that has been provided as an example?</a:t>
            </a:r>
            <a:endParaRPr lang="en-GB">
              <a:ea typeface="Calibri"/>
            </a:endParaRPr>
          </a:p>
          <a:p>
            <a:r>
              <a:rPr lang="en-GB">
                <a:latin typeface="Calibri"/>
                <a:ea typeface="Calibri"/>
                <a:cs typeface="Calibri"/>
              </a:rPr>
              <a:t>Is it a useful tool?  What else could be included? </a:t>
            </a:r>
            <a:endParaRPr lang="en-GB"/>
          </a:p>
          <a:p>
            <a:endParaRPr lang="en-GB"/>
          </a:p>
        </p:txBody>
      </p:sp>
    </p:spTree>
    <p:extLst>
      <p:ext uri="{BB962C8B-B14F-4D97-AF65-F5344CB8AC3E}">
        <p14:creationId xmlns:p14="http://schemas.microsoft.com/office/powerpoint/2010/main" val="15797514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2"/>
        <p:cNvGrpSpPr/>
        <p:nvPr/>
      </p:nvGrpSpPr>
      <p:grpSpPr>
        <a:xfrm>
          <a:off x="0" y="0"/>
          <a:ext cx="0" cy="0"/>
          <a:chOff x="0" y="0"/>
          <a:chExt cx="0" cy="0"/>
        </a:xfrm>
      </p:grpSpPr>
      <p:sp>
        <p:nvSpPr>
          <p:cNvPr id="33" name="Google Shape;33;p1"/>
          <p:cNvSpPr txBox="1"/>
          <p:nvPr/>
        </p:nvSpPr>
        <p:spPr>
          <a:xfrm>
            <a:off x="1084050" y="1863400"/>
            <a:ext cx="10023900" cy="1569900"/>
          </a:xfrm>
          <a:prstGeom prst="rect">
            <a:avLst/>
          </a:prstGeom>
          <a:noFill/>
          <a:ln>
            <a:noFill/>
          </a:ln>
        </p:spPr>
        <p:txBody>
          <a:bodyPr spcFirstLastPara="1" wrap="square" lIns="91425" tIns="91425" rIns="91425" bIns="91425" anchor="t" anchorCtr="0">
            <a:spAutoFit/>
          </a:bodyPr>
          <a:lstStyle/>
          <a:p>
            <a:pPr marL="457200" marR="0" lvl="0" indent="0" algn="ctr" defTabSz="914400" rtl="0" eaLnBrk="1" fontAlgn="auto" latinLnBrk="0" hangingPunct="1">
              <a:lnSpc>
                <a:spcPct val="100000"/>
              </a:lnSpc>
              <a:spcBef>
                <a:spcPts val="0"/>
              </a:spcBef>
              <a:spcAft>
                <a:spcPts val="0"/>
              </a:spcAft>
              <a:buClr>
                <a:srgbClr val="000000"/>
              </a:buClr>
              <a:buSzPts val="4500"/>
              <a:buFont typeface="Arial"/>
              <a:buNone/>
              <a:tabLst/>
              <a:defRPr/>
            </a:pPr>
            <a:r>
              <a:rPr kumimoji="0" lang="en-GB" sz="4500" b="0" i="0" u="none" strike="noStrike" kern="0" cap="none" spc="0" normalizeH="0" baseline="0" noProof="0">
                <a:ln>
                  <a:noFill/>
                </a:ln>
                <a:solidFill>
                  <a:srgbClr val="302682"/>
                </a:solidFill>
                <a:effectLst/>
                <a:uLnTx/>
                <a:uFillTx/>
                <a:latin typeface="Arial"/>
                <a:ea typeface="Arial"/>
                <a:cs typeface="Arial"/>
                <a:sym typeface="Arial"/>
              </a:rPr>
              <a:t>Introduction to </a:t>
            </a:r>
            <a:endParaRPr kumimoji="0" sz="4500" b="0" i="0" u="none" strike="noStrike" kern="0" cap="none" spc="0" normalizeH="0" baseline="0" noProof="0">
              <a:ln>
                <a:noFill/>
              </a:ln>
              <a:solidFill>
                <a:srgbClr val="302682"/>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4500"/>
              <a:buFont typeface="Arial"/>
              <a:buNone/>
              <a:tabLst/>
              <a:defRPr/>
            </a:pPr>
            <a:r>
              <a:rPr kumimoji="0" lang="en-GB" sz="4500" b="0" i="0" u="none" strike="noStrike" kern="0" cap="none" spc="0" normalizeH="0" baseline="0" noProof="0">
                <a:ln>
                  <a:noFill/>
                </a:ln>
                <a:solidFill>
                  <a:srgbClr val="302682"/>
                </a:solidFill>
                <a:effectLst/>
                <a:uLnTx/>
                <a:uFillTx/>
                <a:latin typeface="Arial"/>
                <a:ea typeface="Arial"/>
                <a:cs typeface="Arial"/>
                <a:sym typeface="Arial"/>
              </a:rPr>
              <a:t>Parent Carer Voice North Yorkshire</a:t>
            </a:r>
            <a:endParaRPr kumimoji="0" sz="4500" b="0" i="0" u="none" strike="noStrike" kern="0" cap="none" spc="0" normalizeH="0" baseline="0" noProof="0">
              <a:ln>
                <a:noFill/>
              </a:ln>
              <a:solidFill>
                <a:srgbClr val="302682"/>
              </a:solidFill>
              <a:effectLst/>
              <a:uLnTx/>
              <a:uFillTx/>
              <a:latin typeface="Arial"/>
              <a:ea typeface="Arial"/>
              <a:cs typeface="Arial"/>
              <a:sym typeface="Arial"/>
            </a:endParaRPr>
          </a:p>
        </p:txBody>
      </p:sp>
      <p:sp>
        <p:nvSpPr>
          <p:cNvPr id="34" name="Google Shape;34;p1"/>
          <p:cNvSpPr txBox="1"/>
          <p:nvPr/>
        </p:nvSpPr>
        <p:spPr>
          <a:xfrm>
            <a:off x="240200" y="6342850"/>
            <a:ext cx="1390500" cy="347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1" u="none" strike="noStrike" kern="0" cap="none" spc="0" normalizeH="0" baseline="0" noProof="0">
                <a:ln>
                  <a:noFill/>
                </a:ln>
                <a:solidFill>
                  <a:srgbClr val="302682"/>
                </a:solidFill>
                <a:effectLst/>
                <a:uLnTx/>
                <a:uFillTx/>
                <a:latin typeface="Arial"/>
                <a:cs typeface="Arial"/>
                <a:sym typeface="Arial"/>
              </a:rPr>
              <a:t>February 2025</a:t>
            </a:r>
            <a:endParaRPr kumimoji="0" sz="1400" b="0" i="1" u="none" strike="noStrike" kern="0" cap="none" spc="0" normalizeH="0" baseline="0" noProof="0">
              <a:ln>
                <a:noFill/>
              </a:ln>
              <a:solidFill>
                <a:srgbClr val="302682"/>
              </a:solidFill>
              <a:effectLst/>
              <a:uLnTx/>
              <a:uFillTx/>
              <a:latin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9"/>
        <p:cNvGrpSpPr/>
        <p:nvPr/>
      </p:nvGrpSpPr>
      <p:grpSpPr>
        <a:xfrm>
          <a:off x="0" y="0"/>
          <a:ext cx="0" cy="0"/>
          <a:chOff x="0" y="0"/>
          <a:chExt cx="0" cy="0"/>
        </a:xfrm>
      </p:grpSpPr>
      <p:sp>
        <p:nvSpPr>
          <p:cNvPr id="40" name="Google Shape;40;g18923a0291d_1_5"/>
          <p:cNvSpPr/>
          <p:nvPr/>
        </p:nvSpPr>
        <p:spPr>
          <a:xfrm>
            <a:off x="2008575" y="585750"/>
            <a:ext cx="7998600" cy="4953600"/>
          </a:xfrm>
          <a:prstGeom prst="ellipse">
            <a:avLst/>
          </a:prstGeom>
          <a:solidFill>
            <a:srgbClr val="8F5898"/>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ctr" defTabSz="914400" rtl="0" eaLnBrk="1" fontAlgn="auto" latinLnBrk="0" hangingPunct="1">
              <a:lnSpc>
                <a:spcPct val="115000"/>
              </a:lnSpc>
              <a:spcBef>
                <a:spcPts val="0"/>
              </a:spcBef>
              <a:spcAft>
                <a:spcPts val="0"/>
              </a:spcAft>
              <a:buClr>
                <a:srgbClr val="000000"/>
              </a:buClr>
              <a:buSzPts val="2400"/>
              <a:buFont typeface="Arial"/>
              <a:buNone/>
              <a:tabLst/>
              <a:defRPr/>
            </a:pPr>
            <a:r>
              <a:rPr kumimoji="0" lang="en-GB" sz="2400" b="1" i="0" u="none" strike="noStrike" kern="0" cap="none" spc="0" normalizeH="0" baseline="0" noProof="0">
                <a:ln>
                  <a:noFill/>
                </a:ln>
                <a:solidFill>
                  <a:srgbClr val="FFFFFF"/>
                </a:solidFill>
                <a:effectLst/>
                <a:uLnTx/>
                <a:uFillTx/>
                <a:latin typeface="Calibri"/>
                <a:ea typeface="Calibri"/>
                <a:cs typeface="Calibri"/>
                <a:sym typeface="Calibri"/>
              </a:rPr>
              <a:t>We are the recognised Parent Carer Forum for North Yorkshire, supporting families with children and young people (0-25 years old) with Special Educational Needs and/or Disabilities (SEND).</a:t>
            </a:r>
            <a:endParaRPr kumimoji="0" sz="2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5"/>
        <p:cNvGrpSpPr/>
        <p:nvPr/>
      </p:nvGrpSpPr>
      <p:grpSpPr>
        <a:xfrm>
          <a:off x="0" y="0"/>
          <a:ext cx="0" cy="0"/>
          <a:chOff x="0" y="0"/>
          <a:chExt cx="0" cy="0"/>
        </a:xfrm>
      </p:grpSpPr>
      <p:sp>
        <p:nvSpPr>
          <p:cNvPr id="46" name="Google Shape;46;g18923a0291d_1_1"/>
          <p:cNvSpPr txBox="1"/>
          <p:nvPr/>
        </p:nvSpPr>
        <p:spPr>
          <a:xfrm>
            <a:off x="1309025" y="278025"/>
            <a:ext cx="9244500" cy="923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7030A0"/>
              </a:buClr>
              <a:buSzPts val="4400"/>
              <a:buFont typeface="Calibri"/>
              <a:buNone/>
              <a:tabLst/>
              <a:defRPr/>
            </a:pPr>
            <a:r>
              <a:rPr kumimoji="0" lang="en-GB" sz="4800" b="1" i="0" u="none" strike="noStrike" kern="0" cap="none" spc="0" normalizeH="0" baseline="0" noProof="0">
                <a:ln>
                  <a:noFill/>
                </a:ln>
                <a:solidFill>
                  <a:srgbClr val="302682"/>
                </a:solidFill>
                <a:effectLst/>
                <a:uLnTx/>
                <a:uFillTx/>
                <a:latin typeface="Calibri"/>
                <a:ea typeface="Calibri"/>
                <a:cs typeface="Calibri"/>
                <a:sym typeface="Calibri"/>
              </a:rPr>
              <a:t>Our Mission</a:t>
            </a:r>
            <a:endParaRPr kumimoji="0" sz="1800" b="1" i="0" u="none" strike="noStrike" kern="0" cap="none" spc="0" normalizeH="0" baseline="0" noProof="0">
              <a:ln>
                <a:noFill/>
              </a:ln>
              <a:solidFill>
                <a:srgbClr val="302682"/>
              </a:solidFill>
              <a:effectLst/>
              <a:uLnTx/>
              <a:uFillTx/>
              <a:latin typeface="Arial"/>
              <a:ea typeface="Arial"/>
              <a:cs typeface="Arial"/>
              <a:sym typeface="Arial"/>
            </a:endParaRPr>
          </a:p>
        </p:txBody>
      </p:sp>
      <p:sp>
        <p:nvSpPr>
          <p:cNvPr id="47" name="Google Shape;47;g18923a0291d_1_1"/>
          <p:cNvSpPr txBox="1"/>
          <p:nvPr/>
        </p:nvSpPr>
        <p:spPr>
          <a:xfrm>
            <a:off x="1309025" y="1401700"/>
            <a:ext cx="10379700" cy="39732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3200"/>
              <a:buFont typeface="Arial"/>
              <a:buNone/>
              <a:tabLst/>
              <a:defRPr/>
            </a:pPr>
            <a:r>
              <a:rPr kumimoji="0" lang="en-GB" sz="2200" b="1" i="0" u="none" strike="noStrike" kern="0" cap="none" spc="0" normalizeH="0" baseline="0" noProof="0">
                <a:ln>
                  <a:noFill/>
                </a:ln>
                <a:solidFill>
                  <a:srgbClr val="00A29B"/>
                </a:solidFill>
                <a:effectLst/>
                <a:uLnTx/>
                <a:uFillTx/>
                <a:latin typeface="Overpass"/>
                <a:ea typeface="Overpass"/>
                <a:cs typeface="Overpass"/>
                <a:sym typeface="Overpass"/>
              </a:rPr>
              <a:t>To listen and respond to the voice of family parent carers and carers of children with SEND across North Yorkshire by:</a:t>
            </a:r>
            <a:endParaRPr kumimoji="0" sz="2200" b="1"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FFFFFF"/>
              </a:buClr>
              <a:buSzPts val="3200"/>
              <a:buFont typeface="Arial"/>
              <a:buNone/>
              <a:tabLst/>
              <a:defRPr/>
            </a:pPr>
            <a:endParaRPr kumimoji="0" sz="2200" b="1" i="0" u="none" strike="noStrike" kern="0" cap="none" spc="0" normalizeH="0" baseline="0" noProof="0">
              <a:ln>
                <a:noFill/>
              </a:ln>
              <a:solidFill>
                <a:srgbClr val="00A29B"/>
              </a:solidFill>
              <a:effectLst/>
              <a:uLnTx/>
              <a:uFillTx/>
              <a:latin typeface="Overpass"/>
              <a:ea typeface="Overpass"/>
              <a:cs typeface="Overpass"/>
              <a:sym typeface="Overpass"/>
            </a:endParaRPr>
          </a:p>
          <a:p>
            <a:pPr marL="457200" marR="0" lvl="0" indent="-368300" algn="l" defTabSz="914400" rtl="0" eaLnBrk="1" fontAlgn="auto" latinLnBrk="0" hangingPunct="1">
              <a:lnSpc>
                <a:spcPct val="100000"/>
              </a:lnSpc>
              <a:spcBef>
                <a:spcPts val="0"/>
              </a:spcBef>
              <a:spcAft>
                <a:spcPts val="0"/>
              </a:spcAft>
              <a:buClr>
                <a:srgbClr val="00A29B"/>
              </a:buClr>
              <a:buSzPts val="2200"/>
              <a:buFont typeface="Overpass"/>
              <a:buChar char="●"/>
              <a:tabLst/>
              <a:defRPr/>
            </a:pPr>
            <a:r>
              <a:rPr kumimoji="0" lang="en-GB" sz="2200" b="0" i="0" u="none" strike="noStrike" kern="0" cap="none" spc="0" normalizeH="0" baseline="0" noProof="0">
                <a:ln>
                  <a:noFill/>
                </a:ln>
                <a:solidFill>
                  <a:srgbClr val="00A29B"/>
                </a:solidFill>
                <a:effectLst/>
                <a:uLnTx/>
                <a:uFillTx/>
                <a:latin typeface="Overpass"/>
                <a:ea typeface="Overpass"/>
                <a:cs typeface="Overpass"/>
                <a:sym typeface="Overpass"/>
              </a:rPr>
              <a:t>Co-ordinating and sharing information</a:t>
            </a:r>
            <a:endParaRPr kumimoji="0" sz="2200" b="0" i="0" u="none" strike="noStrike" kern="0" cap="none" spc="0" normalizeH="0" baseline="0" noProof="0">
              <a:ln>
                <a:noFill/>
              </a:ln>
              <a:solidFill>
                <a:srgbClr val="00A29B"/>
              </a:solidFill>
              <a:effectLst/>
              <a:uLnTx/>
              <a:uFillTx/>
              <a:latin typeface="Overpass"/>
              <a:ea typeface="Overpass"/>
              <a:cs typeface="Overpass"/>
              <a:sym typeface="Overpass"/>
            </a:endParaRPr>
          </a:p>
          <a:p>
            <a:pPr marL="457200" marR="0" lvl="0" indent="-368300" algn="l" defTabSz="914400" rtl="0" eaLnBrk="1" fontAlgn="auto" latinLnBrk="0" hangingPunct="1">
              <a:lnSpc>
                <a:spcPct val="100000"/>
              </a:lnSpc>
              <a:spcBef>
                <a:spcPts val="0"/>
              </a:spcBef>
              <a:spcAft>
                <a:spcPts val="0"/>
              </a:spcAft>
              <a:buClr>
                <a:srgbClr val="00A29B"/>
              </a:buClr>
              <a:buSzPts val="2200"/>
              <a:buFont typeface="Overpass"/>
              <a:buChar char="●"/>
              <a:tabLst/>
              <a:defRPr/>
            </a:pPr>
            <a:r>
              <a:rPr kumimoji="0" lang="en-GB" sz="2200" b="0" i="0" u="none" strike="noStrike" kern="0" cap="none" spc="0" normalizeH="0" baseline="0" noProof="0">
                <a:ln>
                  <a:noFill/>
                </a:ln>
                <a:solidFill>
                  <a:srgbClr val="00A29B"/>
                </a:solidFill>
                <a:effectLst/>
                <a:uLnTx/>
                <a:uFillTx/>
                <a:latin typeface="Overpass"/>
                <a:ea typeface="Overpass"/>
                <a:cs typeface="Overpass"/>
                <a:sym typeface="Overpass"/>
              </a:rPr>
              <a:t>Enabling mutual support</a:t>
            </a:r>
            <a:endParaRPr kumimoji="0" sz="2200" b="0" i="0" u="none" strike="noStrike" kern="0" cap="none" spc="0" normalizeH="0" baseline="0" noProof="0">
              <a:ln>
                <a:noFill/>
              </a:ln>
              <a:solidFill>
                <a:srgbClr val="00A29B"/>
              </a:solidFill>
              <a:effectLst/>
              <a:uLnTx/>
              <a:uFillTx/>
              <a:latin typeface="Overpass"/>
              <a:ea typeface="Overpass"/>
              <a:cs typeface="Overpass"/>
              <a:sym typeface="Overpass"/>
            </a:endParaRPr>
          </a:p>
          <a:p>
            <a:pPr marL="457200" marR="0" lvl="0" indent="-368300" algn="l" defTabSz="914400" rtl="0" eaLnBrk="1" fontAlgn="auto" latinLnBrk="0" hangingPunct="1">
              <a:lnSpc>
                <a:spcPct val="100000"/>
              </a:lnSpc>
              <a:spcBef>
                <a:spcPts val="0"/>
              </a:spcBef>
              <a:spcAft>
                <a:spcPts val="0"/>
              </a:spcAft>
              <a:buClr>
                <a:srgbClr val="00A29B"/>
              </a:buClr>
              <a:buSzPts val="2200"/>
              <a:buFont typeface="Overpass"/>
              <a:buChar char="●"/>
              <a:tabLst/>
              <a:defRPr/>
            </a:pPr>
            <a:r>
              <a:rPr kumimoji="0" lang="en-GB" sz="2200" b="0" i="0" u="none" strike="noStrike" kern="0" cap="none" spc="0" normalizeH="0" baseline="0" noProof="0">
                <a:ln>
                  <a:noFill/>
                </a:ln>
                <a:solidFill>
                  <a:srgbClr val="00A29B"/>
                </a:solidFill>
                <a:effectLst/>
                <a:uLnTx/>
                <a:uFillTx/>
                <a:latin typeface="Overpass"/>
                <a:ea typeface="Overpass"/>
                <a:cs typeface="Overpass"/>
                <a:sym typeface="Overpass"/>
              </a:rPr>
              <a:t>Facilitating parent carer interaction and communication</a:t>
            </a:r>
            <a:endParaRPr kumimoji="0" sz="2200" b="0" i="0" u="none" strike="noStrike" kern="0" cap="none" spc="0" normalizeH="0" baseline="0" noProof="0">
              <a:ln>
                <a:noFill/>
              </a:ln>
              <a:solidFill>
                <a:srgbClr val="00A29B"/>
              </a:solidFill>
              <a:effectLst/>
              <a:uLnTx/>
              <a:uFillTx/>
              <a:latin typeface="Overpass"/>
              <a:ea typeface="Overpass"/>
              <a:cs typeface="Overpass"/>
              <a:sym typeface="Overpass"/>
            </a:endParaRPr>
          </a:p>
          <a:p>
            <a:pPr marL="457200" marR="0" lvl="0" indent="-368300" algn="l" defTabSz="914400" rtl="0" eaLnBrk="1" fontAlgn="auto" latinLnBrk="0" hangingPunct="1">
              <a:lnSpc>
                <a:spcPct val="100000"/>
              </a:lnSpc>
              <a:spcBef>
                <a:spcPts val="0"/>
              </a:spcBef>
              <a:spcAft>
                <a:spcPts val="0"/>
              </a:spcAft>
              <a:buClr>
                <a:srgbClr val="00A29B"/>
              </a:buClr>
              <a:buSzPts val="2200"/>
              <a:buFont typeface="Overpass"/>
              <a:buChar char="●"/>
              <a:tabLst/>
              <a:defRPr/>
            </a:pPr>
            <a:r>
              <a:rPr kumimoji="0" lang="en-GB" sz="2200" b="0" i="0" u="none" strike="noStrike" kern="0" cap="none" spc="0" normalizeH="0" baseline="0" noProof="0">
                <a:ln>
                  <a:noFill/>
                </a:ln>
                <a:solidFill>
                  <a:srgbClr val="00A29B"/>
                </a:solidFill>
                <a:effectLst/>
                <a:uLnTx/>
                <a:uFillTx/>
                <a:latin typeface="Overpass"/>
                <a:ea typeface="Overpass"/>
                <a:cs typeface="Overpass"/>
                <a:sym typeface="Overpass"/>
              </a:rPr>
              <a:t>Developing and facilitating co-operative and influential partnerships; with the aim of working co-productively to improve support and services for families</a:t>
            </a:r>
            <a:endParaRPr kumimoji="0" sz="22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FFFFFF"/>
              </a:buClr>
              <a:buSzPts val="3200"/>
              <a:buFont typeface="Arial"/>
              <a:buNone/>
              <a:tabLst/>
              <a:defRPr/>
            </a:pPr>
            <a:endParaRPr kumimoji="0" sz="2200" b="1"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496"/>
              </a:spcBef>
              <a:spcAft>
                <a:spcPts val="0"/>
              </a:spcAft>
              <a:buClr>
                <a:srgbClr val="FFFFFF"/>
              </a:buClr>
              <a:buSzPts val="3200"/>
              <a:buFont typeface="Arial"/>
              <a:buNone/>
              <a:tabLst/>
              <a:defRPr/>
            </a:pPr>
            <a:r>
              <a:rPr kumimoji="0" lang="en-GB" sz="2200" b="1" i="0" u="none" strike="noStrike" kern="0" cap="none" spc="0" normalizeH="0" baseline="0" noProof="0">
                <a:ln>
                  <a:noFill/>
                </a:ln>
                <a:solidFill>
                  <a:srgbClr val="00A29B"/>
                </a:solidFill>
                <a:effectLst/>
                <a:uLnTx/>
                <a:uFillTx/>
                <a:latin typeface="Overpass"/>
                <a:ea typeface="Overpass"/>
                <a:cs typeface="Overpass"/>
                <a:sym typeface="Overpass"/>
              </a:rPr>
              <a:t>We passionately believe in helping families to live their lives in the way they want to live them.</a:t>
            </a:r>
            <a:endParaRPr kumimoji="0" sz="2200" b="1" i="0" u="none" strike="noStrike" kern="0" cap="none" spc="0" normalizeH="0" baseline="0" noProof="0">
              <a:ln>
                <a:noFill/>
              </a:ln>
              <a:solidFill>
                <a:srgbClr val="00A29B"/>
              </a:solidFill>
              <a:effectLst/>
              <a:uLnTx/>
              <a:uFillTx/>
              <a:latin typeface="Overpass"/>
              <a:ea typeface="Overpass"/>
              <a:cs typeface="Overpass"/>
              <a:sym typeface="Overpas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52"/>
        <p:cNvGrpSpPr/>
        <p:nvPr/>
      </p:nvGrpSpPr>
      <p:grpSpPr>
        <a:xfrm>
          <a:off x="0" y="0"/>
          <a:ext cx="0" cy="0"/>
          <a:chOff x="0" y="0"/>
          <a:chExt cx="0" cy="0"/>
        </a:xfrm>
      </p:grpSpPr>
      <p:sp>
        <p:nvSpPr>
          <p:cNvPr id="53" name="Google Shape;53;g2060be1d5e2_0_0"/>
          <p:cNvSpPr txBox="1"/>
          <p:nvPr/>
        </p:nvSpPr>
        <p:spPr>
          <a:xfrm>
            <a:off x="1149900" y="166800"/>
            <a:ext cx="9244500" cy="923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7030A0"/>
              </a:buClr>
              <a:buSzPts val="4400"/>
              <a:buFont typeface="Calibri"/>
              <a:buNone/>
              <a:tabLst/>
              <a:defRPr/>
            </a:pPr>
            <a:r>
              <a:rPr kumimoji="0" lang="en-GB" sz="4800" b="1" i="0" u="none" strike="noStrike" kern="0" cap="none" spc="0" normalizeH="0" baseline="0" noProof="0">
                <a:ln>
                  <a:noFill/>
                </a:ln>
                <a:solidFill>
                  <a:srgbClr val="302682"/>
                </a:solidFill>
                <a:effectLst/>
                <a:uLnTx/>
                <a:uFillTx/>
                <a:latin typeface="Calibri"/>
                <a:ea typeface="Calibri"/>
                <a:cs typeface="Calibri"/>
                <a:sym typeface="Calibri"/>
              </a:rPr>
              <a:t>How we work</a:t>
            </a:r>
            <a:endParaRPr kumimoji="0" sz="1800" b="1" i="0" u="none" strike="noStrike" kern="0" cap="none" spc="0" normalizeH="0" baseline="0" noProof="0">
              <a:ln>
                <a:noFill/>
              </a:ln>
              <a:solidFill>
                <a:srgbClr val="302682"/>
              </a:solidFill>
              <a:effectLst/>
              <a:uLnTx/>
              <a:uFillTx/>
              <a:latin typeface="Arial"/>
              <a:ea typeface="Arial"/>
              <a:cs typeface="Arial"/>
              <a:sym typeface="Arial"/>
            </a:endParaRPr>
          </a:p>
        </p:txBody>
      </p:sp>
      <p:sp>
        <p:nvSpPr>
          <p:cNvPr id="54" name="Google Shape;54;g2060be1d5e2_0_0"/>
          <p:cNvSpPr txBox="1"/>
          <p:nvPr/>
        </p:nvSpPr>
        <p:spPr>
          <a:xfrm>
            <a:off x="1037450" y="1249300"/>
            <a:ext cx="10651200" cy="46299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496"/>
              </a:spcBef>
              <a:spcAft>
                <a:spcPts val="0"/>
              </a:spcAft>
              <a:buClr>
                <a:srgbClr val="FFFFFF"/>
              </a:buClr>
              <a:buSzPts val="3200"/>
              <a:buFont typeface="Arial"/>
              <a:buNone/>
              <a:tabLst/>
              <a:defRPr/>
            </a:pPr>
            <a:r>
              <a:rPr kumimoji="0" lang="en-GB" sz="2200" b="0" i="0" u="none" strike="noStrike" kern="0" cap="none" spc="0" normalizeH="0" baseline="0" noProof="0">
                <a:ln>
                  <a:noFill/>
                </a:ln>
                <a:solidFill>
                  <a:srgbClr val="00A29B"/>
                </a:solidFill>
                <a:effectLst/>
                <a:uLnTx/>
                <a:uFillTx/>
                <a:latin typeface="Overpass"/>
                <a:ea typeface="Overpass"/>
                <a:cs typeface="Overpass"/>
                <a:sym typeface="Overpass"/>
              </a:rPr>
              <a:t>Ensuring a good flow of information between the local authority/health and parents and carers (in both directions!).</a:t>
            </a:r>
            <a:endParaRPr kumimoji="0" sz="22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496"/>
              </a:spcBef>
              <a:spcAft>
                <a:spcPts val="0"/>
              </a:spcAft>
              <a:buClr>
                <a:srgbClr val="FFFFFF"/>
              </a:buClr>
              <a:buSzPts val="3200"/>
              <a:buFont typeface="Arial"/>
              <a:buNone/>
              <a:tabLst/>
              <a:defRPr/>
            </a:pPr>
            <a:endParaRPr kumimoji="0" sz="22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496"/>
              </a:spcBef>
              <a:spcAft>
                <a:spcPts val="0"/>
              </a:spcAft>
              <a:buClr>
                <a:srgbClr val="FFFFFF"/>
              </a:buClr>
              <a:buSzPts val="3200"/>
              <a:buFont typeface="Arial"/>
              <a:buNone/>
              <a:tabLst/>
              <a:defRPr/>
            </a:pPr>
            <a:r>
              <a:rPr kumimoji="0" lang="en-GB" sz="2200" b="0" i="0" u="none" strike="noStrike" kern="0" cap="none" spc="0" normalizeH="0" baseline="0" noProof="0">
                <a:ln>
                  <a:noFill/>
                </a:ln>
                <a:solidFill>
                  <a:srgbClr val="00A29B"/>
                </a:solidFill>
                <a:effectLst/>
                <a:uLnTx/>
                <a:uFillTx/>
                <a:latin typeface="Overpass"/>
                <a:ea typeface="Overpass"/>
                <a:cs typeface="Overpass"/>
                <a:sym typeface="Overpass"/>
              </a:rPr>
              <a:t>Making sure the collective voices and lived experiences of parents and carers in North Yorkshire are heard and understood by professionals involved in designing or delivering services.</a:t>
            </a:r>
            <a:endParaRPr kumimoji="0" sz="2200" b="0" i="0" u="none" strike="noStrike" kern="0" cap="none" spc="0" normalizeH="0" baseline="0" noProof="0">
              <a:ln>
                <a:noFill/>
              </a:ln>
              <a:solidFill>
                <a:srgbClr val="00A29B"/>
              </a:solidFill>
              <a:effectLst/>
              <a:uLnTx/>
              <a:uFillTx/>
              <a:latin typeface="Overpass"/>
              <a:ea typeface="Overpass"/>
              <a:cs typeface="Overpass"/>
              <a:sym typeface="Overpass"/>
            </a:endParaRPr>
          </a:p>
          <a:p>
            <a:pPr marL="457200" marR="0" lvl="0" indent="0" algn="l" defTabSz="914400" rtl="0" eaLnBrk="1" fontAlgn="auto" latinLnBrk="0" hangingPunct="1">
              <a:lnSpc>
                <a:spcPct val="100000"/>
              </a:lnSpc>
              <a:spcBef>
                <a:spcPts val="496"/>
              </a:spcBef>
              <a:spcAft>
                <a:spcPts val="0"/>
              </a:spcAft>
              <a:buClr>
                <a:srgbClr val="000000"/>
              </a:buClr>
              <a:buSzPts val="2200"/>
              <a:buFont typeface="Arial"/>
              <a:buNone/>
              <a:tabLst/>
              <a:defRPr/>
            </a:pPr>
            <a:endParaRPr kumimoji="0" sz="22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496"/>
              </a:spcBef>
              <a:spcAft>
                <a:spcPts val="0"/>
              </a:spcAft>
              <a:buClr>
                <a:srgbClr val="FFFFFF"/>
              </a:buClr>
              <a:buSzPts val="3200"/>
              <a:buFont typeface="Arial"/>
              <a:buNone/>
              <a:tabLst/>
              <a:defRPr/>
            </a:pPr>
            <a:r>
              <a:rPr kumimoji="0" lang="en-GB" sz="2200" b="0" i="0" u="none" strike="noStrike" kern="0" cap="none" spc="0" normalizeH="0" baseline="0" noProof="0">
                <a:ln>
                  <a:noFill/>
                </a:ln>
                <a:solidFill>
                  <a:srgbClr val="00A29B"/>
                </a:solidFill>
                <a:effectLst/>
                <a:uLnTx/>
                <a:uFillTx/>
                <a:latin typeface="Overpass"/>
                <a:ea typeface="Overpass"/>
                <a:cs typeface="Overpass"/>
                <a:sym typeface="Overpass"/>
              </a:rPr>
              <a:t>Connecting parents and carers to each other for mutual support and community building.</a:t>
            </a:r>
            <a:endParaRPr kumimoji="0" sz="22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496"/>
              </a:spcBef>
              <a:spcAft>
                <a:spcPts val="0"/>
              </a:spcAft>
              <a:buClr>
                <a:srgbClr val="FFFFFF"/>
              </a:buClr>
              <a:buSzPts val="3200"/>
              <a:buFont typeface="Arial"/>
              <a:buNone/>
              <a:tabLst/>
              <a:defRPr/>
            </a:pPr>
            <a:endParaRPr kumimoji="0" sz="22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496"/>
              </a:spcBef>
              <a:spcAft>
                <a:spcPts val="0"/>
              </a:spcAft>
              <a:buClr>
                <a:srgbClr val="FFFFFF"/>
              </a:buClr>
              <a:buSzPts val="3200"/>
              <a:buFont typeface="Arial"/>
              <a:buNone/>
              <a:tabLst/>
              <a:defRPr/>
            </a:pPr>
            <a:r>
              <a:rPr kumimoji="0" lang="en-GB" sz="2200" b="0" i="0" u="none" strike="noStrike" kern="0" cap="none" spc="0" normalizeH="0" baseline="0" noProof="0">
                <a:ln>
                  <a:noFill/>
                </a:ln>
                <a:solidFill>
                  <a:srgbClr val="00A29B"/>
                </a:solidFill>
                <a:effectLst/>
                <a:uLnTx/>
                <a:uFillTx/>
                <a:latin typeface="Overpass"/>
                <a:ea typeface="Overpass"/>
                <a:cs typeface="Overpass"/>
                <a:sym typeface="Overpass"/>
              </a:rPr>
              <a:t>Signposting parents and carers to events, services and other people and organisations which can help and inform them.</a:t>
            </a:r>
            <a:endParaRPr kumimoji="0" sz="2200" b="1" i="0" u="none" strike="noStrike" kern="0" cap="none" spc="0" normalizeH="0" baseline="0" noProof="0">
              <a:ln>
                <a:noFill/>
              </a:ln>
              <a:solidFill>
                <a:srgbClr val="00A29B"/>
              </a:solidFill>
              <a:effectLst/>
              <a:uLnTx/>
              <a:uFillTx/>
              <a:latin typeface="Overpass"/>
              <a:ea typeface="Overpass"/>
              <a:cs typeface="Overpass"/>
              <a:sym typeface="Overpass"/>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59"/>
        <p:cNvGrpSpPr/>
        <p:nvPr/>
      </p:nvGrpSpPr>
      <p:grpSpPr>
        <a:xfrm>
          <a:off x="0" y="0"/>
          <a:ext cx="0" cy="0"/>
          <a:chOff x="0" y="0"/>
          <a:chExt cx="0" cy="0"/>
        </a:xfrm>
      </p:grpSpPr>
      <p:sp>
        <p:nvSpPr>
          <p:cNvPr id="60" name="Google Shape;60;g32b67dd3312_0_0"/>
          <p:cNvSpPr txBox="1"/>
          <p:nvPr/>
        </p:nvSpPr>
        <p:spPr>
          <a:xfrm>
            <a:off x="578425" y="843150"/>
            <a:ext cx="11120100" cy="5356500"/>
          </a:xfrm>
          <a:prstGeom prst="rect">
            <a:avLst/>
          </a:prstGeom>
          <a:noFill/>
          <a:ln>
            <a:noFill/>
          </a:ln>
        </p:spPr>
        <p:txBody>
          <a:bodyPr spcFirstLastPara="1" wrap="square" lIns="91425" tIns="91425" rIns="91425" bIns="91425" anchor="t" anchorCtr="0">
            <a:spAutoFit/>
          </a:bodyPr>
          <a:lstStyle/>
          <a:p>
            <a:pPr marL="457200" marR="0" lvl="0" indent="-368300" algn="l" defTabSz="914400" rtl="0" eaLnBrk="1" fontAlgn="auto" latinLnBrk="0" hangingPunct="1">
              <a:lnSpc>
                <a:spcPct val="100000"/>
              </a:lnSpc>
              <a:spcBef>
                <a:spcPts val="0"/>
              </a:spcBef>
              <a:spcAft>
                <a:spcPts val="0"/>
              </a:spcAft>
              <a:buClr>
                <a:srgbClr val="00A29B"/>
              </a:buClr>
              <a:buSzPts val="2200"/>
              <a:buFont typeface="Arial"/>
              <a:buChar char="●"/>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Barriers to school engagement/attendance (BtSEA) project</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a:ln>
                  <a:noFill/>
                </a:ln>
                <a:solidFill>
                  <a:srgbClr val="00A29B"/>
                </a:solidFill>
                <a:effectLst/>
                <a:uLnTx/>
                <a:uFillTx/>
                <a:latin typeface="Arial"/>
                <a:cs typeface="Arial"/>
                <a:sym typeface="Arial"/>
              </a:rPr>
              <a:t>(formerly Emotional Based School Avoidance)</a:t>
            </a:r>
            <a:endParaRPr kumimoji="0" sz="2100" b="0" i="0" u="none" strike="noStrike" kern="0" cap="none" spc="0" normalizeH="0" baseline="0" noProof="0">
              <a:ln>
                <a:noFill/>
              </a:ln>
              <a:solidFill>
                <a:srgbClr val="FF0000"/>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GB" sz="2100" b="0" i="0" u="none" strike="noStrike" kern="0" cap="none" spc="0" normalizeH="0" baseline="0" noProof="0">
                <a:ln>
                  <a:noFill/>
                </a:ln>
                <a:solidFill>
                  <a:srgbClr val="302682"/>
                </a:solidFill>
                <a:effectLst/>
                <a:uLnTx/>
                <a:uFillTx/>
                <a:latin typeface="Arial"/>
                <a:ea typeface="Arial"/>
                <a:cs typeface="Arial"/>
                <a:sym typeface="Arial"/>
              </a:rPr>
              <a:t>Launch date - 03rd October 2024 </a:t>
            </a:r>
            <a:r>
              <a:rPr kumimoji="0" lang="en-GB" sz="2100" b="0" i="0" u="none" strike="noStrike" kern="0" cap="none" spc="0" normalizeH="0" baseline="0" noProof="0">
                <a:ln>
                  <a:noFill/>
                </a:ln>
                <a:solidFill>
                  <a:srgbClr val="302682"/>
                </a:solidFill>
                <a:effectLst/>
                <a:uLnTx/>
                <a:uFillTx/>
                <a:latin typeface="Arial"/>
                <a:cs typeface="Arial"/>
                <a:sym typeface="Arial"/>
              </a:rPr>
              <a:t>at the </a:t>
            </a:r>
            <a:r>
              <a:rPr kumimoji="0" lang="en-GB" sz="2100" b="0" i="0" u="none" strike="noStrike" kern="0" cap="none" spc="0" normalizeH="0" baseline="0" noProof="0">
                <a:ln>
                  <a:noFill/>
                </a:ln>
                <a:solidFill>
                  <a:srgbClr val="302682"/>
                </a:solidFill>
                <a:effectLst/>
                <a:uLnTx/>
                <a:uFillTx/>
                <a:latin typeface="Arial"/>
                <a:ea typeface="Arial"/>
                <a:cs typeface="Arial"/>
                <a:sym typeface="Arial"/>
              </a:rPr>
              <a:t>‘</a:t>
            </a:r>
            <a:r>
              <a:rPr kumimoji="0" lang="en-GB" sz="2100" b="0" i="0" u="none" strike="noStrike" kern="0" cap="none" spc="0" normalizeH="0" baseline="0" noProof="0">
                <a:ln>
                  <a:noFill/>
                </a:ln>
                <a:solidFill>
                  <a:srgbClr val="302682"/>
                </a:solidFill>
                <a:effectLst/>
                <a:uLnTx/>
                <a:uFillTx/>
                <a:latin typeface="Arial"/>
                <a:cs typeface="Arial"/>
                <a:sym typeface="Arial"/>
              </a:rPr>
              <a:t>I</a:t>
            </a:r>
            <a:r>
              <a:rPr kumimoji="0" lang="en-GB" sz="2100" b="0" i="0" u="none" strike="noStrike" kern="0" cap="none" spc="0" normalizeH="0" baseline="0" noProof="0">
                <a:ln>
                  <a:noFill/>
                </a:ln>
                <a:solidFill>
                  <a:srgbClr val="302682"/>
                </a:solidFill>
                <a:effectLst/>
                <a:uLnTx/>
                <a:uFillTx/>
                <a:latin typeface="Arial"/>
                <a:ea typeface="Arial"/>
                <a:cs typeface="Arial"/>
                <a:sym typeface="Arial"/>
              </a:rPr>
              <a:t>nclusion </a:t>
            </a:r>
            <a:r>
              <a:rPr kumimoji="0" lang="en-GB" sz="2100" b="0" i="0" u="none" strike="noStrike" kern="0" cap="none" spc="0" normalizeH="0" baseline="0" noProof="0">
                <a:ln>
                  <a:noFill/>
                </a:ln>
                <a:solidFill>
                  <a:srgbClr val="302682"/>
                </a:solidFill>
                <a:effectLst/>
                <a:uLnTx/>
                <a:uFillTx/>
                <a:latin typeface="Arial"/>
                <a:cs typeface="Arial"/>
                <a:sym typeface="Arial"/>
              </a:rPr>
              <a:t>C</a:t>
            </a:r>
            <a:r>
              <a:rPr kumimoji="0" lang="en-GB" sz="2100" b="0" i="0" u="none" strike="noStrike" kern="0" cap="none" spc="0" normalizeH="0" baseline="0" noProof="0">
                <a:ln>
                  <a:noFill/>
                </a:ln>
                <a:solidFill>
                  <a:srgbClr val="302682"/>
                </a:solidFill>
                <a:effectLst/>
                <a:uLnTx/>
                <a:uFillTx/>
                <a:latin typeface="Arial"/>
                <a:ea typeface="Arial"/>
                <a:cs typeface="Arial"/>
                <a:sym typeface="Arial"/>
              </a:rPr>
              <a:t>onference 2024’</a:t>
            </a:r>
            <a:endParaRPr kumimoji="0" sz="2100" b="0" i="0" u="none" strike="noStrike" kern="0" cap="none" spc="0" normalizeH="0" baseline="0" noProof="0">
              <a:ln>
                <a:noFill/>
              </a:ln>
              <a:solidFill>
                <a:srgbClr val="302682"/>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GB" sz="2100" b="0" i="0" u="none" strike="noStrike" kern="0" cap="none" spc="0" normalizeH="0" baseline="0" noProof="0">
                <a:ln>
                  <a:noFill/>
                </a:ln>
                <a:solidFill>
                  <a:srgbClr val="302682"/>
                </a:solidFill>
                <a:effectLst/>
                <a:uLnTx/>
                <a:uFillTx/>
                <a:latin typeface="Arial"/>
                <a:cs typeface="Arial"/>
                <a:sym typeface="Arial"/>
              </a:rPr>
              <a:t>Update - Jan/Feb 2025 North Yorkshire Council evaluating how to implement project outcomes into a new education offering</a:t>
            </a:r>
            <a:endParaRPr kumimoji="0" sz="2100" b="0" i="0" u="none" strike="noStrike" kern="0" cap="none" spc="0" normalizeH="0" baseline="0" noProof="0">
              <a:ln>
                <a:noFill/>
              </a:ln>
              <a:solidFill>
                <a:srgbClr val="302682"/>
              </a:solidFill>
              <a:effectLst/>
              <a:uLnTx/>
              <a:uFillTx/>
              <a:latin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2900"/>
              <a:buFont typeface="Arial"/>
              <a:buNone/>
              <a:tabLst/>
              <a:defRPr/>
            </a:pPr>
            <a:endParaRPr kumimoji="0" sz="1200" b="0" i="0" u="none" strike="noStrike" kern="0" cap="none" spc="0" normalizeH="0" baseline="0" noProof="0">
              <a:ln>
                <a:noFill/>
              </a:ln>
              <a:solidFill>
                <a:srgbClr val="4472C4"/>
              </a:solidFill>
              <a:effectLst/>
              <a:uLnTx/>
              <a:uFillTx/>
              <a:latin typeface="Arial"/>
              <a:ea typeface="Arial"/>
              <a:cs typeface="Arial"/>
              <a:sym typeface="Arial"/>
            </a:endParaRPr>
          </a:p>
          <a:p>
            <a:pPr marL="457200" marR="0" lvl="0" indent="-368300" algn="l" defTabSz="914400" rtl="0" eaLnBrk="1" fontAlgn="auto" latinLnBrk="0" hangingPunct="1">
              <a:lnSpc>
                <a:spcPct val="100000"/>
              </a:lnSpc>
              <a:spcBef>
                <a:spcPts val="0"/>
              </a:spcBef>
              <a:spcAft>
                <a:spcPts val="0"/>
              </a:spcAft>
              <a:buClr>
                <a:srgbClr val="00A29B"/>
              </a:buClr>
              <a:buSzPts val="2200"/>
              <a:buFont typeface="Arial"/>
              <a:buChar char="●"/>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Parents’ voice videos for schools project</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GB" sz="2100" b="0" i="0" u="none" strike="noStrike" kern="0" cap="none" spc="0" normalizeH="0" baseline="0" noProof="0">
                <a:ln>
                  <a:noFill/>
                </a:ln>
                <a:solidFill>
                  <a:srgbClr val="302682"/>
                </a:solidFill>
                <a:effectLst/>
                <a:uLnTx/>
                <a:uFillTx/>
                <a:latin typeface="Arial"/>
                <a:ea typeface="Arial"/>
                <a:cs typeface="Arial"/>
                <a:sym typeface="Arial"/>
              </a:rPr>
              <a:t>Video 1) Barriers to attending school </a:t>
            </a:r>
            <a:endParaRPr kumimoji="0" sz="2100" b="0" i="0" u="none" strike="noStrike" kern="0" cap="none" spc="0" normalizeH="0" baseline="0" noProof="0">
              <a:ln>
                <a:noFill/>
              </a:ln>
              <a:solidFill>
                <a:srgbClr val="302682"/>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GB" sz="2100" b="0" i="0" u="none" strike="noStrike" kern="0" cap="none" spc="0" normalizeH="0" baseline="0" noProof="0">
                <a:ln>
                  <a:noFill/>
                </a:ln>
                <a:solidFill>
                  <a:srgbClr val="302682"/>
                </a:solidFill>
                <a:effectLst/>
                <a:uLnTx/>
                <a:uFillTx/>
                <a:latin typeface="Arial"/>
                <a:ea typeface="Arial"/>
                <a:cs typeface="Arial"/>
                <a:sym typeface="Arial"/>
              </a:rPr>
              <a:t>Video 2) How school rules, policies and practices affect neurodivergent children </a:t>
            </a:r>
            <a:endParaRPr kumimoji="0" sz="2100" b="0" i="0" u="none" strike="noStrike" kern="0" cap="none" spc="0" normalizeH="0" baseline="0" noProof="0">
              <a:ln>
                <a:noFill/>
              </a:ln>
              <a:solidFill>
                <a:srgbClr val="302682"/>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GB" sz="2100" b="0" i="0" u="none" strike="noStrike" kern="0" cap="none" spc="0" normalizeH="0" baseline="0" noProof="0">
                <a:ln>
                  <a:noFill/>
                </a:ln>
                <a:solidFill>
                  <a:srgbClr val="302682"/>
                </a:solidFill>
                <a:effectLst/>
                <a:uLnTx/>
                <a:uFillTx/>
                <a:latin typeface="Arial"/>
                <a:ea typeface="Arial"/>
                <a:cs typeface="Arial"/>
                <a:sym typeface="Arial"/>
              </a:rPr>
              <a:t>Video 3) Working with parents and children to understand neurodiversity</a:t>
            </a:r>
            <a:endParaRPr kumimoji="0" sz="2100" b="0" i="0" u="none" strike="noStrike" kern="0" cap="none" spc="0" normalizeH="0" baseline="0" noProof="0">
              <a:ln>
                <a:noFill/>
              </a:ln>
              <a:solidFill>
                <a:srgbClr val="302682"/>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2900"/>
              <a:buFont typeface="Arial"/>
              <a:buNone/>
              <a:tabLst/>
              <a:defRPr/>
            </a:pPr>
            <a:endParaRPr kumimoji="0" sz="1200" b="0" i="0" u="none" strike="noStrike" kern="0" cap="none" spc="0" normalizeH="0" baseline="0" noProof="0">
              <a:ln>
                <a:noFill/>
              </a:ln>
              <a:solidFill>
                <a:srgbClr val="00A29B"/>
              </a:solidFill>
              <a:effectLst/>
              <a:uLnTx/>
              <a:uFillTx/>
              <a:latin typeface="Arial"/>
              <a:ea typeface="Arial"/>
              <a:cs typeface="Arial"/>
              <a:sym typeface="Arial"/>
            </a:endParaRPr>
          </a:p>
          <a:p>
            <a:pPr marL="457200" marR="0" lvl="0" indent="-368300" algn="l" defTabSz="914400" rtl="0" eaLnBrk="1" fontAlgn="auto" latinLnBrk="0" hangingPunct="1">
              <a:lnSpc>
                <a:spcPct val="100000"/>
              </a:lnSpc>
              <a:spcBef>
                <a:spcPts val="0"/>
              </a:spcBef>
              <a:spcAft>
                <a:spcPts val="0"/>
              </a:spcAft>
              <a:buClr>
                <a:srgbClr val="00A29B"/>
              </a:buClr>
              <a:buSzPts val="2200"/>
              <a:buFont typeface="Arial"/>
              <a:buChar char="●"/>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Partnership for Inclusion of </a:t>
            </a:r>
            <a:r>
              <a:rPr kumimoji="0" lang="en-GB" sz="2200" b="0" i="0" u="none" strike="noStrike" kern="0" cap="none" spc="0" normalizeH="0" baseline="0" noProof="0">
                <a:ln>
                  <a:noFill/>
                </a:ln>
                <a:solidFill>
                  <a:srgbClr val="00A29B"/>
                </a:solidFill>
                <a:effectLst/>
                <a:uLnTx/>
                <a:uFillTx/>
                <a:latin typeface="Arial"/>
                <a:cs typeface="Arial"/>
                <a:sym typeface="Arial"/>
              </a:rPr>
              <a:t>Neurodiversity</a:t>
            </a: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 in Schools (PINS) programme</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0" marR="0" lvl="0" indent="45720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GB" sz="2100" b="0" i="0" u="none" strike="noStrike" kern="0" cap="none" spc="0" normalizeH="0" baseline="0" noProof="0">
                <a:ln>
                  <a:noFill/>
                </a:ln>
                <a:solidFill>
                  <a:srgbClr val="302682"/>
                </a:solidFill>
                <a:effectLst/>
                <a:uLnTx/>
                <a:uFillTx/>
                <a:latin typeface="Arial"/>
                <a:ea typeface="Arial"/>
                <a:cs typeface="Arial"/>
                <a:sym typeface="Arial"/>
              </a:rPr>
              <a:t>January 2024 - April 2025  </a:t>
            </a:r>
            <a:endParaRPr kumimoji="0" sz="2100" b="0" i="0" u="none" strike="noStrike" kern="0" cap="none" spc="0" normalizeH="0" baseline="0" noProof="0">
              <a:ln>
                <a:noFill/>
              </a:ln>
              <a:solidFill>
                <a:srgbClr val="302682"/>
              </a:solidFill>
              <a:effectLst/>
              <a:uLnTx/>
              <a:uFillTx/>
              <a:latin typeface="Arial"/>
              <a:ea typeface="Arial"/>
              <a:cs typeface="Arial"/>
              <a:sym typeface="Arial"/>
            </a:endParaRPr>
          </a:p>
          <a:p>
            <a:pPr marL="0" marR="0" lvl="0" indent="45720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GB" sz="2100" b="0" i="0" u="none" strike="noStrike" kern="0" cap="none" spc="0" normalizeH="0" baseline="0" noProof="0">
                <a:ln>
                  <a:noFill/>
                </a:ln>
                <a:solidFill>
                  <a:srgbClr val="302682"/>
                </a:solidFill>
                <a:effectLst/>
                <a:uLnTx/>
                <a:uFillTx/>
                <a:latin typeface="Arial"/>
                <a:cs typeface="Arial"/>
                <a:sym typeface="Arial"/>
              </a:rPr>
              <a:t>13</a:t>
            </a:r>
            <a:r>
              <a:rPr kumimoji="0" lang="en-GB" sz="2100" b="0" i="0" u="none" strike="noStrike" kern="0" cap="none" spc="0" normalizeH="0" baseline="0" noProof="0">
                <a:ln>
                  <a:noFill/>
                </a:ln>
                <a:solidFill>
                  <a:srgbClr val="302682"/>
                </a:solidFill>
                <a:effectLst/>
                <a:uLnTx/>
                <a:uFillTx/>
                <a:latin typeface="Arial"/>
                <a:ea typeface="Arial"/>
                <a:cs typeface="Arial"/>
                <a:sym typeface="Arial"/>
              </a:rPr>
              <a:t> mainstream primary schools</a:t>
            </a:r>
            <a:endParaRPr kumimoji="0" sz="2100" b="0" i="0" u="none" strike="noStrike" kern="0" cap="none" spc="0" normalizeH="0" baseline="0" noProof="0">
              <a:ln>
                <a:noFill/>
              </a:ln>
              <a:solidFill>
                <a:srgbClr val="00A29B"/>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GB" sz="2100" b="0" i="0" u="none" strike="noStrike" kern="0" cap="none" spc="0" normalizeH="0" baseline="0" noProof="0">
                <a:ln>
                  <a:noFill/>
                </a:ln>
                <a:solidFill>
                  <a:srgbClr val="302682"/>
                </a:solidFill>
                <a:effectLst/>
                <a:uLnTx/>
                <a:uFillTx/>
                <a:latin typeface="Arial"/>
                <a:ea typeface="Arial"/>
                <a:cs typeface="Arial"/>
                <a:sym typeface="Arial"/>
              </a:rPr>
              <a:t>Update - separate </a:t>
            </a:r>
            <a:r>
              <a:rPr kumimoji="0" lang="en-GB" sz="2100" b="0" i="0" u="none" strike="noStrike" kern="0" cap="none" spc="0" normalizeH="0" baseline="0" noProof="0">
                <a:ln>
                  <a:noFill/>
                </a:ln>
                <a:solidFill>
                  <a:srgbClr val="302682"/>
                </a:solidFill>
                <a:effectLst/>
                <a:uLnTx/>
                <a:uFillTx/>
                <a:latin typeface="Arial"/>
                <a:cs typeface="Arial"/>
                <a:sym typeface="Arial"/>
              </a:rPr>
              <a:t>training sessions are being held in all schools in the programme for school staff and parents and carers</a:t>
            </a:r>
            <a:endParaRPr kumimoji="0" sz="2100" b="0" i="0" u="none" strike="noStrike" kern="0" cap="none" spc="0" normalizeH="0" baseline="0" noProof="0">
              <a:ln>
                <a:noFill/>
              </a:ln>
              <a:solidFill>
                <a:srgbClr val="302682"/>
              </a:solidFill>
              <a:effectLst/>
              <a:uLnTx/>
              <a:uFillTx/>
              <a:latin typeface="Arial"/>
              <a:ea typeface="Arial"/>
              <a:cs typeface="Arial"/>
              <a:sym typeface="Arial"/>
            </a:endParaRPr>
          </a:p>
          <a:p>
            <a:pPr marL="0" marR="0" lvl="0" indent="45720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1" name="Google Shape;61;g32b67dd3312_0_0"/>
          <p:cNvSpPr txBox="1"/>
          <p:nvPr/>
        </p:nvSpPr>
        <p:spPr>
          <a:xfrm>
            <a:off x="578425" y="0"/>
            <a:ext cx="5712600" cy="1040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GB" sz="4400" b="1" i="0" u="none" strike="noStrike" kern="0" cap="none" spc="0" normalizeH="0" baseline="0" noProof="0">
                <a:ln>
                  <a:noFill/>
                </a:ln>
                <a:solidFill>
                  <a:srgbClr val="302682"/>
                </a:solidFill>
                <a:effectLst/>
                <a:uLnTx/>
                <a:uFillTx/>
                <a:latin typeface="Arial"/>
                <a:ea typeface="Arial"/>
                <a:cs typeface="Arial"/>
                <a:sym typeface="Arial"/>
              </a:rPr>
              <a:t>Our Current Work</a:t>
            </a:r>
            <a:endParaRPr kumimoji="0" sz="4400" b="1" i="0" u="none" strike="noStrike" kern="0" cap="none" spc="0" normalizeH="0" baseline="0" noProof="0">
              <a:ln>
                <a:noFill/>
              </a:ln>
              <a:solidFill>
                <a:srgbClr val="302682"/>
              </a:solidFill>
              <a:effectLst/>
              <a:uLnTx/>
              <a:uFillTx/>
              <a:latin typeface="Arial"/>
              <a:ea typeface="Arial"/>
              <a:cs typeface="Arial"/>
              <a:sym typeface="Arial"/>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66"/>
        <p:cNvGrpSpPr/>
        <p:nvPr/>
      </p:nvGrpSpPr>
      <p:grpSpPr>
        <a:xfrm>
          <a:off x="0" y="0"/>
          <a:ext cx="0" cy="0"/>
          <a:chOff x="0" y="0"/>
          <a:chExt cx="0" cy="0"/>
        </a:xfrm>
      </p:grpSpPr>
      <p:sp>
        <p:nvSpPr>
          <p:cNvPr id="67" name="Google Shape;67;g32b67dd3312_0_6"/>
          <p:cNvSpPr txBox="1"/>
          <p:nvPr/>
        </p:nvSpPr>
        <p:spPr>
          <a:xfrm>
            <a:off x="396600" y="147325"/>
            <a:ext cx="11398800" cy="923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GB" sz="4800" b="1" i="0" u="none" strike="noStrike" kern="0" cap="none" spc="0" normalizeH="0" baseline="0" noProof="0">
                <a:ln>
                  <a:noFill/>
                </a:ln>
                <a:solidFill>
                  <a:srgbClr val="302682"/>
                </a:solidFill>
                <a:effectLst/>
                <a:uLnTx/>
                <a:uFillTx/>
                <a:latin typeface="Overpass"/>
                <a:ea typeface="Overpass"/>
                <a:cs typeface="Overpass"/>
                <a:sym typeface="Overpass"/>
              </a:rPr>
              <a:t>Joint working / Co-production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8" name="Google Shape;68;g32b67dd3312_0_6"/>
          <p:cNvSpPr txBox="1"/>
          <p:nvPr/>
        </p:nvSpPr>
        <p:spPr>
          <a:xfrm>
            <a:off x="630450" y="1186700"/>
            <a:ext cx="10582200" cy="3863400"/>
          </a:xfrm>
          <a:prstGeom prst="rect">
            <a:avLst/>
          </a:prstGeom>
          <a:noFill/>
          <a:ln>
            <a:noFill/>
          </a:ln>
        </p:spPr>
        <p:txBody>
          <a:bodyPr spcFirstLastPara="1" wrap="square" lIns="91425" tIns="91425" rIns="91425" bIns="91425" anchor="t" anchorCtr="0">
            <a:spAutoFit/>
          </a:bodyPr>
          <a:lstStyle/>
          <a:p>
            <a:pPr marL="457200" marR="0" lvl="0" indent="-368300" algn="l" defTabSz="914400" rtl="0" eaLnBrk="1" fontAlgn="auto" latinLnBrk="0" hangingPunct="1">
              <a:lnSpc>
                <a:spcPct val="100000"/>
              </a:lnSpc>
              <a:spcBef>
                <a:spcPts val="0"/>
              </a:spcBef>
              <a:spcAft>
                <a:spcPts val="0"/>
              </a:spcAft>
              <a:buClr>
                <a:srgbClr val="00A29B"/>
              </a:buClr>
              <a:buSzPts val="2200"/>
              <a:buFont typeface="Arial"/>
              <a:buChar char="●"/>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‘Let’s Talk’ Sessions </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600"/>
              <a:buFont typeface="Arial"/>
              <a:buNone/>
              <a:tabLst/>
              <a:defRPr/>
            </a:pPr>
            <a:endParaRPr kumimoji="0" sz="2100" b="0" i="0" u="none" strike="noStrike" kern="0" cap="none" spc="0" normalizeH="0" baseline="0" noProof="0">
              <a:ln>
                <a:noFill/>
              </a:ln>
              <a:solidFill>
                <a:srgbClr val="00A29B"/>
              </a:solidFill>
              <a:effectLst/>
              <a:uLnTx/>
              <a:uFillTx/>
              <a:latin typeface="Arial"/>
              <a:ea typeface="Arial"/>
              <a:cs typeface="Arial"/>
              <a:sym typeface="Arial"/>
            </a:endParaRPr>
          </a:p>
          <a:p>
            <a:pPr marL="457200" marR="0" lvl="0" indent="-368300" algn="l" defTabSz="914400" rtl="0" eaLnBrk="1" fontAlgn="auto" latinLnBrk="0" hangingPunct="1">
              <a:lnSpc>
                <a:spcPct val="100000"/>
              </a:lnSpc>
              <a:spcBef>
                <a:spcPts val="0"/>
              </a:spcBef>
              <a:spcAft>
                <a:spcPts val="0"/>
              </a:spcAft>
              <a:buClr>
                <a:srgbClr val="00A29B"/>
              </a:buClr>
              <a:buSzPts val="2200"/>
              <a:buFont typeface="Arial"/>
              <a:buChar char="●"/>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North Yorkshire Adult Learning </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2600"/>
              <a:buFont typeface="Arial"/>
              <a:buNone/>
              <a:tabLst/>
              <a:defRPr/>
            </a:pPr>
            <a:endParaRPr kumimoji="0" sz="2100" b="0" i="0" u="none" strike="noStrike" kern="0" cap="none" spc="0" normalizeH="0" baseline="0" noProof="0">
              <a:ln>
                <a:noFill/>
              </a:ln>
              <a:solidFill>
                <a:srgbClr val="00A29B"/>
              </a:solidFill>
              <a:effectLst/>
              <a:uLnTx/>
              <a:uFillTx/>
              <a:latin typeface="Arial"/>
              <a:ea typeface="Arial"/>
              <a:cs typeface="Arial"/>
              <a:sym typeface="Arial"/>
            </a:endParaRPr>
          </a:p>
          <a:p>
            <a:pPr marL="457200" marR="0" lvl="0" indent="-368300" algn="l" defTabSz="914400" rtl="0" eaLnBrk="1" fontAlgn="auto" latinLnBrk="0" hangingPunct="1">
              <a:lnSpc>
                <a:spcPct val="100000"/>
              </a:lnSpc>
              <a:spcBef>
                <a:spcPts val="0"/>
              </a:spcBef>
              <a:spcAft>
                <a:spcPts val="0"/>
              </a:spcAft>
              <a:buClr>
                <a:srgbClr val="00A29B"/>
              </a:buClr>
              <a:buSzPts val="2200"/>
              <a:buFont typeface="Arial"/>
              <a:buChar char="●"/>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Inclusive Practice Framework - 2024/25</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a:ln>
                  <a:noFill/>
                </a:ln>
                <a:solidFill>
                  <a:srgbClr val="00A29B"/>
                </a:solidFill>
                <a:effectLst/>
                <a:uLnTx/>
                <a:uFillTx/>
                <a:latin typeface="Arial"/>
                <a:cs typeface="Arial"/>
                <a:sym typeface="Arial"/>
              </a:rPr>
              <a:t>      (r</a:t>
            </a: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esponsible for co-producing the Parent guide)</a:t>
            </a:r>
            <a:endParaRPr kumimoji="0" sz="2200" b="0" i="0" u="none" strike="noStrike" kern="0" cap="none" spc="0" normalizeH="0" baseline="0" noProof="0">
              <a:ln>
                <a:noFill/>
              </a:ln>
              <a:solidFill>
                <a:srgbClr val="00A29B"/>
              </a:solidFill>
              <a:effectLst/>
              <a:uLnTx/>
              <a:uFillTx/>
              <a:latin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200" b="0" i="0" u="none" strike="noStrike" kern="0" cap="none" spc="0" normalizeH="0" baseline="0" noProof="0">
              <a:ln>
                <a:noFill/>
              </a:ln>
              <a:solidFill>
                <a:srgbClr val="00A29B"/>
              </a:solidFill>
              <a:effectLst/>
              <a:uLnTx/>
              <a:uFillTx/>
              <a:latin typeface="Arial"/>
              <a:cs typeface="Arial"/>
              <a:sym typeface="Arial"/>
            </a:endParaRPr>
          </a:p>
          <a:p>
            <a:pPr marL="457200" marR="0" lvl="0" indent="-368300" algn="l" defTabSz="914400" rtl="0" eaLnBrk="1" fontAlgn="auto" latinLnBrk="0" hangingPunct="1">
              <a:lnSpc>
                <a:spcPct val="100000"/>
              </a:lnSpc>
              <a:spcBef>
                <a:spcPts val="0"/>
              </a:spcBef>
              <a:spcAft>
                <a:spcPts val="0"/>
              </a:spcAft>
              <a:buClr>
                <a:srgbClr val="00A29B"/>
              </a:buClr>
              <a:buSzPts val="2200"/>
              <a:buFont typeface="Arial"/>
              <a:buChar char="●"/>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All Age Carers Strategy 2025-2030</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91440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200" b="0" i="0" u="none" strike="noStrike" kern="0" cap="none" spc="0" normalizeH="0" baseline="0" noProof="0">
              <a:ln>
                <a:noFill/>
              </a:ln>
              <a:solidFill>
                <a:srgbClr val="00A29B"/>
              </a:solidFill>
              <a:effectLst/>
              <a:uLnTx/>
              <a:uFillTx/>
              <a:latin typeface="Arial"/>
              <a:cs typeface="Arial"/>
              <a:sym typeface="Arial"/>
            </a:endParaRPr>
          </a:p>
          <a:p>
            <a:pPr marL="457200" marR="0" lvl="0" indent="-368300" algn="l" defTabSz="914400" rtl="0" eaLnBrk="1" fontAlgn="auto" latinLnBrk="0" hangingPunct="1">
              <a:lnSpc>
                <a:spcPct val="100000"/>
              </a:lnSpc>
              <a:spcBef>
                <a:spcPts val="0"/>
              </a:spcBef>
              <a:spcAft>
                <a:spcPts val="0"/>
              </a:spcAft>
              <a:buClr>
                <a:srgbClr val="00A29B"/>
              </a:buClr>
              <a:buSzPts val="2200"/>
              <a:buFont typeface="Arial"/>
              <a:buChar char="●"/>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Autism Strategy 2024-2027</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45720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sz="2100" b="0" i="0" u="none" strike="noStrike" kern="0" cap="none" spc="0" normalizeH="0" baseline="0" noProof="0">
              <a:ln>
                <a:noFill/>
              </a:ln>
              <a:solidFill>
                <a:srgbClr val="302682"/>
              </a:solidFill>
              <a:effectLst/>
              <a:uLnTx/>
              <a:uFillTx/>
              <a:latin typeface="Arial"/>
              <a:ea typeface="Arial"/>
              <a:cs typeface="Arial"/>
              <a:sym typeface="Arial"/>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73"/>
        <p:cNvGrpSpPr/>
        <p:nvPr/>
      </p:nvGrpSpPr>
      <p:grpSpPr>
        <a:xfrm>
          <a:off x="0" y="0"/>
          <a:ext cx="0" cy="0"/>
          <a:chOff x="0" y="0"/>
          <a:chExt cx="0" cy="0"/>
        </a:xfrm>
      </p:grpSpPr>
      <p:sp>
        <p:nvSpPr>
          <p:cNvPr id="74" name="Google Shape;74;g32b67dd3312_0_12"/>
          <p:cNvSpPr txBox="1"/>
          <p:nvPr/>
        </p:nvSpPr>
        <p:spPr>
          <a:xfrm>
            <a:off x="437850" y="179625"/>
            <a:ext cx="11670000" cy="831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GB" sz="4600" b="1" i="0" u="none" strike="noStrike" kern="0" cap="none" spc="0" normalizeH="0" baseline="0" noProof="0">
                <a:ln>
                  <a:noFill/>
                </a:ln>
                <a:solidFill>
                  <a:srgbClr val="302682"/>
                </a:solidFill>
                <a:effectLst/>
                <a:uLnTx/>
                <a:uFillTx/>
                <a:latin typeface="Overpass"/>
                <a:ea typeface="Overpass"/>
                <a:cs typeface="Overpass"/>
                <a:sym typeface="Overpass"/>
              </a:rPr>
              <a:t>Other work streams we are involved in</a:t>
            </a:r>
            <a:r>
              <a:rPr kumimoji="0" lang="en-GB" sz="4800" b="1" i="0" u="none" strike="noStrike" kern="0" cap="none" spc="0" normalizeH="0" baseline="0" noProof="0">
                <a:ln>
                  <a:noFill/>
                </a:ln>
                <a:solidFill>
                  <a:srgbClr val="302682"/>
                </a:solidFill>
                <a:effectLst/>
                <a:uLnTx/>
                <a:uFillTx/>
                <a:latin typeface="Overpass"/>
                <a:ea typeface="Overpass"/>
                <a:cs typeface="Overpass"/>
                <a:sym typeface="Overpass"/>
              </a:rPr>
              <a:t> </a:t>
            </a:r>
            <a:endParaRPr kumimoji="0" sz="2400" b="0" i="0" u="none" strike="noStrike" kern="0" cap="none" spc="0" normalizeH="0" baseline="0" noProof="0">
              <a:ln>
                <a:noFill/>
              </a:ln>
              <a:solidFill>
                <a:srgbClr val="302682"/>
              </a:solidFill>
              <a:effectLst/>
              <a:uLnTx/>
              <a:uFillTx/>
              <a:latin typeface="Overpass"/>
              <a:ea typeface="Overpass"/>
              <a:cs typeface="Overpass"/>
              <a:sym typeface="Overpass"/>
            </a:endParaRPr>
          </a:p>
        </p:txBody>
      </p:sp>
      <p:sp>
        <p:nvSpPr>
          <p:cNvPr id="75" name="Google Shape;75;g32b67dd3312_0_12"/>
          <p:cNvSpPr txBox="1"/>
          <p:nvPr/>
        </p:nvSpPr>
        <p:spPr>
          <a:xfrm>
            <a:off x="799875" y="865600"/>
            <a:ext cx="8322900" cy="4740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1600" b="0" i="0" u="none" strike="noStrike" kern="0" cap="none" spc="0" normalizeH="0" baseline="0" noProof="0">
              <a:ln>
                <a:noFill/>
              </a:ln>
              <a:solidFill>
                <a:srgbClr val="00A29B"/>
              </a:solidFill>
              <a:effectLst/>
              <a:uLnTx/>
              <a:uFillTx/>
              <a:latin typeface="Arial"/>
              <a:ea typeface="Arial"/>
              <a:cs typeface="Arial"/>
              <a:sym typeface="Arial"/>
            </a:endParaRPr>
          </a:p>
          <a:p>
            <a:pPr marL="457200" marR="0" lvl="0" indent="-349250" algn="l" defTabSz="914400" rtl="0" eaLnBrk="1" fontAlgn="auto" latinLnBrk="0" hangingPunct="1">
              <a:lnSpc>
                <a:spcPct val="100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Autism - Needs led pathway                       </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00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SEND Employment Forum</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00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Dingley’s Promise                                          </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00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NYC Early Years SEND Forum                                              </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00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Preparing for Adulthood (PforA)</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00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North Yorkshire Council’s Local Offer redesign                                                     </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15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SEMH (Social Emotional Mental Health) locality meetings                                             </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15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SEND and AP Partnership Board</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15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Sensory Processing/resources</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15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Personal learning college</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15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ICB/PCF joint forum meeting</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15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Humber/Yorkshire - Regional Forum</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15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Communication and engagement group</a:t>
            </a:r>
            <a:endParaRPr kumimoji="0" sz="1900" b="0" i="0" u="none" strike="noStrike" kern="0" cap="none" spc="0" normalizeH="0" baseline="0" noProof="0">
              <a:ln>
                <a:noFill/>
              </a:ln>
              <a:solidFill>
                <a:srgbClr val="00A29B"/>
              </a:solidFill>
              <a:effectLst/>
              <a:uLnTx/>
              <a:uFillTx/>
              <a:latin typeface="Arial"/>
              <a:cs typeface="Arial"/>
              <a:sym typeface="Arial"/>
            </a:endParaRPr>
          </a:p>
          <a:p>
            <a:pPr marL="457200" marR="0" lvl="0" indent="-349250" algn="l" defTabSz="914400" rtl="0" eaLnBrk="1" fontAlgn="auto" latinLnBrk="0" hangingPunct="1">
              <a:lnSpc>
                <a:spcPct val="115000"/>
              </a:lnSpc>
              <a:spcBef>
                <a:spcPts val="0"/>
              </a:spcBef>
              <a:spcAft>
                <a:spcPts val="0"/>
              </a:spcAft>
              <a:buClr>
                <a:srgbClr val="00A29B"/>
              </a:buClr>
              <a:buSzPts val="1900"/>
              <a:buFont typeface="Arial"/>
              <a:buChar char="●"/>
              <a:tabLst/>
              <a:defRPr/>
            </a:pPr>
            <a:r>
              <a:rPr kumimoji="0" lang="en-GB" sz="1900" b="0" i="0" u="none" strike="noStrike" kern="0" cap="none" spc="0" normalizeH="0" baseline="0" noProof="0">
                <a:ln>
                  <a:noFill/>
                </a:ln>
                <a:solidFill>
                  <a:srgbClr val="00A29B"/>
                </a:solidFill>
                <a:effectLst/>
                <a:uLnTx/>
                <a:uFillTx/>
                <a:latin typeface="Arial"/>
                <a:cs typeface="Arial"/>
                <a:sym typeface="Arial"/>
              </a:rPr>
              <a:t>Parent carer forum support group network meeting</a:t>
            </a:r>
            <a:endParaRPr kumimoji="0" sz="1900" b="0" i="0" u="none" strike="noStrike" kern="0" cap="none" spc="0" normalizeH="0" baseline="0" noProof="0">
              <a:ln>
                <a:noFill/>
              </a:ln>
              <a:solidFill>
                <a:srgbClr val="00A29B"/>
              </a:solidFill>
              <a:effectLst/>
              <a:uLnTx/>
              <a:uFillTx/>
              <a:latin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80"/>
        <p:cNvGrpSpPr/>
        <p:nvPr/>
      </p:nvGrpSpPr>
      <p:grpSpPr>
        <a:xfrm>
          <a:off x="0" y="0"/>
          <a:ext cx="0" cy="0"/>
          <a:chOff x="0" y="0"/>
          <a:chExt cx="0" cy="0"/>
        </a:xfrm>
      </p:grpSpPr>
      <p:sp>
        <p:nvSpPr>
          <p:cNvPr id="81" name="Google Shape;81;p6"/>
          <p:cNvSpPr txBox="1"/>
          <p:nvPr/>
        </p:nvSpPr>
        <p:spPr>
          <a:xfrm>
            <a:off x="383968" y="195020"/>
            <a:ext cx="9292800" cy="5232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GB" sz="2800" b="1" i="0" u="none" strike="noStrike" kern="0" cap="none" spc="0" normalizeH="0" baseline="0" noProof="0">
                <a:ln>
                  <a:noFill/>
                </a:ln>
                <a:solidFill>
                  <a:srgbClr val="302682"/>
                </a:solidFill>
                <a:effectLst/>
                <a:uLnTx/>
                <a:uFillTx/>
                <a:latin typeface="Overpass"/>
                <a:ea typeface="Overpass"/>
                <a:cs typeface="Overpass"/>
                <a:sym typeface="Overpass"/>
              </a:rPr>
              <a:t>Further Joint working / Co-production </a:t>
            </a:r>
            <a:endParaRPr kumimoji="0" sz="400" b="0" i="0" u="none" strike="noStrike" kern="0" cap="none" spc="0" normalizeH="0" baseline="0" noProof="0">
              <a:ln>
                <a:noFill/>
              </a:ln>
              <a:solidFill>
                <a:srgbClr val="302682"/>
              </a:solidFill>
              <a:effectLst/>
              <a:uLnTx/>
              <a:uFillTx/>
              <a:latin typeface="Overpass"/>
              <a:ea typeface="Overpass"/>
              <a:cs typeface="Overpass"/>
              <a:sym typeface="Overpass"/>
            </a:endParaRPr>
          </a:p>
        </p:txBody>
      </p:sp>
      <p:sp>
        <p:nvSpPr>
          <p:cNvPr id="82" name="Google Shape;82;p6"/>
          <p:cNvSpPr txBox="1"/>
          <p:nvPr/>
        </p:nvSpPr>
        <p:spPr>
          <a:xfrm>
            <a:off x="327400" y="1106400"/>
            <a:ext cx="11322900" cy="41559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0" i="0" u="none" strike="noStrike" kern="0" cap="none" spc="0" normalizeH="0" baseline="0" noProof="0">
                <a:ln>
                  <a:noFill/>
                </a:ln>
                <a:solidFill>
                  <a:srgbClr val="00A29B"/>
                </a:solidFill>
                <a:effectLst/>
                <a:uLnTx/>
                <a:uFillTx/>
                <a:latin typeface="Overpass"/>
                <a:ea typeface="Overpass"/>
                <a:cs typeface="Overpass"/>
                <a:sym typeface="Overpass"/>
              </a:rPr>
              <a:t>We are a member of the Sendiass Steering Group </a:t>
            </a:r>
            <a:endParaRPr kumimoji="0" sz="24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0" i="0" u="none" strike="noStrike" kern="0" cap="none" spc="0" normalizeH="0" baseline="0" noProof="0">
                <a:ln>
                  <a:noFill/>
                </a:ln>
                <a:solidFill>
                  <a:srgbClr val="00A29B"/>
                </a:solidFill>
                <a:effectLst/>
                <a:uLnTx/>
                <a:uFillTx/>
                <a:latin typeface="Overpass"/>
                <a:ea typeface="Overpass"/>
                <a:cs typeface="Overpass"/>
                <a:sym typeface="Overpass"/>
              </a:rPr>
              <a:t>We attend regular Yorkshire and Humber Parent Carer Forum Regional meetings for the National Network of Parent Carer Forums </a:t>
            </a:r>
            <a:endParaRPr kumimoji="0" sz="24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0" i="0" u="none" strike="noStrike" kern="0" cap="none" spc="0" normalizeH="0" baseline="0" noProof="0">
                <a:ln>
                  <a:noFill/>
                </a:ln>
                <a:solidFill>
                  <a:srgbClr val="00A29B"/>
                </a:solidFill>
                <a:effectLst/>
                <a:uLnTx/>
                <a:uFillTx/>
                <a:latin typeface="Overpass"/>
                <a:ea typeface="Overpass"/>
                <a:cs typeface="Overpass"/>
                <a:sym typeface="Overpass"/>
              </a:rPr>
              <a:t>We are invited to partnership meetings with representatives from NYC Education and Social Care, numerous ICB’s and other strategic partners where appropriate</a:t>
            </a:r>
            <a:endParaRPr kumimoji="0" sz="24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0" i="0" u="none" strike="noStrike" kern="0" cap="none" spc="0" normalizeH="0" baseline="0" noProof="0">
                <a:ln>
                  <a:noFill/>
                </a:ln>
                <a:solidFill>
                  <a:srgbClr val="00A29B"/>
                </a:solidFill>
                <a:effectLst/>
                <a:uLnTx/>
                <a:uFillTx/>
                <a:latin typeface="Overpass"/>
                <a:ea typeface="Overpass"/>
                <a:cs typeface="Overpass"/>
                <a:sym typeface="Overpass"/>
              </a:rPr>
              <a:t>And, we have been involved in the recruitment process for a number of key roles with SEND.</a:t>
            </a:r>
            <a:endParaRPr kumimoji="0" sz="24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00A29B"/>
              </a:solidFill>
              <a:effectLst/>
              <a:uLnTx/>
              <a:uFillTx/>
              <a:latin typeface="Overpass"/>
              <a:ea typeface="Overpass"/>
              <a:cs typeface="Overpass"/>
              <a:sym typeface="Overpas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87"/>
        <p:cNvGrpSpPr/>
        <p:nvPr/>
      </p:nvGrpSpPr>
      <p:grpSpPr>
        <a:xfrm>
          <a:off x="0" y="0"/>
          <a:ext cx="0" cy="0"/>
          <a:chOff x="0" y="0"/>
          <a:chExt cx="0" cy="0"/>
        </a:xfrm>
      </p:grpSpPr>
      <p:sp>
        <p:nvSpPr>
          <p:cNvPr id="88" name="Google Shape;88;g2060be1d5e2_0_13"/>
          <p:cNvSpPr txBox="1"/>
          <p:nvPr/>
        </p:nvSpPr>
        <p:spPr>
          <a:xfrm>
            <a:off x="497250" y="1343800"/>
            <a:ext cx="10930200" cy="46947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300" b="0" i="0" u="none" strike="noStrike" kern="0" cap="none" spc="0" normalizeH="0" baseline="0" noProof="0">
                <a:ln>
                  <a:noFill/>
                </a:ln>
                <a:solidFill>
                  <a:srgbClr val="00A29B"/>
                </a:solidFill>
                <a:effectLst/>
                <a:uLnTx/>
                <a:uFillTx/>
                <a:latin typeface="Overpass"/>
                <a:ea typeface="Overpass"/>
                <a:cs typeface="Overpass"/>
                <a:sym typeface="Overpass"/>
              </a:rPr>
              <a:t>Many parents feel lost, confused, isolated and misunderstood. Many struggle to communicate effectively and for some this results in frustration, anger and adversarial conflict.  </a:t>
            </a:r>
            <a:endParaRPr kumimoji="0" sz="23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3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300" b="0" i="0" u="none" strike="noStrike" kern="0" cap="none" spc="0" normalizeH="0" baseline="0" noProof="0">
                <a:ln>
                  <a:noFill/>
                </a:ln>
                <a:solidFill>
                  <a:srgbClr val="00A29B"/>
                </a:solidFill>
                <a:effectLst/>
                <a:uLnTx/>
                <a:uFillTx/>
                <a:latin typeface="Overpass"/>
                <a:ea typeface="Overpass"/>
                <a:cs typeface="Overpass"/>
                <a:sym typeface="Overpass"/>
              </a:rPr>
              <a:t>We help parents by providing information, training and wellbeing opportunities in collaborative environments and signpost them to appropriate support groups.</a:t>
            </a:r>
            <a:endParaRPr kumimoji="0" sz="23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300" b="0" i="0" u="none" strike="noStrike" kern="0" cap="none" spc="0" normalizeH="0" baseline="0" noProof="0">
                <a:ln>
                  <a:noFill/>
                </a:ln>
                <a:solidFill>
                  <a:srgbClr val="00A29B"/>
                </a:solidFill>
                <a:effectLst/>
                <a:uLnTx/>
                <a:uFillTx/>
                <a:latin typeface="Overpass"/>
                <a:ea typeface="Overpass"/>
                <a:cs typeface="Overpass"/>
                <a:sym typeface="Overpass"/>
              </a:rPr>
              <a:t>  </a:t>
            </a:r>
            <a:endParaRPr kumimoji="0" sz="23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300" b="0" i="0" u="none" strike="noStrike" kern="0" cap="none" spc="0" normalizeH="0" baseline="0" noProof="0">
                <a:ln>
                  <a:noFill/>
                </a:ln>
                <a:solidFill>
                  <a:srgbClr val="00A29B"/>
                </a:solidFill>
                <a:effectLst/>
                <a:uLnTx/>
                <a:uFillTx/>
                <a:latin typeface="Overpass"/>
                <a:ea typeface="Overpass"/>
                <a:cs typeface="Overpass"/>
                <a:sym typeface="Overpass"/>
              </a:rPr>
              <a:t>By supporting parents in this way it can help alleviate their concerns navigating the complex SEND system and empower them to work co-operatively with education and health care providers. </a:t>
            </a:r>
            <a:endParaRPr kumimoji="0" sz="23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300" b="0" i="0" u="none" strike="noStrike" kern="0" cap="none" spc="0" normalizeH="0" baseline="0" noProof="0">
              <a:ln>
                <a:noFill/>
              </a:ln>
              <a:solidFill>
                <a:srgbClr val="302682"/>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300" b="0" i="0" u="none" strike="noStrike" kern="0" cap="none" spc="0" normalizeH="0" baseline="0" noProof="0">
                <a:ln>
                  <a:noFill/>
                </a:ln>
                <a:solidFill>
                  <a:srgbClr val="302682"/>
                </a:solidFill>
                <a:effectLst/>
                <a:uLnTx/>
                <a:uFillTx/>
                <a:latin typeface="Overpass"/>
                <a:ea typeface="Overpass"/>
                <a:cs typeface="Overpass"/>
                <a:sym typeface="Overpass"/>
              </a:rPr>
              <a:t>Please invite us to any coffee mornings or information sessions you hold for your parent carers to help us support them and you.</a:t>
            </a:r>
            <a:endParaRPr kumimoji="0" sz="2300" b="0" i="0" u="none" strike="noStrike" kern="0" cap="none" spc="0" normalizeH="0" baseline="0" noProof="0">
              <a:ln>
                <a:noFill/>
              </a:ln>
              <a:solidFill>
                <a:srgbClr val="302682"/>
              </a:solidFill>
              <a:effectLst/>
              <a:uLnTx/>
              <a:uFillTx/>
              <a:latin typeface="Overpass"/>
              <a:ea typeface="Overpass"/>
              <a:cs typeface="Overpass"/>
              <a:sym typeface="Overpass"/>
            </a:endParaRPr>
          </a:p>
        </p:txBody>
      </p:sp>
      <p:sp>
        <p:nvSpPr>
          <p:cNvPr id="89" name="Google Shape;89;g2060be1d5e2_0_13"/>
          <p:cNvSpPr txBox="1"/>
          <p:nvPr/>
        </p:nvSpPr>
        <p:spPr>
          <a:xfrm>
            <a:off x="404526" y="192975"/>
            <a:ext cx="11022900" cy="831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GB" sz="4800" b="1" i="0" u="none" strike="noStrike" kern="0" cap="none" spc="0" normalizeH="0" baseline="0" noProof="0">
                <a:ln>
                  <a:noFill/>
                </a:ln>
                <a:solidFill>
                  <a:srgbClr val="302682"/>
                </a:solidFill>
                <a:effectLst/>
                <a:uLnTx/>
                <a:uFillTx/>
                <a:latin typeface="Overpass"/>
                <a:ea typeface="Overpass"/>
                <a:cs typeface="Overpass"/>
                <a:sym typeface="Overpass"/>
              </a:rPr>
              <a:t>How PCV can support SENDCos:</a:t>
            </a:r>
            <a:endParaRPr kumimoji="0" sz="1100" b="0" i="0" u="none" strike="noStrike" kern="0" cap="none" spc="0" normalizeH="0" baseline="0" noProof="0">
              <a:ln>
                <a:noFill/>
              </a:ln>
              <a:solidFill>
                <a:srgbClr val="302682"/>
              </a:solidFill>
              <a:effectLst/>
              <a:uLnTx/>
              <a:uFillTx/>
              <a:latin typeface="Overpass"/>
              <a:ea typeface="Overpass"/>
              <a:cs typeface="Overpass"/>
              <a:sym typeface="Overpass"/>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94"/>
        <p:cNvGrpSpPr/>
        <p:nvPr/>
      </p:nvGrpSpPr>
      <p:grpSpPr>
        <a:xfrm>
          <a:off x="0" y="0"/>
          <a:ext cx="0" cy="0"/>
          <a:chOff x="0" y="0"/>
          <a:chExt cx="0" cy="0"/>
        </a:xfrm>
      </p:grpSpPr>
      <p:sp>
        <p:nvSpPr>
          <p:cNvPr id="95" name="Google Shape;95;g32b67dd3312_0_22"/>
          <p:cNvSpPr txBox="1"/>
          <p:nvPr/>
        </p:nvSpPr>
        <p:spPr>
          <a:xfrm>
            <a:off x="456900" y="308975"/>
            <a:ext cx="6447600" cy="831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GB" sz="4800" b="1" i="0" u="none" strike="noStrike" kern="0" cap="none" spc="0" normalizeH="0" baseline="0" noProof="0">
                <a:ln>
                  <a:noFill/>
                </a:ln>
                <a:solidFill>
                  <a:srgbClr val="302682"/>
                </a:solidFill>
                <a:effectLst/>
                <a:uLnTx/>
                <a:uFillTx/>
                <a:latin typeface="Overpass"/>
                <a:ea typeface="Overpass"/>
                <a:cs typeface="Overpass"/>
                <a:sym typeface="Overpass"/>
              </a:rPr>
              <a:t> Our Trustees</a:t>
            </a:r>
            <a:endParaRPr kumimoji="0" sz="2400" b="0" i="0" u="none" strike="noStrike" kern="0" cap="none" spc="0" normalizeH="0" baseline="0" noProof="0">
              <a:ln>
                <a:noFill/>
              </a:ln>
              <a:solidFill>
                <a:srgbClr val="302682"/>
              </a:solidFill>
              <a:effectLst/>
              <a:uLnTx/>
              <a:uFillTx/>
              <a:latin typeface="Overpass"/>
              <a:ea typeface="Overpass"/>
              <a:cs typeface="Overpass"/>
              <a:sym typeface="Overpass"/>
            </a:endParaRPr>
          </a:p>
        </p:txBody>
      </p:sp>
      <p:sp>
        <p:nvSpPr>
          <p:cNvPr id="96" name="Google Shape;96;g32b67dd3312_0_22"/>
          <p:cNvSpPr txBox="1"/>
          <p:nvPr/>
        </p:nvSpPr>
        <p:spPr>
          <a:xfrm>
            <a:off x="626050" y="1276350"/>
            <a:ext cx="9110400" cy="38172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We have 3 Trustees that oversee the running of the Forum:</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Chair of Trustees -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Sandra Bell (appointed 01 April 2023)</a:t>
            </a:r>
            <a:endParaRPr kumimoji="0" sz="2200" b="0" i="0" u="none" strike="noStrike" kern="0" cap="none" spc="0" normalizeH="0" baseline="0" noProof="0">
              <a:ln>
                <a:noFill/>
              </a:ln>
              <a:solidFill>
                <a:srgbClr val="302682"/>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200" b="0" i="0" u="none" strike="noStrike" kern="0" cap="none" spc="0" normalizeH="0" baseline="0" noProof="0">
              <a:ln>
                <a:noFill/>
              </a:ln>
              <a:solidFill>
                <a:srgbClr val="302682"/>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Parent Carer Trustee -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Emma Locker (appointed 01 April 2023)</a:t>
            </a:r>
            <a:endParaRPr kumimoji="0" sz="2200" b="0" i="0" u="none" strike="noStrike" kern="0" cap="none" spc="0" normalizeH="0" baseline="0" noProof="0">
              <a:ln>
                <a:noFill/>
              </a:ln>
              <a:solidFill>
                <a:srgbClr val="302682"/>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200" b="0" i="0" u="none" strike="noStrike" kern="0" cap="none" spc="0" normalizeH="0" baseline="0" noProof="0">
              <a:ln>
                <a:noFill/>
              </a:ln>
              <a:solidFill>
                <a:srgbClr val="302682"/>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Parent Carer Trustee -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James Koppert (appointed 07 July 2023)</a:t>
            </a:r>
            <a:endParaRPr kumimoji="0" sz="2200" b="0" i="0" u="none" strike="noStrike" kern="0" cap="none" spc="0" normalizeH="0" baseline="0" noProof="0">
              <a:ln>
                <a:noFill/>
              </a:ln>
              <a:solidFill>
                <a:srgbClr val="302682"/>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200" b="0" i="0" u="none" strike="noStrike" kern="0" cap="none" spc="0" normalizeH="0" baseline="0" noProof="0">
              <a:ln>
                <a:noFill/>
              </a:ln>
              <a:solidFill>
                <a:srgbClr val="302682"/>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(Trustee board minimum 3 - maximum 8)</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200" b="0" i="0" u="none" strike="noStrike" kern="0" cap="none" spc="0" normalizeH="0" baseline="0" noProof="0">
              <a:ln>
                <a:noFill/>
              </a:ln>
              <a:solidFill>
                <a:srgbClr val="302682"/>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Priority - Trustee recruitment drive</a:t>
            </a:r>
            <a:r>
              <a:rPr kumimoji="0" lang="en-GB" sz="2200" b="0" i="1" u="none" strike="noStrike" kern="0" cap="none" spc="0" normalizeH="0" baseline="0" noProof="0">
                <a:ln>
                  <a:noFill/>
                </a:ln>
                <a:solidFill>
                  <a:srgbClr val="00A29B"/>
                </a:solidFill>
                <a:effectLst/>
                <a:uLnTx/>
                <a:uFillTx/>
                <a:latin typeface="Arial"/>
                <a:ea typeface="Arial"/>
                <a:cs typeface="Arial"/>
                <a:sym typeface="Arial"/>
              </a:rPr>
              <a:t>     </a:t>
            </a:r>
            <a:r>
              <a:rPr kumimoji="0" lang="en-GB" sz="2200" b="0" i="1" u="none" strike="noStrike" kern="0" cap="none" spc="0" normalizeH="0" baseline="0" noProof="0">
                <a:ln>
                  <a:noFill/>
                </a:ln>
                <a:solidFill>
                  <a:srgbClr val="00A29B"/>
                </a:solidFill>
                <a:effectLst/>
                <a:uLnTx/>
                <a:uFillTx/>
                <a:latin typeface="Overpass"/>
                <a:ea typeface="Overpass"/>
                <a:cs typeface="Overpass"/>
                <a:sym typeface="Overpass"/>
              </a:rPr>
              <a:t>                                                </a:t>
            </a:r>
            <a:endParaRPr kumimoji="0" sz="2400" b="0" i="0" u="none" strike="noStrike" kern="0" cap="none" spc="0" normalizeH="0" baseline="0" noProof="0">
              <a:ln>
                <a:noFill/>
              </a:ln>
              <a:solidFill>
                <a:srgbClr val="FF0000"/>
              </a:solidFill>
              <a:effectLst/>
              <a:uLnTx/>
              <a:uFillTx/>
              <a:latin typeface="Overpass"/>
              <a:ea typeface="Overpass"/>
              <a:cs typeface="Overpass"/>
              <a:sym typeface="Overpass"/>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01"/>
        <p:cNvGrpSpPr/>
        <p:nvPr/>
      </p:nvGrpSpPr>
      <p:grpSpPr>
        <a:xfrm>
          <a:off x="0" y="0"/>
          <a:ext cx="0" cy="0"/>
          <a:chOff x="0" y="0"/>
          <a:chExt cx="0" cy="0"/>
        </a:xfrm>
      </p:grpSpPr>
      <p:sp>
        <p:nvSpPr>
          <p:cNvPr id="102" name="Google Shape;102;g32b67dd3312_0_28"/>
          <p:cNvSpPr txBox="1"/>
          <p:nvPr/>
        </p:nvSpPr>
        <p:spPr>
          <a:xfrm>
            <a:off x="751800" y="352525"/>
            <a:ext cx="4473900" cy="7851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GB" sz="4500" b="1" i="0" u="none" strike="noStrike" kern="0" cap="none" spc="0" normalizeH="0" baseline="0" noProof="0">
                <a:ln>
                  <a:noFill/>
                </a:ln>
                <a:solidFill>
                  <a:srgbClr val="302682"/>
                </a:solidFill>
                <a:effectLst/>
                <a:uLnTx/>
                <a:uFillTx/>
                <a:latin typeface="Overpass"/>
                <a:ea typeface="Overpass"/>
                <a:cs typeface="Overpass"/>
                <a:sym typeface="Overpass"/>
              </a:rPr>
              <a:t>Our Staff Team</a:t>
            </a:r>
            <a:endParaRPr kumimoji="0" sz="4500" b="1" i="0" u="none" strike="noStrike" kern="0" cap="none" spc="0" normalizeH="0" baseline="0" noProof="0">
              <a:ln>
                <a:noFill/>
              </a:ln>
              <a:solidFill>
                <a:srgbClr val="302682"/>
              </a:solidFill>
              <a:effectLst/>
              <a:uLnTx/>
              <a:uFillTx/>
              <a:latin typeface="Overpass"/>
              <a:ea typeface="Overpass"/>
              <a:cs typeface="Overpass"/>
              <a:sym typeface="Overpass"/>
            </a:endParaRPr>
          </a:p>
        </p:txBody>
      </p:sp>
      <p:sp>
        <p:nvSpPr>
          <p:cNvPr id="103" name="Google Shape;103;g32b67dd3312_0_28"/>
          <p:cNvSpPr txBox="1"/>
          <p:nvPr/>
        </p:nvSpPr>
        <p:spPr>
          <a:xfrm>
            <a:off x="751800" y="1414650"/>
            <a:ext cx="10688400" cy="34785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00A29B"/>
                </a:solidFill>
                <a:effectLst/>
                <a:uLnTx/>
                <a:uFillTx/>
                <a:latin typeface="Arial"/>
                <a:cs typeface="Arial"/>
                <a:sym typeface="Arial"/>
              </a:rPr>
              <a:t>Strategic Lead - </a:t>
            </a:r>
            <a:r>
              <a:rPr kumimoji="0" lang="en-GB" sz="2200" b="0" i="0" u="none" strike="noStrike" kern="0" cap="none" spc="0" normalizeH="0" baseline="0" noProof="0">
                <a:ln>
                  <a:noFill/>
                </a:ln>
                <a:solidFill>
                  <a:srgbClr val="302682"/>
                </a:solidFill>
                <a:effectLst/>
                <a:uLnTx/>
                <a:uFillTx/>
                <a:latin typeface="Arial"/>
                <a:cs typeface="Arial"/>
                <a:sym typeface="Arial"/>
              </a:rPr>
              <a:t>Catherine Ostler</a:t>
            </a:r>
            <a:endParaRPr kumimoji="0" sz="2200" b="0" i="0" u="none" strike="noStrike" kern="0" cap="none" spc="0" normalizeH="0" baseline="0" noProof="0">
              <a:ln>
                <a:noFill/>
              </a:ln>
              <a:solidFill>
                <a:srgbClr val="302682"/>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200" b="0" i="0" u="none" strike="noStrike" kern="0" cap="none" spc="0" normalizeH="0" baseline="0" noProof="0">
              <a:ln>
                <a:noFill/>
              </a:ln>
              <a:solidFill>
                <a:srgbClr val="302682"/>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Administrator -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Sarah Willi</a:t>
            </a:r>
            <a:r>
              <a:rPr kumimoji="0" lang="en-GB" sz="2200" b="0" i="0" u="none" strike="noStrike" kern="0" cap="none" spc="0" normalizeH="0" baseline="0" noProof="0">
                <a:ln>
                  <a:noFill/>
                </a:ln>
                <a:solidFill>
                  <a:srgbClr val="302682"/>
                </a:solidFill>
                <a:effectLst/>
                <a:uLnTx/>
                <a:uFillTx/>
                <a:latin typeface="Arial"/>
                <a:cs typeface="Arial"/>
                <a:sym typeface="Arial"/>
              </a:rPr>
              <a:t>ams</a:t>
            </a:r>
            <a:endParaRPr kumimoji="0" sz="2200" b="0" i="0" u="none" strike="noStrike" kern="0" cap="none" spc="0" normalizeH="0" baseline="0" noProof="0">
              <a:ln>
                <a:noFill/>
              </a:ln>
              <a:solidFill>
                <a:srgbClr val="302682"/>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					</a:t>
            </a:r>
            <a:endParaRPr kumimoji="0" sz="2200" b="0" i="0" u="none" strike="noStrike" kern="0" cap="none" spc="0" normalizeH="0" baseline="0" noProof="0">
              <a:ln>
                <a:noFill/>
              </a:ln>
              <a:solidFill>
                <a:srgbClr val="00A29B"/>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Scarb/Whitby/Filey - </a:t>
            </a:r>
            <a:r>
              <a:rPr kumimoji="0" lang="en-GB" sz="2200" b="0" i="0" u="none" strike="noStrike" kern="0" cap="none" spc="0" normalizeH="0" baseline="0" noProof="0">
                <a:ln>
                  <a:noFill/>
                </a:ln>
                <a:solidFill>
                  <a:srgbClr val="302682"/>
                </a:solidFill>
                <a:effectLst/>
                <a:uLnTx/>
                <a:uFillTx/>
                <a:latin typeface="Arial"/>
                <a:cs typeface="Arial"/>
                <a:sym typeface="Arial"/>
              </a:rPr>
              <a:t>Rachel Hurst</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	  		  </a:t>
            </a: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Ripon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 Mel </a:t>
            </a:r>
            <a:r>
              <a:rPr kumimoji="0" lang="en-GB" sz="2200" b="0" i="0" u="none" strike="noStrike" kern="0" cap="none" spc="0" normalizeH="0" baseline="0" noProof="0" err="1">
                <a:ln>
                  <a:noFill/>
                </a:ln>
                <a:solidFill>
                  <a:srgbClr val="302682"/>
                </a:solidFill>
                <a:effectLst/>
                <a:uLnTx/>
                <a:uFillTx/>
                <a:latin typeface="Arial"/>
                <a:ea typeface="Arial"/>
                <a:cs typeface="Arial"/>
                <a:sym typeface="Arial"/>
              </a:rPr>
              <a:t>Hordley</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	</a:t>
            </a:r>
            <a:endParaRPr kumimoji="0" sz="2200" b="0" i="0" u="none" strike="noStrike" kern="0" cap="none" spc="0" normalizeH="0" baseline="0" noProof="0">
              <a:ln>
                <a:noFill/>
              </a:ln>
              <a:solidFill>
                <a:srgbClr val="302682"/>
              </a:solidFill>
              <a:effectLst/>
              <a:uLnTx/>
              <a:uFillTx/>
              <a:latin typeface="Arial"/>
              <a:ea typeface="Arial"/>
              <a:cs typeface="Arial"/>
              <a:sym typeface="Arial"/>
            </a:endParaRPr>
          </a:p>
          <a:p>
            <a:pPr>
              <a:buClr>
                <a:srgbClr val="000000"/>
              </a:buClr>
              <a:buSzPts val="2400"/>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Harrogate - </a:t>
            </a:r>
            <a:r>
              <a:rPr kumimoji="0" lang="en-GB" sz="2200" b="0" i="0" u="none" strike="noStrike" kern="0" cap="none" spc="0" normalizeH="0" baseline="0" noProof="0">
                <a:ln>
                  <a:noFill/>
                </a:ln>
                <a:solidFill>
                  <a:srgbClr val="302682"/>
                </a:solidFill>
                <a:effectLst/>
                <a:uLnTx/>
                <a:uFillTx/>
                <a:latin typeface="Arial"/>
                <a:cs typeface="Arial"/>
                <a:sym typeface="Arial"/>
              </a:rPr>
              <a:t>(Temp)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Catherine Ostler</a:t>
            </a: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		</a:t>
            </a:r>
            <a:r>
              <a:rPr lang="en-GB" sz="2200" kern="0">
                <a:solidFill>
                  <a:srgbClr val="00A29B"/>
                </a:solidFill>
                <a:latin typeface="Arial"/>
                <a:ea typeface="Arial"/>
                <a:cs typeface="Arial"/>
                <a:sym typeface="Arial"/>
              </a:rPr>
              <a:t>  </a:t>
            </a: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Ryedale -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(T</a:t>
            </a:r>
            <a:r>
              <a:rPr kumimoji="0" lang="en-GB" sz="2200" b="0" i="0" u="none" strike="noStrike" kern="0" cap="none" spc="0" normalizeH="0" baseline="0" noProof="0">
                <a:ln>
                  <a:noFill/>
                </a:ln>
                <a:solidFill>
                  <a:srgbClr val="302682"/>
                </a:solidFill>
                <a:effectLst/>
                <a:uLnTx/>
                <a:uFillTx/>
                <a:latin typeface="Arial"/>
                <a:cs typeface="Arial"/>
                <a:sym typeface="Arial"/>
              </a:rPr>
              <a:t>e</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mp) Rachel Hurst</a:t>
            </a:r>
          </a:p>
          <a:p>
            <a:pPr>
              <a:buClr>
                <a:srgbClr val="000000"/>
              </a:buClr>
              <a:buSzPts val="2400"/>
              <a:defRPr/>
            </a:pPr>
            <a:r>
              <a:rPr kumimoji="0" lang="en-GB" sz="2200" b="0" i="0" u="none" strike="noStrike" kern="0" cap="none" spc="0" normalizeH="0" baseline="0" noProof="0" err="1">
                <a:ln>
                  <a:noFill/>
                </a:ln>
                <a:solidFill>
                  <a:srgbClr val="00A29B"/>
                </a:solidFill>
                <a:effectLst/>
                <a:uLnTx/>
                <a:uFillTx/>
                <a:latin typeface="Arial"/>
                <a:ea typeface="Arial"/>
                <a:cs typeface="Arial"/>
                <a:sym typeface="Arial"/>
              </a:rPr>
              <a:t>Richmondshire</a:t>
            </a: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 -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Donna Muffett </a:t>
            </a: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		</a:t>
            </a:r>
            <a:r>
              <a:rPr lang="en-GB" sz="2200" kern="0">
                <a:solidFill>
                  <a:srgbClr val="00A29B"/>
                </a:solidFill>
                <a:latin typeface="Arial"/>
                <a:ea typeface="Arial"/>
                <a:cs typeface="Arial"/>
                <a:sym typeface="Arial"/>
              </a:rPr>
              <a:t>          </a:t>
            </a: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Selby -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Position vacant </a:t>
            </a:r>
          </a:p>
          <a:p>
            <a:pPr>
              <a:buClr>
                <a:srgbClr val="000000"/>
              </a:buClr>
              <a:buSzPts val="2400"/>
              <a:defRPr/>
            </a:pP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Hambleton -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(Temp) </a:t>
            </a:r>
            <a:r>
              <a:rPr kumimoji="0" lang="en-GB" sz="2200" b="0" i="0" u="none" strike="noStrike" kern="0" cap="none" spc="0" normalizeH="0" baseline="0" noProof="0">
                <a:ln>
                  <a:noFill/>
                </a:ln>
                <a:solidFill>
                  <a:srgbClr val="302682"/>
                </a:solidFill>
                <a:effectLst/>
                <a:uLnTx/>
                <a:uFillTx/>
                <a:latin typeface="Arial"/>
                <a:cs typeface="Arial"/>
                <a:sym typeface="Arial"/>
              </a:rPr>
              <a:t>Donna Muffett</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		</a:t>
            </a:r>
            <a:r>
              <a:rPr lang="en-GB" sz="2200" kern="0">
                <a:solidFill>
                  <a:srgbClr val="302682"/>
                </a:solidFill>
                <a:latin typeface="Arial"/>
                <a:ea typeface="Arial"/>
                <a:cs typeface="Arial"/>
                <a:sym typeface="Arial"/>
              </a:rPr>
              <a:t>  </a:t>
            </a:r>
            <a:r>
              <a:rPr kumimoji="0" lang="en-GB" sz="2200" b="0" i="0" u="none" strike="noStrike" kern="0" cap="none" spc="0" normalizeH="0" baseline="0" noProof="0">
                <a:ln>
                  <a:noFill/>
                </a:ln>
                <a:solidFill>
                  <a:srgbClr val="00A29B"/>
                </a:solidFill>
                <a:effectLst/>
                <a:uLnTx/>
                <a:uFillTx/>
                <a:latin typeface="Arial"/>
                <a:ea typeface="Arial"/>
                <a:cs typeface="Arial"/>
                <a:sym typeface="Arial"/>
              </a:rPr>
              <a:t>Craven - </a:t>
            </a:r>
            <a:r>
              <a:rPr kumimoji="0" lang="en-GB" sz="2200" b="0" i="0" u="none" strike="noStrike" kern="0" cap="none" spc="0" normalizeH="0" baseline="0" noProof="0">
                <a:ln>
                  <a:noFill/>
                </a:ln>
                <a:solidFill>
                  <a:srgbClr val="302682"/>
                </a:solidFill>
                <a:effectLst/>
                <a:uLnTx/>
                <a:uFillTx/>
                <a:latin typeface="Arial"/>
                <a:ea typeface="Arial"/>
                <a:cs typeface="Arial"/>
                <a:sym typeface="Arial"/>
              </a:rPr>
              <a:t>Position vacant</a:t>
            </a: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200" b="0" i="0" u="none" strike="noStrike" kern="0" cap="none" spc="0" normalizeH="0" baseline="0" noProof="0">
              <a:ln>
                <a:noFill/>
              </a:ln>
              <a:solidFill>
                <a:srgbClr val="302682"/>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200" b="0" i="0" u="none" strike="noStrike" kern="0" cap="none" spc="0" normalizeH="0" baseline="0" noProof="0">
                <a:ln>
                  <a:noFill/>
                </a:ln>
                <a:solidFill>
                  <a:srgbClr val="302682"/>
                </a:solidFill>
                <a:effectLst/>
                <a:uLnTx/>
                <a:uFillTx/>
                <a:latin typeface="Arial"/>
                <a:cs typeface="Arial"/>
                <a:sym typeface="Arial"/>
              </a:rPr>
              <a:t>All our staff are employed on a part-time basis during term times.</a:t>
            </a:r>
            <a:endParaRPr kumimoji="0" sz="2200" b="0" i="0" u="none" strike="noStrike" kern="0" cap="none" spc="0" normalizeH="0" baseline="0" noProof="0">
              <a:ln>
                <a:noFill/>
              </a:ln>
              <a:solidFill>
                <a:srgbClr val="302682"/>
              </a:solidFill>
              <a:effectLst/>
              <a:uLnTx/>
              <a:uFillTx/>
              <a:latin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08"/>
        <p:cNvGrpSpPr/>
        <p:nvPr/>
      </p:nvGrpSpPr>
      <p:grpSpPr>
        <a:xfrm>
          <a:off x="0" y="0"/>
          <a:ext cx="0" cy="0"/>
          <a:chOff x="0" y="0"/>
          <a:chExt cx="0" cy="0"/>
        </a:xfrm>
      </p:grpSpPr>
      <p:pic>
        <p:nvPicPr>
          <p:cNvPr id="109" name="Google Shape;109;g32b67dd3312_0_34" descr="Image result for thank you clipart"/>
          <p:cNvPicPr preferRelativeResize="0"/>
          <p:nvPr/>
        </p:nvPicPr>
        <p:blipFill rotWithShape="1">
          <a:blip r:embed="rId3">
            <a:alphaModFix/>
          </a:blip>
          <a:srcRect/>
          <a:stretch/>
        </p:blipFill>
        <p:spPr>
          <a:xfrm>
            <a:off x="4934925" y="316025"/>
            <a:ext cx="2322150" cy="2015125"/>
          </a:xfrm>
          <a:prstGeom prst="rect">
            <a:avLst/>
          </a:prstGeom>
          <a:noFill/>
          <a:ln>
            <a:noFill/>
          </a:ln>
        </p:spPr>
      </p:pic>
      <p:sp>
        <p:nvSpPr>
          <p:cNvPr id="110" name="Google Shape;110;g32b67dd3312_0_34"/>
          <p:cNvSpPr txBox="1"/>
          <p:nvPr/>
        </p:nvSpPr>
        <p:spPr>
          <a:xfrm>
            <a:off x="1182000" y="2815725"/>
            <a:ext cx="10023000" cy="25704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r>
              <a:rPr kumimoji="0" lang="en-GB" sz="2300" b="0" i="0" u="none" strike="noStrike" kern="0" cap="none" spc="0" normalizeH="0" baseline="0" noProof="0">
                <a:ln>
                  <a:noFill/>
                </a:ln>
                <a:solidFill>
                  <a:srgbClr val="00A29B"/>
                </a:solidFill>
                <a:effectLst/>
                <a:uLnTx/>
                <a:uFillTx/>
                <a:latin typeface="Overpass"/>
                <a:ea typeface="Overpass"/>
                <a:cs typeface="Overpass"/>
                <a:sym typeface="Overpass"/>
              </a:rPr>
              <a:t>Thank you for supporting Parent Carer Voice and giving us this opportunity to speak to you today. </a:t>
            </a:r>
            <a:endParaRPr kumimoji="0" sz="23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endParaRPr kumimoji="0" sz="23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r>
              <a:rPr kumimoji="0" lang="en-GB" sz="2300" b="0" i="0" u="none" strike="noStrike" kern="0" cap="none" spc="0" normalizeH="0" baseline="0" noProof="0">
                <a:ln>
                  <a:noFill/>
                </a:ln>
                <a:solidFill>
                  <a:srgbClr val="00A29B"/>
                </a:solidFill>
                <a:effectLst/>
                <a:uLnTx/>
                <a:uFillTx/>
                <a:latin typeface="Overpass"/>
                <a:ea typeface="Overpass"/>
                <a:cs typeface="Overpass"/>
                <a:sym typeface="Overpass"/>
              </a:rPr>
              <a:t>We are excited for the future with us all working together for positive change.</a:t>
            </a:r>
            <a:endParaRPr kumimoji="0" sz="23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ctr" defTabSz="914400" rtl="0" eaLnBrk="1" fontAlgn="auto" latinLnBrk="0" hangingPunct="1">
              <a:lnSpc>
                <a:spcPct val="100000"/>
              </a:lnSpc>
              <a:spcBef>
                <a:spcPts val="0"/>
              </a:spcBef>
              <a:spcAft>
                <a:spcPts val="0"/>
              </a:spcAft>
              <a:buClr>
                <a:srgbClr val="000000"/>
              </a:buClr>
              <a:buSzPts val="2300"/>
              <a:buFont typeface="Arial"/>
              <a:buNone/>
              <a:tabLst/>
              <a:defRPr/>
            </a:pPr>
            <a:endParaRPr kumimoji="0" sz="2300" b="0" i="0" u="none" strike="noStrike" kern="0" cap="none" spc="0" normalizeH="0" baseline="0" noProof="0">
              <a:ln>
                <a:noFill/>
              </a:ln>
              <a:solidFill>
                <a:srgbClr val="00A29B"/>
              </a:solidFill>
              <a:effectLst/>
              <a:uLnTx/>
              <a:uFillTx/>
              <a:latin typeface="Overpass"/>
              <a:ea typeface="Overpass"/>
              <a:cs typeface="Overpass"/>
              <a:sym typeface="Overpass"/>
            </a:endParaRPr>
          </a:p>
          <a:p>
            <a:pPr marL="0" marR="0" lvl="0" indent="0" algn="ctr" defTabSz="914400" rtl="0" eaLnBrk="1" fontAlgn="auto" latinLnBrk="0" hangingPunct="1">
              <a:lnSpc>
                <a:spcPct val="100000"/>
              </a:lnSpc>
              <a:spcBef>
                <a:spcPts val="0"/>
              </a:spcBef>
              <a:spcAft>
                <a:spcPts val="0"/>
              </a:spcAft>
              <a:buClr>
                <a:srgbClr val="000000"/>
              </a:buClr>
              <a:buSzPts val="2300"/>
              <a:buFont typeface="Arial"/>
              <a:buNone/>
              <a:tabLst/>
              <a:defRPr/>
            </a:pPr>
            <a:r>
              <a:rPr kumimoji="0" lang="en-GB" sz="2300" b="0" i="0" u="none" strike="noStrike" kern="0" cap="none" spc="0" normalizeH="0" baseline="0" noProof="0">
                <a:ln>
                  <a:noFill/>
                </a:ln>
                <a:solidFill>
                  <a:srgbClr val="00A29B"/>
                </a:solidFill>
                <a:effectLst/>
                <a:uLnTx/>
                <a:uFillTx/>
                <a:latin typeface="Overpass"/>
                <a:ea typeface="Overpass"/>
                <a:cs typeface="Overpass"/>
                <a:sym typeface="Overpass"/>
              </a:rPr>
              <a:t>Any questions?</a:t>
            </a:r>
            <a:endParaRPr kumimoji="0" sz="2300" b="0" i="0" u="none" strike="noStrike" kern="0" cap="none" spc="0" normalizeH="0" baseline="0" noProof="0">
              <a:ln>
                <a:noFill/>
              </a:ln>
              <a:solidFill>
                <a:srgbClr val="00A29B"/>
              </a:solidFill>
              <a:effectLst/>
              <a:uLnTx/>
              <a:uFillTx/>
              <a:latin typeface="Overpass"/>
              <a:ea typeface="Overpass"/>
              <a:cs typeface="Overpass"/>
              <a:sym typeface="Overpas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a:xfrm>
            <a:off x="460635" y="2642093"/>
            <a:ext cx="11418176" cy="1573814"/>
          </a:xfrm>
        </p:spPr>
        <p:txBody>
          <a:bodyPr anchor="ctr">
            <a:noAutofit/>
          </a:bodyPr>
          <a:lstStyle/>
          <a:p>
            <a:pPr>
              <a:lnSpc>
                <a:spcPct val="100000"/>
              </a:lnSpc>
              <a:spcAft>
                <a:spcPts val="2400"/>
              </a:spcAft>
            </a:pPr>
            <a:r>
              <a:rPr lang="en-GB" sz="4000"/>
              <a:t>2937 Digital EHCP Project</a:t>
            </a:r>
            <a:br>
              <a:rPr lang="en-GB" sz="3600"/>
            </a:br>
            <a:r>
              <a:rPr lang="en-GB" sz="3600" b="0"/>
              <a:t>SENCO Networks</a:t>
            </a:r>
            <a:endParaRPr lang="en-GB" sz="4000" b="0"/>
          </a:p>
        </p:txBody>
      </p:sp>
      <p:sp>
        <p:nvSpPr>
          <p:cNvPr id="5" name="Subtitle 4">
            <a:extLst>
              <a:ext uri="{FF2B5EF4-FFF2-40B4-BE49-F238E27FC236}">
                <a16:creationId xmlns:a16="http://schemas.microsoft.com/office/drawing/2014/main" id="{9FDA7029-5216-4A9B-A854-D8C00040A3BA}"/>
              </a:ext>
            </a:extLst>
          </p:cNvPr>
          <p:cNvSpPr>
            <a:spLocks noGrp="1"/>
          </p:cNvSpPr>
          <p:nvPr>
            <p:ph type="subTitle" idx="1"/>
          </p:nvPr>
        </p:nvSpPr>
        <p:spPr>
          <a:xfrm>
            <a:off x="460635" y="4215907"/>
            <a:ext cx="11216840" cy="719310"/>
          </a:xfrm>
        </p:spPr>
        <p:txBody>
          <a:bodyPr anchor="ctr">
            <a:normAutofit/>
          </a:bodyPr>
          <a:lstStyle/>
          <a:p>
            <a:r>
              <a:rPr lang="en-GB"/>
              <a:t>February 2025</a:t>
            </a:r>
          </a:p>
        </p:txBody>
      </p:sp>
      <p:sp>
        <p:nvSpPr>
          <p:cNvPr id="2" name="Subtitle 4">
            <a:extLst>
              <a:ext uri="{FF2B5EF4-FFF2-40B4-BE49-F238E27FC236}">
                <a16:creationId xmlns:a16="http://schemas.microsoft.com/office/drawing/2014/main" id="{EAFC5856-5ECC-B3E8-E31F-09823285AB72}"/>
              </a:ext>
            </a:extLst>
          </p:cNvPr>
          <p:cNvSpPr txBox="1">
            <a:spLocks/>
          </p:cNvSpPr>
          <p:nvPr/>
        </p:nvSpPr>
        <p:spPr>
          <a:xfrm>
            <a:off x="6297336" y="5862918"/>
            <a:ext cx="5581475" cy="438858"/>
          </a:xfrm>
          <a:prstGeom prst="rect">
            <a:avLst/>
          </a:prstGeom>
        </p:spPr>
        <p:txBody>
          <a:bodyPr vert="horz" lIns="91440" tIns="45720" rIns="91440" bIns="45720" rtlCol="0" anchor="ctr">
            <a:noAutofit/>
          </a:bodyPr>
          <a:lstStyle>
            <a:lvl1pPr>
              <a:lnSpc>
                <a:spcPct val="100000"/>
              </a:lnSpc>
              <a:spcBef>
                <a:spcPct val="0"/>
              </a:spcBef>
              <a:spcAft>
                <a:spcPts val="2400"/>
              </a:spcAft>
              <a:buNone/>
              <a:defRPr sz="4000" b="1">
                <a:solidFill>
                  <a:srgbClr val="005489"/>
                </a:solidFill>
                <a:latin typeface="Arial" panose="020B0604020202020204" pitchFamily="34" charset="0"/>
                <a:ea typeface="+mj-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spcAft>
                <a:spcPts val="0"/>
              </a:spcAft>
            </a:pPr>
            <a:r>
              <a:rPr lang="en-GB" sz="2400"/>
              <a:t>Lucy Wade</a:t>
            </a:r>
            <a:r>
              <a:rPr lang="en-GB" sz="2400" b="0"/>
              <a:t> - Project Manager</a:t>
            </a:r>
          </a:p>
        </p:txBody>
      </p:sp>
    </p:spTree>
    <p:extLst>
      <p:ext uri="{BB962C8B-B14F-4D97-AF65-F5344CB8AC3E}">
        <p14:creationId xmlns:p14="http://schemas.microsoft.com/office/powerpoint/2010/main" val="4327828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728447" cy="707462"/>
          </a:xfrm>
        </p:spPr>
        <p:txBody>
          <a:bodyPr/>
          <a:lstStyle/>
          <a:p>
            <a:r>
              <a:rPr lang="en-GB"/>
              <a:t>Project background</a:t>
            </a:r>
          </a:p>
        </p:txBody>
      </p:sp>
      <p:sp>
        <p:nvSpPr>
          <p:cNvPr id="3" name="Content Placeholder 2"/>
          <p:cNvSpPr>
            <a:spLocks noGrp="1"/>
          </p:cNvSpPr>
          <p:nvPr>
            <p:ph idx="1"/>
          </p:nvPr>
        </p:nvSpPr>
        <p:spPr>
          <a:xfrm>
            <a:off x="0" y="2307028"/>
            <a:ext cx="12192000" cy="4120665"/>
          </a:xfrm>
          <a:noFill/>
        </p:spPr>
        <p:txBody>
          <a:bodyPr>
            <a:normAutofit lnSpcReduction="10000"/>
          </a:bodyPr>
          <a:lstStyle/>
          <a:p>
            <a:pPr marL="457200" indent="-457200">
              <a:spcAft>
                <a:spcPts val="1000"/>
              </a:spcAft>
              <a:buFont typeface="Arial" panose="020B0604020202020204" pitchFamily="34" charset="0"/>
              <a:buChar char="•"/>
            </a:pPr>
            <a:r>
              <a:rPr lang="en-GB" sz="2600">
                <a:latin typeface="Calibri" panose="020F0502020204030204" pitchFamily="34" charset="0"/>
                <a:ea typeface="Calibri" panose="020F0502020204030204" pitchFamily="34" charset="0"/>
                <a:cs typeface="Calibri" panose="020F0502020204030204" pitchFamily="34" charset="0"/>
              </a:rPr>
              <a:t>NYC previously developed a solution to manage EHCPs, which was trialled in Hambleton. The solution was not successful, and the implementation was not continued.</a:t>
            </a:r>
          </a:p>
          <a:p>
            <a:pPr marL="457200" indent="-457200">
              <a:spcAft>
                <a:spcPts val="1000"/>
              </a:spcAft>
              <a:buFont typeface="Arial" panose="020B0604020202020204" pitchFamily="34" charset="0"/>
              <a:buChar char="•"/>
            </a:pPr>
            <a:r>
              <a:rPr lang="en-GB" sz="2600">
                <a:latin typeface="Calibri" panose="020F0502020204030204" pitchFamily="34" charset="0"/>
                <a:ea typeface="Calibri" panose="020F0502020204030204" pitchFamily="34" charset="0"/>
                <a:cs typeface="Calibri" panose="020F0502020204030204" pitchFamily="34" charset="0"/>
              </a:rPr>
              <a:t>The </a:t>
            </a:r>
            <a:r>
              <a:rPr lang="en-GB" sz="2600" b="1">
                <a:latin typeface="Calibri" panose="020F0502020204030204" pitchFamily="34" charset="0"/>
                <a:ea typeface="Calibri" panose="020F0502020204030204" pitchFamily="34" charset="0"/>
                <a:cs typeface="Calibri" panose="020F0502020204030204" pitchFamily="34" charset="0"/>
              </a:rPr>
              <a:t>demand for EHCPs has continued to grow</a:t>
            </a:r>
            <a:r>
              <a:rPr lang="en-GB" sz="2600">
                <a:latin typeface="Calibri" panose="020F0502020204030204" pitchFamily="34" charset="0"/>
                <a:ea typeface="Calibri" panose="020F0502020204030204" pitchFamily="34" charset="0"/>
                <a:cs typeface="Calibri" panose="020F0502020204030204" pitchFamily="34" charset="0"/>
              </a:rPr>
              <a:t>, resulting in an increased need for an improved process – 44% increase since 2020/21.</a:t>
            </a:r>
          </a:p>
          <a:p>
            <a:pPr marL="457200" indent="-457200">
              <a:spcAft>
                <a:spcPts val="1000"/>
              </a:spcAft>
              <a:buChar char="•"/>
            </a:pPr>
            <a:r>
              <a:rPr lang="en-GB" sz="2600" b="1">
                <a:latin typeface="Calibri" panose="020F0502020204030204" pitchFamily="34" charset="0"/>
                <a:ea typeface="Calibri" panose="020F0502020204030204" pitchFamily="34" charset="0"/>
                <a:cs typeface="Calibri" panose="020F0502020204030204" pitchFamily="34" charset="0"/>
              </a:rPr>
              <a:t>Technology options have improved</a:t>
            </a:r>
            <a:r>
              <a:rPr lang="en-GB" sz="2600">
                <a:latin typeface="Calibri" panose="020F0502020204030204" pitchFamily="34" charset="0"/>
                <a:ea typeface="Calibri" panose="020F0502020204030204" pitchFamily="34" charset="0"/>
                <a:cs typeface="Calibri" panose="020F0502020204030204" pitchFamily="34" charset="0"/>
              </a:rPr>
              <a:t> - new systems are in place across the Council, suppliers have developed their solutions, and more innovation available.</a:t>
            </a:r>
          </a:p>
          <a:p>
            <a:pPr marL="457200" indent="-457200">
              <a:spcAft>
                <a:spcPts val="1000"/>
              </a:spcAft>
              <a:buChar char="•"/>
            </a:pPr>
            <a:r>
              <a:rPr lang="en-GB" sz="2600">
                <a:latin typeface="Calibri" panose="020F0502020204030204" pitchFamily="34" charset="0"/>
                <a:ea typeface="Calibri" panose="020F0502020204030204" pitchFamily="34" charset="0"/>
                <a:cs typeface="Calibri" panose="020F0502020204030204" pitchFamily="34" charset="0"/>
              </a:rPr>
              <a:t>Connecting with other LAs to share ideas.</a:t>
            </a:r>
          </a:p>
          <a:p>
            <a:pPr marL="457200" indent="-457200">
              <a:spcAft>
                <a:spcPts val="1000"/>
              </a:spcAft>
              <a:buChar char="•"/>
            </a:pPr>
            <a:r>
              <a:rPr lang="en-GB" sz="2600">
                <a:latin typeface="Calibri" panose="020F0502020204030204" pitchFamily="34" charset="0"/>
                <a:ea typeface="Calibri" panose="020F0502020204030204" pitchFamily="34" charset="0"/>
                <a:cs typeface="Calibri" panose="020F0502020204030204" pitchFamily="34" charset="0"/>
              </a:rPr>
              <a:t>DfE initiative to standardise EHCPs.</a:t>
            </a:r>
          </a:p>
        </p:txBody>
      </p:sp>
      <p:sp>
        <p:nvSpPr>
          <p:cNvPr id="5" name="TextBox 4">
            <a:extLst>
              <a:ext uri="{FF2B5EF4-FFF2-40B4-BE49-F238E27FC236}">
                <a16:creationId xmlns:a16="http://schemas.microsoft.com/office/drawing/2014/main" id="{BEFDEC6B-B27F-21CD-2FFC-55C3048A3F18}"/>
              </a:ext>
            </a:extLst>
          </p:cNvPr>
          <p:cNvSpPr txBox="1"/>
          <p:nvPr/>
        </p:nvSpPr>
        <p:spPr>
          <a:xfrm>
            <a:off x="712694" y="1030192"/>
            <a:ext cx="10766612" cy="954107"/>
          </a:xfrm>
          <a:prstGeom prst="rect">
            <a:avLst/>
          </a:prstGeom>
          <a:noFill/>
          <a:ln>
            <a:solidFill>
              <a:schemeClr val="tx1"/>
            </a:solidFill>
          </a:ln>
        </p:spPr>
        <p:txBody>
          <a:bodyPr wrap="square" rtlCol="0">
            <a:spAutoFit/>
          </a:bodyPr>
          <a:lstStyle/>
          <a:p>
            <a:pPr algn="ctr"/>
            <a:r>
              <a:rPr lang="en-GB" sz="2800">
                <a:latin typeface="Calibri" panose="020F0502020204030204" pitchFamily="34" charset="0"/>
                <a:ea typeface="Calibri" panose="020F0502020204030204" pitchFamily="34" charset="0"/>
                <a:cs typeface="Calibri" panose="020F0502020204030204" pitchFamily="34" charset="0"/>
              </a:rPr>
              <a:t>The </a:t>
            </a:r>
            <a:r>
              <a:rPr lang="en-GB" sz="2800" b="1">
                <a:latin typeface="Calibri" panose="020F0502020204030204" pitchFamily="34" charset="0"/>
                <a:ea typeface="Calibri" panose="020F0502020204030204" pitchFamily="34" charset="0"/>
                <a:cs typeface="Calibri" panose="020F0502020204030204" pitchFamily="34" charset="0"/>
              </a:rPr>
              <a:t>purpose</a:t>
            </a:r>
            <a:r>
              <a:rPr lang="en-GB" sz="2800">
                <a:latin typeface="Calibri" panose="020F0502020204030204" pitchFamily="34" charset="0"/>
                <a:ea typeface="Calibri" panose="020F0502020204030204" pitchFamily="34" charset="0"/>
                <a:cs typeface="Calibri" panose="020F0502020204030204" pitchFamily="34" charset="0"/>
              </a:rPr>
              <a:t> of the project is to explore </a:t>
            </a:r>
            <a:r>
              <a:rPr lang="en-GB" sz="2800" b="1">
                <a:latin typeface="Calibri" panose="020F0502020204030204" pitchFamily="34" charset="0"/>
                <a:ea typeface="Calibri" panose="020F0502020204030204" pitchFamily="34" charset="0"/>
                <a:cs typeface="Calibri" panose="020F0502020204030204" pitchFamily="34" charset="0"/>
              </a:rPr>
              <a:t>opportunities to improve </a:t>
            </a:r>
            <a:r>
              <a:rPr lang="en-GB" sz="2800">
                <a:latin typeface="Calibri" panose="020F0502020204030204" pitchFamily="34" charset="0"/>
                <a:ea typeface="Calibri" panose="020F0502020204030204" pitchFamily="34" charset="0"/>
                <a:cs typeface="Calibri" panose="020F0502020204030204" pitchFamily="34" charset="0"/>
              </a:rPr>
              <a:t>the end-to-end </a:t>
            </a:r>
            <a:r>
              <a:rPr lang="en-GB" sz="2800" b="1">
                <a:latin typeface="Calibri" panose="020F0502020204030204" pitchFamily="34" charset="0"/>
                <a:ea typeface="Calibri" panose="020F0502020204030204" pitchFamily="34" charset="0"/>
                <a:cs typeface="Calibri" panose="020F0502020204030204" pitchFamily="34" charset="0"/>
              </a:rPr>
              <a:t>EHCP statutory processes</a:t>
            </a:r>
            <a:r>
              <a:rPr lang="en-GB" sz="2800">
                <a:latin typeface="Calibri" panose="020F0502020204030204" pitchFamily="34" charset="0"/>
                <a:ea typeface="Calibri" panose="020F0502020204030204" pitchFamily="34" charset="0"/>
                <a:cs typeface="Calibri" panose="020F0502020204030204" pitchFamily="34" charset="0"/>
              </a:rPr>
              <a:t>, </a:t>
            </a:r>
            <a:r>
              <a:rPr lang="en-GB" sz="2800" b="1">
                <a:latin typeface="Calibri" panose="020F0502020204030204" pitchFamily="34" charset="0"/>
                <a:ea typeface="Calibri" panose="020F0502020204030204" pitchFamily="34" charset="0"/>
                <a:cs typeface="Calibri" panose="020F0502020204030204" pitchFamily="34" charset="0"/>
              </a:rPr>
              <a:t>using technology</a:t>
            </a:r>
            <a:r>
              <a:rPr lang="en-GB" sz="280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07778847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D7171-D0E4-3EE4-6A80-6EFC47113212}"/>
              </a:ext>
            </a:extLst>
          </p:cNvPr>
          <p:cNvSpPr>
            <a:spLocks noGrp="1"/>
          </p:cNvSpPr>
          <p:nvPr>
            <p:ph type="title"/>
          </p:nvPr>
        </p:nvSpPr>
        <p:spPr>
          <a:xfrm>
            <a:off x="0" y="-1"/>
            <a:ext cx="12192000" cy="773291"/>
          </a:xfrm>
        </p:spPr>
        <p:txBody>
          <a:bodyPr>
            <a:normAutofit/>
          </a:bodyPr>
          <a:lstStyle/>
          <a:p>
            <a:r>
              <a:rPr lang="en-GB" sz="4000"/>
              <a:t>Project Objectives</a:t>
            </a:r>
          </a:p>
        </p:txBody>
      </p:sp>
      <p:sp>
        <p:nvSpPr>
          <p:cNvPr id="3" name="TextBox 2">
            <a:extLst>
              <a:ext uri="{FF2B5EF4-FFF2-40B4-BE49-F238E27FC236}">
                <a16:creationId xmlns:a16="http://schemas.microsoft.com/office/drawing/2014/main" id="{55CA7731-5132-8B9C-DFEA-E4FAEA96FAD9}"/>
              </a:ext>
            </a:extLst>
          </p:cNvPr>
          <p:cNvSpPr txBox="1"/>
          <p:nvPr/>
        </p:nvSpPr>
        <p:spPr>
          <a:xfrm>
            <a:off x="59267" y="773291"/>
            <a:ext cx="12132733" cy="5909310"/>
          </a:xfrm>
          <a:prstGeom prst="rect">
            <a:avLst/>
          </a:prstGeom>
          <a:noFill/>
        </p:spPr>
        <p:txBody>
          <a:bodyPr wrap="square" rtlCol="0">
            <a:spAutoFit/>
          </a:bodyPr>
          <a:lstStyle/>
          <a:p>
            <a:pPr>
              <a:spcAft>
                <a:spcPts val="1200"/>
              </a:spcAft>
            </a:pPr>
            <a:r>
              <a:rPr lang="en-GB"/>
              <a:t>This project aims to implement a digital EHCP solution, improving the processes within the SEND and Inclusion service to achieve the following objectives:</a:t>
            </a:r>
          </a:p>
          <a:p>
            <a:pPr marL="285750" indent="-285750">
              <a:spcAft>
                <a:spcPts val="1200"/>
              </a:spcAft>
              <a:buFont typeface="Arial" panose="020B0604020202020204" pitchFamily="34" charset="0"/>
              <a:buChar char="•"/>
            </a:pPr>
            <a:r>
              <a:rPr lang="en-GB" sz="2200"/>
              <a:t>To improve compliance with all statutory processes and timescales relating to EHCP’s.</a:t>
            </a:r>
          </a:p>
          <a:p>
            <a:pPr marL="285750" indent="-285750">
              <a:spcAft>
                <a:spcPts val="1200"/>
              </a:spcAft>
              <a:buFont typeface="Arial" panose="020B0604020202020204" pitchFamily="34" charset="0"/>
              <a:buChar char="•"/>
            </a:pPr>
            <a:r>
              <a:rPr lang="en-GB" sz="2200"/>
              <a:t>To enable the Council to better manage the increasing demand for statutory assessments.</a:t>
            </a:r>
          </a:p>
          <a:p>
            <a:pPr marL="285750" indent="-285750">
              <a:spcAft>
                <a:spcPts val="1200"/>
              </a:spcAft>
              <a:buFont typeface="Arial" panose="020B0604020202020204" pitchFamily="34" charset="0"/>
              <a:buChar char="•"/>
            </a:pPr>
            <a:r>
              <a:rPr lang="en-GB" sz="2200"/>
              <a:t>To gain efficiencies and improve quality of statutory assessment process.</a:t>
            </a:r>
          </a:p>
          <a:p>
            <a:pPr marL="285750" indent="-285750">
              <a:spcAft>
                <a:spcPts val="1200"/>
              </a:spcAft>
              <a:buFont typeface="Arial" panose="020B0604020202020204" pitchFamily="34" charset="0"/>
              <a:buChar char="•"/>
            </a:pPr>
            <a:r>
              <a:rPr lang="en-GB" sz="2200"/>
              <a:t>To improve the customer experience.</a:t>
            </a:r>
          </a:p>
          <a:p>
            <a:pPr marL="285750" indent="-285750">
              <a:spcAft>
                <a:spcPts val="1200"/>
              </a:spcAft>
              <a:buFont typeface="Arial" panose="020B0604020202020204" pitchFamily="34" charset="0"/>
              <a:buChar char="•"/>
            </a:pPr>
            <a:r>
              <a:rPr lang="en-GB" sz="2200"/>
              <a:t>To support co-production of the plan.</a:t>
            </a:r>
          </a:p>
          <a:p>
            <a:pPr marL="285750" indent="-285750">
              <a:spcAft>
                <a:spcPts val="1200"/>
              </a:spcAft>
              <a:buFont typeface="Arial" panose="020B0604020202020204" pitchFamily="34" charset="0"/>
              <a:buChar char="•"/>
            </a:pPr>
            <a:r>
              <a:rPr lang="en-GB" sz="2200"/>
              <a:t>To capture the voice of the child at appropriate stages of the process.</a:t>
            </a:r>
          </a:p>
          <a:p>
            <a:pPr marL="285750" indent="-285750">
              <a:spcAft>
                <a:spcPts val="1200"/>
              </a:spcAft>
              <a:buFont typeface="Arial" panose="020B0604020202020204" pitchFamily="34" charset="0"/>
              <a:buChar char="•"/>
            </a:pPr>
            <a:r>
              <a:rPr lang="en-GB" sz="2200"/>
              <a:t>To enable transparency and ease of access to an EHCP for families and professionals.</a:t>
            </a:r>
          </a:p>
          <a:p>
            <a:pPr marL="285750" indent="-285750">
              <a:spcAft>
                <a:spcPts val="1200"/>
              </a:spcAft>
              <a:buFont typeface="Arial" panose="020B0604020202020204" pitchFamily="34" charset="0"/>
              <a:buChar char="•"/>
            </a:pPr>
            <a:r>
              <a:rPr lang="en-GB" sz="2200"/>
              <a:t>To improve the data quality relating to statutory assessment process and support the SEN2 statutory return.</a:t>
            </a:r>
          </a:p>
          <a:p>
            <a:pPr marL="285750" indent="-285750">
              <a:spcAft>
                <a:spcPts val="1200"/>
              </a:spcAft>
              <a:buFont typeface="Arial" panose="020B0604020202020204" pitchFamily="34" charset="0"/>
              <a:buChar char="•"/>
            </a:pPr>
            <a:r>
              <a:rPr lang="en-GB" sz="2200"/>
              <a:t>To improve the quality and accessibility of management information.</a:t>
            </a:r>
          </a:p>
          <a:p>
            <a:pPr marL="285750" indent="-285750">
              <a:spcAft>
                <a:spcPts val="1200"/>
              </a:spcAft>
              <a:buFont typeface="Arial" panose="020B0604020202020204" pitchFamily="34" charset="0"/>
              <a:buChar char="•"/>
            </a:pPr>
            <a:r>
              <a:rPr lang="en-GB" sz="2200"/>
              <a:t>Ensure we have the appropriate technologies in place to benefit from emerging technologies.</a:t>
            </a:r>
          </a:p>
        </p:txBody>
      </p:sp>
    </p:spTree>
    <p:extLst>
      <p:ext uri="{BB962C8B-B14F-4D97-AF65-F5344CB8AC3E}">
        <p14:creationId xmlns:p14="http://schemas.microsoft.com/office/powerpoint/2010/main" val="13520399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40" y="48575"/>
            <a:ext cx="10515600" cy="707462"/>
          </a:xfrm>
        </p:spPr>
        <p:txBody>
          <a:bodyPr/>
          <a:lstStyle/>
          <a:p>
            <a:r>
              <a:rPr lang="en-GB"/>
              <a:t>Project approach</a:t>
            </a:r>
          </a:p>
        </p:txBody>
      </p:sp>
      <p:graphicFrame>
        <p:nvGraphicFramePr>
          <p:cNvPr id="8" name="Diagram 7">
            <a:extLst>
              <a:ext uri="{FF2B5EF4-FFF2-40B4-BE49-F238E27FC236}">
                <a16:creationId xmlns:a16="http://schemas.microsoft.com/office/drawing/2014/main" id="{CC2E6CC6-7093-4D05-5349-C9AB43619F1C}"/>
              </a:ext>
            </a:extLst>
          </p:cNvPr>
          <p:cNvGraphicFramePr/>
          <p:nvPr/>
        </p:nvGraphicFramePr>
        <p:xfrm>
          <a:off x="721884" y="856704"/>
          <a:ext cx="11012197" cy="5144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131533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3F7D2C-9544-46EA-9D33-2DF02AD1D807}"/>
              </a:ext>
            </a:extLst>
          </p:cNvPr>
          <p:cNvSpPr txBox="1"/>
          <p:nvPr/>
        </p:nvSpPr>
        <p:spPr>
          <a:xfrm>
            <a:off x="2263588" y="2070847"/>
            <a:ext cx="7664824" cy="1754326"/>
          </a:xfrm>
          <a:prstGeom prst="rect">
            <a:avLst/>
          </a:prstGeom>
          <a:noFill/>
        </p:spPr>
        <p:txBody>
          <a:bodyPr wrap="square" rtlCol="0">
            <a:spAutoFit/>
          </a:bodyPr>
          <a:lstStyle/>
          <a:p>
            <a:pPr algn="ctr"/>
            <a:r>
              <a:rPr lang="en-GB" sz="3600" b="1"/>
              <a:t>MENTIMETER</a:t>
            </a:r>
          </a:p>
          <a:p>
            <a:pPr algn="ctr"/>
            <a:endParaRPr lang="en-GB" sz="2400"/>
          </a:p>
          <a:p>
            <a:pPr algn="ctr"/>
            <a:endParaRPr lang="en-GB" sz="2400"/>
          </a:p>
          <a:p>
            <a:pPr algn="ctr"/>
            <a:r>
              <a:rPr lang="en-GB" sz="2400"/>
              <a:t>We would like your feedback!</a:t>
            </a:r>
          </a:p>
        </p:txBody>
      </p:sp>
    </p:spTree>
    <p:extLst>
      <p:ext uri="{BB962C8B-B14F-4D97-AF65-F5344CB8AC3E}">
        <p14:creationId xmlns:p14="http://schemas.microsoft.com/office/powerpoint/2010/main" val="18677286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D7171-D0E4-3EE4-6A80-6EFC47113212}"/>
              </a:ext>
            </a:extLst>
          </p:cNvPr>
          <p:cNvSpPr>
            <a:spLocks noGrp="1"/>
          </p:cNvSpPr>
          <p:nvPr>
            <p:ph type="title"/>
          </p:nvPr>
        </p:nvSpPr>
        <p:spPr>
          <a:xfrm>
            <a:off x="143436" y="108326"/>
            <a:ext cx="11940988" cy="707462"/>
          </a:xfrm>
        </p:spPr>
        <p:txBody>
          <a:bodyPr>
            <a:normAutofit/>
          </a:bodyPr>
          <a:lstStyle/>
          <a:p>
            <a:r>
              <a:rPr lang="en-GB"/>
              <a:t>What are the issues we have identified?</a:t>
            </a:r>
          </a:p>
        </p:txBody>
      </p:sp>
      <p:sp>
        <p:nvSpPr>
          <p:cNvPr id="4" name="TextBox 3">
            <a:extLst>
              <a:ext uri="{FF2B5EF4-FFF2-40B4-BE49-F238E27FC236}">
                <a16:creationId xmlns:a16="http://schemas.microsoft.com/office/drawing/2014/main" id="{74CB7D12-7342-745B-1FF2-06A0F38CFE7A}"/>
              </a:ext>
            </a:extLst>
          </p:cNvPr>
          <p:cNvSpPr txBox="1"/>
          <p:nvPr/>
        </p:nvSpPr>
        <p:spPr>
          <a:xfrm>
            <a:off x="143436" y="842682"/>
            <a:ext cx="11698941" cy="5632311"/>
          </a:xfrm>
          <a:prstGeom prst="rect">
            <a:avLst/>
          </a:prstGeom>
          <a:solidFill>
            <a:schemeClr val="bg1"/>
          </a:solidFill>
        </p:spPr>
        <p:txBody>
          <a:bodyPr wrap="square" lIns="91440" tIns="45720" rIns="91440" bIns="45720" rtlCol="0" anchor="t">
            <a:spAutoFit/>
          </a:bodyPr>
          <a:lstStyle/>
          <a:p>
            <a:pPr marL="285750" indent="-285750">
              <a:buFont typeface="Arial" panose="020B0604020202020204" pitchFamily="34" charset="0"/>
              <a:buChar char="•"/>
            </a:pPr>
            <a:r>
              <a:rPr lang="en-GB" sz="2400"/>
              <a:t>The </a:t>
            </a:r>
            <a:r>
              <a:rPr lang="en-GB" sz="2400" b="1"/>
              <a:t>information, advice and guidance</a:t>
            </a:r>
            <a:r>
              <a:rPr lang="en-GB" sz="2400"/>
              <a:t> available to parents and carers needs improvement.</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The </a:t>
            </a:r>
            <a:r>
              <a:rPr lang="en-GB" sz="2400" b="1"/>
              <a:t>information</a:t>
            </a:r>
            <a:r>
              <a:rPr lang="en-GB" sz="2400"/>
              <a:t> captured on the </a:t>
            </a:r>
            <a:r>
              <a:rPr lang="en-GB" sz="2400" b="1"/>
              <a:t>assessment requests </a:t>
            </a:r>
            <a:r>
              <a:rPr lang="en-GB" sz="2400"/>
              <a:t>does not always contain the required information, which can result in assessment requests being denied.</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Parents, carers and schools are </a:t>
            </a:r>
            <a:r>
              <a:rPr lang="en-GB" sz="2400" b="1"/>
              <a:t>not kept up to date on </a:t>
            </a:r>
            <a:r>
              <a:rPr lang="en-GB" sz="2400"/>
              <a:t>the</a:t>
            </a:r>
            <a:r>
              <a:rPr lang="en-GB" sz="2400" b="1"/>
              <a:t> progress </a:t>
            </a:r>
            <a:r>
              <a:rPr lang="en-GB" sz="2400"/>
              <a:t>of their assessment requests, which results in a </a:t>
            </a:r>
            <a:r>
              <a:rPr lang="en-GB" sz="2400" b="1"/>
              <a:t>high volume of contacts </a:t>
            </a:r>
            <a:r>
              <a:rPr lang="en-GB" sz="2400"/>
              <a:t>to the SEND team.</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b="1"/>
              <a:t>Advice requests </a:t>
            </a:r>
            <a:r>
              <a:rPr lang="en-GB" sz="2400"/>
              <a:t>from partners are not always received within the required timescales, and sometimes essential information is omitted.</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Consultation requests are </a:t>
            </a:r>
            <a:r>
              <a:rPr lang="en-GB" sz="2400" b="1"/>
              <a:t>not always returned within statutory timescales</a:t>
            </a:r>
            <a:r>
              <a:rPr lang="en-GB" sz="2400"/>
              <a:t>.</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We </a:t>
            </a:r>
            <a:r>
              <a:rPr lang="en-GB" sz="2400" b="1"/>
              <a:t>don’t always meet the statutory timescales </a:t>
            </a:r>
            <a:r>
              <a:rPr lang="en-GB" sz="2400"/>
              <a:t>for assessment requests or annual reviews.</a:t>
            </a:r>
          </a:p>
        </p:txBody>
      </p:sp>
    </p:spTree>
    <p:extLst>
      <p:ext uri="{BB962C8B-B14F-4D97-AF65-F5344CB8AC3E}">
        <p14:creationId xmlns:p14="http://schemas.microsoft.com/office/powerpoint/2010/main" val="5253912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D7171-D0E4-3EE4-6A80-6EFC47113212}"/>
              </a:ext>
            </a:extLst>
          </p:cNvPr>
          <p:cNvSpPr>
            <a:spLocks noGrp="1"/>
          </p:cNvSpPr>
          <p:nvPr>
            <p:ph type="title"/>
          </p:nvPr>
        </p:nvSpPr>
        <p:spPr>
          <a:xfrm>
            <a:off x="0" y="0"/>
            <a:ext cx="12192000" cy="707462"/>
          </a:xfrm>
        </p:spPr>
        <p:txBody>
          <a:bodyPr>
            <a:normAutofit fontScale="90000"/>
          </a:bodyPr>
          <a:lstStyle/>
          <a:p>
            <a:r>
              <a:rPr lang="en-GB"/>
              <a:t>What do we want from a digital EHCP solution?</a:t>
            </a:r>
          </a:p>
        </p:txBody>
      </p:sp>
      <p:sp>
        <p:nvSpPr>
          <p:cNvPr id="12" name="TextBox 11">
            <a:extLst>
              <a:ext uri="{FF2B5EF4-FFF2-40B4-BE49-F238E27FC236}">
                <a16:creationId xmlns:a16="http://schemas.microsoft.com/office/drawing/2014/main" id="{979B3F19-EF71-B589-1A74-E3DB48DDF25C}"/>
              </a:ext>
            </a:extLst>
          </p:cNvPr>
          <p:cNvSpPr txBox="1"/>
          <p:nvPr/>
        </p:nvSpPr>
        <p:spPr>
          <a:xfrm>
            <a:off x="0" y="715677"/>
            <a:ext cx="11867305" cy="5940088"/>
          </a:xfrm>
          <a:prstGeom prst="rect">
            <a:avLst/>
          </a:prstGeom>
          <a:noFill/>
        </p:spPr>
        <p:txBody>
          <a:bodyPr wrap="square" rtlCol="0">
            <a:spAutoFit/>
          </a:bodyPr>
          <a:lstStyle/>
          <a:p>
            <a:pPr marL="285750" indent="-285750">
              <a:buFont typeface="Arial" panose="020B0604020202020204" pitchFamily="34" charset="0"/>
              <a:buChar char="•"/>
            </a:pPr>
            <a:r>
              <a:rPr lang="en-GB" sz="2000" b="1"/>
              <a:t>Submit requests online: </a:t>
            </a:r>
            <a:r>
              <a:rPr lang="en-GB" sz="2000"/>
              <a:t>Parents, carers and schools able to submit EHCP assessment requests through an online portal, making the process quick and convenient.</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b="1"/>
              <a:t>All information in one place: </a:t>
            </a:r>
            <a:r>
              <a:rPr lang="en-GB" sz="2000"/>
              <a:t>A central repository for all information related to a child's or young person's plan, making it easily accessible to families, professionals, and practitioners.</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b="1"/>
              <a:t>Multi-agency collaboration: </a:t>
            </a:r>
            <a:r>
              <a:rPr lang="en-GB" sz="2000"/>
              <a:t>Stakeholders, including education, health, and social care professionals to be able to collaborate, ensuring a holistic approach to the child’s needs.</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b="1"/>
              <a:t>Transparency and tracking: </a:t>
            </a:r>
            <a:r>
              <a:rPr lang="en-GB" sz="2000"/>
              <a:t>Families able to see what's happening with the plan, track progress, and know who is doing what.</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b="1"/>
              <a:t>Access to draft plans: </a:t>
            </a:r>
            <a:r>
              <a:rPr lang="en-GB" sz="2000"/>
              <a:t>All stakeholders able to review and provide input on draft plans before they are finalised, ensuring that the plan is comprehensive and meets the child's needs.</a:t>
            </a:r>
          </a:p>
          <a:p>
            <a:endParaRPr lang="en-GB" sz="2000"/>
          </a:p>
          <a:p>
            <a:pPr marL="285750" indent="-285750">
              <a:buFont typeface="Arial" panose="020B0604020202020204" pitchFamily="34" charset="0"/>
              <a:buChar char="•"/>
            </a:pPr>
            <a:r>
              <a:rPr lang="en-GB" sz="2000" b="1"/>
              <a:t>Reminders and notifications: </a:t>
            </a:r>
            <a:r>
              <a:rPr lang="en-GB" sz="2000"/>
              <a:t>Automated reminders for important deadlines, such as annual reviews, ensuring that all key people are prepared and can contribute effectively.</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b="1"/>
              <a:t>Secure access: </a:t>
            </a:r>
            <a:r>
              <a:rPr lang="en-GB" sz="2000"/>
              <a:t>Sensitive information is protected and only accessible to authorised users.</a:t>
            </a:r>
          </a:p>
        </p:txBody>
      </p:sp>
    </p:spTree>
    <p:extLst>
      <p:ext uri="{BB962C8B-B14F-4D97-AF65-F5344CB8AC3E}">
        <p14:creationId xmlns:p14="http://schemas.microsoft.com/office/powerpoint/2010/main" val="12702204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D7171-D0E4-3EE4-6A80-6EFC47113212}"/>
              </a:ext>
            </a:extLst>
          </p:cNvPr>
          <p:cNvSpPr>
            <a:spLocks noGrp="1"/>
          </p:cNvSpPr>
          <p:nvPr>
            <p:ph type="title"/>
          </p:nvPr>
        </p:nvSpPr>
        <p:spPr>
          <a:xfrm>
            <a:off x="143436" y="108326"/>
            <a:ext cx="10022541" cy="707462"/>
          </a:xfrm>
        </p:spPr>
        <p:txBody>
          <a:bodyPr>
            <a:normAutofit/>
          </a:bodyPr>
          <a:lstStyle/>
          <a:p>
            <a:r>
              <a:rPr lang="en-GB"/>
              <a:t>Next Steps</a:t>
            </a:r>
          </a:p>
        </p:txBody>
      </p:sp>
      <p:sp>
        <p:nvSpPr>
          <p:cNvPr id="4" name="TextBox 3">
            <a:extLst>
              <a:ext uri="{FF2B5EF4-FFF2-40B4-BE49-F238E27FC236}">
                <a16:creationId xmlns:a16="http://schemas.microsoft.com/office/drawing/2014/main" id="{74CB7D12-7342-745B-1FF2-06A0F38CFE7A}"/>
              </a:ext>
            </a:extLst>
          </p:cNvPr>
          <p:cNvSpPr txBox="1"/>
          <p:nvPr/>
        </p:nvSpPr>
        <p:spPr>
          <a:xfrm>
            <a:off x="143436" y="920621"/>
            <a:ext cx="12048564" cy="1538883"/>
          </a:xfrm>
          <a:prstGeom prst="rect">
            <a:avLst/>
          </a:prstGeom>
          <a:solidFill>
            <a:schemeClr val="bg1"/>
          </a:solidFill>
        </p:spPr>
        <p:txBody>
          <a:bodyPr wrap="square" rtlCol="0">
            <a:spAutoFit/>
          </a:bodyPr>
          <a:lstStyle/>
          <a:p>
            <a:pPr marL="285750" indent="-285750">
              <a:spcAft>
                <a:spcPts val="1200"/>
              </a:spcAft>
              <a:buFont typeface="Arial" panose="020B0604020202020204" pitchFamily="34" charset="0"/>
              <a:buChar char="•"/>
            </a:pPr>
            <a:r>
              <a:rPr lang="en-GB" sz="2800"/>
              <a:t>Complete the Options Appraisal to identify a preferred solution.</a:t>
            </a:r>
          </a:p>
          <a:p>
            <a:pPr marL="285750" indent="-285750">
              <a:spcAft>
                <a:spcPts val="1200"/>
              </a:spcAft>
              <a:buFont typeface="Arial" panose="020B0604020202020204" pitchFamily="34" charset="0"/>
              <a:buChar char="•"/>
            </a:pPr>
            <a:r>
              <a:rPr lang="en-GB" sz="2800"/>
              <a:t>Engage with partners and stakeholders to understand their experiences and requirements.</a:t>
            </a:r>
          </a:p>
        </p:txBody>
      </p:sp>
      <p:sp>
        <p:nvSpPr>
          <p:cNvPr id="3" name="TextBox 2">
            <a:extLst>
              <a:ext uri="{FF2B5EF4-FFF2-40B4-BE49-F238E27FC236}">
                <a16:creationId xmlns:a16="http://schemas.microsoft.com/office/drawing/2014/main" id="{165C06FE-F3ED-C28D-32BE-4E05A6FD70EC}"/>
              </a:ext>
            </a:extLst>
          </p:cNvPr>
          <p:cNvSpPr txBox="1"/>
          <p:nvPr/>
        </p:nvSpPr>
        <p:spPr>
          <a:xfrm>
            <a:off x="1062316" y="2707774"/>
            <a:ext cx="9368117" cy="1938992"/>
          </a:xfrm>
          <a:prstGeom prst="rect">
            <a:avLst/>
          </a:prstGeom>
          <a:noFill/>
        </p:spPr>
        <p:txBody>
          <a:bodyPr wrap="square" rtlCol="0">
            <a:spAutoFit/>
          </a:bodyPr>
          <a:lstStyle/>
          <a:p>
            <a:pPr algn="ctr"/>
            <a:r>
              <a:rPr lang="en-GB" sz="3600" b="1"/>
              <a:t>Would you like to be involved?</a:t>
            </a:r>
          </a:p>
          <a:p>
            <a:pPr algn="ctr"/>
            <a:endParaRPr lang="en-GB" sz="2800"/>
          </a:p>
          <a:p>
            <a:pPr algn="ctr"/>
            <a:r>
              <a:rPr lang="en-GB" sz="2800"/>
              <a:t>Please email Lucy Wade</a:t>
            </a:r>
          </a:p>
          <a:p>
            <a:pPr algn="ctr"/>
            <a:r>
              <a:rPr lang="en-GB" sz="2800">
                <a:hlinkClick r:id="rId3"/>
              </a:rPr>
              <a:t>lucy.wade@northyorks.gov.uk</a:t>
            </a:r>
            <a:r>
              <a:rPr lang="en-GB" sz="2800"/>
              <a:t> </a:t>
            </a:r>
          </a:p>
        </p:txBody>
      </p:sp>
      <p:sp>
        <p:nvSpPr>
          <p:cNvPr id="5" name="Title 1">
            <a:extLst>
              <a:ext uri="{FF2B5EF4-FFF2-40B4-BE49-F238E27FC236}">
                <a16:creationId xmlns:a16="http://schemas.microsoft.com/office/drawing/2014/main" id="{8A73F074-4BEC-4003-C9D6-8C6416A27A15}"/>
              </a:ext>
            </a:extLst>
          </p:cNvPr>
          <p:cNvSpPr txBox="1">
            <a:spLocks/>
          </p:cNvSpPr>
          <p:nvPr/>
        </p:nvSpPr>
        <p:spPr>
          <a:xfrm>
            <a:off x="2501152" y="5477434"/>
            <a:ext cx="6490447" cy="7074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pPr algn="ctr"/>
            <a:r>
              <a:rPr lang="en-GB"/>
              <a:t>Any Questions?</a:t>
            </a:r>
          </a:p>
        </p:txBody>
      </p:sp>
    </p:spTree>
    <p:extLst>
      <p:ext uri="{BB962C8B-B14F-4D97-AF65-F5344CB8AC3E}">
        <p14:creationId xmlns:p14="http://schemas.microsoft.com/office/powerpoint/2010/main" val="309654598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3" y="2108886"/>
            <a:ext cx="11480292" cy="4572000"/>
          </a:xfrm>
        </p:spPr>
        <p:txBody>
          <a:bodyPr>
            <a:normAutofit/>
          </a:bodyPr>
          <a:lstStyle/>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R="0" lvl="0" algn="just" defTabSz="685800" rtl="0" eaLnBrk="1" fontAlgn="base" latinLnBrk="0" hangingPunct="1">
              <a:lnSpc>
                <a:spcPct val="100000"/>
              </a:lnSpc>
              <a:spcBef>
                <a:spcPct val="20000"/>
              </a:spcBef>
              <a:spcAft>
                <a:spcPct val="0"/>
              </a:spcAft>
              <a:buClr>
                <a:srgbClr val="2C4592"/>
              </a:buClr>
              <a:buSzPct val="50000"/>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endParaRPr lang="en-GB"/>
          </a:p>
        </p:txBody>
      </p:sp>
      <p:pic>
        <p:nvPicPr>
          <p:cNvPr id="4" name="Picture 3">
            <a:extLst>
              <a:ext uri="{FF2B5EF4-FFF2-40B4-BE49-F238E27FC236}">
                <a16:creationId xmlns:a16="http://schemas.microsoft.com/office/drawing/2014/main" id="{E121D820-4C44-8C6B-DFFA-53556A0B1436}"/>
              </a:ext>
            </a:extLst>
          </p:cNvPr>
          <p:cNvPicPr>
            <a:picLocks noChangeAspect="1"/>
          </p:cNvPicPr>
          <p:nvPr/>
        </p:nvPicPr>
        <p:blipFill>
          <a:blip r:embed="rId2"/>
          <a:stretch>
            <a:fillRect/>
          </a:stretch>
        </p:blipFill>
        <p:spPr>
          <a:xfrm>
            <a:off x="2440202" y="2429201"/>
            <a:ext cx="6541575" cy="1594159"/>
          </a:xfrm>
          <a:prstGeom prst="rect">
            <a:avLst/>
          </a:prstGeom>
        </p:spPr>
      </p:pic>
      <p:sp>
        <p:nvSpPr>
          <p:cNvPr id="7" name="TextBox 6">
            <a:extLst>
              <a:ext uri="{FF2B5EF4-FFF2-40B4-BE49-F238E27FC236}">
                <a16:creationId xmlns:a16="http://schemas.microsoft.com/office/drawing/2014/main" id="{3E81D8E8-8F86-9098-BDB1-7832384281A4}"/>
              </a:ext>
            </a:extLst>
          </p:cNvPr>
          <p:cNvSpPr txBox="1"/>
          <p:nvPr/>
        </p:nvSpPr>
        <p:spPr>
          <a:xfrm>
            <a:off x="1183908" y="5332872"/>
            <a:ext cx="4052235" cy="646331"/>
          </a:xfrm>
          <a:prstGeom prst="rect">
            <a:avLst/>
          </a:prstGeom>
          <a:noFill/>
        </p:spPr>
        <p:txBody>
          <a:bodyPr wrap="square" rtlCol="0">
            <a:spAutoFit/>
          </a:bodyPr>
          <a:lstStyle/>
          <a:p>
            <a:r>
              <a:rPr lang="en-GB"/>
              <a:t>Gail Chester</a:t>
            </a:r>
          </a:p>
          <a:p>
            <a:r>
              <a:rPr lang="en-GB"/>
              <a:t>SEND Transport Manager</a:t>
            </a:r>
          </a:p>
        </p:txBody>
      </p:sp>
    </p:spTree>
    <p:extLst>
      <p:ext uri="{BB962C8B-B14F-4D97-AF65-F5344CB8AC3E}">
        <p14:creationId xmlns:p14="http://schemas.microsoft.com/office/powerpoint/2010/main" val="95816704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A5A8F-3B45-F7EE-FB30-08C0FC79F8A7}"/>
              </a:ext>
            </a:extLst>
          </p:cNvPr>
          <p:cNvSpPr>
            <a:spLocks noGrp="1"/>
          </p:cNvSpPr>
          <p:nvPr>
            <p:ph type="title"/>
          </p:nvPr>
        </p:nvSpPr>
        <p:spPr>
          <a:xfrm>
            <a:off x="464573" y="388973"/>
            <a:ext cx="10515600" cy="707462"/>
          </a:xfrm>
        </p:spPr>
        <p:txBody>
          <a:bodyPr/>
          <a:lstStyle/>
          <a:p>
            <a:r>
              <a:rPr lang="en-GB">
                <a:latin typeface="Arial"/>
                <a:cs typeface="Arial"/>
              </a:rPr>
              <a:t>2024-25 BUDGET</a:t>
            </a:r>
            <a:endParaRPr lang="en-GB"/>
          </a:p>
        </p:txBody>
      </p:sp>
      <p:sp>
        <p:nvSpPr>
          <p:cNvPr id="3" name="Content Placeholder 2">
            <a:extLst>
              <a:ext uri="{FF2B5EF4-FFF2-40B4-BE49-F238E27FC236}">
                <a16:creationId xmlns:a16="http://schemas.microsoft.com/office/drawing/2014/main" id="{5710E095-7778-1A76-A885-0A0FC4AEEE50}"/>
              </a:ext>
            </a:extLst>
          </p:cNvPr>
          <p:cNvSpPr>
            <a:spLocks noGrp="1"/>
          </p:cNvSpPr>
          <p:nvPr>
            <p:ph idx="1"/>
          </p:nvPr>
        </p:nvSpPr>
        <p:spPr>
          <a:xfrm>
            <a:off x="464573" y="1525196"/>
            <a:ext cx="10515600" cy="3807389"/>
          </a:xfrm>
        </p:spPr>
        <p:txBody>
          <a:bodyPr vert="horz" lIns="91440" tIns="45720" rIns="91440" bIns="45720" rtlCol="0" anchor="t">
            <a:normAutofit/>
          </a:bodyPr>
          <a:lstStyle/>
          <a:p>
            <a:r>
              <a:rPr lang="en-GB">
                <a:latin typeface="Arial"/>
                <a:cs typeface="Arial"/>
              </a:rPr>
              <a:t>PINK – How much do you think NYC are predicted to spend on Home to school Transport this academic year</a:t>
            </a:r>
          </a:p>
          <a:p>
            <a:endParaRPr lang="en-GB"/>
          </a:p>
          <a:p>
            <a:r>
              <a:rPr lang="en-GB">
                <a:latin typeface="Arial"/>
                <a:cs typeface="Arial"/>
              </a:rPr>
              <a:t>Green – what is the average cost of a taxi (up to 8 pupils) per year</a:t>
            </a:r>
          </a:p>
          <a:p>
            <a:endParaRPr lang="en-GB"/>
          </a:p>
          <a:p>
            <a:r>
              <a:rPr lang="en-GB">
                <a:latin typeface="Arial"/>
                <a:cs typeface="Arial"/>
              </a:rPr>
              <a:t>Yellow – what is the average cost of transport for a pupil with SEN/EHCP</a:t>
            </a:r>
            <a:endParaRPr lang="en-GB"/>
          </a:p>
        </p:txBody>
      </p:sp>
    </p:spTree>
    <p:extLst>
      <p:ext uri="{BB962C8B-B14F-4D97-AF65-F5344CB8AC3E}">
        <p14:creationId xmlns:p14="http://schemas.microsoft.com/office/powerpoint/2010/main" val="25978895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3" y="2108886"/>
            <a:ext cx="11480292" cy="4572000"/>
          </a:xfrm>
        </p:spPr>
        <p:txBody>
          <a:bodyPr>
            <a:normAutofit/>
          </a:bodyPr>
          <a:lstStyle/>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R="0" lvl="0" algn="just" defTabSz="685800" rtl="0" eaLnBrk="1" fontAlgn="base" latinLnBrk="0" hangingPunct="1">
              <a:lnSpc>
                <a:spcPct val="100000"/>
              </a:lnSpc>
              <a:spcBef>
                <a:spcPct val="20000"/>
              </a:spcBef>
              <a:spcAft>
                <a:spcPct val="0"/>
              </a:spcAft>
              <a:buClr>
                <a:srgbClr val="2C4592"/>
              </a:buClr>
              <a:buSzPct val="50000"/>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endParaRPr lang="en-GB"/>
          </a:p>
        </p:txBody>
      </p:sp>
      <p:sp>
        <p:nvSpPr>
          <p:cNvPr id="5" name="TextBox 4">
            <a:extLst>
              <a:ext uri="{FF2B5EF4-FFF2-40B4-BE49-F238E27FC236}">
                <a16:creationId xmlns:a16="http://schemas.microsoft.com/office/drawing/2014/main" id="{EEA42DA0-2EEF-2C38-7463-4C6AD5CA82FF}"/>
              </a:ext>
            </a:extLst>
          </p:cNvPr>
          <p:cNvSpPr txBox="1"/>
          <p:nvPr/>
        </p:nvSpPr>
        <p:spPr>
          <a:xfrm>
            <a:off x="372979" y="177114"/>
            <a:ext cx="6097604" cy="707886"/>
          </a:xfrm>
          <a:prstGeom prst="rect">
            <a:avLst/>
          </a:prstGeom>
          <a:noFill/>
        </p:spPr>
        <p:txBody>
          <a:bodyPr wrap="square">
            <a:spAutoFit/>
          </a:bodyPr>
          <a:lstStyle/>
          <a:p>
            <a:r>
              <a:rPr kumimoji="0" lang="en-GB" sz="4000" b="0" i="0" u="none" strike="noStrike" kern="1200" cap="none" spc="0" normalizeH="0" baseline="0" noProof="0">
                <a:ln>
                  <a:noFill/>
                </a:ln>
                <a:solidFill>
                  <a:prstClr val="black"/>
                </a:solidFill>
                <a:effectLst/>
                <a:uLnTx/>
                <a:uFillTx/>
                <a:latin typeface="ADLaM Display" panose="02010000000000000000" pitchFamily="2" charset="0"/>
                <a:ea typeface="ADLaM Display" panose="02010000000000000000" pitchFamily="2" charset="0"/>
                <a:cs typeface="ADLaM Display" panose="02010000000000000000" pitchFamily="2" charset="0"/>
              </a:rPr>
              <a:t>Policy</a:t>
            </a:r>
            <a:endParaRPr lang="en-GB"/>
          </a:p>
        </p:txBody>
      </p:sp>
      <p:sp>
        <p:nvSpPr>
          <p:cNvPr id="9" name="TextBox 8">
            <a:extLst>
              <a:ext uri="{FF2B5EF4-FFF2-40B4-BE49-F238E27FC236}">
                <a16:creationId xmlns:a16="http://schemas.microsoft.com/office/drawing/2014/main" id="{36224B6E-919C-EB2D-BECE-16EDD8F8B789}"/>
              </a:ext>
            </a:extLst>
          </p:cNvPr>
          <p:cNvSpPr txBox="1"/>
          <p:nvPr/>
        </p:nvSpPr>
        <p:spPr>
          <a:xfrm>
            <a:off x="583608" y="1434164"/>
            <a:ext cx="11024783" cy="4247317"/>
          </a:xfrm>
          <a:prstGeom prst="rect">
            <a:avLst/>
          </a:prstGeom>
          <a:noFill/>
        </p:spPr>
        <p:txBody>
          <a:bodyPr wrap="square">
            <a:spAutoFit/>
          </a:bodyPr>
          <a:lstStyle/>
          <a:p>
            <a:r>
              <a:rPr lang="en-GB"/>
              <a:t>The home to school travel policy is the council declaration – it tells us what we will and won't do in line with all the legal legislation </a:t>
            </a:r>
          </a:p>
          <a:p>
            <a:endParaRPr lang="en-GB"/>
          </a:p>
          <a:p>
            <a:r>
              <a:rPr lang="en-GB"/>
              <a:t>The Policy has recently been updated in line with the DfE updated guidance </a:t>
            </a:r>
          </a:p>
          <a:p>
            <a:endParaRPr lang="en-GB" b="1" u="sng"/>
          </a:p>
          <a:p>
            <a:r>
              <a:rPr lang="en-GB" b="1" u="sng"/>
              <a:t>Key points:</a:t>
            </a:r>
          </a:p>
          <a:p>
            <a:endParaRPr lang="en-GB"/>
          </a:p>
          <a:p>
            <a:r>
              <a:rPr lang="en-GB"/>
              <a:t>Transport assistance is only considered to the </a:t>
            </a:r>
            <a:r>
              <a:rPr lang="en-GB" b="1" u="sng"/>
              <a:t>Nearest school </a:t>
            </a:r>
            <a:r>
              <a:rPr lang="en-GB"/>
              <a:t>in which a child can secure a place as of September 2024</a:t>
            </a:r>
          </a:p>
          <a:p>
            <a:endParaRPr lang="en-GB"/>
          </a:p>
          <a:p>
            <a:r>
              <a:rPr lang="en-GB"/>
              <a:t>We still cover all of reception year </a:t>
            </a:r>
          </a:p>
          <a:p>
            <a:endParaRPr lang="en-GB"/>
          </a:p>
          <a:p>
            <a:r>
              <a:rPr lang="en-GB"/>
              <a:t>We don’t reassess on the 8th birthday – we look at the end of year 3 </a:t>
            </a:r>
          </a:p>
          <a:p>
            <a:endParaRPr lang="en-GB"/>
          </a:p>
          <a:p>
            <a:r>
              <a:rPr lang="en-GB"/>
              <a:t>Post 16 and post 19 are governed by different legislation and as such have a separate policy statement</a:t>
            </a:r>
          </a:p>
        </p:txBody>
      </p:sp>
    </p:spTree>
    <p:extLst>
      <p:ext uri="{BB962C8B-B14F-4D97-AF65-F5344CB8AC3E}">
        <p14:creationId xmlns:p14="http://schemas.microsoft.com/office/powerpoint/2010/main" val="183837045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3" y="2108886"/>
            <a:ext cx="11480292" cy="4572000"/>
          </a:xfrm>
        </p:spPr>
        <p:txBody>
          <a:bodyPr>
            <a:normAutofit/>
          </a:bodyPr>
          <a:lstStyle/>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R="0" lvl="0" algn="just" defTabSz="685800" rtl="0" eaLnBrk="1" fontAlgn="base" latinLnBrk="0" hangingPunct="1">
              <a:lnSpc>
                <a:spcPct val="100000"/>
              </a:lnSpc>
              <a:spcBef>
                <a:spcPct val="20000"/>
              </a:spcBef>
              <a:spcAft>
                <a:spcPct val="0"/>
              </a:spcAft>
              <a:buClr>
                <a:srgbClr val="2C4592"/>
              </a:buClr>
              <a:buSzPct val="50000"/>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endParaRPr lang="en-GB"/>
          </a:p>
        </p:txBody>
      </p:sp>
      <p:pic>
        <p:nvPicPr>
          <p:cNvPr id="5" name="Picture 4">
            <a:extLst>
              <a:ext uri="{FF2B5EF4-FFF2-40B4-BE49-F238E27FC236}">
                <a16:creationId xmlns:a16="http://schemas.microsoft.com/office/drawing/2014/main" id="{41257864-0726-E508-5FF6-DAE3FB0D0B01}"/>
              </a:ext>
            </a:extLst>
          </p:cNvPr>
          <p:cNvPicPr>
            <a:picLocks noChangeAspect="1"/>
          </p:cNvPicPr>
          <p:nvPr/>
        </p:nvPicPr>
        <p:blipFill>
          <a:blip r:embed="rId2"/>
          <a:stretch>
            <a:fillRect/>
          </a:stretch>
        </p:blipFill>
        <p:spPr>
          <a:xfrm>
            <a:off x="251897" y="315983"/>
            <a:ext cx="2871465" cy="1066892"/>
          </a:xfrm>
          <a:prstGeom prst="rect">
            <a:avLst/>
          </a:prstGeom>
        </p:spPr>
      </p:pic>
      <p:sp>
        <p:nvSpPr>
          <p:cNvPr id="6" name="TextBox 5">
            <a:extLst>
              <a:ext uri="{FF2B5EF4-FFF2-40B4-BE49-F238E27FC236}">
                <a16:creationId xmlns:a16="http://schemas.microsoft.com/office/drawing/2014/main" id="{8321BBDF-8871-2422-AD4E-E9AFE1899311}"/>
              </a:ext>
            </a:extLst>
          </p:cNvPr>
          <p:cNvSpPr txBox="1"/>
          <p:nvPr/>
        </p:nvSpPr>
        <p:spPr>
          <a:xfrm>
            <a:off x="464573" y="1289785"/>
            <a:ext cx="10712918" cy="452431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Grandview Display"/>
                <a:ea typeface="+mn-ea"/>
                <a:cs typeface="+mn-cs"/>
              </a:rPr>
              <a:t>Key points: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The eligibility criteria is in 2 parts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Part 1 – you </a:t>
            </a:r>
            <a:r>
              <a:rPr kumimoji="0" lang="en-GB" sz="1600" b="1" i="0" u="sng" strike="noStrike" kern="1200" cap="none" spc="0" normalizeH="0" baseline="0" noProof="0">
                <a:ln>
                  <a:noFill/>
                </a:ln>
                <a:solidFill>
                  <a:prstClr val="black"/>
                </a:solidFill>
                <a:effectLst/>
                <a:uLnTx/>
                <a:uFillTx/>
                <a:latin typeface="Grandview Display"/>
                <a:ea typeface="+mn-ea"/>
                <a:cs typeface="+mn-cs"/>
              </a:rPr>
              <a:t>MUST</a:t>
            </a:r>
            <a:r>
              <a:rPr kumimoji="0" lang="en-GB" sz="1600" b="0" i="0" u="none" strike="noStrike" kern="1200" cap="none" spc="0" normalizeH="0" baseline="0" noProof="0">
                <a:ln>
                  <a:noFill/>
                </a:ln>
                <a:solidFill>
                  <a:prstClr val="black"/>
                </a:solidFill>
                <a:effectLst/>
                <a:uLnTx/>
                <a:uFillTx/>
                <a:latin typeface="Grandview Display"/>
                <a:ea typeface="+mn-ea"/>
                <a:cs typeface="+mn-cs"/>
              </a:rPr>
              <a:t> meet </a:t>
            </a:r>
            <a:r>
              <a:rPr kumimoji="0" lang="en-GB" sz="1600" b="1" i="0" u="sng" strike="noStrike" kern="1200" cap="none" spc="0" normalizeH="0" baseline="0" noProof="0">
                <a:ln>
                  <a:noFill/>
                </a:ln>
                <a:solidFill>
                  <a:prstClr val="black"/>
                </a:solidFill>
                <a:effectLst/>
                <a:uLnTx/>
                <a:uFillTx/>
                <a:latin typeface="Grandview Display"/>
                <a:ea typeface="+mn-ea"/>
                <a:cs typeface="+mn-cs"/>
              </a:rPr>
              <a:t>all</a:t>
            </a:r>
            <a:r>
              <a:rPr kumimoji="0" lang="en-GB" sz="1600" b="0" i="0" u="none" strike="noStrike" kern="1200" cap="none" spc="0" normalizeH="0" baseline="0" noProof="0">
                <a:ln>
                  <a:noFill/>
                </a:ln>
                <a:solidFill>
                  <a:prstClr val="black"/>
                </a:solidFill>
                <a:effectLst/>
                <a:uLnTx/>
                <a:uFillTx/>
                <a:latin typeface="Grandview Display"/>
                <a:ea typeface="+mn-ea"/>
                <a:cs typeface="+mn-cs"/>
              </a:rPr>
              <a:t> these requirements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It only applies from reception to the end of year 11 and the CYP must be attending the </a:t>
            </a:r>
            <a:r>
              <a:rPr kumimoji="0" lang="en-GB" sz="1600" b="1" i="0" u="sng" strike="noStrike" kern="1200" cap="none" spc="0" normalizeH="0" baseline="0" noProof="0">
                <a:ln>
                  <a:noFill/>
                </a:ln>
                <a:solidFill>
                  <a:prstClr val="black"/>
                </a:solidFill>
                <a:effectLst/>
                <a:uLnTx/>
                <a:uFillTx/>
                <a:latin typeface="Grandview Display"/>
                <a:ea typeface="+mn-ea"/>
                <a:cs typeface="+mn-cs"/>
              </a:rPr>
              <a:t>nearest school </a:t>
            </a:r>
            <a:r>
              <a:rPr kumimoji="0" lang="en-GB" sz="1600" b="0" i="0" u="none" strike="noStrike" kern="1200" cap="none" spc="0" normalizeH="0" baseline="0" noProof="0">
                <a:ln>
                  <a:noFill/>
                </a:ln>
                <a:solidFill>
                  <a:prstClr val="black"/>
                </a:solidFill>
                <a:effectLst/>
                <a:uLnTx/>
                <a:uFillTx/>
                <a:latin typeface="Grandview Display"/>
                <a:ea typeface="+mn-ea"/>
                <a:cs typeface="+mn-cs"/>
              </a:rPr>
              <a:t>which can meet the age aptitude and ability including any SEN needs of the child and they can secure a place there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Part 2 – you must meet at least  </a:t>
            </a:r>
            <a:r>
              <a:rPr kumimoji="0" lang="en-GB" sz="1600" b="1" i="0" u="sng" strike="noStrike" kern="1200" cap="none" spc="0" normalizeH="0" baseline="0" noProof="0">
                <a:ln>
                  <a:noFill/>
                </a:ln>
                <a:solidFill>
                  <a:prstClr val="black"/>
                </a:solidFill>
                <a:effectLst/>
                <a:uLnTx/>
                <a:uFillTx/>
                <a:latin typeface="Grandview Display"/>
                <a:ea typeface="+mn-ea"/>
                <a:cs typeface="+mn-cs"/>
              </a:rPr>
              <a:t>1</a:t>
            </a:r>
            <a:r>
              <a:rPr kumimoji="0" lang="en-GB" sz="1600" b="1" i="0" u="none" strike="noStrike" kern="1200" cap="none" spc="0" normalizeH="0" baseline="0" noProof="0">
                <a:ln>
                  <a:noFill/>
                </a:ln>
                <a:solidFill>
                  <a:prstClr val="black"/>
                </a:solidFill>
                <a:effectLst/>
                <a:uLnTx/>
                <a:uFillTx/>
                <a:latin typeface="Grandview Display"/>
                <a:ea typeface="+mn-ea"/>
                <a:cs typeface="+mn-cs"/>
              </a:rPr>
              <a:t>  </a:t>
            </a:r>
            <a:r>
              <a:rPr kumimoji="0" lang="en-GB" sz="1600" b="0" i="0" u="none" strike="noStrike" kern="1200" cap="none" spc="0" normalizeH="0" baseline="0" noProof="0">
                <a:ln>
                  <a:noFill/>
                </a:ln>
                <a:solidFill>
                  <a:prstClr val="black"/>
                </a:solidFill>
                <a:effectLst/>
                <a:uLnTx/>
                <a:uFillTx/>
                <a:latin typeface="Grandview Display"/>
                <a:ea typeface="+mn-ea"/>
                <a:cs typeface="+mn-cs"/>
              </a:rPr>
              <a:t>of these requirements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Live over the statutory walking distance to your nearest school (2 miles from reception to year 3, increasing to 3 miles from year 4 – end of year 11)</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Live on an unsafe route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Have extended rights under free school meals ( distance remains at 2 miles and you have a choice of nearest 3 schools between 2-12 miles)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Would be unable to walk the statutory walking distance due to the nature of your SEN, medical or Mobility </a:t>
            </a:r>
          </a:p>
        </p:txBody>
      </p:sp>
    </p:spTree>
    <p:extLst>
      <p:ext uri="{BB962C8B-B14F-4D97-AF65-F5344CB8AC3E}">
        <p14:creationId xmlns:p14="http://schemas.microsoft.com/office/powerpoint/2010/main" val="346625372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3" y="2108886"/>
            <a:ext cx="11480292" cy="4572000"/>
          </a:xfrm>
        </p:spPr>
        <p:txBody>
          <a:bodyPr>
            <a:normAutofit/>
          </a:bodyPr>
          <a:lstStyle/>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R="0" lvl="0" algn="just" defTabSz="685800" rtl="0" eaLnBrk="1" fontAlgn="base" latinLnBrk="0" hangingPunct="1">
              <a:lnSpc>
                <a:spcPct val="100000"/>
              </a:lnSpc>
              <a:spcBef>
                <a:spcPct val="20000"/>
              </a:spcBef>
              <a:spcAft>
                <a:spcPct val="0"/>
              </a:spcAft>
              <a:buClr>
                <a:srgbClr val="2C4592"/>
              </a:buClr>
              <a:buSzPct val="50000"/>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endParaRPr lang="en-GB"/>
          </a:p>
        </p:txBody>
      </p:sp>
      <p:pic>
        <p:nvPicPr>
          <p:cNvPr id="5" name="Picture 4">
            <a:extLst>
              <a:ext uri="{FF2B5EF4-FFF2-40B4-BE49-F238E27FC236}">
                <a16:creationId xmlns:a16="http://schemas.microsoft.com/office/drawing/2014/main" id="{41257864-0726-E508-5FF6-DAE3FB0D0B01}"/>
              </a:ext>
            </a:extLst>
          </p:cNvPr>
          <p:cNvPicPr>
            <a:picLocks noChangeAspect="1"/>
          </p:cNvPicPr>
          <p:nvPr/>
        </p:nvPicPr>
        <p:blipFill>
          <a:blip r:embed="rId2"/>
          <a:stretch>
            <a:fillRect/>
          </a:stretch>
        </p:blipFill>
        <p:spPr>
          <a:xfrm>
            <a:off x="251897" y="315983"/>
            <a:ext cx="2871465" cy="1066892"/>
          </a:xfrm>
          <a:prstGeom prst="rect">
            <a:avLst/>
          </a:prstGeom>
        </p:spPr>
      </p:pic>
      <p:sp>
        <p:nvSpPr>
          <p:cNvPr id="6" name="TextBox 5">
            <a:extLst>
              <a:ext uri="{FF2B5EF4-FFF2-40B4-BE49-F238E27FC236}">
                <a16:creationId xmlns:a16="http://schemas.microsoft.com/office/drawing/2014/main" id="{8321BBDF-8871-2422-AD4E-E9AFE1899311}"/>
              </a:ext>
            </a:extLst>
          </p:cNvPr>
          <p:cNvSpPr txBox="1"/>
          <p:nvPr/>
        </p:nvSpPr>
        <p:spPr>
          <a:xfrm>
            <a:off x="467781" y="1536174"/>
            <a:ext cx="10712918" cy="304698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sng" strike="noStrike" kern="1200" cap="none" spc="0" normalizeH="0" baseline="0" noProof="0">
                <a:ln>
                  <a:noFill/>
                </a:ln>
                <a:solidFill>
                  <a:prstClr val="black"/>
                </a:solidFill>
                <a:effectLst/>
                <a:uLnTx/>
                <a:uFillTx/>
                <a:latin typeface="Grandview Display"/>
                <a:ea typeface="+mn-ea"/>
                <a:cs typeface="+mn-cs"/>
              </a:rPr>
              <a:t>Eligibility and EHCP</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defTabSz="457200">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For EHCP holders the only school we can consider in applying the policy to </a:t>
            </a:r>
            <a:r>
              <a:rPr lang="en-GB" sz="1600">
                <a:solidFill>
                  <a:prstClr val="black"/>
                </a:solidFill>
                <a:latin typeface="Grandview Display"/>
              </a:rPr>
              <a:t>is the</a:t>
            </a:r>
            <a:r>
              <a:rPr kumimoji="0" lang="en-GB" sz="1600" b="0" i="0" u="none" strike="noStrike" kern="1200" cap="none" spc="0" normalizeH="0" baseline="0" noProof="0">
                <a:ln>
                  <a:noFill/>
                </a:ln>
                <a:solidFill>
                  <a:prstClr val="black"/>
                </a:solidFill>
                <a:effectLst/>
                <a:uLnTx/>
                <a:uFillTx/>
                <a:latin typeface="Grandview Display"/>
                <a:ea typeface="+mn-ea"/>
                <a:cs typeface="+mn-cs"/>
              </a:rPr>
              <a:t> </a:t>
            </a:r>
            <a:r>
              <a:rPr kumimoji="0" lang="en-GB" sz="1600" b="1" i="0" u="sng" strike="noStrike" kern="1200" cap="none" spc="0" normalizeH="0" baseline="0" noProof="0">
                <a:ln>
                  <a:noFill/>
                </a:ln>
                <a:solidFill>
                  <a:prstClr val="black"/>
                </a:solidFill>
                <a:effectLst/>
                <a:uLnTx/>
                <a:uFillTx/>
                <a:latin typeface="Grandview Display"/>
                <a:ea typeface="+mn-ea"/>
                <a:cs typeface="+mn-cs"/>
              </a:rPr>
              <a:t>nearest school named in Section I</a:t>
            </a:r>
            <a:endParaRPr lang="en-GB" sz="1600" b="1" i="0" u="sng" strike="noStrike" kern="1200" cap="none" spc="0" normalizeH="0" baseline="0" noProof="0">
              <a:ln>
                <a:noFill/>
              </a:ln>
              <a:solidFill>
                <a:prstClr val="black"/>
              </a:solidFill>
              <a:effectLst/>
              <a:uLnTx/>
              <a:uFillTx/>
              <a:latin typeface="Grandview Display"/>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defTabSz="457200">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For most of the cases this will be the nearest school that</a:t>
            </a:r>
            <a:r>
              <a:rPr lang="en-GB" sz="1600">
                <a:solidFill>
                  <a:prstClr val="black"/>
                </a:solidFill>
                <a:latin typeface="Grandview Display"/>
              </a:rPr>
              <a:t>,</a:t>
            </a:r>
            <a:r>
              <a:rPr kumimoji="0" lang="en-GB" sz="1600" b="0" i="0" u="none" strike="noStrike" kern="1200" cap="none" spc="0" normalizeH="0" baseline="0" noProof="0">
                <a:ln>
                  <a:noFill/>
                </a:ln>
                <a:solidFill>
                  <a:prstClr val="black"/>
                </a:solidFill>
                <a:effectLst/>
                <a:uLnTx/>
                <a:uFillTx/>
                <a:latin typeface="Grandview Display"/>
                <a:ea typeface="+mn-ea"/>
                <a:cs typeface="+mn-cs"/>
              </a:rPr>
              <a:t> following a </a:t>
            </a:r>
            <a:r>
              <a:rPr lang="en-GB" sz="1600">
                <a:solidFill>
                  <a:prstClr val="black"/>
                </a:solidFill>
                <a:latin typeface="Grandview Display"/>
              </a:rPr>
              <a:t>consultation, </a:t>
            </a:r>
            <a:r>
              <a:rPr kumimoji="0" lang="en-GB" sz="1600" b="0" i="0" u="none" strike="noStrike" kern="1200" cap="none" spc="0" normalizeH="0" baseline="0" noProof="0">
                <a:ln>
                  <a:noFill/>
                </a:ln>
                <a:solidFill>
                  <a:prstClr val="black"/>
                </a:solidFill>
                <a:effectLst/>
                <a:uLnTx/>
                <a:uFillTx/>
                <a:latin typeface="Grandview Display"/>
                <a:ea typeface="+mn-ea"/>
                <a:cs typeface="+mn-cs"/>
              </a:rPr>
              <a:t>returned a positive </a:t>
            </a:r>
            <a:r>
              <a:rPr lang="en-GB" sz="1600">
                <a:solidFill>
                  <a:prstClr val="black"/>
                </a:solidFill>
                <a:latin typeface="Grandview Display"/>
              </a:rPr>
              <a:t>response</a:t>
            </a:r>
            <a:r>
              <a:rPr kumimoji="0" lang="en-GB" sz="1600" b="0" i="0" u="none" strike="noStrike" kern="1200" cap="none" spc="0" normalizeH="0" baseline="0" noProof="0">
                <a:ln>
                  <a:noFill/>
                </a:ln>
                <a:solidFill>
                  <a:prstClr val="black"/>
                </a:solidFill>
                <a:effectLst/>
                <a:uLnTx/>
                <a:uFillTx/>
                <a:latin typeface="Grandview Display"/>
                <a:ea typeface="+mn-ea"/>
                <a:cs typeface="+mn-cs"/>
              </a:rPr>
              <a:t> </a:t>
            </a:r>
            <a:endParaRPr lang="en-GB" sz="1600" b="0" i="0" u="none" strike="noStrike" kern="1200" cap="none" spc="0" normalizeH="0" baseline="0" noProof="0">
              <a:ln>
                <a:noFill/>
              </a:ln>
              <a:solidFill>
                <a:prstClr val="black"/>
              </a:solidFill>
              <a:effectLst/>
              <a:uLnTx/>
              <a:uFillTx/>
              <a:latin typeface="Grandview Display"/>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However, </a:t>
            </a:r>
            <a:r>
              <a:rPr lang="en-GB" sz="1600">
                <a:solidFill>
                  <a:prstClr val="black"/>
                </a:solidFill>
                <a:latin typeface="Grandview Display"/>
              </a:rPr>
              <a:t>there</a:t>
            </a:r>
            <a:r>
              <a:rPr kumimoji="0" lang="en-GB" sz="1600" b="0" i="0" u="none" strike="noStrike" kern="1200" cap="none" spc="0" normalizeH="0" baseline="0" noProof="0">
                <a:ln>
                  <a:noFill/>
                </a:ln>
                <a:solidFill>
                  <a:prstClr val="black"/>
                </a:solidFill>
                <a:effectLst/>
                <a:uLnTx/>
                <a:uFillTx/>
                <a:latin typeface="Grandview Display"/>
                <a:ea typeface="+mn-ea"/>
                <a:cs typeface="+mn-cs"/>
              </a:rPr>
              <a:t> will be cases in which the parent preference is not the nearest school </a:t>
            </a:r>
            <a:endParaRPr lang="en-GB" sz="1600" b="0" i="0" u="none" strike="noStrike" kern="1200" cap="none" spc="0" normalizeH="0" baseline="0" noProof="0">
              <a:ln>
                <a:noFill/>
              </a:ln>
              <a:solidFill>
                <a:prstClr val="black"/>
              </a:solidFill>
              <a:effectLst/>
              <a:uLnTx/>
              <a:uFillTx/>
              <a:latin typeface="Grandview Display"/>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defTabSz="457200">
              <a:defRPr/>
            </a:pPr>
            <a:r>
              <a:rPr lang="en-GB" sz="1600">
                <a:solidFill>
                  <a:prstClr val="black"/>
                </a:solidFill>
                <a:latin typeface="Grandview Display"/>
              </a:rPr>
              <a:t>Whilst a parent has the right to preference a particular school they may not be eligible for travel assistance.</a:t>
            </a:r>
            <a:endParaRPr lang="en-GB" sz="1600" b="0" i="0" u="none" strike="noStrike" kern="1200" cap="none" spc="0" normalizeH="0" baseline="0" noProof="0">
              <a:ln>
                <a:noFill/>
              </a:ln>
              <a:solidFill>
                <a:prstClr val="black"/>
              </a:solidFill>
              <a:effectLst/>
              <a:uLnTx/>
              <a:uFillTx/>
              <a:latin typeface="Grandview Display"/>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Grandview Displa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Grandview Display"/>
                <a:ea typeface="+mn-ea"/>
                <a:cs typeface="+mn-cs"/>
              </a:rPr>
              <a:t>It is important that when working with families </a:t>
            </a:r>
            <a:r>
              <a:rPr lang="en-GB" sz="1600">
                <a:solidFill>
                  <a:prstClr val="black"/>
                </a:solidFill>
                <a:latin typeface="Grandview Display"/>
              </a:rPr>
              <a:t>to</a:t>
            </a:r>
            <a:r>
              <a:rPr kumimoji="0" lang="en-GB" sz="1600" b="0" i="0" u="none" strike="noStrike" kern="1200" cap="none" spc="0" normalizeH="0" baseline="0" noProof="0">
                <a:ln>
                  <a:noFill/>
                </a:ln>
                <a:solidFill>
                  <a:prstClr val="black"/>
                </a:solidFill>
                <a:effectLst/>
                <a:uLnTx/>
                <a:uFillTx/>
                <a:latin typeface="Grandview Display"/>
                <a:ea typeface="+mn-ea"/>
                <a:cs typeface="+mn-cs"/>
              </a:rPr>
              <a:t> manage expectation and help them consider how will their child get to a provision which is not the nearest if that is their choice when moving on</a:t>
            </a:r>
            <a:endParaRPr lang="en-GB" sz="1600" b="0" i="0" u="none" strike="noStrike" kern="1200" cap="none" spc="0" normalizeH="0" baseline="0" noProof="0">
              <a:ln>
                <a:noFill/>
              </a:ln>
              <a:solidFill>
                <a:prstClr val="black"/>
              </a:solidFill>
              <a:effectLst/>
              <a:uLnTx/>
              <a:uFillTx/>
              <a:latin typeface="Grandview Display"/>
            </a:endParaRPr>
          </a:p>
        </p:txBody>
      </p:sp>
    </p:spTree>
    <p:extLst>
      <p:ext uri="{BB962C8B-B14F-4D97-AF65-F5344CB8AC3E}">
        <p14:creationId xmlns:p14="http://schemas.microsoft.com/office/powerpoint/2010/main" val="39194435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3" y="2108886"/>
            <a:ext cx="11480292" cy="4572000"/>
          </a:xfrm>
        </p:spPr>
        <p:txBody>
          <a:bodyPr>
            <a:normAutofit/>
          </a:bodyPr>
          <a:lstStyle/>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R="0" lvl="0" algn="just" defTabSz="685800" rtl="0" eaLnBrk="1" fontAlgn="base" latinLnBrk="0" hangingPunct="1">
              <a:lnSpc>
                <a:spcPct val="100000"/>
              </a:lnSpc>
              <a:spcBef>
                <a:spcPct val="20000"/>
              </a:spcBef>
              <a:spcAft>
                <a:spcPct val="0"/>
              </a:spcAft>
              <a:buClr>
                <a:srgbClr val="2C4592"/>
              </a:buClr>
              <a:buSzPct val="50000"/>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 name="TextBox 5">
            <a:extLst>
              <a:ext uri="{FF2B5EF4-FFF2-40B4-BE49-F238E27FC236}">
                <a16:creationId xmlns:a16="http://schemas.microsoft.com/office/drawing/2014/main" id="{8321BBDF-8871-2422-AD4E-E9AFE1899311}"/>
              </a:ext>
            </a:extLst>
          </p:cNvPr>
          <p:cNvSpPr txBox="1"/>
          <p:nvPr/>
        </p:nvSpPr>
        <p:spPr>
          <a:xfrm>
            <a:off x="467781" y="1536174"/>
            <a:ext cx="10712918" cy="2862322"/>
          </a:xfrm>
          <a:prstGeom prst="rect">
            <a:avLst/>
          </a:prstGeom>
          <a:noFill/>
        </p:spPr>
        <p:txBody>
          <a:bodyPr wrap="square" lIns="91440" tIns="45720" rIns="91440" bIns="45720" rtlCol="0" anchor="t">
            <a:spAutoFit/>
          </a:bodyPr>
          <a:lstStyle/>
          <a:p>
            <a:pPr defTabSz="457200">
              <a:defRPr/>
            </a:pPr>
            <a:r>
              <a:rPr kumimoji="0" lang="en-GB" sz="1800" b="0" i="0" u="none" strike="noStrike" kern="1200" cap="none" spc="0" normalizeH="0" baseline="0" noProof="0">
                <a:ln>
                  <a:noFill/>
                </a:ln>
                <a:solidFill>
                  <a:prstClr val="black"/>
                </a:solidFill>
                <a:effectLst/>
                <a:uLnTx/>
                <a:uFillTx/>
                <a:latin typeface="Grandview Display"/>
                <a:ea typeface="+mn-ea"/>
                <a:cs typeface="+mn-cs"/>
              </a:rPr>
              <a:t>Anyone who is requesting transport on the Grounds of SEN or has an EHCP and requesting transport is expected to have an individual assessment which reviews their individual needs and circumstances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solidFill>
                <a:prstClr val="black"/>
              </a:solidFill>
              <a:latin typeface="Grandview Display"/>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Grandview Display"/>
                <a:ea typeface="+mn-ea"/>
                <a:cs typeface="+mn-cs"/>
              </a:rPr>
              <a:t>The process can take 15 days from the point the SEN Transport team receive a completed application to Transport </a:t>
            </a:r>
            <a:r>
              <a:rPr lang="en-GB">
                <a:solidFill>
                  <a:prstClr val="black"/>
                </a:solidFill>
                <a:latin typeface="Grandview Display"/>
              </a:rPr>
              <a:t>being</a:t>
            </a:r>
            <a:r>
              <a:rPr kumimoji="0" lang="en-GB" sz="1800" b="0" i="0" u="none" strike="noStrike" kern="1200" cap="none" spc="0" normalizeH="0" baseline="0" noProof="0">
                <a:ln>
                  <a:noFill/>
                </a:ln>
                <a:solidFill>
                  <a:prstClr val="black"/>
                </a:solidFill>
                <a:effectLst/>
                <a:uLnTx/>
                <a:uFillTx/>
                <a:latin typeface="Grandview Display"/>
                <a:ea typeface="+mn-ea"/>
                <a:cs typeface="+mn-cs"/>
              </a:rPr>
              <a:t> commissioned if </a:t>
            </a:r>
            <a:r>
              <a:rPr lang="en-GB">
                <a:solidFill>
                  <a:prstClr val="black"/>
                </a:solidFill>
                <a:latin typeface="Grandview Display"/>
              </a:rPr>
              <a:t>eligible</a:t>
            </a:r>
            <a:endParaRPr lang="en-GB" sz="1800" b="0" i="0" u="none" strike="noStrike" kern="1200" cap="none" spc="0" normalizeH="0" baseline="0" noProof="0">
              <a:ln>
                <a:noFill/>
              </a:ln>
              <a:solidFill>
                <a:prstClr val="black"/>
              </a:solidFill>
              <a:effectLst/>
              <a:uLnTx/>
              <a:uFillTx/>
              <a:latin typeface="Grandview Display"/>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solidFill>
                <a:prstClr val="black"/>
              </a:solidFill>
              <a:latin typeface="Grandview Display"/>
            </a:endParaRPr>
          </a:p>
          <a:p>
            <a:pPr defTabSz="457200">
              <a:defRPr/>
            </a:pPr>
            <a:r>
              <a:rPr kumimoji="0" lang="en-GB" sz="1800" b="0" i="0" u="none" strike="noStrike" kern="1200" cap="none" spc="0" normalizeH="0" baseline="0" noProof="0">
                <a:ln>
                  <a:noFill/>
                </a:ln>
                <a:solidFill>
                  <a:prstClr val="black"/>
                </a:solidFill>
                <a:effectLst/>
                <a:uLnTx/>
                <a:uFillTx/>
                <a:latin typeface="Grandview Display"/>
                <a:ea typeface="+mn-ea"/>
                <a:cs typeface="+mn-cs"/>
              </a:rPr>
              <a:t>This </a:t>
            </a:r>
            <a:r>
              <a:rPr lang="en-GB">
                <a:solidFill>
                  <a:prstClr val="black"/>
                </a:solidFill>
                <a:latin typeface="Grandview Display"/>
              </a:rPr>
              <a:t>timeline can change throughout the year where demand increases e.g. during the summer term in preparation for the new school year </a:t>
            </a:r>
            <a:endParaRPr lang="en-GB" sz="1800" b="0" i="0" u="none" strike="noStrike" kern="1200" cap="none" spc="0" normalizeH="0" baseline="0" noProof="0">
              <a:ln>
                <a:noFill/>
              </a:ln>
              <a:solidFill>
                <a:prstClr val="black"/>
              </a:solidFill>
              <a:effectLst/>
              <a:uLnTx/>
              <a:uFillTx/>
              <a:latin typeface="Grandview Display"/>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solidFill>
                <a:prstClr val="black"/>
              </a:solidFill>
              <a:latin typeface="Grandview Display"/>
            </a:endParaRPr>
          </a:p>
          <a:p>
            <a:pPr defTabSz="457200">
              <a:defRPr/>
            </a:pPr>
            <a:endParaRPr lang="en-GB" sz="1800" b="0" i="0" u="none" strike="noStrike" kern="1200" cap="none" spc="0" normalizeH="0" baseline="0" noProof="0">
              <a:ln>
                <a:noFill/>
              </a:ln>
              <a:solidFill>
                <a:prstClr val="black"/>
              </a:solidFill>
              <a:effectLst/>
              <a:uLnTx/>
              <a:uFillTx/>
              <a:latin typeface="Grandview Display"/>
            </a:endParaRPr>
          </a:p>
        </p:txBody>
      </p:sp>
      <p:pic>
        <p:nvPicPr>
          <p:cNvPr id="4" name="Picture 3">
            <a:extLst>
              <a:ext uri="{FF2B5EF4-FFF2-40B4-BE49-F238E27FC236}">
                <a16:creationId xmlns:a16="http://schemas.microsoft.com/office/drawing/2014/main" id="{8358447D-1304-60CA-B7AE-D72F6F3CCE37}"/>
              </a:ext>
            </a:extLst>
          </p:cNvPr>
          <p:cNvPicPr>
            <a:picLocks noChangeAspect="1"/>
          </p:cNvPicPr>
          <p:nvPr/>
        </p:nvPicPr>
        <p:blipFill>
          <a:blip r:embed="rId2"/>
          <a:stretch>
            <a:fillRect/>
          </a:stretch>
        </p:blipFill>
        <p:spPr>
          <a:xfrm>
            <a:off x="261166" y="331934"/>
            <a:ext cx="7376799" cy="963251"/>
          </a:xfrm>
          <a:prstGeom prst="rect">
            <a:avLst/>
          </a:prstGeom>
        </p:spPr>
      </p:pic>
    </p:spTree>
    <p:extLst>
      <p:ext uri="{BB962C8B-B14F-4D97-AF65-F5344CB8AC3E}">
        <p14:creationId xmlns:p14="http://schemas.microsoft.com/office/powerpoint/2010/main" val="153101264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124" y="1700692"/>
            <a:ext cx="11480292" cy="4572000"/>
          </a:xfrm>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Grandview Display"/>
                <a:ea typeface="+mn-ea"/>
                <a:cs typeface="+mn-cs"/>
              </a:rPr>
              <a:t>As the local authority is making a formal decision on its statutory duty – in the same way a parent can appeal a decision around an EHCP – parents can appeal our transport decision </a:t>
            </a: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R="0" lvl="0" algn="just" defTabSz="685800" rtl="0" eaLnBrk="1" fontAlgn="base" latinLnBrk="0" hangingPunct="1">
              <a:lnSpc>
                <a:spcPct val="100000"/>
              </a:lnSpc>
              <a:spcBef>
                <a:spcPct val="20000"/>
              </a:spcBef>
              <a:spcAft>
                <a:spcPct val="0"/>
              </a:spcAft>
              <a:buClr>
                <a:srgbClr val="2C4592"/>
              </a:buClr>
              <a:buSzPct val="50000"/>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5" name="Picture 4">
            <a:extLst>
              <a:ext uri="{FF2B5EF4-FFF2-40B4-BE49-F238E27FC236}">
                <a16:creationId xmlns:a16="http://schemas.microsoft.com/office/drawing/2014/main" id="{5C38E161-88D3-DB71-6294-6DF7CF13E906}"/>
              </a:ext>
            </a:extLst>
          </p:cNvPr>
          <p:cNvPicPr>
            <a:picLocks noChangeAspect="1"/>
          </p:cNvPicPr>
          <p:nvPr/>
        </p:nvPicPr>
        <p:blipFill>
          <a:blip r:embed="rId2"/>
          <a:stretch>
            <a:fillRect/>
          </a:stretch>
        </p:blipFill>
        <p:spPr>
          <a:xfrm>
            <a:off x="272124" y="364110"/>
            <a:ext cx="2542252" cy="1066892"/>
          </a:xfrm>
          <a:prstGeom prst="rect">
            <a:avLst/>
          </a:prstGeom>
        </p:spPr>
      </p:pic>
      <p:pic>
        <p:nvPicPr>
          <p:cNvPr id="7" name="Picture 6">
            <a:extLst>
              <a:ext uri="{FF2B5EF4-FFF2-40B4-BE49-F238E27FC236}">
                <a16:creationId xmlns:a16="http://schemas.microsoft.com/office/drawing/2014/main" id="{B3AE30E3-2C63-2291-4783-82E498F95353}"/>
              </a:ext>
            </a:extLst>
          </p:cNvPr>
          <p:cNvPicPr>
            <a:picLocks noChangeAspect="1"/>
          </p:cNvPicPr>
          <p:nvPr/>
        </p:nvPicPr>
        <p:blipFill>
          <a:blip r:embed="rId3"/>
          <a:stretch>
            <a:fillRect/>
          </a:stretch>
        </p:blipFill>
        <p:spPr>
          <a:xfrm>
            <a:off x="2298737" y="1292976"/>
            <a:ext cx="5919729" cy="682811"/>
          </a:xfrm>
          <a:prstGeom prst="rect">
            <a:avLst/>
          </a:prstGeom>
        </p:spPr>
      </p:pic>
      <p:pic>
        <p:nvPicPr>
          <p:cNvPr id="8" name="Picture 7">
            <a:extLst>
              <a:ext uri="{FF2B5EF4-FFF2-40B4-BE49-F238E27FC236}">
                <a16:creationId xmlns:a16="http://schemas.microsoft.com/office/drawing/2014/main" id="{F8A47942-786A-D4EC-BC2D-13F31AF30303}"/>
              </a:ext>
            </a:extLst>
          </p:cNvPr>
          <p:cNvPicPr>
            <a:picLocks noChangeAspect="1"/>
          </p:cNvPicPr>
          <p:nvPr/>
        </p:nvPicPr>
        <p:blipFill>
          <a:blip r:embed="rId4"/>
          <a:stretch>
            <a:fillRect/>
          </a:stretch>
        </p:blipFill>
        <p:spPr>
          <a:xfrm>
            <a:off x="1540143" y="2575440"/>
            <a:ext cx="1841152" cy="658425"/>
          </a:xfrm>
          <a:prstGeom prst="rect">
            <a:avLst/>
          </a:prstGeom>
        </p:spPr>
      </p:pic>
      <p:pic>
        <p:nvPicPr>
          <p:cNvPr id="9" name="Picture 8">
            <a:extLst>
              <a:ext uri="{FF2B5EF4-FFF2-40B4-BE49-F238E27FC236}">
                <a16:creationId xmlns:a16="http://schemas.microsoft.com/office/drawing/2014/main" id="{0FBB1D10-EEE8-032B-648C-381C7AEDAD25}"/>
              </a:ext>
            </a:extLst>
          </p:cNvPr>
          <p:cNvPicPr>
            <a:picLocks noChangeAspect="1"/>
          </p:cNvPicPr>
          <p:nvPr/>
        </p:nvPicPr>
        <p:blipFill>
          <a:blip r:embed="rId5"/>
          <a:stretch>
            <a:fillRect/>
          </a:stretch>
        </p:blipFill>
        <p:spPr>
          <a:xfrm>
            <a:off x="5384800" y="2386494"/>
            <a:ext cx="4101786" cy="1042506"/>
          </a:xfrm>
          <a:prstGeom prst="rect">
            <a:avLst/>
          </a:prstGeom>
        </p:spPr>
      </p:pic>
      <p:pic>
        <p:nvPicPr>
          <p:cNvPr id="10" name="Picture 9">
            <a:extLst>
              <a:ext uri="{FF2B5EF4-FFF2-40B4-BE49-F238E27FC236}">
                <a16:creationId xmlns:a16="http://schemas.microsoft.com/office/drawing/2014/main" id="{8CBC1271-ABA8-EDEB-7D48-60AA0D58B129}"/>
              </a:ext>
            </a:extLst>
          </p:cNvPr>
          <p:cNvPicPr>
            <a:picLocks noChangeAspect="1"/>
          </p:cNvPicPr>
          <p:nvPr/>
        </p:nvPicPr>
        <p:blipFill>
          <a:blip r:embed="rId6"/>
          <a:stretch>
            <a:fillRect/>
          </a:stretch>
        </p:blipFill>
        <p:spPr>
          <a:xfrm>
            <a:off x="1500574" y="3508490"/>
            <a:ext cx="1926503" cy="615749"/>
          </a:xfrm>
          <a:prstGeom prst="rect">
            <a:avLst/>
          </a:prstGeom>
        </p:spPr>
      </p:pic>
      <p:pic>
        <p:nvPicPr>
          <p:cNvPr id="11" name="Picture 10">
            <a:extLst>
              <a:ext uri="{FF2B5EF4-FFF2-40B4-BE49-F238E27FC236}">
                <a16:creationId xmlns:a16="http://schemas.microsoft.com/office/drawing/2014/main" id="{C9289602-7568-D745-7F50-A12534AD4972}"/>
              </a:ext>
            </a:extLst>
          </p:cNvPr>
          <p:cNvPicPr>
            <a:picLocks noChangeAspect="1"/>
          </p:cNvPicPr>
          <p:nvPr/>
        </p:nvPicPr>
        <p:blipFill>
          <a:blip r:embed="rId7"/>
          <a:stretch>
            <a:fillRect/>
          </a:stretch>
        </p:blipFill>
        <p:spPr>
          <a:xfrm>
            <a:off x="5384800" y="3452634"/>
            <a:ext cx="4101786" cy="768163"/>
          </a:xfrm>
          <a:prstGeom prst="rect">
            <a:avLst/>
          </a:prstGeom>
        </p:spPr>
      </p:pic>
      <p:pic>
        <p:nvPicPr>
          <p:cNvPr id="12" name="Picture 11">
            <a:extLst>
              <a:ext uri="{FF2B5EF4-FFF2-40B4-BE49-F238E27FC236}">
                <a16:creationId xmlns:a16="http://schemas.microsoft.com/office/drawing/2014/main" id="{D21A336E-7530-1AE9-759E-38CAE5278BC9}"/>
              </a:ext>
            </a:extLst>
          </p:cNvPr>
          <p:cNvPicPr>
            <a:picLocks noChangeAspect="1"/>
          </p:cNvPicPr>
          <p:nvPr/>
        </p:nvPicPr>
        <p:blipFill>
          <a:blip r:embed="rId8"/>
          <a:stretch>
            <a:fillRect/>
          </a:stretch>
        </p:blipFill>
        <p:spPr>
          <a:xfrm>
            <a:off x="1497468" y="4393929"/>
            <a:ext cx="1926503" cy="609653"/>
          </a:xfrm>
          <a:prstGeom prst="rect">
            <a:avLst/>
          </a:prstGeom>
        </p:spPr>
      </p:pic>
      <p:pic>
        <p:nvPicPr>
          <p:cNvPr id="15" name="Picture 14">
            <a:extLst>
              <a:ext uri="{FF2B5EF4-FFF2-40B4-BE49-F238E27FC236}">
                <a16:creationId xmlns:a16="http://schemas.microsoft.com/office/drawing/2014/main" id="{EE5652A3-5C4B-DBFD-ECAD-FF387B0E0D40}"/>
              </a:ext>
            </a:extLst>
          </p:cNvPr>
          <p:cNvPicPr>
            <a:picLocks noChangeAspect="1"/>
          </p:cNvPicPr>
          <p:nvPr/>
        </p:nvPicPr>
        <p:blipFill>
          <a:blip r:embed="rId9"/>
          <a:stretch>
            <a:fillRect/>
          </a:stretch>
        </p:blipFill>
        <p:spPr>
          <a:xfrm>
            <a:off x="5384800" y="4360793"/>
            <a:ext cx="4101786" cy="1048603"/>
          </a:xfrm>
          <a:prstGeom prst="rect">
            <a:avLst/>
          </a:prstGeom>
        </p:spPr>
      </p:pic>
      <p:pic>
        <p:nvPicPr>
          <p:cNvPr id="16" name="Picture 15">
            <a:extLst>
              <a:ext uri="{FF2B5EF4-FFF2-40B4-BE49-F238E27FC236}">
                <a16:creationId xmlns:a16="http://schemas.microsoft.com/office/drawing/2014/main" id="{6C709774-16AE-FAFC-69FC-146631F07AA8}"/>
              </a:ext>
            </a:extLst>
          </p:cNvPr>
          <p:cNvPicPr>
            <a:picLocks noChangeAspect="1"/>
          </p:cNvPicPr>
          <p:nvPr/>
        </p:nvPicPr>
        <p:blipFill>
          <a:blip r:embed="rId10"/>
          <a:stretch>
            <a:fillRect/>
          </a:stretch>
        </p:blipFill>
        <p:spPr>
          <a:xfrm>
            <a:off x="475174" y="5406418"/>
            <a:ext cx="8998814" cy="1011881"/>
          </a:xfrm>
          <a:prstGeom prst="rect">
            <a:avLst/>
          </a:prstGeom>
        </p:spPr>
      </p:pic>
    </p:spTree>
    <p:extLst>
      <p:ext uri="{BB962C8B-B14F-4D97-AF65-F5344CB8AC3E}">
        <p14:creationId xmlns:p14="http://schemas.microsoft.com/office/powerpoint/2010/main" val="75443985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023D0-8595-FA57-61E9-2C16FC159880}"/>
              </a:ext>
            </a:extLst>
          </p:cNvPr>
          <p:cNvSpPr txBox="1">
            <a:spLocks/>
          </p:cNvSpPr>
          <p:nvPr/>
        </p:nvSpPr>
        <p:spPr>
          <a:xfrm>
            <a:off x="460728" y="224746"/>
            <a:ext cx="9883415" cy="1209181"/>
          </a:xfrm>
          <a:prstGeom prst="rect">
            <a:avLst/>
          </a:prstGeom>
          <a:noFill/>
        </p:spPr>
        <p:txBody>
          <a:bodyPr vert="horz" lIns="91440" tIns="45720" rIns="91440" bIns="45720" rtlCol="0" anchor="t">
            <a:normAutofit fontScale="97500"/>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pPr>
              <a:defRPr/>
            </a:pPr>
            <a:r>
              <a:rPr lang="en-GB">
                <a:solidFill>
                  <a:sysClr val="windowText" lastClr="000000"/>
                </a:solidFill>
                <a:latin typeface="ADLaM Display"/>
                <a:ea typeface="ADLaM Display"/>
                <a:cs typeface="ADLaM Display"/>
              </a:rPr>
              <a:t>Supporting Parents Understanding</a:t>
            </a:r>
            <a:endParaRPr kumimoji="0" lang="en-GB" sz="4000" b="0" i="0" u="none" strike="noStrike" kern="1200" cap="none" spc="0" normalizeH="0" baseline="0" noProof="0">
              <a:ln>
                <a:noFill/>
              </a:ln>
              <a:solidFill>
                <a:sysClr val="windowText" lastClr="000000"/>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4" name="Content Placeholder 3">
            <a:extLst>
              <a:ext uri="{FF2B5EF4-FFF2-40B4-BE49-F238E27FC236}">
                <a16:creationId xmlns:a16="http://schemas.microsoft.com/office/drawing/2014/main" id="{9031C3A1-36A6-D788-2219-E05F7EE14379}"/>
              </a:ext>
            </a:extLst>
          </p:cNvPr>
          <p:cNvSpPr txBox="1">
            <a:spLocks noGrp="1"/>
          </p:cNvSpPr>
          <p:nvPr>
            <p:ph idx="1"/>
          </p:nvPr>
        </p:nvSpPr>
        <p:spPr>
          <a:xfrm>
            <a:off x="465138" y="1078613"/>
            <a:ext cx="11479212" cy="2101088"/>
          </a:xfrm>
          <a:prstGeom prst="rect">
            <a:avLst/>
          </a:prstGeom>
          <a:noFill/>
          <a:ln>
            <a:solidFill>
              <a:srgbClr val="00B050"/>
            </a:solidFill>
          </a:ln>
        </p:spPr>
        <p:txBody>
          <a:bodyPr wrap="square" lIns="91440" tIns="45720" rIns="91440" bIns="45720" rtlCol="0" anchor="t">
            <a:spAutoFit/>
          </a:bodyPr>
          <a:lstStyle/>
          <a:p>
            <a:r>
              <a:rPr lang="en-GB" sz="1800">
                <a:latin typeface="Arial"/>
                <a:cs typeface="Arial"/>
              </a:rPr>
              <a:t>DO</a:t>
            </a:r>
          </a:p>
          <a:p>
            <a:pPr marL="285750" indent="-285750">
              <a:buFont typeface="Arial" panose="020B0604020202020204" pitchFamily="34" charset="0"/>
              <a:buChar char="•"/>
            </a:pPr>
            <a:r>
              <a:rPr lang="en-GB" sz="1800">
                <a:latin typeface="Arial"/>
                <a:cs typeface="Arial"/>
              </a:rPr>
              <a:t>Tell them about the policy and where to find it </a:t>
            </a:r>
          </a:p>
          <a:p>
            <a:pPr marL="285750" indent="-285750">
              <a:buFont typeface="Arial" panose="020B0604020202020204" pitchFamily="34" charset="0"/>
              <a:buChar char="•"/>
            </a:pPr>
            <a:r>
              <a:rPr lang="en-GB" sz="1800">
                <a:latin typeface="Arial"/>
                <a:cs typeface="Arial"/>
              </a:rPr>
              <a:t>Offer to take any questions forward you can't answer</a:t>
            </a:r>
          </a:p>
          <a:p>
            <a:pPr marL="285750" indent="-285750">
              <a:buFont typeface="Arial" panose="020B0604020202020204" pitchFamily="34" charset="0"/>
              <a:buChar char="•"/>
            </a:pPr>
            <a:r>
              <a:rPr lang="en-GB" sz="1800">
                <a:latin typeface="Arial"/>
                <a:cs typeface="Arial"/>
              </a:rPr>
              <a:t>Make them aware that transport has restrictions – such as home address only and beginning and end of school day only </a:t>
            </a:r>
          </a:p>
          <a:p>
            <a:pPr marL="285750" indent="-285750">
              <a:buFont typeface="Arial" panose="020B0604020202020204" pitchFamily="34" charset="0"/>
              <a:buChar char="•"/>
            </a:pPr>
            <a:r>
              <a:rPr lang="en-GB" sz="1800">
                <a:latin typeface="Arial"/>
                <a:cs typeface="Arial"/>
              </a:rPr>
              <a:t>Ensure planning of transitions factor in reasonable timelines for travel assistance to be provided </a:t>
            </a:r>
          </a:p>
        </p:txBody>
      </p:sp>
      <p:sp>
        <p:nvSpPr>
          <p:cNvPr id="6" name="TextBox 5">
            <a:extLst>
              <a:ext uri="{FF2B5EF4-FFF2-40B4-BE49-F238E27FC236}">
                <a16:creationId xmlns:a16="http://schemas.microsoft.com/office/drawing/2014/main" id="{CEA40CB9-C3FC-C7A4-DC65-12005112DE92}"/>
              </a:ext>
            </a:extLst>
          </p:cNvPr>
          <p:cNvSpPr txBox="1"/>
          <p:nvPr/>
        </p:nvSpPr>
        <p:spPr>
          <a:xfrm>
            <a:off x="487711" y="3748062"/>
            <a:ext cx="11396707" cy="646331"/>
          </a:xfrm>
          <a:prstGeom prst="rect">
            <a:avLst/>
          </a:prstGeom>
          <a:noFill/>
          <a:ln>
            <a:solidFill>
              <a:srgbClr val="FF0000"/>
            </a:solidFill>
          </a:ln>
        </p:spPr>
        <p:txBody>
          <a:bodyPr wrap="square" lIns="91440" tIns="45720" rIns="91440" bIns="45720" rtlCol="0" anchor="t">
            <a:spAutoFit/>
          </a:bodyPr>
          <a:lstStyle/>
          <a:p>
            <a:r>
              <a:rPr lang="en-GB">
                <a:latin typeface="Arial"/>
                <a:cs typeface="Arial"/>
              </a:rPr>
              <a:t>DO NOT </a:t>
            </a:r>
          </a:p>
          <a:p>
            <a:pPr marL="285750" indent="-285750">
              <a:buFont typeface="Arial" panose="020B0604020202020204" pitchFamily="34" charset="0"/>
              <a:buChar char="•"/>
            </a:pPr>
            <a:r>
              <a:rPr lang="en-GB">
                <a:latin typeface="Arial"/>
                <a:cs typeface="Arial"/>
              </a:rPr>
              <a:t>Provide a view on eligibility for transport </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580265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3" y="2108886"/>
            <a:ext cx="11480292" cy="4572000"/>
          </a:xfrm>
        </p:spPr>
        <p:txBody>
          <a:bodyPr>
            <a:normAutofit/>
          </a:bodyPr>
          <a:lstStyle/>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R="0" lvl="0" algn="just" defTabSz="685800" rtl="0" eaLnBrk="1" fontAlgn="base" latinLnBrk="0" hangingPunct="1">
              <a:lnSpc>
                <a:spcPct val="100000"/>
              </a:lnSpc>
              <a:spcBef>
                <a:spcPct val="20000"/>
              </a:spcBef>
              <a:spcAft>
                <a:spcPct val="0"/>
              </a:spcAft>
              <a:buClr>
                <a:srgbClr val="2C4592"/>
              </a:buClr>
              <a:buSzPct val="50000"/>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endParaRPr lang="en-GB"/>
          </a:p>
        </p:txBody>
      </p:sp>
      <p:sp>
        <p:nvSpPr>
          <p:cNvPr id="7" name="TextBox 6">
            <a:extLst>
              <a:ext uri="{FF2B5EF4-FFF2-40B4-BE49-F238E27FC236}">
                <a16:creationId xmlns:a16="http://schemas.microsoft.com/office/drawing/2014/main" id="{E5E2DF53-DAAB-1D96-C814-56FC677757C6}"/>
              </a:ext>
            </a:extLst>
          </p:cNvPr>
          <p:cNvSpPr txBox="1"/>
          <p:nvPr/>
        </p:nvSpPr>
        <p:spPr>
          <a:xfrm>
            <a:off x="238225" y="281325"/>
            <a:ext cx="6097604" cy="707886"/>
          </a:xfrm>
          <a:prstGeom prst="rect">
            <a:avLst/>
          </a:prstGeom>
          <a:noFill/>
        </p:spPr>
        <p:txBody>
          <a:bodyPr wrap="square">
            <a:spAutoFit/>
          </a:bodyPr>
          <a:lstStyle/>
          <a:p>
            <a:r>
              <a:rPr kumimoji="0" lang="en-GB" sz="4000" b="0" i="0" u="none" strike="noStrike" kern="1200" cap="none" spc="0" normalizeH="0" baseline="0" noProof="0">
                <a:ln>
                  <a:noFill/>
                </a:ln>
                <a:solidFill>
                  <a:prstClr val="black"/>
                </a:solidFill>
                <a:effectLst/>
                <a:uLnTx/>
                <a:uFillTx/>
                <a:latin typeface="ADLaM Display" panose="02010000000000000000" pitchFamily="2" charset="0"/>
                <a:ea typeface="ADLaM Display" panose="02010000000000000000" pitchFamily="2" charset="0"/>
                <a:cs typeface="ADLaM Display" panose="02010000000000000000" pitchFamily="2" charset="0"/>
              </a:rPr>
              <a:t>September transfers</a:t>
            </a:r>
            <a:endParaRPr lang="en-GB"/>
          </a:p>
        </p:txBody>
      </p:sp>
      <p:sp>
        <p:nvSpPr>
          <p:cNvPr id="9" name="TextBox 8">
            <a:extLst>
              <a:ext uri="{FF2B5EF4-FFF2-40B4-BE49-F238E27FC236}">
                <a16:creationId xmlns:a16="http://schemas.microsoft.com/office/drawing/2014/main" id="{2A418570-0035-7383-CD8A-48A76735FAB6}"/>
              </a:ext>
            </a:extLst>
          </p:cNvPr>
          <p:cNvSpPr txBox="1"/>
          <p:nvPr/>
        </p:nvSpPr>
        <p:spPr>
          <a:xfrm>
            <a:off x="464573" y="1233948"/>
            <a:ext cx="11143494" cy="4524315"/>
          </a:xfrm>
          <a:prstGeom prst="rect">
            <a:avLst/>
          </a:prstGeom>
          <a:noFill/>
        </p:spPr>
        <p:txBody>
          <a:bodyPr wrap="square" lIns="91440" tIns="45720" rIns="91440" bIns="45720" anchor="t">
            <a:spAutoFit/>
          </a:bodyPr>
          <a:lstStyle/>
          <a:p>
            <a:r>
              <a:rPr lang="en-GB" b="1"/>
              <a:t>Nursery 2 – Reception </a:t>
            </a:r>
          </a:p>
          <a:p>
            <a:r>
              <a:rPr lang="en-GB"/>
              <a:t>Travel policy covers the full reception year </a:t>
            </a:r>
            <a:endParaRPr lang="en-GB">
              <a:ea typeface="Calibri"/>
              <a:cs typeface="Calibri"/>
            </a:endParaRPr>
          </a:p>
          <a:p>
            <a:r>
              <a:rPr lang="en-GB"/>
              <a:t>We send email out after April 16</a:t>
            </a:r>
            <a:r>
              <a:rPr lang="en-GB" baseline="30000"/>
              <a:t>th</a:t>
            </a:r>
            <a:r>
              <a:rPr lang="en-GB"/>
              <a:t> – National offer day </a:t>
            </a:r>
            <a:endParaRPr lang="en-GB">
              <a:ea typeface="Calibri"/>
              <a:cs typeface="Calibri"/>
            </a:endParaRPr>
          </a:p>
          <a:p>
            <a:endParaRPr lang="en-GB"/>
          </a:p>
          <a:p>
            <a:r>
              <a:rPr lang="en-GB" b="1"/>
              <a:t>Year 6 to year 7 </a:t>
            </a:r>
            <a:endParaRPr lang="en-GB" b="1">
              <a:ea typeface="Calibri"/>
              <a:cs typeface="Calibri"/>
            </a:endParaRPr>
          </a:p>
          <a:p>
            <a:r>
              <a:rPr lang="en-GB"/>
              <a:t>Those that are continuing at the school we need to know by 1</a:t>
            </a:r>
            <a:r>
              <a:rPr lang="en-GB" baseline="30000"/>
              <a:t>st</a:t>
            </a:r>
            <a:r>
              <a:rPr lang="en-GB"/>
              <a:t> Feb  </a:t>
            </a:r>
            <a:endParaRPr lang="en-GB">
              <a:ea typeface="Calibri"/>
              <a:cs typeface="Calibri"/>
            </a:endParaRPr>
          </a:p>
          <a:p>
            <a:endParaRPr lang="en-GB"/>
          </a:p>
          <a:p>
            <a:r>
              <a:rPr lang="en-GB"/>
              <a:t>Those moving school will get an email on or around 1</a:t>
            </a:r>
            <a:r>
              <a:rPr lang="en-GB" baseline="30000"/>
              <a:t>st</a:t>
            </a:r>
            <a:r>
              <a:rPr lang="en-GB"/>
              <a:t> March </a:t>
            </a:r>
            <a:endParaRPr lang="en-GB">
              <a:ea typeface="Calibri"/>
              <a:cs typeface="Calibri"/>
            </a:endParaRPr>
          </a:p>
          <a:p>
            <a:endParaRPr lang="en-GB"/>
          </a:p>
          <a:p>
            <a:r>
              <a:rPr lang="en-GB" b="1"/>
              <a:t>Year 11 – post 16 </a:t>
            </a:r>
            <a:endParaRPr lang="en-GB" b="1">
              <a:ea typeface="Calibri"/>
              <a:cs typeface="Calibri"/>
            </a:endParaRPr>
          </a:p>
          <a:p>
            <a:r>
              <a:rPr lang="en-GB"/>
              <a:t>Parents/Young Person must apply online</a:t>
            </a:r>
            <a:endParaRPr lang="en-GB">
              <a:ea typeface="Calibri"/>
              <a:cs typeface="Calibri"/>
            </a:endParaRPr>
          </a:p>
          <a:p>
            <a:endParaRPr lang="en-GB"/>
          </a:p>
          <a:p>
            <a:r>
              <a:rPr lang="en-GB" b="1"/>
              <a:t>Year 15 onwards</a:t>
            </a:r>
            <a:r>
              <a:rPr lang="en-GB"/>
              <a:t> </a:t>
            </a:r>
            <a:endParaRPr lang="en-GB">
              <a:ea typeface="Calibri"/>
              <a:cs typeface="Calibri"/>
            </a:endParaRPr>
          </a:p>
          <a:p>
            <a:r>
              <a:rPr lang="en-GB"/>
              <a:t>The application must come through adult social care </a:t>
            </a:r>
            <a:endParaRPr lang="en-GB">
              <a:ea typeface="Calibri"/>
              <a:cs typeface="Calibri"/>
            </a:endParaRPr>
          </a:p>
          <a:p>
            <a:endParaRPr lang="en-GB"/>
          </a:p>
          <a:p>
            <a:endParaRPr lang="en-GB">
              <a:solidFill>
                <a:srgbClr val="FF0000"/>
              </a:solidFill>
              <a:ea typeface="Calibri"/>
              <a:cs typeface="Calibri"/>
            </a:endParaRPr>
          </a:p>
        </p:txBody>
      </p:sp>
    </p:spTree>
    <p:extLst>
      <p:ext uri="{BB962C8B-B14F-4D97-AF65-F5344CB8AC3E}">
        <p14:creationId xmlns:p14="http://schemas.microsoft.com/office/powerpoint/2010/main" val="265872592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3" y="2108886"/>
            <a:ext cx="11480292" cy="4572000"/>
          </a:xfrm>
        </p:spPr>
        <p:txBody>
          <a:bodyPr>
            <a:normAutofit/>
          </a:bodyPr>
          <a:lstStyle/>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R="0" lvl="0" algn="just" defTabSz="685800" rtl="0" eaLnBrk="1" fontAlgn="base" latinLnBrk="0" hangingPunct="1">
              <a:lnSpc>
                <a:spcPct val="100000"/>
              </a:lnSpc>
              <a:spcBef>
                <a:spcPct val="20000"/>
              </a:spcBef>
              <a:spcAft>
                <a:spcPct val="0"/>
              </a:spcAft>
              <a:buClr>
                <a:srgbClr val="2C4592"/>
              </a:buClr>
              <a:buSzPct val="50000"/>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endParaRPr lang="en-GB"/>
          </a:p>
        </p:txBody>
      </p:sp>
      <p:sp>
        <p:nvSpPr>
          <p:cNvPr id="5" name="TextBox 4">
            <a:extLst>
              <a:ext uri="{FF2B5EF4-FFF2-40B4-BE49-F238E27FC236}">
                <a16:creationId xmlns:a16="http://schemas.microsoft.com/office/drawing/2014/main" id="{6568398D-C04E-AA1A-E5F9-7AB755F27C70}"/>
              </a:ext>
            </a:extLst>
          </p:cNvPr>
          <p:cNvSpPr txBox="1"/>
          <p:nvPr/>
        </p:nvSpPr>
        <p:spPr>
          <a:xfrm>
            <a:off x="464573" y="177114"/>
            <a:ext cx="6097604" cy="707886"/>
          </a:xfrm>
          <a:prstGeom prst="rect">
            <a:avLst/>
          </a:prstGeom>
          <a:noFill/>
        </p:spPr>
        <p:txBody>
          <a:bodyPr wrap="square">
            <a:spAutoFit/>
          </a:bodyPr>
          <a:lstStyle/>
          <a:p>
            <a:r>
              <a:rPr kumimoji="0" lang="en-GB" sz="4000" b="0" i="0" u="none" strike="noStrike" kern="1200" cap="none" spc="0" normalizeH="0" baseline="0" noProof="0">
                <a:ln>
                  <a:noFill/>
                </a:ln>
                <a:solidFill>
                  <a:prstClr val="black"/>
                </a:solidFill>
                <a:effectLst/>
                <a:uLnTx/>
                <a:uFillTx/>
                <a:latin typeface="ADLaM Display" panose="02010000000000000000" pitchFamily="2" charset="0"/>
                <a:ea typeface="ADLaM Display" panose="02010000000000000000" pitchFamily="2" charset="0"/>
                <a:cs typeface="ADLaM Display" panose="02010000000000000000" pitchFamily="2" charset="0"/>
              </a:rPr>
              <a:t>Contacting us</a:t>
            </a:r>
            <a:endParaRPr lang="en-GB"/>
          </a:p>
        </p:txBody>
      </p:sp>
      <p:sp>
        <p:nvSpPr>
          <p:cNvPr id="6" name="TextBox 5">
            <a:extLst>
              <a:ext uri="{FF2B5EF4-FFF2-40B4-BE49-F238E27FC236}">
                <a16:creationId xmlns:a16="http://schemas.microsoft.com/office/drawing/2014/main" id="{3C69082E-B2E5-E205-C727-535E15810892}"/>
              </a:ext>
            </a:extLst>
          </p:cNvPr>
          <p:cNvSpPr txBox="1"/>
          <p:nvPr/>
        </p:nvSpPr>
        <p:spPr>
          <a:xfrm>
            <a:off x="1905804" y="850120"/>
            <a:ext cx="7844588" cy="1477328"/>
          </a:xfrm>
          <a:prstGeom prst="rect">
            <a:avLst/>
          </a:prstGeom>
          <a:solidFill>
            <a:schemeClr val="accent4">
              <a:lumMod val="40000"/>
              <a:lumOff val="60000"/>
            </a:schemeClr>
          </a:solidFill>
          <a:ln>
            <a:solidFill>
              <a:schemeClr val="accent4">
                <a:lumMod val="75000"/>
              </a:schemeClr>
            </a:solidFill>
          </a:ln>
        </p:spPr>
        <p:txBody>
          <a:bodyPr wrap="square" rtlCol="0">
            <a:spAutoFit/>
          </a:bodyPr>
          <a:lstStyle/>
          <a:p>
            <a:r>
              <a:rPr lang="en-GB"/>
              <a:t>School Transport Eligibility – None EHCP Transport </a:t>
            </a:r>
          </a:p>
          <a:p>
            <a:endParaRPr lang="en-GB"/>
          </a:p>
          <a:p>
            <a:r>
              <a:rPr lang="en-GB"/>
              <a:t>Email: </a:t>
            </a:r>
            <a:r>
              <a:rPr lang="en-GB">
                <a:hlinkClick r:id="rId2"/>
              </a:rPr>
              <a:t>SchoolTransportEligibility@northyorks.gov.uk</a:t>
            </a:r>
            <a:endParaRPr lang="en-GB"/>
          </a:p>
          <a:p>
            <a:r>
              <a:rPr lang="en-GB"/>
              <a:t>Telephone : 0300 131 2 131</a:t>
            </a:r>
          </a:p>
          <a:p>
            <a:endParaRPr lang="en-GB"/>
          </a:p>
        </p:txBody>
      </p:sp>
      <p:sp>
        <p:nvSpPr>
          <p:cNvPr id="7" name="TextBox 6">
            <a:extLst>
              <a:ext uri="{FF2B5EF4-FFF2-40B4-BE49-F238E27FC236}">
                <a16:creationId xmlns:a16="http://schemas.microsoft.com/office/drawing/2014/main" id="{1B6803DF-1A5E-A56C-EF73-C4D63FE01D4B}"/>
              </a:ext>
            </a:extLst>
          </p:cNvPr>
          <p:cNvSpPr txBox="1"/>
          <p:nvPr/>
        </p:nvSpPr>
        <p:spPr>
          <a:xfrm>
            <a:off x="1905804" y="2441930"/>
            <a:ext cx="7844587" cy="1477328"/>
          </a:xfrm>
          <a:prstGeom prst="rect">
            <a:avLst/>
          </a:prstGeom>
          <a:solidFill>
            <a:schemeClr val="accent6">
              <a:lumMod val="20000"/>
              <a:lumOff val="80000"/>
            </a:schemeClr>
          </a:solidFill>
          <a:ln>
            <a:solidFill>
              <a:schemeClr val="accent6">
                <a:lumMod val="75000"/>
              </a:schemeClr>
            </a:solidFill>
          </a:ln>
        </p:spPr>
        <p:txBody>
          <a:bodyPr wrap="square" lIns="91440" tIns="45720" rIns="91440" bIns="45720" rtlCol="0" anchor="t">
            <a:spAutoFit/>
          </a:bodyPr>
          <a:lstStyle/>
          <a:p>
            <a:r>
              <a:rPr lang="en-GB"/>
              <a:t>SEND TRANSPORT (STT) </a:t>
            </a:r>
          </a:p>
          <a:p>
            <a:endParaRPr lang="en-GB"/>
          </a:p>
          <a:p>
            <a:r>
              <a:rPr lang="en-GB"/>
              <a:t>Email : </a:t>
            </a:r>
            <a:r>
              <a:rPr lang="en-GB">
                <a:hlinkClick r:id="rId3"/>
              </a:rPr>
              <a:t>sendtransport@northyorks.gov.uk</a:t>
            </a:r>
            <a:endParaRPr lang="en-GB"/>
          </a:p>
          <a:p>
            <a:r>
              <a:rPr lang="en-GB"/>
              <a:t>Telephone : 0300 131 2 131 </a:t>
            </a:r>
          </a:p>
          <a:p>
            <a:endParaRPr lang="en-GB"/>
          </a:p>
        </p:txBody>
      </p:sp>
      <p:sp>
        <p:nvSpPr>
          <p:cNvPr id="8" name="TextBox 7">
            <a:extLst>
              <a:ext uri="{FF2B5EF4-FFF2-40B4-BE49-F238E27FC236}">
                <a16:creationId xmlns:a16="http://schemas.microsoft.com/office/drawing/2014/main" id="{7953C23A-D044-0521-C18F-B9E603D7F861}"/>
              </a:ext>
            </a:extLst>
          </p:cNvPr>
          <p:cNvSpPr txBox="1"/>
          <p:nvPr/>
        </p:nvSpPr>
        <p:spPr>
          <a:xfrm>
            <a:off x="1905805" y="4000325"/>
            <a:ext cx="7844586" cy="1477328"/>
          </a:xfrm>
          <a:prstGeom prst="rect">
            <a:avLst/>
          </a:prstGeom>
          <a:solidFill>
            <a:schemeClr val="accent1">
              <a:lumMod val="20000"/>
              <a:lumOff val="80000"/>
            </a:schemeClr>
          </a:solidFill>
          <a:ln>
            <a:solidFill>
              <a:schemeClr val="accent1">
                <a:lumMod val="75000"/>
              </a:schemeClr>
            </a:solidFill>
          </a:ln>
        </p:spPr>
        <p:txBody>
          <a:bodyPr wrap="square" rtlCol="0">
            <a:spAutoFit/>
          </a:bodyPr>
          <a:lstStyle/>
          <a:p>
            <a:r>
              <a:rPr lang="en-GB"/>
              <a:t>School Transport Service – IPT Commissioning, </a:t>
            </a:r>
          </a:p>
          <a:p>
            <a:endParaRPr lang="en-GB"/>
          </a:p>
          <a:p>
            <a:r>
              <a:rPr lang="en-GB"/>
              <a:t>Email: </a:t>
            </a:r>
            <a:r>
              <a:rPr lang="en-GB">
                <a:hlinkClick r:id="rId4"/>
              </a:rPr>
              <a:t>schooltransport.services@northyorks.gov.uk</a:t>
            </a:r>
            <a:r>
              <a:rPr lang="en-GB"/>
              <a:t> </a:t>
            </a:r>
          </a:p>
          <a:p>
            <a:r>
              <a:rPr lang="en-GB"/>
              <a:t>Telephone: 0300 131 2 131</a:t>
            </a:r>
          </a:p>
          <a:p>
            <a:r>
              <a:rPr lang="en-GB"/>
              <a:t> </a:t>
            </a:r>
          </a:p>
        </p:txBody>
      </p:sp>
      <p:sp>
        <p:nvSpPr>
          <p:cNvPr id="9" name="TextBox 8">
            <a:extLst>
              <a:ext uri="{FF2B5EF4-FFF2-40B4-BE49-F238E27FC236}">
                <a16:creationId xmlns:a16="http://schemas.microsoft.com/office/drawing/2014/main" id="{1D5F874A-B2ED-937D-3AEE-4A60C77232FC}"/>
              </a:ext>
            </a:extLst>
          </p:cNvPr>
          <p:cNvSpPr txBox="1"/>
          <p:nvPr/>
        </p:nvSpPr>
        <p:spPr>
          <a:xfrm>
            <a:off x="1905805" y="5558720"/>
            <a:ext cx="7844586" cy="1200329"/>
          </a:xfrm>
          <a:prstGeom prst="rect">
            <a:avLst/>
          </a:prstGeom>
          <a:solidFill>
            <a:schemeClr val="accent2">
              <a:lumMod val="40000"/>
              <a:lumOff val="60000"/>
            </a:schemeClr>
          </a:solidFill>
          <a:ln>
            <a:solidFill>
              <a:schemeClr val="accent2">
                <a:lumMod val="75000"/>
              </a:schemeClr>
            </a:solidFill>
          </a:ln>
        </p:spPr>
        <p:txBody>
          <a:bodyPr wrap="square" rtlCol="0">
            <a:spAutoFit/>
          </a:bodyPr>
          <a:lstStyle/>
          <a:p>
            <a:r>
              <a:rPr lang="en-GB"/>
              <a:t>IPT Compliance  - Contract management and complaints </a:t>
            </a:r>
          </a:p>
          <a:p>
            <a:endParaRPr lang="en-GB"/>
          </a:p>
          <a:p>
            <a:r>
              <a:rPr lang="en-GB"/>
              <a:t>Email: </a:t>
            </a:r>
            <a:r>
              <a:rPr lang="en-GB">
                <a:hlinkClick r:id="rId5"/>
              </a:rPr>
              <a:t>ipt.compliance@northyorks.gov.uk</a:t>
            </a:r>
            <a:endParaRPr lang="en-GB"/>
          </a:p>
          <a:p>
            <a:r>
              <a:rPr lang="en-GB"/>
              <a:t>Tel: 0300 131 2 131</a:t>
            </a:r>
          </a:p>
        </p:txBody>
      </p:sp>
    </p:spTree>
    <p:extLst>
      <p:ext uri="{BB962C8B-B14F-4D97-AF65-F5344CB8AC3E}">
        <p14:creationId xmlns:p14="http://schemas.microsoft.com/office/powerpoint/2010/main" val="273361918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B736DD-E8F0-45FA-936B-5B5AD42D9CC1}"/>
              </a:ext>
            </a:extLst>
          </p:cNvPr>
          <p:cNvPicPr>
            <a:picLocks noChangeAspect="1"/>
          </p:cNvPicPr>
          <p:nvPr/>
        </p:nvPicPr>
        <p:blipFill>
          <a:blip r:embed="rId2"/>
          <a:stretch>
            <a:fillRect/>
          </a:stretch>
        </p:blipFill>
        <p:spPr>
          <a:xfrm>
            <a:off x="2541370" y="996348"/>
            <a:ext cx="6329363" cy="5246098"/>
          </a:xfrm>
          <a:prstGeom prst="rect">
            <a:avLst/>
          </a:prstGeom>
        </p:spPr>
      </p:pic>
      <p:pic>
        <p:nvPicPr>
          <p:cNvPr id="2" name="Picture 2" descr="North Yorkshire gets instant access to local land charges - GOV.UK">
            <a:extLst>
              <a:ext uri="{FF2B5EF4-FFF2-40B4-BE49-F238E27FC236}">
                <a16:creationId xmlns:a16="http://schemas.microsoft.com/office/drawing/2014/main" id="{75359907-B866-7F19-5BE2-377FFFA7833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165021" y="5261923"/>
            <a:ext cx="2837794" cy="1446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46561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39;p14">
            <a:extLst>
              <a:ext uri="{FF2B5EF4-FFF2-40B4-BE49-F238E27FC236}">
                <a16:creationId xmlns:a16="http://schemas.microsoft.com/office/drawing/2014/main" id="{FF186F9F-435B-415E-AE07-D77C6FE042F8}"/>
              </a:ext>
            </a:extLst>
          </p:cNvPr>
          <p:cNvSpPr/>
          <p:nvPr/>
        </p:nvSpPr>
        <p:spPr>
          <a:xfrm>
            <a:off x="1570028" y="1322270"/>
            <a:ext cx="8671252" cy="2378054"/>
          </a:xfrm>
          <a:prstGeom prst="rect">
            <a:avLst/>
          </a:prstGeom>
          <a:noFill/>
          <a:ln>
            <a:noFill/>
          </a:ln>
        </p:spPr>
        <p:txBody>
          <a:bodyPr spcFirstLastPara="1" wrap="square" lIns="20081" tIns="20081" rIns="20081" bIns="20081" anchor="ctr" anchorCtr="0">
            <a:spAutoFit/>
          </a:bodyPr>
          <a:lstStyle/>
          <a:p>
            <a:pPr algn="ctr">
              <a:buClr>
                <a:srgbClr val="000000"/>
              </a:buClr>
              <a:buSzPts val="5400"/>
            </a:pPr>
            <a:r>
              <a:rPr lang="en-US" sz="3038" b="1">
                <a:solidFill>
                  <a:srgbClr val="000000"/>
                </a:solidFill>
                <a:latin typeface="Calibri"/>
                <a:ea typeface="Calibri"/>
                <a:cs typeface="Calibri"/>
                <a:sym typeface="Calibri"/>
              </a:rPr>
              <a:t>Every teacher a teacher of SEND</a:t>
            </a:r>
            <a:endParaRPr sz="1013"/>
          </a:p>
          <a:p>
            <a:pPr algn="ctr">
              <a:buClr>
                <a:schemeClr val="dk1"/>
              </a:buClr>
              <a:buSzPts val="5400"/>
            </a:pPr>
            <a:endParaRPr sz="3038" b="1">
              <a:solidFill>
                <a:srgbClr val="000000"/>
              </a:solidFill>
              <a:latin typeface="Calibri"/>
              <a:ea typeface="Calibri"/>
              <a:cs typeface="Calibri"/>
              <a:sym typeface="Calibri"/>
            </a:endParaRPr>
          </a:p>
          <a:p>
            <a:pPr algn="ctr">
              <a:buClr>
                <a:srgbClr val="000000"/>
              </a:buClr>
              <a:buSzPts val="5400"/>
            </a:pPr>
            <a:r>
              <a:rPr lang="en-US" sz="3038" b="1">
                <a:solidFill>
                  <a:srgbClr val="000000"/>
                </a:solidFill>
                <a:latin typeface="Calibri"/>
                <a:ea typeface="Calibri"/>
                <a:cs typeface="Calibri"/>
                <a:sym typeface="Calibri"/>
              </a:rPr>
              <a:t>Every leader a leader of SEND</a:t>
            </a:r>
            <a:endParaRPr sz="1013"/>
          </a:p>
          <a:p>
            <a:pPr algn="ctr">
              <a:buClr>
                <a:schemeClr val="dk1"/>
              </a:buClr>
              <a:buSzPts val="5400"/>
            </a:pPr>
            <a:endParaRPr sz="3038" b="1">
              <a:solidFill>
                <a:srgbClr val="000000"/>
              </a:solidFill>
              <a:latin typeface="Calibri"/>
              <a:ea typeface="Calibri"/>
              <a:cs typeface="Calibri"/>
              <a:sym typeface="Calibri"/>
            </a:endParaRPr>
          </a:p>
          <a:p>
            <a:pPr algn="ctr">
              <a:buClr>
                <a:srgbClr val="000000"/>
              </a:buClr>
              <a:buSzPts val="5400"/>
            </a:pPr>
            <a:r>
              <a:rPr lang="en-US" sz="3038" b="1">
                <a:solidFill>
                  <a:srgbClr val="000000"/>
                </a:solidFill>
                <a:latin typeface="Calibri"/>
                <a:ea typeface="Calibri"/>
                <a:cs typeface="Calibri"/>
                <a:sym typeface="Calibri"/>
              </a:rPr>
              <a:t>Every governor a governor of SEND</a:t>
            </a:r>
            <a:endParaRPr sz="3038" b="1">
              <a:solidFill>
                <a:srgbClr val="000000"/>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741A36CE-625E-4658-97F7-A2A741EF35BE}"/>
              </a:ext>
            </a:extLst>
          </p:cNvPr>
          <p:cNvPicPr>
            <a:picLocks noChangeAspect="1"/>
          </p:cNvPicPr>
          <p:nvPr/>
        </p:nvPicPr>
        <p:blipFill>
          <a:blip r:embed="rId2"/>
          <a:stretch>
            <a:fillRect/>
          </a:stretch>
        </p:blipFill>
        <p:spPr>
          <a:xfrm>
            <a:off x="4830855" y="4150941"/>
            <a:ext cx="2530289" cy="1939889"/>
          </a:xfrm>
          <a:prstGeom prst="rect">
            <a:avLst/>
          </a:prstGeom>
        </p:spPr>
      </p:pic>
      <p:pic>
        <p:nvPicPr>
          <p:cNvPr id="2" name="Picture 2" descr="North Yorkshire gets instant access to local land charges - GOV.UK">
            <a:extLst>
              <a:ext uri="{FF2B5EF4-FFF2-40B4-BE49-F238E27FC236}">
                <a16:creationId xmlns:a16="http://schemas.microsoft.com/office/drawing/2014/main" id="{23B58E86-DE23-6D6B-A173-40792280B8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165021" y="5261923"/>
            <a:ext cx="2837794" cy="1446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87481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C6BA367-C58A-6108-5FB2-CF26871C2D24}"/>
              </a:ext>
            </a:extLst>
          </p:cNvPr>
          <p:cNvPicPr>
            <a:picLocks noGrp="1" noChangeAspect="1"/>
          </p:cNvPicPr>
          <p:nvPr>
            <p:ph idx="1"/>
          </p:nvPr>
        </p:nvPicPr>
        <p:blipFill>
          <a:blip r:embed="rId3"/>
          <a:stretch>
            <a:fillRect/>
          </a:stretch>
        </p:blipFill>
        <p:spPr>
          <a:xfrm>
            <a:off x="452555" y="539609"/>
            <a:ext cx="8509078" cy="3503739"/>
          </a:xfrm>
        </p:spPr>
      </p:pic>
      <p:pic>
        <p:nvPicPr>
          <p:cNvPr id="7" name="Picture 6">
            <a:extLst>
              <a:ext uri="{FF2B5EF4-FFF2-40B4-BE49-F238E27FC236}">
                <a16:creationId xmlns:a16="http://schemas.microsoft.com/office/drawing/2014/main" id="{E6C74420-D363-46A0-C8D0-78EC6096D2A8}"/>
              </a:ext>
            </a:extLst>
          </p:cNvPr>
          <p:cNvPicPr>
            <a:picLocks noChangeAspect="1"/>
          </p:cNvPicPr>
          <p:nvPr/>
        </p:nvPicPr>
        <p:blipFill>
          <a:blip r:embed="rId4"/>
          <a:stretch>
            <a:fillRect/>
          </a:stretch>
        </p:blipFill>
        <p:spPr>
          <a:xfrm>
            <a:off x="398616" y="4500080"/>
            <a:ext cx="9439095" cy="1458929"/>
          </a:xfrm>
          <a:prstGeom prst="rect">
            <a:avLst/>
          </a:prstGeom>
        </p:spPr>
      </p:pic>
      <p:sp>
        <p:nvSpPr>
          <p:cNvPr id="3" name="TextBox 2">
            <a:extLst>
              <a:ext uri="{FF2B5EF4-FFF2-40B4-BE49-F238E27FC236}">
                <a16:creationId xmlns:a16="http://schemas.microsoft.com/office/drawing/2014/main" id="{82606461-B931-F2A6-2A97-2052C4CBA451}"/>
              </a:ext>
            </a:extLst>
          </p:cNvPr>
          <p:cNvSpPr txBox="1"/>
          <p:nvPr/>
        </p:nvSpPr>
        <p:spPr>
          <a:xfrm>
            <a:off x="2863921" y="5769410"/>
            <a:ext cx="6097712" cy="646331"/>
          </a:xfrm>
          <a:prstGeom prst="rect">
            <a:avLst/>
          </a:prstGeom>
          <a:noFill/>
        </p:spPr>
        <p:txBody>
          <a:bodyPr wrap="square">
            <a:spAutoFit/>
          </a:bodyPr>
          <a:lstStyle/>
          <a:p>
            <a:r>
              <a:rPr lang="en-GB">
                <a:hlinkClick r:id="rId5"/>
              </a:rPr>
              <a:t>National professional qualification for special educational needs co-ordinators (publishing.service.gov.uk)</a:t>
            </a:r>
            <a:endParaRPr lang="en-GB"/>
          </a:p>
        </p:txBody>
      </p:sp>
      <p:pic>
        <p:nvPicPr>
          <p:cNvPr id="2" name="Picture 2" descr="North Yorkshire gets instant access to local land charges - GOV.UK">
            <a:extLst>
              <a:ext uri="{FF2B5EF4-FFF2-40B4-BE49-F238E27FC236}">
                <a16:creationId xmlns:a16="http://schemas.microsoft.com/office/drawing/2014/main" id="{DB371F24-35C7-3DC9-D32B-B9FE76BECF1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3561"/>
          <a:stretch/>
        </p:blipFill>
        <p:spPr bwMode="auto">
          <a:xfrm>
            <a:off x="9165021" y="5261923"/>
            <a:ext cx="2837794" cy="1446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6895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3EE68-089E-79E2-385F-8B3EFCFDDAC7}"/>
              </a:ext>
            </a:extLst>
          </p:cNvPr>
          <p:cNvSpPr>
            <a:spLocks noGrp="1"/>
          </p:cNvSpPr>
          <p:nvPr>
            <p:ph type="title"/>
          </p:nvPr>
        </p:nvSpPr>
        <p:spPr>
          <a:xfrm>
            <a:off x="327939" y="532637"/>
            <a:ext cx="10515600" cy="907279"/>
          </a:xfrm>
        </p:spPr>
        <p:txBody>
          <a:bodyPr/>
          <a:lstStyle/>
          <a:p>
            <a:pPr algn="ctr"/>
            <a:r>
              <a:rPr lang="en-GB"/>
              <a:t>School Website</a:t>
            </a:r>
          </a:p>
        </p:txBody>
      </p:sp>
      <p:sp>
        <p:nvSpPr>
          <p:cNvPr id="3" name="Content Placeholder 2">
            <a:extLst>
              <a:ext uri="{FF2B5EF4-FFF2-40B4-BE49-F238E27FC236}">
                <a16:creationId xmlns:a16="http://schemas.microsoft.com/office/drawing/2014/main" id="{32371F80-DC7E-5B0B-14FD-A8CDAB3993E3}"/>
              </a:ext>
            </a:extLst>
          </p:cNvPr>
          <p:cNvSpPr>
            <a:spLocks noGrp="1"/>
          </p:cNvSpPr>
          <p:nvPr>
            <p:ph idx="1"/>
          </p:nvPr>
        </p:nvSpPr>
        <p:spPr>
          <a:xfrm>
            <a:off x="464573" y="1818290"/>
            <a:ext cx="10515600" cy="4358673"/>
          </a:xfrm>
        </p:spPr>
        <p:txBody>
          <a:bodyPr vert="horz" lIns="91440" tIns="45720" rIns="91440" bIns="45720" rtlCol="0" anchor="t">
            <a:normAutofit fontScale="92500" lnSpcReduction="10000"/>
          </a:bodyPr>
          <a:lstStyle/>
          <a:p>
            <a:pPr>
              <a:tabLst>
                <a:tab pos="457200" algn="l"/>
              </a:tabLst>
            </a:pPr>
            <a:r>
              <a:rPr lang="en-GB" sz="1800" b="1">
                <a:solidFill>
                  <a:srgbClr val="000000"/>
                </a:solidFill>
                <a:effectLst/>
                <a:latin typeface="Arial"/>
                <a:ea typeface="Times New Roman" panose="02020603050405020304" pitchFamily="18" charset="0"/>
                <a:cs typeface="Arial"/>
              </a:rPr>
              <a:t>Updates </a:t>
            </a:r>
            <a:r>
              <a:rPr lang="en-GB" sz="1800" b="1">
                <a:solidFill>
                  <a:srgbClr val="000000"/>
                </a:solidFill>
                <a:latin typeface="Arial"/>
                <a:ea typeface="Times New Roman" panose="02020603050405020304" pitchFamily="18" charset="0"/>
                <a:cs typeface="Arial"/>
              </a:rPr>
              <a:t>in October 2024 </a:t>
            </a:r>
            <a:r>
              <a:rPr lang="en-GB" sz="1800" b="1">
                <a:solidFill>
                  <a:srgbClr val="000000"/>
                </a:solidFill>
                <a:effectLst/>
                <a:latin typeface="Arial"/>
                <a:ea typeface="Times New Roman" panose="02020603050405020304" pitchFamily="18" charset="0"/>
                <a:cs typeface="Arial"/>
              </a:rPr>
              <a:t>to DFE Guidance on What </a:t>
            </a:r>
            <a:r>
              <a:rPr lang="en-GB" sz="1800" b="1">
                <a:solidFill>
                  <a:srgbClr val="000000"/>
                </a:solidFill>
                <a:latin typeface="Arial"/>
                <a:ea typeface="Times New Roman" panose="02020603050405020304" pitchFamily="18" charset="0"/>
                <a:cs typeface="Arial"/>
              </a:rPr>
              <a:t>maintained</a:t>
            </a:r>
            <a:r>
              <a:rPr lang="en-GB" sz="1800" b="1">
                <a:solidFill>
                  <a:srgbClr val="000000"/>
                </a:solidFill>
                <a:effectLst/>
                <a:latin typeface="Arial"/>
                <a:ea typeface="Times New Roman" panose="02020603050405020304" pitchFamily="18" charset="0"/>
                <a:cs typeface="Arial"/>
              </a:rPr>
              <a:t> </a:t>
            </a:r>
            <a:r>
              <a:rPr lang="en-GB" sz="1800" b="1">
                <a:solidFill>
                  <a:srgbClr val="000000"/>
                </a:solidFill>
                <a:latin typeface="Arial"/>
                <a:ea typeface="Times New Roman" panose="02020603050405020304" pitchFamily="18" charset="0"/>
                <a:cs typeface="Arial"/>
              </a:rPr>
              <a:t>Schools</a:t>
            </a:r>
            <a:r>
              <a:rPr lang="en-GB" sz="1800" b="1">
                <a:solidFill>
                  <a:srgbClr val="000000"/>
                </a:solidFill>
                <a:effectLst/>
                <a:latin typeface="Arial"/>
                <a:ea typeface="Times New Roman" panose="02020603050405020304" pitchFamily="18" charset="0"/>
                <a:cs typeface="Arial"/>
              </a:rPr>
              <a:t> must or should publish online </a:t>
            </a:r>
          </a:p>
          <a:p>
            <a:pPr lvl="0">
              <a:tabLst>
                <a:tab pos="457200" algn="l"/>
              </a:tabLst>
            </a:pPr>
            <a:r>
              <a:rPr lang="en-GB" sz="1800">
                <a:solidFill>
                  <a:srgbClr val="000000"/>
                </a:solidFill>
                <a:latin typeface="Arial"/>
                <a:ea typeface="Times New Roman" panose="02020603050405020304" pitchFamily="18" charset="0"/>
                <a:cs typeface="Arial"/>
              </a:rPr>
              <a:t>SEND Section:</a:t>
            </a:r>
          </a:p>
          <a:p>
            <a:pPr lvl="0">
              <a:tabLst>
                <a:tab pos="457200" algn="l"/>
              </a:tabLst>
            </a:pPr>
            <a:r>
              <a:rPr lang="en-GB" sz="1800">
                <a:solidFill>
                  <a:srgbClr val="000000"/>
                </a:solidFill>
                <a:latin typeface="Arial"/>
                <a:ea typeface="Times New Roman" panose="02020603050405020304" pitchFamily="18" charset="0"/>
                <a:cs typeface="Arial"/>
              </a:rPr>
              <a:t>A</a:t>
            </a:r>
            <a:r>
              <a:rPr lang="en-GB" sz="1800">
                <a:solidFill>
                  <a:srgbClr val="000000"/>
                </a:solidFill>
                <a:effectLst/>
                <a:latin typeface="Arial"/>
                <a:ea typeface="Times New Roman" panose="02020603050405020304" pitchFamily="18" charset="0"/>
                <a:cs typeface="Arial"/>
              </a:rPr>
              <a:t>dditional information about the:</a:t>
            </a:r>
            <a:endParaRPr lang="en-GB" sz="1800">
              <a:effectLst/>
              <a:latin typeface="Arial"/>
              <a:ea typeface="Calibri" panose="020F0502020204030204" pitchFamily="34" charset="0"/>
              <a:cs typeface="Arial"/>
            </a:endParaRPr>
          </a:p>
          <a:p>
            <a:pPr marL="742950" lvl="1" indent="-285750">
              <a:spcAft>
                <a:spcPts val="375"/>
              </a:spcAft>
              <a:buSzPts val="1000"/>
              <a:buFont typeface="Symbol" panose="05050102010706020507" pitchFamily="18" charset="2"/>
              <a:buChar char=""/>
              <a:tabLst>
                <a:tab pos="914400" algn="l"/>
              </a:tabLst>
            </a:pPr>
            <a:r>
              <a:rPr lang="en-GB" sz="1800">
                <a:solidFill>
                  <a:srgbClr val="000000"/>
                </a:solidFill>
                <a:effectLst/>
                <a:latin typeface="Arial"/>
                <a:ea typeface="Times New Roman" panose="02020603050405020304" pitchFamily="18" charset="0"/>
                <a:cs typeface="Arial"/>
              </a:rPr>
              <a:t>arrangements for the</a:t>
            </a:r>
            <a:r>
              <a:rPr lang="en-GB" sz="1800" b="1">
                <a:solidFill>
                  <a:srgbClr val="000000"/>
                </a:solidFill>
                <a:effectLst/>
                <a:latin typeface="Arial"/>
                <a:ea typeface="Times New Roman" panose="02020603050405020304" pitchFamily="18" charset="0"/>
                <a:cs typeface="Arial"/>
              </a:rPr>
              <a:t> admission </a:t>
            </a:r>
            <a:r>
              <a:rPr lang="en-GB" sz="1800">
                <a:solidFill>
                  <a:srgbClr val="000000"/>
                </a:solidFill>
                <a:effectLst/>
                <a:latin typeface="Arial"/>
                <a:ea typeface="Times New Roman" panose="02020603050405020304" pitchFamily="18" charset="0"/>
                <a:cs typeface="Arial"/>
              </a:rPr>
              <a:t>of disabled pupils</a:t>
            </a:r>
            <a:endParaRPr lang="en-GB" sz="1800">
              <a:effectLst/>
              <a:latin typeface="Arial"/>
              <a:ea typeface="Calibri" panose="020F0502020204030204" pitchFamily="34" charset="0"/>
              <a:cs typeface="Arial"/>
            </a:endParaRPr>
          </a:p>
          <a:p>
            <a:pPr marL="742950" lvl="1" indent="-285750">
              <a:spcAft>
                <a:spcPts val="375"/>
              </a:spcAft>
              <a:buSzPts val="1000"/>
              <a:buFont typeface="Symbol" panose="05050102010706020507" pitchFamily="18" charset="2"/>
              <a:buChar char=""/>
              <a:tabLst>
                <a:tab pos="914400" algn="l"/>
              </a:tabLst>
            </a:pPr>
            <a:r>
              <a:rPr lang="en-GB" sz="1800">
                <a:solidFill>
                  <a:srgbClr val="000000"/>
                </a:solidFill>
                <a:effectLst/>
                <a:latin typeface="Arial"/>
                <a:ea typeface="Times New Roman" panose="02020603050405020304" pitchFamily="18" charset="0"/>
                <a:cs typeface="Arial"/>
              </a:rPr>
              <a:t>steps the school has taken to prevent disabled pupils from being treated less favourably than other pupils</a:t>
            </a:r>
            <a:endParaRPr lang="en-GB" sz="1800">
              <a:effectLst/>
              <a:latin typeface="Arial"/>
              <a:ea typeface="Calibri" panose="020F0502020204030204" pitchFamily="34" charset="0"/>
              <a:cs typeface="Arial"/>
            </a:endParaRPr>
          </a:p>
          <a:p>
            <a:pPr marL="742950" lvl="1" indent="-285750">
              <a:spcAft>
                <a:spcPts val="375"/>
              </a:spcAft>
              <a:buSzPts val="1000"/>
              <a:buFont typeface="Symbol" panose="05050102010706020507" pitchFamily="18" charset="2"/>
              <a:buChar char=""/>
              <a:tabLst>
                <a:tab pos="914400" algn="l"/>
              </a:tabLst>
            </a:pPr>
            <a:r>
              <a:rPr lang="en-GB" sz="1800">
                <a:solidFill>
                  <a:srgbClr val="000000"/>
                </a:solidFill>
                <a:effectLst/>
                <a:latin typeface="Arial"/>
                <a:ea typeface="Times New Roman" panose="02020603050405020304" pitchFamily="18" charset="0"/>
                <a:cs typeface="Arial"/>
              </a:rPr>
              <a:t>facilities it provides to help disabled pupils access the school</a:t>
            </a:r>
            <a:endParaRPr lang="en-GB" sz="1800">
              <a:effectLst/>
              <a:latin typeface="Arial"/>
              <a:ea typeface="Calibri" panose="020F0502020204030204" pitchFamily="34" charset="0"/>
              <a:cs typeface="Arial"/>
            </a:endParaRPr>
          </a:p>
          <a:p>
            <a:pPr marL="742950" lvl="1" indent="-285750">
              <a:spcAft>
                <a:spcPts val="375"/>
              </a:spcAft>
              <a:buSzPts val="1000"/>
              <a:buFont typeface="Symbol" panose="05050102010706020507" pitchFamily="18" charset="2"/>
              <a:buChar char=""/>
              <a:tabLst>
                <a:tab pos="914400" algn="l"/>
              </a:tabLst>
            </a:pPr>
            <a:r>
              <a:rPr lang="en-GB" sz="1800" b="1">
                <a:solidFill>
                  <a:srgbClr val="000000"/>
                </a:solidFill>
                <a:effectLst/>
                <a:latin typeface="Arial"/>
                <a:ea typeface="Times New Roman" panose="02020603050405020304" pitchFamily="18" charset="0"/>
                <a:cs typeface="Arial"/>
              </a:rPr>
              <a:t>accessibility plan</a:t>
            </a:r>
            <a:r>
              <a:rPr lang="en-GB" sz="1800">
                <a:solidFill>
                  <a:srgbClr val="000000"/>
                </a:solidFill>
                <a:effectLst/>
                <a:latin typeface="Arial"/>
                <a:ea typeface="Times New Roman" panose="02020603050405020304" pitchFamily="18" charset="0"/>
                <a:cs typeface="Arial"/>
              </a:rPr>
              <a:t> it has prepared under </a:t>
            </a:r>
            <a:r>
              <a:rPr lang="en-GB" sz="1800" u="sng">
                <a:solidFill>
                  <a:srgbClr val="1D70B8"/>
                </a:solidFill>
                <a:effectLst/>
                <a:latin typeface="Arial"/>
                <a:ea typeface="Times New Roman" panose="02020603050405020304" pitchFamily="18" charset="0"/>
                <a:cs typeface="Arial"/>
                <a:hlinkClick r:id="rId3"/>
              </a:rPr>
              <a:t>paragraph 3 of Schedule 10 to the Equality Act 2010</a:t>
            </a:r>
            <a:r>
              <a:rPr lang="en-GB" sz="1800">
                <a:solidFill>
                  <a:srgbClr val="000000"/>
                </a:solidFill>
                <a:effectLst/>
                <a:latin typeface="Arial"/>
                <a:ea typeface="Times New Roman" panose="02020603050405020304" pitchFamily="18" charset="0"/>
                <a:cs typeface="Arial"/>
              </a:rPr>
              <a:t> to:</a:t>
            </a:r>
            <a:endParaRPr lang="en-GB" sz="1800">
              <a:effectLst/>
              <a:latin typeface="Arial"/>
              <a:ea typeface="Calibri" panose="020F0502020204030204" pitchFamily="34" charset="0"/>
              <a:cs typeface="Arial"/>
            </a:endParaRPr>
          </a:p>
          <a:p>
            <a:pPr marL="1143000" lvl="2" indent="-228600">
              <a:spcAft>
                <a:spcPts val="375"/>
              </a:spcAft>
              <a:buSzPts val="1000"/>
              <a:buFont typeface="Symbol" panose="05050102010706020507" pitchFamily="18" charset="2"/>
              <a:buChar char=""/>
              <a:tabLst>
                <a:tab pos="1371600" algn="l"/>
              </a:tabLst>
            </a:pPr>
            <a:r>
              <a:rPr lang="en-GB" sz="1800">
                <a:solidFill>
                  <a:srgbClr val="000000"/>
                </a:solidFill>
                <a:effectLst/>
                <a:latin typeface="Arial"/>
                <a:ea typeface="Times New Roman" panose="02020603050405020304" pitchFamily="18" charset="0"/>
                <a:cs typeface="Arial"/>
              </a:rPr>
              <a:t>increase the extent to which disabled pupils can participate in the curriculum</a:t>
            </a:r>
            <a:endParaRPr lang="en-GB" sz="1800">
              <a:effectLst/>
              <a:latin typeface="Arial"/>
              <a:ea typeface="Calibri" panose="020F0502020204030204" pitchFamily="34" charset="0"/>
              <a:cs typeface="Arial"/>
            </a:endParaRPr>
          </a:p>
          <a:p>
            <a:pPr marL="1143000" lvl="2" indent="-228600">
              <a:spcAft>
                <a:spcPts val="375"/>
              </a:spcAft>
              <a:buSzPts val="1000"/>
              <a:buFont typeface="Symbol" panose="05050102010706020507" pitchFamily="18" charset="2"/>
              <a:buChar char=""/>
              <a:tabLst>
                <a:tab pos="1371600" algn="l"/>
              </a:tabLst>
            </a:pPr>
            <a:r>
              <a:rPr lang="en-GB" sz="1800">
                <a:solidFill>
                  <a:srgbClr val="000000"/>
                </a:solidFill>
                <a:effectLst/>
                <a:latin typeface="Arial"/>
                <a:ea typeface="Times New Roman" panose="02020603050405020304" pitchFamily="18" charset="0"/>
                <a:cs typeface="Arial"/>
              </a:rPr>
              <a:t>improve the physical environment to increase the extent to which disabled pupils can take advantage of the educational benefits, facilities or services provided or offered</a:t>
            </a:r>
            <a:endParaRPr lang="en-GB" sz="1800">
              <a:effectLst/>
              <a:latin typeface="Arial"/>
              <a:ea typeface="Calibri" panose="020F0502020204030204" pitchFamily="34" charset="0"/>
              <a:cs typeface="Arial"/>
            </a:endParaRPr>
          </a:p>
          <a:p>
            <a:pPr marL="1143000" lvl="2" indent="-228600">
              <a:spcAft>
                <a:spcPts val="375"/>
              </a:spcAft>
              <a:buSzPts val="1000"/>
              <a:buFont typeface="Symbol" panose="05050102010706020507" pitchFamily="18" charset="2"/>
              <a:buChar char=""/>
              <a:tabLst>
                <a:tab pos="1371600" algn="l"/>
              </a:tabLst>
            </a:pPr>
            <a:r>
              <a:rPr lang="en-GB" sz="1800">
                <a:solidFill>
                  <a:srgbClr val="000000"/>
                </a:solidFill>
                <a:effectLst/>
                <a:latin typeface="Arial"/>
                <a:ea typeface="Times New Roman" panose="02020603050405020304" pitchFamily="18" charset="0"/>
                <a:cs typeface="Arial"/>
              </a:rPr>
              <a:t>improve the way disabled pupils can access information that is easily accessible to pupils who are not disabled</a:t>
            </a:r>
            <a:endParaRPr lang="en-GB" sz="1800">
              <a:effectLst/>
              <a:latin typeface="Arial"/>
              <a:ea typeface="Calibri" panose="020F0502020204030204" pitchFamily="34" charset="0"/>
              <a:cs typeface="Arial"/>
            </a:endParaRPr>
          </a:p>
          <a:p>
            <a:endParaRPr lang="en-GB"/>
          </a:p>
        </p:txBody>
      </p:sp>
      <p:sp>
        <p:nvSpPr>
          <p:cNvPr id="5" name="TextBox 4">
            <a:extLst>
              <a:ext uri="{FF2B5EF4-FFF2-40B4-BE49-F238E27FC236}">
                <a16:creationId xmlns:a16="http://schemas.microsoft.com/office/drawing/2014/main" id="{AEA9E5C7-B8AA-7B69-397B-03D0AD43E988}"/>
              </a:ext>
            </a:extLst>
          </p:cNvPr>
          <p:cNvSpPr txBox="1"/>
          <p:nvPr/>
        </p:nvSpPr>
        <p:spPr>
          <a:xfrm>
            <a:off x="6699835" y="34706"/>
            <a:ext cx="6096000" cy="646331"/>
          </a:xfrm>
          <a:prstGeom prst="rect">
            <a:avLst/>
          </a:prstGeom>
          <a:noFill/>
        </p:spPr>
        <p:txBody>
          <a:bodyPr wrap="square">
            <a:spAutoFit/>
          </a:bodyPr>
          <a:lstStyle/>
          <a:p>
            <a:r>
              <a:rPr lang="en-GB">
                <a:hlinkClick r:id="rId4"/>
              </a:rPr>
              <a:t>What maintained schools must or should publish online - GOV.UK</a:t>
            </a:r>
            <a:endParaRPr lang="en-GB"/>
          </a:p>
        </p:txBody>
      </p:sp>
      <p:pic>
        <p:nvPicPr>
          <p:cNvPr id="6" name="Picture 2" descr="North Yorkshire gets instant access to local land charges - GOV.UK">
            <a:extLst>
              <a:ext uri="{FF2B5EF4-FFF2-40B4-BE49-F238E27FC236}">
                <a16:creationId xmlns:a16="http://schemas.microsoft.com/office/drawing/2014/main" id="{6D502A5F-837F-1831-470B-F276A5FADD7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3561"/>
          <a:stretch/>
        </p:blipFill>
        <p:spPr bwMode="auto">
          <a:xfrm>
            <a:off x="9572805" y="5760027"/>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61002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D20307-E5FA-5E59-1C8B-6A26F4899CE3}"/>
              </a:ext>
            </a:extLst>
          </p:cNvPr>
          <p:cNvSpPr>
            <a:spLocks noGrp="1"/>
          </p:cNvSpPr>
          <p:nvPr>
            <p:ph idx="1"/>
          </p:nvPr>
        </p:nvSpPr>
        <p:spPr>
          <a:xfrm>
            <a:off x="348960" y="1076802"/>
            <a:ext cx="10515600" cy="3807389"/>
          </a:xfrm>
        </p:spPr>
        <p:txBody>
          <a:bodyPr/>
          <a:lstStyle/>
          <a:p>
            <a:r>
              <a:rPr lang="en-GB"/>
              <a:t>With the additions to the DFE Guidance on what LA Maintained Schools should have published on the school website, you will need to ensure you have the following up to date and published:</a:t>
            </a:r>
          </a:p>
          <a:p>
            <a:endParaRPr lang="en-GB"/>
          </a:p>
          <a:p>
            <a:pPr marL="457200" indent="-457200">
              <a:buFont typeface="Arial" panose="020B0604020202020204" pitchFamily="34" charset="0"/>
              <a:buChar char="•"/>
            </a:pPr>
            <a:r>
              <a:rPr lang="en-GB"/>
              <a:t>Whole School Accessibility Plan </a:t>
            </a:r>
          </a:p>
          <a:p>
            <a:pPr marL="457200" indent="-457200">
              <a:buFont typeface="Arial" panose="020B0604020202020204" pitchFamily="34" charset="0"/>
              <a:buChar char="•"/>
            </a:pPr>
            <a:r>
              <a:rPr lang="en-GB"/>
              <a:t>Equality Statement/ Policy</a:t>
            </a:r>
          </a:p>
          <a:p>
            <a:pPr marL="457200" indent="-457200">
              <a:buFont typeface="Arial" panose="020B0604020202020204" pitchFamily="34" charset="0"/>
              <a:buChar char="•"/>
            </a:pPr>
            <a:r>
              <a:rPr lang="en-GB"/>
              <a:t>Admissions Policy</a:t>
            </a:r>
          </a:p>
        </p:txBody>
      </p:sp>
      <p:pic>
        <p:nvPicPr>
          <p:cNvPr id="4" name="Picture 2" descr="North Yorkshire gets instant access to local land charges - GOV.UK">
            <a:extLst>
              <a:ext uri="{FF2B5EF4-FFF2-40B4-BE49-F238E27FC236}">
                <a16:creationId xmlns:a16="http://schemas.microsoft.com/office/drawing/2014/main" id="{BDA747F2-C954-5061-62E3-0921C636DA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213735" y="5286704"/>
            <a:ext cx="2650327" cy="1350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84396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DCC1C-1543-CA23-B21B-D7B78473A677}"/>
              </a:ext>
            </a:extLst>
          </p:cNvPr>
          <p:cNvSpPr>
            <a:spLocks noGrp="1"/>
          </p:cNvSpPr>
          <p:nvPr>
            <p:ph type="title"/>
          </p:nvPr>
        </p:nvSpPr>
        <p:spPr>
          <a:xfrm>
            <a:off x="464573" y="900500"/>
            <a:ext cx="10515600" cy="707462"/>
          </a:xfrm>
        </p:spPr>
        <p:txBody>
          <a:bodyPr/>
          <a:lstStyle/>
          <a:p>
            <a:pPr algn="ctr"/>
            <a:r>
              <a:rPr lang="en-GB"/>
              <a:t>NYC SEND Policy Template</a:t>
            </a:r>
          </a:p>
        </p:txBody>
      </p:sp>
      <p:sp>
        <p:nvSpPr>
          <p:cNvPr id="3" name="Content Placeholder 2">
            <a:extLst>
              <a:ext uri="{FF2B5EF4-FFF2-40B4-BE49-F238E27FC236}">
                <a16:creationId xmlns:a16="http://schemas.microsoft.com/office/drawing/2014/main" id="{E890D137-DA92-D7E6-8347-487AB7CED8ED}"/>
              </a:ext>
            </a:extLst>
          </p:cNvPr>
          <p:cNvSpPr>
            <a:spLocks noGrp="1"/>
          </p:cNvSpPr>
          <p:nvPr>
            <p:ph idx="1"/>
          </p:nvPr>
        </p:nvSpPr>
        <p:spPr>
          <a:xfrm>
            <a:off x="464573" y="1833546"/>
            <a:ext cx="10515600" cy="3807389"/>
          </a:xfrm>
        </p:spPr>
        <p:txBody>
          <a:bodyPr/>
          <a:lstStyle/>
          <a:p>
            <a:r>
              <a:rPr lang="en-GB"/>
              <a:t>It has been reviewed and updated. Two additional paragraphs have been added. These will be highlighted in </a:t>
            </a:r>
            <a:r>
              <a:rPr lang="en-GB">
                <a:highlight>
                  <a:srgbClr val="00FF00"/>
                </a:highlight>
              </a:rPr>
              <a:t>green</a:t>
            </a:r>
            <a:r>
              <a:rPr lang="en-GB"/>
              <a:t> when you receive the updated version.</a:t>
            </a:r>
          </a:p>
          <a:p>
            <a:endParaRPr lang="en-GB"/>
          </a:p>
          <a:p>
            <a:pPr marL="457200" indent="-457200">
              <a:buFont typeface="Arial" panose="020B0604020202020204" pitchFamily="34" charset="0"/>
              <a:buChar char="•"/>
            </a:pPr>
            <a:r>
              <a:rPr lang="en-GB"/>
              <a:t>Accessibility Statutory Responsibilities</a:t>
            </a:r>
          </a:p>
          <a:p>
            <a:pPr marL="457200" indent="-457200">
              <a:buFont typeface="Arial" panose="020B0604020202020204" pitchFamily="34" charset="0"/>
              <a:buChar char="•"/>
            </a:pPr>
            <a:r>
              <a:rPr lang="en-GB"/>
              <a:t>Admissions</a:t>
            </a:r>
          </a:p>
          <a:p>
            <a:endParaRPr lang="en-GB"/>
          </a:p>
        </p:txBody>
      </p:sp>
      <p:pic>
        <p:nvPicPr>
          <p:cNvPr id="4" name="Picture 2" descr="North Yorkshire gets instant access to local land charges - GOV.UK">
            <a:extLst>
              <a:ext uri="{FF2B5EF4-FFF2-40B4-BE49-F238E27FC236}">
                <a16:creationId xmlns:a16="http://schemas.microsoft.com/office/drawing/2014/main" id="{F92F68E1-E560-15CE-CA97-19A0B9638A6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572805" y="5760027"/>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90994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35FF3-DD7C-1E76-667D-1F19A73D47BE}"/>
              </a:ext>
            </a:extLst>
          </p:cNvPr>
          <p:cNvSpPr>
            <a:spLocks noGrp="1"/>
          </p:cNvSpPr>
          <p:nvPr>
            <p:ph type="title"/>
          </p:nvPr>
        </p:nvSpPr>
        <p:spPr>
          <a:xfrm>
            <a:off x="464573" y="746674"/>
            <a:ext cx="10515600" cy="707462"/>
          </a:xfrm>
        </p:spPr>
        <p:txBody>
          <a:bodyPr>
            <a:normAutofit fontScale="90000"/>
          </a:bodyPr>
          <a:lstStyle/>
          <a:p>
            <a:pPr algn="ctr"/>
            <a:r>
              <a:rPr lang="en-GB"/>
              <a:t>NYC SEND Policy Template – Additional Paragraph</a:t>
            </a:r>
          </a:p>
        </p:txBody>
      </p:sp>
      <p:pic>
        <p:nvPicPr>
          <p:cNvPr id="5" name="Picture 4">
            <a:extLst>
              <a:ext uri="{FF2B5EF4-FFF2-40B4-BE49-F238E27FC236}">
                <a16:creationId xmlns:a16="http://schemas.microsoft.com/office/drawing/2014/main" id="{042D7D55-B562-8E0F-5AAF-0AFCB90164B1}"/>
              </a:ext>
            </a:extLst>
          </p:cNvPr>
          <p:cNvPicPr>
            <a:picLocks noChangeAspect="1"/>
          </p:cNvPicPr>
          <p:nvPr/>
        </p:nvPicPr>
        <p:blipFill>
          <a:blip r:embed="rId3"/>
          <a:stretch>
            <a:fillRect/>
          </a:stretch>
        </p:blipFill>
        <p:spPr>
          <a:xfrm>
            <a:off x="464572" y="2039007"/>
            <a:ext cx="9837290" cy="4072319"/>
          </a:xfrm>
          <a:prstGeom prst="rect">
            <a:avLst/>
          </a:prstGeom>
        </p:spPr>
      </p:pic>
      <p:pic>
        <p:nvPicPr>
          <p:cNvPr id="6" name="Picture 2" descr="North Yorkshire gets instant access to local land charges - GOV.UK">
            <a:extLst>
              <a:ext uri="{FF2B5EF4-FFF2-40B4-BE49-F238E27FC236}">
                <a16:creationId xmlns:a16="http://schemas.microsoft.com/office/drawing/2014/main" id="{BFD3FB09-9ED0-54A6-3AE7-2DBCDE1857C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3561"/>
          <a:stretch/>
        </p:blipFill>
        <p:spPr bwMode="auto">
          <a:xfrm>
            <a:off x="9572805" y="5409557"/>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772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35FF3-DD7C-1E76-667D-1F19A73D47BE}"/>
              </a:ext>
            </a:extLst>
          </p:cNvPr>
          <p:cNvSpPr>
            <a:spLocks noGrp="1"/>
          </p:cNvSpPr>
          <p:nvPr>
            <p:ph type="title"/>
          </p:nvPr>
        </p:nvSpPr>
        <p:spPr>
          <a:xfrm>
            <a:off x="601208" y="932031"/>
            <a:ext cx="10515600" cy="707462"/>
          </a:xfrm>
        </p:spPr>
        <p:txBody>
          <a:bodyPr>
            <a:normAutofit fontScale="90000"/>
          </a:bodyPr>
          <a:lstStyle/>
          <a:p>
            <a:pPr algn="ctr"/>
            <a:r>
              <a:rPr lang="en-GB"/>
              <a:t>NYC SEND Policy Template – Additional Paragraph</a:t>
            </a:r>
          </a:p>
        </p:txBody>
      </p:sp>
      <p:pic>
        <p:nvPicPr>
          <p:cNvPr id="6" name="Picture 5">
            <a:extLst>
              <a:ext uri="{FF2B5EF4-FFF2-40B4-BE49-F238E27FC236}">
                <a16:creationId xmlns:a16="http://schemas.microsoft.com/office/drawing/2014/main" id="{EE981547-FF89-95AA-953B-A0AB658DD447}"/>
              </a:ext>
            </a:extLst>
          </p:cNvPr>
          <p:cNvPicPr>
            <a:picLocks noChangeAspect="1"/>
          </p:cNvPicPr>
          <p:nvPr/>
        </p:nvPicPr>
        <p:blipFill>
          <a:blip r:embed="rId2"/>
          <a:stretch>
            <a:fillRect/>
          </a:stretch>
        </p:blipFill>
        <p:spPr>
          <a:xfrm>
            <a:off x="145172" y="1923393"/>
            <a:ext cx="11240982" cy="3203790"/>
          </a:xfrm>
          <a:prstGeom prst="rect">
            <a:avLst/>
          </a:prstGeom>
        </p:spPr>
      </p:pic>
      <p:pic>
        <p:nvPicPr>
          <p:cNvPr id="7" name="Picture 2" descr="North Yorkshire gets instant access to local land charges - GOV.UK">
            <a:extLst>
              <a:ext uri="{FF2B5EF4-FFF2-40B4-BE49-F238E27FC236}">
                <a16:creationId xmlns:a16="http://schemas.microsoft.com/office/drawing/2014/main" id="{02B89776-A4BB-1DEB-20DF-71687F46880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604336" y="5602371"/>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2218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C86E9-9113-0F90-85AF-4CE97FE16417}"/>
              </a:ext>
            </a:extLst>
          </p:cNvPr>
          <p:cNvSpPr>
            <a:spLocks noGrp="1"/>
          </p:cNvSpPr>
          <p:nvPr>
            <p:ph type="title"/>
          </p:nvPr>
        </p:nvSpPr>
        <p:spPr>
          <a:xfrm>
            <a:off x="643249" y="711314"/>
            <a:ext cx="10515600" cy="707462"/>
          </a:xfrm>
        </p:spPr>
        <p:txBody>
          <a:bodyPr/>
          <a:lstStyle/>
          <a:p>
            <a:pPr algn="ctr"/>
            <a:r>
              <a:rPr lang="en-GB"/>
              <a:t>Ofsted Reports – Common Themes</a:t>
            </a:r>
          </a:p>
        </p:txBody>
      </p:sp>
      <p:sp>
        <p:nvSpPr>
          <p:cNvPr id="3" name="Content Placeholder 2">
            <a:extLst>
              <a:ext uri="{FF2B5EF4-FFF2-40B4-BE49-F238E27FC236}">
                <a16:creationId xmlns:a16="http://schemas.microsoft.com/office/drawing/2014/main" id="{98BDF11B-FB01-3257-1C89-5C15FB6171E4}"/>
              </a:ext>
            </a:extLst>
          </p:cNvPr>
          <p:cNvSpPr>
            <a:spLocks noGrp="1"/>
          </p:cNvSpPr>
          <p:nvPr>
            <p:ph idx="1"/>
          </p:nvPr>
        </p:nvSpPr>
        <p:spPr>
          <a:xfrm>
            <a:off x="412021" y="1949161"/>
            <a:ext cx="10515600" cy="1929157"/>
          </a:xfrm>
        </p:spPr>
        <p:txBody>
          <a:bodyPr>
            <a:normAutofit/>
          </a:bodyPr>
          <a:lstStyle/>
          <a:p>
            <a:pPr algn="ctr"/>
            <a:r>
              <a:rPr lang="en-GB" sz="3600" b="1"/>
              <a:t>Autumn Term</a:t>
            </a:r>
          </a:p>
        </p:txBody>
      </p:sp>
      <p:pic>
        <p:nvPicPr>
          <p:cNvPr id="4" name="Picture 2" descr="North Yorkshire gets instant access to local land charges - GOV.UK">
            <a:extLst>
              <a:ext uri="{FF2B5EF4-FFF2-40B4-BE49-F238E27FC236}">
                <a16:creationId xmlns:a16="http://schemas.microsoft.com/office/drawing/2014/main" id="{C1D3A912-BDC2-39AF-D85F-580A73725DC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165021" y="5261923"/>
            <a:ext cx="2837794" cy="144611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ofsted-logo - Better Tuition">
            <a:extLst>
              <a:ext uri="{FF2B5EF4-FFF2-40B4-BE49-F238E27FC236}">
                <a16:creationId xmlns:a16="http://schemas.microsoft.com/office/drawing/2014/main" id="{4A96BF8F-378E-0E8A-6B76-3EBC6E5FCE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0366" y="2913739"/>
            <a:ext cx="3073200" cy="2596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358742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145" y="953052"/>
            <a:ext cx="10515600" cy="707462"/>
          </a:xfrm>
        </p:spPr>
        <p:txBody>
          <a:bodyPr/>
          <a:lstStyle/>
          <a:p>
            <a:pPr algn="ctr"/>
            <a:r>
              <a:rPr lang="en-GB"/>
              <a:t>Strengths</a:t>
            </a:r>
          </a:p>
        </p:txBody>
      </p:sp>
      <p:pic>
        <p:nvPicPr>
          <p:cNvPr id="9" name="Picture 8">
            <a:extLst>
              <a:ext uri="{FF2B5EF4-FFF2-40B4-BE49-F238E27FC236}">
                <a16:creationId xmlns:a16="http://schemas.microsoft.com/office/drawing/2014/main" id="{3B41AA2C-923E-0C37-F895-2E83DC56CFF6}"/>
              </a:ext>
            </a:extLst>
          </p:cNvPr>
          <p:cNvPicPr>
            <a:picLocks noChangeAspect="1"/>
          </p:cNvPicPr>
          <p:nvPr/>
        </p:nvPicPr>
        <p:blipFill>
          <a:blip r:embed="rId3"/>
          <a:stretch>
            <a:fillRect/>
          </a:stretch>
        </p:blipFill>
        <p:spPr>
          <a:xfrm>
            <a:off x="1471571" y="1829594"/>
            <a:ext cx="8365270" cy="4405240"/>
          </a:xfrm>
          <a:prstGeom prst="rect">
            <a:avLst/>
          </a:prstGeom>
        </p:spPr>
      </p:pic>
      <p:pic>
        <p:nvPicPr>
          <p:cNvPr id="3" name="Picture 2" descr="North Yorkshire gets instant access to local land charges - GOV.UK">
            <a:extLst>
              <a:ext uri="{FF2B5EF4-FFF2-40B4-BE49-F238E27FC236}">
                <a16:creationId xmlns:a16="http://schemas.microsoft.com/office/drawing/2014/main" id="{5A192EAB-E864-9071-0762-393C5BE308C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3561"/>
          <a:stretch/>
        </p:blipFill>
        <p:spPr bwMode="auto">
          <a:xfrm>
            <a:off x="9572805" y="5760027"/>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90966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145" y="953052"/>
            <a:ext cx="10515600" cy="707462"/>
          </a:xfrm>
        </p:spPr>
        <p:txBody>
          <a:bodyPr/>
          <a:lstStyle/>
          <a:p>
            <a:pPr algn="ctr"/>
            <a:r>
              <a:rPr lang="en-GB"/>
              <a:t>Strengths</a:t>
            </a:r>
          </a:p>
        </p:txBody>
      </p:sp>
      <p:pic>
        <p:nvPicPr>
          <p:cNvPr id="6" name="Picture 5">
            <a:extLst>
              <a:ext uri="{FF2B5EF4-FFF2-40B4-BE49-F238E27FC236}">
                <a16:creationId xmlns:a16="http://schemas.microsoft.com/office/drawing/2014/main" id="{2C5DDC38-F485-13C5-57C0-2DF50554A819}"/>
              </a:ext>
            </a:extLst>
          </p:cNvPr>
          <p:cNvPicPr>
            <a:picLocks noChangeAspect="1"/>
          </p:cNvPicPr>
          <p:nvPr/>
        </p:nvPicPr>
        <p:blipFill>
          <a:blip r:embed="rId2"/>
          <a:stretch>
            <a:fillRect/>
          </a:stretch>
        </p:blipFill>
        <p:spPr>
          <a:xfrm>
            <a:off x="1411524" y="1914384"/>
            <a:ext cx="8524218" cy="4315131"/>
          </a:xfrm>
          <a:prstGeom prst="rect">
            <a:avLst/>
          </a:prstGeom>
        </p:spPr>
      </p:pic>
      <p:pic>
        <p:nvPicPr>
          <p:cNvPr id="3" name="Picture 2" descr="North Yorkshire gets instant access to local land charges - GOV.UK">
            <a:extLst>
              <a:ext uri="{FF2B5EF4-FFF2-40B4-BE49-F238E27FC236}">
                <a16:creationId xmlns:a16="http://schemas.microsoft.com/office/drawing/2014/main" id="{5F338F66-14FE-46B4-1081-026FF0FCFB1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572805" y="5760027"/>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3050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145" y="953052"/>
            <a:ext cx="10515600" cy="707462"/>
          </a:xfrm>
        </p:spPr>
        <p:txBody>
          <a:bodyPr/>
          <a:lstStyle/>
          <a:p>
            <a:pPr algn="ctr"/>
            <a:r>
              <a:rPr lang="en-GB"/>
              <a:t>Strengths</a:t>
            </a:r>
          </a:p>
        </p:txBody>
      </p:sp>
      <p:pic>
        <p:nvPicPr>
          <p:cNvPr id="8" name="Picture 7">
            <a:extLst>
              <a:ext uri="{FF2B5EF4-FFF2-40B4-BE49-F238E27FC236}">
                <a16:creationId xmlns:a16="http://schemas.microsoft.com/office/drawing/2014/main" id="{914261B6-108A-1775-9C75-4FCC55C5FB42}"/>
              </a:ext>
            </a:extLst>
          </p:cNvPr>
          <p:cNvPicPr>
            <a:picLocks noChangeAspect="1"/>
          </p:cNvPicPr>
          <p:nvPr/>
        </p:nvPicPr>
        <p:blipFill>
          <a:blip r:embed="rId3"/>
          <a:stretch>
            <a:fillRect/>
          </a:stretch>
        </p:blipFill>
        <p:spPr>
          <a:xfrm>
            <a:off x="888160" y="1986712"/>
            <a:ext cx="9668425" cy="3489178"/>
          </a:xfrm>
          <a:prstGeom prst="rect">
            <a:avLst/>
          </a:prstGeom>
        </p:spPr>
      </p:pic>
      <p:pic>
        <p:nvPicPr>
          <p:cNvPr id="3" name="Picture 2" descr="North Yorkshire gets instant access to local land charges - GOV.UK">
            <a:extLst>
              <a:ext uri="{FF2B5EF4-FFF2-40B4-BE49-F238E27FC236}">
                <a16:creationId xmlns:a16="http://schemas.microsoft.com/office/drawing/2014/main" id="{815007A4-F259-B9E1-E869-1B0040C6480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3561"/>
          <a:stretch/>
        </p:blipFill>
        <p:spPr bwMode="auto">
          <a:xfrm>
            <a:off x="9646378" y="5475890"/>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63412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145" y="953052"/>
            <a:ext cx="10515600" cy="707462"/>
          </a:xfrm>
        </p:spPr>
        <p:txBody>
          <a:bodyPr/>
          <a:lstStyle/>
          <a:p>
            <a:pPr algn="ctr"/>
            <a:r>
              <a:rPr lang="en-GB"/>
              <a:t>Strengths</a:t>
            </a:r>
          </a:p>
        </p:txBody>
      </p:sp>
      <p:pic>
        <p:nvPicPr>
          <p:cNvPr id="7" name="Picture 6">
            <a:extLst>
              <a:ext uri="{FF2B5EF4-FFF2-40B4-BE49-F238E27FC236}">
                <a16:creationId xmlns:a16="http://schemas.microsoft.com/office/drawing/2014/main" id="{AC1F624A-4F13-28FC-683C-1063B1C75819}"/>
              </a:ext>
            </a:extLst>
          </p:cNvPr>
          <p:cNvPicPr>
            <a:picLocks noChangeAspect="1"/>
          </p:cNvPicPr>
          <p:nvPr/>
        </p:nvPicPr>
        <p:blipFill>
          <a:blip r:embed="rId3"/>
          <a:stretch>
            <a:fillRect/>
          </a:stretch>
        </p:blipFill>
        <p:spPr>
          <a:xfrm>
            <a:off x="733430" y="1892559"/>
            <a:ext cx="10725139" cy="3352103"/>
          </a:xfrm>
          <a:prstGeom prst="rect">
            <a:avLst/>
          </a:prstGeom>
        </p:spPr>
      </p:pic>
      <p:pic>
        <p:nvPicPr>
          <p:cNvPr id="3" name="Picture 2" descr="North Yorkshire gets instant access to local land charges - GOV.UK">
            <a:extLst>
              <a:ext uri="{FF2B5EF4-FFF2-40B4-BE49-F238E27FC236}">
                <a16:creationId xmlns:a16="http://schemas.microsoft.com/office/drawing/2014/main" id="{392AF968-2ED2-622A-7981-70F86343B1A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3561"/>
          <a:stretch/>
        </p:blipFill>
        <p:spPr bwMode="auto">
          <a:xfrm>
            <a:off x="9635867" y="5560330"/>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08206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145" y="953052"/>
            <a:ext cx="10515600" cy="707462"/>
          </a:xfrm>
        </p:spPr>
        <p:txBody>
          <a:bodyPr/>
          <a:lstStyle/>
          <a:p>
            <a:pPr algn="ctr"/>
            <a:r>
              <a:rPr lang="en-GB"/>
              <a:t>Strengths</a:t>
            </a:r>
          </a:p>
        </p:txBody>
      </p:sp>
      <p:pic>
        <p:nvPicPr>
          <p:cNvPr id="4" name="Picture 3">
            <a:extLst>
              <a:ext uri="{FF2B5EF4-FFF2-40B4-BE49-F238E27FC236}">
                <a16:creationId xmlns:a16="http://schemas.microsoft.com/office/drawing/2014/main" id="{DE70323F-EC25-6ED6-B61D-869995AA4CB4}"/>
              </a:ext>
            </a:extLst>
          </p:cNvPr>
          <p:cNvPicPr>
            <a:picLocks noChangeAspect="1"/>
          </p:cNvPicPr>
          <p:nvPr/>
        </p:nvPicPr>
        <p:blipFill>
          <a:blip r:embed="rId2"/>
          <a:stretch>
            <a:fillRect/>
          </a:stretch>
        </p:blipFill>
        <p:spPr>
          <a:xfrm>
            <a:off x="998173" y="1998891"/>
            <a:ext cx="11029161" cy="3455611"/>
          </a:xfrm>
          <a:prstGeom prst="rect">
            <a:avLst/>
          </a:prstGeom>
        </p:spPr>
      </p:pic>
      <p:pic>
        <p:nvPicPr>
          <p:cNvPr id="3" name="Picture 2" descr="North Yorkshire gets instant access to local land charges - GOV.UK">
            <a:extLst>
              <a:ext uri="{FF2B5EF4-FFF2-40B4-BE49-F238E27FC236}">
                <a16:creationId xmlns:a16="http://schemas.microsoft.com/office/drawing/2014/main" id="{3C2CB479-AEC8-2BE1-3F8F-22AF44BC435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572805" y="5760027"/>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37511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145" y="953052"/>
            <a:ext cx="10515600" cy="707462"/>
          </a:xfrm>
        </p:spPr>
        <p:txBody>
          <a:bodyPr/>
          <a:lstStyle/>
          <a:p>
            <a:pPr algn="ctr"/>
            <a:r>
              <a:rPr lang="en-GB"/>
              <a:t>Areas For Improvement</a:t>
            </a:r>
          </a:p>
        </p:txBody>
      </p:sp>
      <p:pic>
        <p:nvPicPr>
          <p:cNvPr id="6" name="Picture 5">
            <a:extLst>
              <a:ext uri="{FF2B5EF4-FFF2-40B4-BE49-F238E27FC236}">
                <a16:creationId xmlns:a16="http://schemas.microsoft.com/office/drawing/2014/main" id="{2CB689A9-F588-9C80-A925-B8CC0493993A}"/>
              </a:ext>
            </a:extLst>
          </p:cNvPr>
          <p:cNvPicPr>
            <a:picLocks noChangeAspect="1"/>
          </p:cNvPicPr>
          <p:nvPr/>
        </p:nvPicPr>
        <p:blipFill>
          <a:blip r:embed="rId3"/>
          <a:stretch>
            <a:fillRect/>
          </a:stretch>
        </p:blipFill>
        <p:spPr>
          <a:xfrm>
            <a:off x="791414" y="1660514"/>
            <a:ext cx="10975935" cy="4698245"/>
          </a:xfrm>
          <a:prstGeom prst="rect">
            <a:avLst/>
          </a:prstGeom>
        </p:spPr>
      </p:pic>
    </p:spTree>
    <p:extLst>
      <p:ext uri="{BB962C8B-B14F-4D97-AF65-F5344CB8AC3E}">
        <p14:creationId xmlns:p14="http://schemas.microsoft.com/office/powerpoint/2010/main" val="383664943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32A4F-ECB1-420C-9015-0E147C014289}"/>
              </a:ext>
            </a:extLst>
          </p:cNvPr>
          <p:cNvSpPr>
            <a:spLocks noGrp="1"/>
          </p:cNvSpPr>
          <p:nvPr>
            <p:ph type="title"/>
          </p:nvPr>
        </p:nvSpPr>
        <p:spPr>
          <a:xfrm>
            <a:off x="464573" y="327306"/>
            <a:ext cx="10515600" cy="707462"/>
          </a:xfrm>
        </p:spPr>
        <p:txBody>
          <a:bodyPr>
            <a:normAutofit fontScale="90000"/>
          </a:bodyPr>
          <a:lstStyle/>
          <a:p>
            <a:pPr algn="ctr"/>
            <a:r>
              <a:rPr lang="en-GB"/>
              <a:t>Ofsted Reports – Common Themes  Autumn Term</a:t>
            </a:r>
          </a:p>
        </p:txBody>
      </p:sp>
      <p:sp>
        <p:nvSpPr>
          <p:cNvPr id="3" name="Content Placeholder 2">
            <a:extLst>
              <a:ext uri="{FF2B5EF4-FFF2-40B4-BE49-F238E27FC236}">
                <a16:creationId xmlns:a16="http://schemas.microsoft.com/office/drawing/2014/main" id="{A08C8E29-55EC-4B79-8168-5BB71BDC56F5}"/>
              </a:ext>
            </a:extLst>
          </p:cNvPr>
          <p:cNvSpPr>
            <a:spLocks noGrp="1"/>
          </p:cNvSpPr>
          <p:nvPr>
            <p:ph idx="1"/>
          </p:nvPr>
        </p:nvSpPr>
        <p:spPr>
          <a:xfrm>
            <a:off x="464573" y="1988574"/>
            <a:ext cx="10515600" cy="3807389"/>
          </a:xfrm>
        </p:spPr>
        <p:txBody>
          <a:bodyPr>
            <a:normAutofit/>
          </a:bodyPr>
          <a:lstStyle/>
          <a:p>
            <a:pPr marL="457200" indent="-457200">
              <a:buFont typeface="Arial" panose="020B0604020202020204" pitchFamily="34" charset="0"/>
              <a:buChar char="•"/>
            </a:pPr>
            <a:r>
              <a:rPr lang="en-GB"/>
              <a:t>Provision for SEND has been identified as a </a:t>
            </a:r>
            <a:r>
              <a:rPr lang="en-GB" b="1"/>
              <a:t>strength </a:t>
            </a:r>
            <a:r>
              <a:rPr lang="en-GB"/>
              <a:t>in the majority of Ofsted Reports</a:t>
            </a:r>
          </a:p>
          <a:p>
            <a:endParaRPr lang="en-GB"/>
          </a:p>
          <a:p>
            <a:pPr marL="457200" indent="-457200">
              <a:buFont typeface="Arial" panose="020B0604020202020204" pitchFamily="34" charset="0"/>
              <a:buChar char="•"/>
            </a:pPr>
            <a:r>
              <a:rPr lang="en-GB"/>
              <a:t>Key themes from inspections, indicate inspectors are focusing on the following for SEND:</a:t>
            </a:r>
          </a:p>
          <a:p>
            <a:pPr marL="457200" indent="-457200">
              <a:buFont typeface="Courier New" panose="02070309020205020404" pitchFamily="49" charset="0"/>
              <a:buChar char="o"/>
            </a:pPr>
            <a:r>
              <a:rPr lang="en-GB" sz="1800"/>
              <a:t>Identification</a:t>
            </a:r>
          </a:p>
          <a:p>
            <a:pPr marL="457200" indent="-457200">
              <a:buFont typeface="Courier New" panose="02070309020205020404" pitchFamily="49" charset="0"/>
              <a:buChar char="o"/>
            </a:pPr>
            <a:r>
              <a:rPr lang="en-GB" sz="1800"/>
              <a:t>Curriculum adaptations – same curriculum as their peers</a:t>
            </a:r>
          </a:p>
          <a:p>
            <a:pPr marL="457200" indent="-457200">
              <a:buFont typeface="Courier New" panose="02070309020205020404" pitchFamily="49" charset="0"/>
              <a:buChar char="o"/>
            </a:pPr>
            <a:r>
              <a:rPr lang="en-GB" sz="1800"/>
              <a:t>Use of additional adults/ support</a:t>
            </a:r>
          </a:p>
          <a:p>
            <a:pPr marL="457200" indent="-457200">
              <a:buFont typeface="Courier New" panose="02070309020205020404" pitchFamily="49" charset="0"/>
              <a:buChar char="o"/>
            </a:pPr>
            <a:r>
              <a:rPr lang="en-GB" sz="1800"/>
              <a:t>Staff training</a:t>
            </a:r>
          </a:p>
        </p:txBody>
      </p:sp>
      <p:pic>
        <p:nvPicPr>
          <p:cNvPr id="4" name="Picture 2" descr="North Yorkshire gets instant access to local land charges - GOV.UK">
            <a:extLst>
              <a:ext uri="{FF2B5EF4-FFF2-40B4-BE49-F238E27FC236}">
                <a16:creationId xmlns:a16="http://schemas.microsoft.com/office/drawing/2014/main" id="{219EEF07-D11A-E506-4D1B-5200B80C8D1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572805" y="5539310"/>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71216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EF3A7-0162-492E-B731-7D28712EAB5A}"/>
              </a:ext>
            </a:extLst>
          </p:cNvPr>
          <p:cNvSpPr>
            <a:spLocks noGrp="1"/>
          </p:cNvSpPr>
          <p:nvPr>
            <p:ph type="title"/>
          </p:nvPr>
        </p:nvSpPr>
        <p:spPr>
          <a:xfrm>
            <a:off x="464573" y="592087"/>
            <a:ext cx="10515600" cy="707462"/>
          </a:xfrm>
        </p:spPr>
        <p:txBody>
          <a:bodyPr/>
          <a:lstStyle/>
          <a:p>
            <a:r>
              <a:rPr lang="en-GB"/>
              <a:t>Ofsted Reports – Common Themes</a:t>
            </a:r>
          </a:p>
        </p:txBody>
      </p:sp>
      <p:sp>
        <p:nvSpPr>
          <p:cNvPr id="3" name="Content Placeholder 2">
            <a:extLst>
              <a:ext uri="{FF2B5EF4-FFF2-40B4-BE49-F238E27FC236}">
                <a16:creationId xmlns:a16="http://schemas.microsoft.com/office/drawing/2014/main" id="{7FD48A11-562C-4F47-B072-573BC102DBFF}"/>
              </a:ext>
            </a:extLst>
          </p:cNvPr>
          <p:cNvSpPr>
            <a:spLocks noGrp="1"/>
          </p:cNvSpPr>
          <p:nvPr>
            <p:ph idx="1"/>
          </p:nvPr>
        </p:nvSpPr>
        <p:spPr>
          <a:xfrm>
            <a:off x="464573" y="1524000"/>
            <a:ext cx="10515600" cy="4652963"/>
          </a:xfrm>
        </p:spPr>
        <p:txBody>
          <a:bodyPr>
            <a:normAutofit lnSpcReduction="10000"/>
          </a:bodyPr>
          <a:lstStyle/>
          <a:p>
            <a:r>
              <a:rPr lang="en-GB"/>
              <a:t>Questions to reflect on and take back to school</a:t>
            </a:r>
          </a:p>
          <a:p>
            <a:pPr marL="457200" indent="-457200">
              <a:buFont typeface="Arial" panose="020B0604020202020204" pitchFamily="34" charset="0"/>
              <a:buChar char="•"/>
            </a:pPr>
            <a:r>
              <a:rPr lang="en-GB" sz="2600"/>
              <a:t>Have you identified how your curriculum is adapted to meet the needs of the SEND in your SEN Information report?</a:t>
            </a:r>
          </a:p>
          <a:p>
            <a:pPr marL="457200" indent="-457200">
              <a:buFont typeface="Arial" panose="020B0604020202020204" pitchFamily="34" charset="0"/>
              <a:buChar char="•"/>
            </a:pPr>
            <a:r>
              <a:rPr lang="en-GB" sz="2600"/>
              <a:t>Do you have a SEND CPD plan for staff?</a:t>
            </a:r>
          </a:p>
          <a:p>
            <a:pPr marL="457200" indent="-457200">
              <a:buFont typeface="Arial" panose="020B0604020202020204" pitchFamily="34" charset="0"/>
              <a:buChar char="•"/>
            </a:pPr>
            <a:r>
              <a:rPr lang="en-GB" sz="2600"/>
              <a:t>Is your curriculum consistently adapted to meet the needs of the SEND? How do you know?</a:t>
            </a:r>
          </a:p>
          <a:p>
            <a:pPr marL="457200" indent="-457200">
              <a:buFont typeface="Arial" panose="020B0604020202020204" pitchFamily="34" charset="0"/>
              <a:buChar char="•"/>
            </a:pPr>
            <a:r>
              <a:rPr lang="en-GB" sz="2600"/>
              <a:t>Do you monitor how the curriculum is adapted? Do curriculum leaders know how the curriculum is adapted? Do they monitor how the curriculum is adapted?</a:t>
            </a:r>
          </a:p>
          <a:p>
            <a:pPr marL="457200" indent="-457200">
              <a:buFont typeface="Arial" panose="020B0604020202020204" pitchFamily="34" charset="0"/>
              <a:buChar char="•"/>
            </a:pPr>
            <a:r>
              <a:rPr lang="en-GB" sz="2600"/>
              <a:t>How are support staff deployed to support children and young people with SEND? How effective is the support they provide? </a:t>
            </a:r>
          </a:p>
          <a:p>
            <a:endParaRPr lang="en-GB"/>
          </a:p>
        </p:txBody>
      </p:sp>
      <p:pic>
        <p:nvPicPr>
          <p:cNvPr id="4" name="Picture 2" descr="North Yorkshire gets instant access to local land charges - GOV.UK">
            <a:extLst>
              <a:ext uri="{FF2B5EF4-FFF2-40B4-BE49-F238E27FC236}">
                <a16:creationId xmlns:a16="http://schemas.microsoft.com/office/drawing/2014/main" id="{22292EA3-A58E-440A-275E-71637DE0E2A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572805" y="5760027"/>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22613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4D0DD-FE0C-B549-F9A3-42EF42FBD4D4}"/>
              </a:ext>
            </a:extLst>
          </p:cNvPr>
          <p:cNvSpPr>
            <a:spLocks noGrp="1"/>
          </p:cNvSpPr>
          <p:nvPr>
            <p:ph type="title"/>
          </p:nvPr>
        </p:nvSpPr>
        <p:spPr>
          <a:xfrm>
            <a:off x="838200" y="889989"/>
            <a:ext cx="10515600" cy="707462"/>
          </a:xfrm>
        </p:spPr>
        <p:txBody>
          <a:bodyPr/>
          <a:lstStyle/>
          <a:p>
            <a:r>
              <a:rPr lang="en-GB"/>
              <a:t>Attendance</a:t>
            </a:r>
          </a:p>
        </p:txBody>
      </p:sp>
      <p:sp>
        <p:nvSpPr>
          <p:cNvPr id="3" name="Content Placeholder 2">
            <a:extLst>
              <a:ext uri="{FF2B5EF4-FFF2-40B4-BE49-F238E27FC236}">
                <a16:creationId xmlns:a16="http://schemas.microsoft.com/office/drawing/2014/main" id="{5735C4A5-391A-2BD3-C483-E5FE08FA0DB3}"/>
              </a:ext>
            </a:extLst>
          </p:cNvPr>
          <p:cNvSpPr>
            <a:spLocks noGrp="1"/>
          </p:cNvSpPr>
          <p:nvPr>
            <p:ph idx="1"/>
          </p:nvPr>
        </p:nvSpPr>
        <p:spPr>
          <a:xfrm>
            <a:off x="580187" y="3262953"/>
            <a:ext cx="4670953" cy="3297579"/>
          </a:xfrm>
        </p:spPr>
        <p:txBody>
          <a:bodyPr/>
          <a:lstStyle/>
          <a:p>
            <a:r>
              <a:rPr lang="en-GB">
                <a:hlinkClick r:id="rId3"/>
              </a:rPr>
              <a:t>Working together to improve school attendance (applies from 19 August 2024)</a:t>
            </a:r>
            <a:endParaRPr lang="en-GB"/>
          </a:p>
        </p:txBody>
      </p:sp>
      <p:pic>
        <p:nvPicPr>
          <p:cNvPr id="5" name="Picture 4">
            <a:extLst>
              <a:ext uri="{FF2B5EF4-FFF2-40B4-BE49-F238E27FC236}">
                <a16:creationId xmlns:a16="http://schemas.microsoft.com/office/drawing/2014/main" id="{F3051A9F-849D-9DAA-0071-389669D085EC}"/>
              </a:ext>
            </a:extLst>
          </p:cNvPr>
          <p:cNvPicPr>
            <a:picLocks noChangeAspect="1"/>
          </p:cNvPicPr>
          <p:nvPr/>
        </p:nvPicPr>
        <p:blipFill>
          <a:blip r:embed="rId4"/>
          <a:stretch>
            <a:fillRect/>
          </a:stretch>
        </p:blipFill>
        <p:spPr>
          <a:xfrm>
            <a:off x="6324262" y="741310"/>
            <a:ext cx="4023115" cy="5567341"/>
          </a:xfrm>
          <a:prstGeom prst="rect">
            <a:avLst/>
          </a:prstGeom>
          <a:ln w="50800">
            <a:solidFill>
              <a:schemeClr val="tx1"/>
            </a:solidFill>
          </a:ln>
        </p:spPr>
      </p:pic>
      <p:pic>
        <p:nvPicPr>
          <p:cNvPr id="6" name="Picture 2" descr="North Yorkshire gets instant access to local land charges - GOV.UK">
            <a:extLst>
              <a:ext uri="{FF2B5EF4-FFF2-40B4-BE49-F238E27FC236}">
                <a16:creationId xmlns:a16="http://schemas.microsoft.com/office/drawing/2014/main" id="{73A0CFA6-01F5-5E9D-20EE-55212EA0393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3561"/>
          <a:stretch/>
        </p:blipFill>
        <p:spPr bwMode="auto">
          <a:xfrm>
            <a:off x="9773278" y="5513598"/>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21984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88648-D58F-9628-B8DE-746747435A53}"/>
              </a:ext>
            </a:extLst>
          </p:cNvPr>
          <p:cNvSpPr>
            <a:spLocks noGrp="1"/>
          </p:cNvSpPr>
          <p:nvPr>
            <p:ph type="title"/>
          </p:nvPr>
        </p:nvSpPr>
        <p:spPr/>
        <p:txBody>
          <a:bodyPr/>
          <a:lstStyle/>
          <a:p>
            <a:pPr algn="ctr"/>
            <a:r>
              <a:rPr lang="en-GB"/>
              <a:t>NYC Templates and Information</a:t>
            </a:r>
          </a:p>
        </p:txBody>
      </p:sp>
      <p:sp>
        <p:nvSpPr>
          <p:cNvPr id="3" name="Content Placeholder 2">
            <a:extLst>
              <a:ext uri="{FF2B5EF4-FFF2-40B4-BE49-F238E27FC236}">
                <a16:creationId xmlns:a16="http://schemas.microsoft.com/office/drawing/2014/main" id="{9615E316-01A2-2344-61A4-DC9A605D56BC}"/>
              </a:ext>
            </a:extLst>
          </p:cNvPr>
          <p:cNvSpPr>
            <a:spLocks noGrp="1"/>
          </p:cNvSpPr>
          <p:nvPr>
            <p:ph idx="1"/>
          </p:nvPr>
        </p:nvSpPr>
        <p:spPr/>
        <p:txBody>
          <a:bodyPr/>
          <a:lstStyle/>
          <a:p>
            <a:endParaRPr lang="en-GB" u="sng">
              <a:hlinkClick r:id="rId3"/>
            </a:endParaRPr>
          </a:p>
          <a:p>
            <a:r>
              <a:rPr lang="en-GB">
                <a:hlinkClick r:id="rId3"/>
              </a:rPr>
              <a:t>School Attendance | CYPSinfo</a:t>
            </a:r>
            <a:endParaRPr lang="en-GB"/>
          </a:p>
        </p:txBody>
      </p:sp>
      <p:pic>
        <p:nvPicPr>
          <p:cNvPr id="4" name="Picture 2" descr="North Yorkshire gets instant access to local land charges - GOV.UK">
            <a:extLst>
              <a:ext uri="{FF2B5EF4-FFF2-40B4-BE49-F238E27FC236}">
                <a16:creationId xmlns:a16="http://schemas.microsoft.com/office/drawing/2014/main" id="{2C41188C-763E-F0A3-7ED8-56EBE0014CF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3561"/>
          <a:stretch/>
        </p:blipFill>
        <p:spPr bwMode="auto">
          <a:xfrm>
            <a:off x="9814543" y="5423696"/>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34827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1CFA2-AF43-C181-7972-96EA55D38C8C}"/>
              </a:ext>
            </a:extLst>
          </p:cNvPr>
          <p:cNvSpPr>
            <a:spLocks noGrp="1"/>
          </p:cNvSpPr>
          <p:nvPr>
            <p:ph type="title"/>
          </p:nvPr>
        </p:nvSpPr>
        <p:spPr>
          <a:xfrm>
            <a:off x="512886" y="818216"/>
            <a:ext cx="10515600" cy="707462"/>
          </a:xfrm>
        </p:spPr>
        <p:txBody>
          <a:bodyPr>
            <a:normAutofit fontScale="90000"/>
          </a:bodyPr>
          <a:lstStyle/>
          <a:p>
            <a:pPr algn="ctr"/>
            <a:r>
              <a:rPr lang="en-GB"/>
              <a:t>Part Time Timetables – NYC Templates and Information</a:t>
            </a:r>
          </a:p>
        </p:txBody>
      </p:sp>
      <p:pic>
        <p:nvPicPr>
          <p:cNvPr id="5" name="Content Placeholder 4">
            <a:extLst>
              <a:ext uri="{FF2B5EF4-FFF2-40B4-BE49-F238E27FC236}">
                <a16:creationId xmlns:a16="http://schemas.microsoft.com/office/drawing/2014/main" id="{3B61E3C6-9C18-3060-CF5A-AE7E93B794DF}"/>
              </a:ext>
            </a:extLst>
          </p:cNvPr>
          <p:cNvPicPr>
            <a:picLocks noGrp="1" noChangeAspect="1"/>
          </p:cNvPicPr>
          <p:nvPr>
            <p:ph idx="1"/>
          </p:nvPr>
        </p:nvPicPr>
        <p:blipFill>
          <a:blip r:embed="rId3"/>
          <a:stretch>
            <a:fillRect/>
          </a:stretch>
        </p:blipFill>
        <p:spPr>
          <a:xfrm>
            <a:off x="1589103" y="3689725"/>
            <a:ext cx="5487910" cy="2206578"/>
          </a:xfrm>
          <a:ln w="57150">
            <a:solidFill>
              <a:schemeClr val="tx1"/>
            </a:solidFill>
          </a:ln>
        </p:spPr>
      </p:pic>
      <p:sp>
        <p:nvSpPr>
          <p:cNvPr id="7" name="TextBox 6">
            <a:extLst>
              <a:ext uri="{FF2B5EF4-FFF2-40B4-BE49-F238E27FC236}">
                <a16:creationId xmlns:a16="http://schemas.microsoft.com/office/drawing/2014/main" id="{7BFC51E7-AB3C-A2B6-D778-115D2FDA975B}"/>
              </a:ext>
            </a:extLst>
          </p:cNvPr>
          <p:cNvSpPr txBox="1"/>
          <p:nvPr/>
        </p:nvSpPr>
        <p:spPr>
          <a:xfrm>
            <a:off x="641129" y="2346629"/>
            <a:ext cx="7493877" cy="646331"/>
          </a:xfrm>
          <a:prstGeom prst="rect">
            <a:avLst/>
          </a:prstGeom>
          <a:noFill/>
        </p:spPr>
        <p:txBody>
          <a:bodyPr wrap="square">
            <a:spAutoFit/>
          </a:bodyPr>
          <a:lstStyle/>
          <a:p>
            <a:r>
              <a:rPr lang="en-GB" sz="3600">
                <a:hlinkClick r:id="rId4"/>
              </a:rPr>
              <a:t>School Attendance | CYPSinfo</a:t>
            </a:r>
            <a:endParaRPr lang="en-GB" sz="3600"/>
          </a:p>
        </p:txBody>
      </p:sp>
      <p:pic>
        <p:nvPicPr>
          <p:cNvPr id="8" name="Picture 2" descr="North Yorkshire gets instant access to local land charges - GOV.UK">
            <a:extLst>
              <a:ext uri="{FF2B5EF4-FFF2-40B4-BE49-F238E27FC236}">
                <a16:creationId xmlns:a16="http://schemas.microsoft.com/office/drawing/2014/main" id="{4B7BFF8C-965E-5010-025F-D8CF2D83DE5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3561"/>
          <a:stretch/>
        </p:blipFill>
        <p:spPr bwMode="auto">
          <a:xfrm>
            <a:off x="9814543" y="5423696"/>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81997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16CBA-8B2B-0FE1-DE80-E88A3ADA2CC2}"/>
              </a:ext>
            </a:extLst>
          </p:cNvPr>
          <p:cNvSpPr>
            <a:spLocks noGrp="1"/>
          </p:cNvSpPr>
          <p:nvPr>
            <p:ph type="title"/>
          </p:nvPr>
        </p:nvSpPr>
        <p:spPr>
          <a:xfrm>
            <a:off x="958559" y="595700"/>
            <a:ext cx="10515600" cy="707462"/>
          </a:xfrm>
        </p:spPr>
        <p:txBody>
          <a:bodyPr/>
          <a:lstStyle/>
          <a:p>
            <a:pPr algn="ctr"/>
            <a:r>
              <a:rPr lang="en-GB"/>
              <a:t>Attendance and SEND </a:t>
            </a:r>
          </a:p>
        </p:txBody>
      </p:sp>
      <p:pic>
        <p:nvPicPr>
          <p:cNvPr id="5" name="Content Placeholder 4" descr="A page of a paper&#10;&#10;Description automatically generated">
            <a:extLst>
              <a:ext uri="{FF2B5EF4-FFF2-40B4-BE49-F238E27FC236}">
                <a16:creationId xmlns:a16="http://schemas.microsoft.com/office/drawing/2014/main" id="{7A30F059-1C5C-1177-1D7F-7F1548ECB60C}"/>
              </a:ext>
            </a:extLst>
          </p:cNvPr>
          <p:cNvPicPr>
            <a:picLocks noGrp="1" noChangeAspect="1"/>
          </p:cNvPicPr>
          <p:nvPr>
            <p:ph idx="1"/>
          </p:nvPr>
        </p:nvPicPr>
        <p:blipFill>
          <a:blip r:embed="rId3"/>
          <a:stretch>
            <a:fillRect/>
          </a:stretch>
        </p:blipFill>
        <p:spPr>
          <a:xfrm>
            <a:off x="717841" y="1152635"/>
            <a:ext cx="3685993" cy="5475724"/>
          </a:xfrm>
        </p:spPr>
      </p:pic>
      <p:sp>
        <p:nvSpPr>
          <p:cNvPr id="6" name="Rectangle 5">
            <a:extLst>
              <a:ext uri="{FF2B5EF4-FFF2-40B4-BE49-F238E27FC236}">
                <a16:creationId xmlns:a16="http://schemas.microsoft.com/office/drawing/2014/main" id="{087FCF59-F6D2-3BB4-1D90-701BDA7F38AA}"/>
              </a:ext>
            </a:extLst>
          </p:cNvPr>
          <p:cNvSpPr/>
          <p:nvPr/>
        </p:nvSpPr>
        <p:spPr>
          <a:xfrm>
            <a:off x="4403834" y="1587062"/>
            <a:ext cx="1692166" cy="707462"/>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Page 23 -35</a:t>
            </a:r>
          </a:p>
        </p:txBody>
      </p:sp>
      <p:pic>
        <p:nvPicPr>
          <p:cNvPr id="7" name="Picture 6" descr="A white background with blue text&#10;&#10;Description automatically generated">
            <a:extLst>
              <a:ext uri="{FF2B5EF4-FFF2-40B4-BE49-F238E27FC236}">
                <a16:creationId xmlns:a16="http://schemas.microsoft.com/office/drawing/2014/main" id="{7BDDE4EA-3549-4B87-2ABC-1EB7D58F7015}"/>
              </a:ext>
            </a:extLst>
          </p:cNvPr>
          <p:cNvPicPr>
            <a:picLocks noChangeAspect="1"/>
          </p:cNvPicPr>
          <p:nvPr/>
        </p:nvPicPr>
        <p:blipFill>
          <a:blip r:embed="rId4"/>
          <a:stretch>
            <a:fillRect/>
          </a:stretch>
        </p:blipFill>
        <p:spPr>
          <a:xfrm>
            <a:off x="6515994" y="1923392"/>
            <a:ext cx="2544348" cy="3520967"/>
          </a:xfrm>
          <a:prstGeom prst="rect">
            <a:avLst/>
          </a:prstGeom>
          <a:ln w="50800">
            <a:solidFill>
              <a:schemeClr val="tx1"/>
            </a:solidFill>
          </a:ln>
        </p:spPr>
      </p:pic>
      <p:pic>
        <p:nvPicPr>
          <p:cNvPr id="8" name="Picture 2" descr="North Yorkshire gets instant access to local land charges - GOV.UK">
            <a:extLst>
              <a:ext uri="{FF2B5EF4-FFF2-40B4-BE49-F238E27FC236}">
                <a16:creationId xmlns:a16="http://schemas.microsoft.com/office/drawing/2014/main" id="{68AEFD89-A1E2-F2E9-399C-1D966CBC3CA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3561"/>
          <a:stretch/>
        </p:blipFill>
        <p:spPr bwMode="auto">
          <a:xfrm>
            <a:off x="9814543" y="5423696"/>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20794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A5FA7-5D71-C727-6893-5A9E48675218}"/>
              </a:ext>
            </a:extLst>
          </p:cNvPr>
          <p:cNvSpPr>
            <a:spLocks noGrp="1"/>
          </p:cNvSpPr>
          <p:nvPr>
            <p:ph type="title"/>
          </p:nvPr>
        </p:nvSpPr>
        <p:spPr>
          <a:xfrm>
            <a:off x="716821" y="681037"/>
            <a:ext cx="10515600" cy="707462"/>
          </a:xfrm>
        </p:spPr>
        <p:txBody>
          <a:bodyPr>
            <a:normAutofit fontScale="90000"/>
          </a:bodyPr>
          <a:lstStyle/>
          <a:p>
            <a:pPr algn="ctr"/>
            <a:r>
              <a:rPr lang="en-GB"/>
              <a:t>Attendance of Children and Young People with SEND</a:t>
            </a:r>
          </a:p>
        </p:txBody>
      </p:sp>
      <p:sp>
        <p:nvSpPr>
          <p:cNvPr id="3" name="Content Placeholder 2">
            <a:extLst>
              <a:ext uri="{FF2B5EF4-FFF2-40B4-BE49-F238E27FC236}">
                <a16:creationId xmlns:a16="http://schemas.microsoft.com/office/drawing/2014/main" id="{13EBB1D0-D155-070B-5116-65DF8CB32484}"/>
              </a:ext>
            </a:extLst>
          </p:cNvPr>
          <p:cNvSpPr>
            <a:spLocks noGrp="1"/>
          </p:cNvSpPr>
          <p:nvPr>
            <p:ph idx="1"/>
          </p:nvPr>
        </p:nvSpPr>
        <p:spPr>
          <a:xfrm>
            <a:off x="464573" y="1954924"/>
            <a:ext cx="10515600" cy="4222039"/>
          </a:xfrm>
        </p:spPr>
        <p:txBody>
          <a:bodyPr>
            <a:normAutofit fontScale="85000" lnSpcReduction="20000"/>
          </a:bodyPr>
          <a:lstStyle/>
          <a:p>
            <a:r>
              <a:rPr lang="en-GB" i="1"/>
              <a:t>Points to Consider:</a:t>
            </a:r>
          </a:p>
          <a:p>
            <a:pPr marL="457200" indent="-457200">
              <a:buFont typeface="Arial" panose="020B0604020202020204" pitchFamily="34" charset="0"/>
              <a:buChar char="•"/>
            </a:pPr>
            <a:r>
              <a:rPr lang="en-GB"/>
              <a:t>How do you monitor attendance of children and young people with SEND? Do you monitor attendance by area of need? By SEN support/EHCP?</a:t>
            </a:r>
          </a:p>
          <a:p>
            <a:pPr marL="457200" indent="-457200">
              <a:buFont typeface="Arial" panose="020B0604020202020204" pitchFamily="34" charset="0"/>
              <a:buChar char="•"/>
            </a:pPr>
            <a:r>
              <a:rPr lang="en-GB"/>
              <a:t>How do you report attendance of children and young people with SEND to the Governors?</a:t>
            </a:r>
          </a:p>
          <a:p>
            <a:pPr marL="457200" indent="-457200">
              <a:buFont typeface="Arial" panose="020B0604020202020204" pitchFamily="34" charset="0"/>
              <a:buChar char="•"/>
            </a:pPr>
            <a:r>
              <a:rPr lang="en-GB"/>
              <a:t>What support do you provide to families where attendance is low? How are external agencies used?</a:t>
            </a:r>
          </a:p>
          <a:p>
            <a:pPr marL="457200" indent="-457200">
              <a:buFont typeface="Arial" panose="020B0604020202020204" pitchFamily="34" charset="0"/>
              <a:buChar char="•"/>
            </a:pPr>
            <a:r>
              <a:rPr lang="en-GB"/>
              <a:t>Is attendance discussed with parents during annual reviews/ support plan reviews?</a:t>
            </a:r>
          </a:p>
          <a:p>
            <a:pPr marL="457200" indent="-457200">
              <a:buFont typeface="Arial" panose="020B0604020202020204" pitchFamily="34" charset="0"/>
              <a:buChar char="•"/>
            </a:pPr>
            <a:r>
              <a:rPr lang="en-GB"/>
              <a:t>Individual case studies are a useful way to evidence impact of support etc on attendance for individual children or young people</a:t>
            </a:r>
          </a:p>
          <a:p>
            <a:endParaRPr lang="en-GB"/>
          </a:p>
        </p:txBody>
      </p:sp>
      <p:pic>
        <p:nvPicPr>
          <p:cNvPr id="4" name="Picture 2" descr="North Yorkshire gets instant access to local land charges - GOV.UK">
            <a:extLst>
              <a:ext uri="{FF2B5EF4-FFF2-40B4-BE49-F238E27FC236}">
                <a16:creationId xmlns:a16="http://schemas.microsoft.com/office/drawing/2014/main" id="{8E09D0A7-FBAD-0103-6F1B-B615D4E1A75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3561"/>
          <a:stretch/>
        </p:blipFill>
        <p:spPr bwMode="auto">
          <a:xfrm>
            <a:off x="9814543" y="5423696"/>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07978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5523" y="408796"/>
            <a:ext cx="10515600" cy="707462"/>
          </a:xfrm>
        </p:spPr>
        <p:txBody>
          <a:bodyPr/>
          <a:lstStyle/>
          <a:p>
            <a:pPr algn="ctr"/>
            <a:r>
              <a:rPr lang="en-GB" b="1"/>
              <a:t>Resources</a:t>
            </a:r>
          </a:p>
        </p:txBody>
      </p:sp>
      <p:pic>
        <p:nvPicPr>
          <p:cNvPr id="4" name="Picture 3"/>
          <p:cNvPicPr>
            <a:picLocks noChangeAspect="1"/>
          </p:cNvPicPr>
          <p:nvPr/>
        </p:nvPicPr>
        <p:blipFill>
          <a:blip r:embed="rId2"/>
          <a:stretch>
            <a:fillRect/>
          </a:stretch>
        </p:blipFill>
        <p:spPr>
          <a:xfrm>
            <a:off x="7411527" y="3124405"/>
            <a:ext cx="1893662" cy="3066656"/>
          </a:xfrm>
          <a:prstGeom prst="rect">
            <a:avLst/>
          </a:prstGeom>
        </p:spPr>
      </p:pic>
      <p:pic>
        <p:nvPicPr>
          <p:cNvPr id="7" name="Picture 6"/>
          <p:cNvPicPr>
            <a:picLocks noChangeAspect="1"/>
          </p:cNvPicPr>
          <p:nvPr/>
        </p:nvPicPr>
        <p:blipFill>
          <a:blip r:embed="rId3"/>
          <a:stretch>
            <a:fillRect/>
          </a:stretch>
        </p:blipFill>
        <p:spPr>
          <a:xfrm>
            <a:off x="1677804" y="2996708"/>
            <a:ext cx="4713706" cy="1436100"/>
          </a:xfrm>
          <a:prstGeom prst="rect">
            <a:avLst/>
          </a:prstGeom>
        </p:spPr>
      </p:pic>
      <p:cxnSp>
        <p:nvCxnSpPr>
          <p:cNvPr id="6" name="Straight Arrow Connector 5"/>
          <p:cNvCxnSpPr/>
          <p:nvPr/>
        </p:nvCxnSpPr>
        <p:spPr>
          <a:xfrm>
            <a:off x="4842375" y="2862704"/>
            <a:ext cx="2369127" cy="85205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A4A9ADD1-97E8-4F11-84AF-9775C3474063}"/>
              </a:ext>
            </a:extLst>
          </p:cNvPr>
          <p:cNvSpPr>
            <a:spLocks noGrp="1"/>
          </p:cNvSpPr>
          <p:nvPr>
            <p:ph idx="1"/>
          </p:nvPr>
        </p:nvSpPr>
        <p:spPr>
          <a:xfrm>
            <a:off x="445523" y="2198124"/>
            <a:ext cx="10515600" cy="3807389"/>
          </a:xfrm>
        </p:spPr>
        <p:txBody>
          <a:bodyPr/>
          <a:lstStyle/>
          <a:p>
            <a:r>
              <a:rPr lang="en-GB">
                <a:hlinkClick r:id="rId4"/>
              </a:rPr>
              <a:t>Welcome to CYPSinfo | CYPSinfo (northyorks.gov.uk)</a:t>
            </a:r>
            <a:endParaRPr lang="en-GB"/>
          </a:p>
        </p:txBody>
      </p:sp>
      <p:pic>
        <p:nvPicPr>
          <p:cNvPr id="3" name="Picture 2" descr="North Yorkshire gets instant access to local land charges - GOV.UK">
            <a:extLst>
              <a:ext uri="{FF2B5EF4-FFF2-40B4-BE49-F238E27FC236}">
                <a16:creationId xmlns:a16="http://schemas.microsoft.com/office/drawing/2014/main" id="{A2341EA2-5ED4-A018-84EE-C0B53841DB5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3561"/>
          <a:stretch/>
        </p:blipFill>
        <p:spPr bwMode="auto">
          <a:xfrm>
            <a:off x="9814543" y="5423696"/>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44563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14112-3231-4163-D243-C296EA482CF9}"/>
              </a:ext>
            </a:extLst>
          </p:cNvPr>
          <p:cNvSpPr>
            <a:spLocks noGrp="1"/>
          </p:cNvSpPr>
          <p:nvPr>
            <p:ph type="title"/>
          </p:nvPr>
        </p:nvSpPr>
        <p:spPr>
          <a:xfrm>
            <a:off x="374336" y="289794"/>
            <a:ext cx="10515600" cy="707462"/>
          </a:xfrm>
        </p:spPr>
        <p:txBody>
          <a:bodyPr/>
          <a:lstStyle/>
          <a:p>
            <a:r>
              <a:rPr lang="en-GB">
                <a:latin typeface="Arial"/>
                <a:cs typeface="Arial"/>
              </a:rPr>
              <a:t>For those in EY..</a:t>
            </a:r>
          </a:p>
        </p:txBody>
      </p:sp>
      <p:pic>
        <p:nvPicPr>
          <p:cNvPr id="4" name="Content Placeholder 3">
            <a:extLst>
              <a:ext uri="{FF2B5EF4-FFF2-40B4-BE49-F238E27FC236}">
                <a16:creationId xmlns:a16="http://schemas.microsoft.com/office/drawing/2014/main" id="{A74B1F00-24F2-B5BC-CFB0-71217E5E4BD4}"/>
              </a:ext>
            </a:extLst>
          </p:cNvPr>
          <p:cNvPicPr>
            <a:picLocks noGrp="1" noChangeAspect="1"/>
          </p:cNvPicPr>
          <p:nvPr>
            <p:ph idx="1"/>
          </p:nvPr>
        </p:nvPicPr>
        <p:blipFill>
          <a:blip r:embed="rId2"/>
          <a:stretch>
            <a:fillRect/>
          </a:stretch>
        </p:blipFill>
        <p:spPr>
          <a:xfrm>
            <a:off x="5283618" y="401977"/>
            <a:ext cx="4265589" cy="6043257"/>
          </a:xfrm>
        </p:spPr>
      </p:pic>
    </p:spTree>
    <p:extLst>
      <p:ext uri="{BB962C8B-B14F-4D97-AF65-F5344CB8AC3E}">
        <p14:creationId xmlns:p14="http://schemas.microsoft.com/office/powerpoint/2010/main" val="59814188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046AB-53C0-C605-68BD-8D070CD86C12}"/>
              </a:ext>
            </a:extLst>
          </p:cNvPr>
          <p:cNvSpPr>
            <a:spLocks noGrp="1"/>
          </p:cNvSpPr>
          <p:nvPr>
            <p:ph type="title"/>
          </p:nvPr>
        </p:nvSpPr>
        <p:spPr>
          <a:xfrm>
            <a:off x="464573" y="237487"/>
            <a:ext cx="10515600" cy="707462"/>
          </a:xfrm>
        </p:spPr>
        <p:txBody>
          <a:bodyPr/>
          <a:lstStyle/>
          <a:p>
            <a:r>
              <a:rPr lang="en-GB">
                <a:latin typeface="Arial"/>
                <a:cs typeface="Arial"/>
              </a:rPr>
              <a:t>Solihull parent programme  </a:t>
            </a:r>
            <a:endParaRPr lang="en-GB"/>
          </a:p>
        </p:txBody>
      </p:sp>
      <p:sp>
        <p:nvSpPr>
          <p:cNvPr id="3" name="Content Placeholder 2">
            <a:extLst>
              <a:ext uri="{FF2B5EF4-FFF2-40B4-BE49-F238E27FC236}">
                <a16:creationId xmlns:a16="http://schemas.microsoft.com/office/drawing/2014/main" id="{F2F729DB-EDCF-0471-056E-EBE90D639DAC}"/>
              </a:ext>
            </a:extLst>
          </p:cNvPr>
          <p:cNvSpPr>
            <a:spLocks noGrp="1"/>
          </p:cNvSpPr>
          <p:nvPr>
            <p:ph idx="1"/>
          </p:nvPr>
        </p:nvSpPr>
        <p:spPr>
          <a:xfrm>
            <a:off x="464573" y="1035471"/>
            <a:ext cx="10515600" cy="5502439"/>
          </a:xfrm>
        </p:spPr>
        <p:txBody>
          <a:bodyPr vert="horz" lIns="91440" tIns="45720" rIns="91440" bIns="45720" rtlCol="0" anchor="t">
            <a:normAutofit/>
          </a:bodyPr>
          <a:lstStyle/>
          <a:p>
            <a:r>
              <a:rPr lang="en-GB">
                <a:latin typeface="Arial"/>
                <a:cs typeface="Arial"/>
              </a:rPr>
              <a:t>Inourplace.com   out of area parents please use school postcode.</a:t>
            </a:r>
          </a:p>
          <a:p>
            <a:r>
              <a:rPr lang="en-GB">
                <a:latin typeface="Arial"/>
                <a:cs typeface="Arial"/>
              </a:rPr>
              <a:t>Courses include:  </a:t>
            </a:r>
          </a:p>
          <a:p>
            <a:pPr marL="457200" indent="-457200">
              <a:buChar char="•"/>
            </a:pPr>
            <a:r>
              <a:rPr lang="en-GB">
                <a:latin typeface="Arial"/>
                <a:cs typeface="Arial"/>
              </a:rPr>
              <a:t>Understanding the teen brain</a:t>
            </a:r>
            <a:endParaRPr lang="en-GB"/>
          </a:p>
          <a:p>
            <a:pPr marL="457200" indent="-457200">
              <a:buChar char="•"/>
            </a:pPr>
            <a:r>
              <a:rPr lang="en-GB">
                <a:latin typeface="Arial"/>
                <a:cs typeface="Arial"/>
              </a:rPr>
              <a:t>Understanding your child with additional needs</a:t>
            </a:r>
          </a:p>
          <a:p>
            <a:pPr marL="457200" indent="-457200">
              <a:buChar char="•"/>
            </a:pPr>
            <a:r>
              <a:rPr lang="en-GB">
                <a:latin typeface="Arial"/>
                <a:cs typeface="Arial"/>
              </a:rPr>
              <a:t>Understanding your child's feelings</a:t>
            </a:r>
            <a:endParaRPr lang="en-GB"/>
          </a:p>
          <a:p>
            <a:pPr marL="457200" indent="-457200">
              <a:buChar char="•"/>
            </a:pPr>
            <a:r>
              <a:rPr lang="en-GB">
                <a:latin typeface="Arial"/>
                <a:cs typeface="Arial"/>
              </a:rPr>
              <a:t>Understanding your child's mental health</a:t>
            </a:r>
            <a:endParaRPr lang="en-GB"/>
          </a:p>
          <a:p>
            <a:pPr marL="457200" indent="-457200">
              <a:buChar char="•"/>
            </a:pPr>
            <a:r>
              <a:rPr lang="en-GB">
                <a:latin typeface="Arial"/>
                <a:cs typeface="Arial"/>
              </a:rPr>
              <a:t>Moving up to secondary for children with additional needs</a:t>
            </a:r>
            <a:endParaRPr lang="en-GB"/>
          </a:p>
          <a:p>
            <a:pPr marL="457200" indent="-457200">
              <a:buChar char="•"/>
            </a:pPr>
            <a:r>
              <a:rPr lang="en-GB">
                <a:latin typeface="Arial"/>
                <a:cs typeface="Arial"/>
              </a:rPr>
              <a:t>Understanding your own trauma</a:t>
            </a:r>
            <a:endParaRPr lang="en-GB"/>
          </a:p>
          <a:p>
            <a:pPr marL="457200" indent="-457200">
              <a:buChar char="•"/>
            </a:pPr>
            <a:r>
              <a:rPr lang="en-GB">
                <a:latin typeface="Arial"/>
                <a:cs typeface="Arial"/>
              </a:rPr>
              <a:t>For teenagers- understanding your brain and feelings </a:t>
            </a:r>
            <a:endParaRPr lang="en-GB"/>
          </a:p>
          <a:p>
            <a:r>
              <a:rPr lang="en-GB">
                <a:latin typeface="Arial"/>
                <a:cs typeface="Arial"/>
              </a:rPr>
              <a:t>Also in several community languages</a:t>
            </a:r>
            <a:endParaRPr lang="en-GB"/>
          </a:p>
          <a:p>
            <a:pPr marL="457200" indent="-457200">
              <a:buChar char="•"/>
            </a:pPr>
            <a:endParaRPr lang="en-GB"/>
          </a:p>
        </p:txBody>
      </p:sp>
    </p:spTree>
    <p:extLst>
      <p:ext uri="{BB962C8B-B14F-4D97-AF65-F5344CB8AC3E}">
        <p14:creationId xmlns:p14="http://schemas.microsoft.com/office/powerpoint/2010/main" val="309582288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6BFC7-1D38-479F-AE8E-F102CCE9EB64}"/>
              </a:ext>
            </a:extLst>
          </p:cNvPr>
          <p:cNvSpPr>
            <a:spLocks noGrp="1"/>
          </p:cNvSpPr>
          <p:nvPr>
            <p:ph type="title"/>
          </p:nvPr>
        </p:nvSpPr>
        <p:spPr>
          <a:xfrm>
            <a:off x="1844615" y="417064"/>
            <a:ext cx="10515600" cy="707462"/>
          </a:xfrm>
        </p:spPr>
        <p:txBody>
          <a:bodyPr vert="horz" lIns="91440" tIns="45720" rIns="91440" bIns="45720" rtlCol="0" anchor="ctr">
            <a:normAutofit/>
          </a:bodyPr>
          <a:lstStyle/>
          <a:p>
            <a:r>
              <a:rPr lang="en-GB">
                <a:latin typeface="Arial"/>
                <a:cs typeface="Arial"/>
              </a:rPr>
              <a:t>Virtual School 3 duties </a:t>
            </a:r>
            <a:endParaRPr lang="en-US"/>
          </a:p>
        </p:txBody>
      </p:sp>
      <p:graphicFrame>
        <p:nvGraphicFramePr>
          <p:cNvPr id="9" name="Diagram 5">
            <a:extLst>
              <a:ext uri="{FF2B5EF4-FFF2-40B4-BE49-F238E27FC236}">
                <a16:creationId xmlns:a16="http://schemas.microsoft.com/office/drawing/2014/main" id="{3CE1C6F8-2081-4CF7-82B7-C27286A19650}"/>
              </a:ext>
            </a:extLst>
          </p:cNvPr>
          <p:cNvGraphicFramePr>
            <a:graphicFrameLocks noGrp="1"/>
          </p:cNvGraphicFramePr>
          <p:nvPr>
            <p:ph sz="quarter" idx="13"/>
          </p:nvPr>
        </p:nvGraphicFramePr>
        <p:xfrm>
          <a:off x="2828325" y="3889075"/>
          <a:ext cx="8217500" cy="1874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5">
            <a:extLst>
              <a:ext uri="{FF2B5EF4-FFF2-40B4-BE49-F238E27FC236}">
                <a16:creationId xmlns:a16="http://schemas.microsoft.com/office/drawing/2014/main" id="{60C97FC5-249C-468D-9950-300D4EE1C409}"/>
              </a:ext>
            </a:extLst>
          </p:cNvPr>
          <p:cNvGraphicFramePr>
            <a:graphicFrameLocks noGrp="1"/>
          </p:cNvGraphicFramePr>
          <p:nvPr>
            <p:ph sz="quarter" idx="11"/>
          </p:nvPr>
        </p:nvGraphicFramePr>
        <p:xfrm>
          <a:off x="1304326" y="1548712"/>
          <a:ext cx="9899650" cy="189115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7054327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4670"/>
            <a:ext cx="10515600" cy="940492"/>
          </a:xfrm>
        </p:spPr>
        <p:txBody>
          <a:bodyPr vert="horz" lIns="91440" tIns="45720" rIns="91440" bIns="45720" rtlCol="0" anchor="ctr">
            <a:normAutofit/>
          </a:bodyPr>
          <a:lstStyle/>
          <a:p>
            <a:r>
              <a:rPr lang="en-GB" sz="2800">
                <a:latin typeface="Arial"/>
                <a:cs typeface="Arial"/>
              </a:rPr>
              <a:t>Becoming a Statutory Duty for all Children with a Social Worker</a:t>
            </a:r>
          </a:p>
        </p:txBody>
      </p:sp>
      <p:sp>
        <p:nvSpPr>
          <p:cNvPr id="4" name="Rectangle 2"/>
          <p:cNvSpPr>
            <a:spLocks noChangeArrowheads="1"/>
          </p:cNvSpPr>
          <p:nvPr/>
        </p:nvSpPr>
        <p:spPr bwMode="auto">
          <a:xfrm>
            <a:off x="1566839" y="1653131"/>
            <a:ext cx="1330037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56" name="TextBox 55">
            <a:extLst>
              <a:ext uri="{FF2B5EF4-FFF2-40B4-BE49-F238E27FC236}">
                <a16:creationId xmlns:a16="http://schemas.microsoft.com/office/drawing/2014/main" id="{0AE81BE5-DA4B-49AF-8F51-083D3362DEBE}"/>
              </a:ext>
            </a:extLst>
          </p:cNvPr>
          <p:cNvSpPr txBox="1"/>
          <p:nvPr/>
        </p:nvSpPr>
        <p:spPr>
          <a:xfrm>
            <a:off x="1856259" y="1199681"/>
            <a:ext cx="8003549" cy="8402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ct val="0"/>
              </a:spcBef>
            </a:pPr>
            <a:r>
              <a:rPr lang="en-GB">
                <a:solidFill>
                  <a:srgbClr val="000000"/>
                </a:solidFill>
                <a:latin typeface="Arial"/>
                <a:ea typeface="+mj-ea"/>
                <a:cs typeface="+mj-cs"/>
              </a:rPr>
              <a:t>As champions for children with a social worker, the Virtual School should create a culture of high aspirations and drive improved outcomes for these pupils.</a:t>
            </a:r>
            <a:r>
              <a:rPr lang="en-GB">
                <a:solidFill>
                  <a:srgbClr val="000000"/>
                </a:solidFill>
                <a:latin typeface="Arial"/>
                <a:ea typeface="+mj-ea"/>
                <a:cs typeface="Arial"/>
              </a:rPr>
              <a:t>​</a:t>
            </a:r>
            <a:endParaRPr lang="en-GB">
              <a:solidFill>
                <a:srgbClr val="000000"/>
              </a:solidFill>
              <a:ea typeface="+mj-ea"/>
              <a:cs typeface="+mj-cs"/>
            </a:endParaRPr>
          </a:p>
        </p:txBody>
      </p:sp>
      <p:pic>
        <p:nvPicPr>
          <p:cNvPr id="10" name="Picture 81">
            <a:extLst>
              <a:ext uri="{FF2B5EF4-FFF2-40B4-BE49-F238E27FC236}">
                <a16:creationId xmlns:a16="http://schemas.microsoft.com/office/drawing/2014/main" id="{CB24E552-DAFF-45C2-A832-A77BC7149957}"/>
              </a:ext>
            </a:extLst>
          </p:cNvPr>
          <p:cNvPicPr>
            <a:picLocks noGrp="1" noChangeAspect="1"/>
          </p:cNvPicPr>
          <p:nvPr>
            <p:ph sz="quarter" idx="11"/>
          </p:nvPr>
        </p:nvPicPr>
        <p:blipFill rotWithShape="1">
          <a:blip r:embed="rId2"/>
          <a:stretch/>
        </p:blipFill>
        <p:spPr>
          <a:xfrm>
            <a:off x="8024606" y="2432660"/>
            <a:ext cx="2962688" cy="2629267"/>
          </a:xfrm>
        </p:spPr>
      </p:pic>
      <p:graphicFrame>
        <p:nvGraphicFramePr>
          <p:cNvPr id="11" name="Content Placeholder 10">
            <a:extLst>
              <a:ext uri="{FF2B5EF4-FFF2-40B4-BE49-F238E27FC236}">
                <a16:creationId xmlns:a16="http://schemas.microsoft.com/office/drawing/2014/main" id="{329FB906-535D-411A-8FA2-C0F366A53F0F}"/>
              </a:ext>
            </a:extLst>
          </p:cNvPr>
          <p:cNvGraphicFramePr>
            <a:graphicFrameLocks noGrp="1"/>
          </p:cNvGraphicFramePr>
          <p:nvPr>
            <p:ph sz="quarter" idx="10"/>
          </p:nvPr>
        </p:nvGraphicFramePr>
        <p:xfrm>
          <a:off x="838200" y="1803400"/>
          <a:ext cx="6224588"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594763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0C838-3CAF-FCAC-7B24-29F27C3E9747}"/>
              </a:ext>
            </a:extLst>
          </p:cNvPr>
          <p:cNvSpPr>
            <a:spLocks noGrp="1"/>
          </p:cNvSpPr>
          <p:nvPr>
            <p:ph type="title"/>
          </p:nvPr>
        </p:nvSpPr>
        <p:spPr/>
        <p:txBody>
          <a:bodyPr>
            <a:normAutofit fontScale="90000"/>
          </a:bodyPr>
          <a:lstStyle/>
          <a:p>
            <a:r>
              <a:rPr lang="en-GB">
                <a:latin typeface="Arial"/>
                <a:cs typeface="Arial"/>
              </a:rPr>
              <a:t>Wider Working Together National Update</a:t>
            </a:r>
            <a:endParaRPr lang="en-GB"/>
          </a:p>
        </p:txBody>
      </p:sp>
      <p:sp>
        <p:nvSpPr>
          <p:cNvPr id="3" name="Content Placeholder 2">
            <a:extLst>
              <a:ext uri="{FF2B5EF4-FFF2-40B4-BE49-F238E27FC236}">
                <a16:creationId xmlns:a16="http://schemas.microsoft.com/office/drawing/2014/main" id="{F9CD1292-48C1-ADC2-6282-A4DB6BCC55BF}"/>
              </a:ext>
            </a:extLst>
          </p:cNvPr>
          <p:cNvSpPr>
            <a:spLocks noGrp="1"/>
          </p:cNvSpPr>
          <p:nvPr>
            <p:ph sz="quarter" idx="10"/>
          </p:nvPr>
        </p:nvSpPr>
        <p:spPr/>
        <p:txBody>
          <a:bodyPr vert="horz" lIns="91440" tIns="45720" rIns="91440" bIns="45720" rtlCol="0" anchor="t">
            <a:normAutofit/>
          </a:bodyPr>
          <a:lstStyle/>
          <a:p>
            <a:r>
              <a:rPr lang="en-GB" sz="1200">
                <a:latin typeface="Arial"/>
                <a:cs typeface="Arial"/>
              </a:rPr>
              <a:t>The Children’s Wellbeing and Education Bill is making it’s way through Parliament. Read the policy note on the content here: </a:t>
            </a:r>
            <a:r>
              <a:rPr lang="en-GB">
                <a:solidFill>
                  <a:srgbClr val="0563C1"/>
                </a:solidFill>
                <a:latin typeface="Calibri"/>
                <a:ea typeface="Calibri"/>
                <a:cs typeface="Calibri"/>
                <a:hlinkClick r:id="rId2"/>
              </a:rPr>
              <a:t>Children’s Wellbeing and Schools Bill</a:t>
            </a:r>
            <a:endParaRPr lang="en-US"/>
          </a:p>
          <a:p>
            <a:endParaRPr lang="en-GB">
              <a:solidFill>
                <a:srgbClr val="0563C1"/>
              </a:solidFill>
              <a:latin typeface="Calibri"/>
              <a:ea typeface="Calibri"/>
              <a:cs typeface="Calibri"/>
            </a:endParaRPr>
          </a:p>
          <a:p>
            <a:r>
              <a:rPr lang="en-GB">
                <a:solidFill>
                  <a:srgbClr val="0563C1"/>
                </a:solidFill>
                <a:latin typeface="Arial"/>
                <a:ea typeface="Calibri"/>
                <a:cs typeface="Arial"/>
              </a:rPr>
              <a:t>NB: </a:t>
            </a:r>
            <a:r>
              <a:rPr lang="en-GB">
                <a:solidFill>
                  <a:srgbClr val="0563C1"/>
                </a:solidFill>
                <a:latin typeface="Arial"/>
                <a:ea typeface="Calibri"/>
                <a:cs typeface="Arial"/>
                <a:hlinkClick r:id="rId3"/>
              </a:rPr>
              <a:t>Thematic reviews of children not in school in local areas - GOV.UK</a:t>
            </a:r>
            <a:endParaRPr lang="en-GB"/>
          </a:p>
          <a:p>
            <a:r>
              <a:rPr lang="en-GB">
                <a:solidFill>
                  <a:srgbClr val="0563C1"/>
                </a:solidFill>
                <a:latin typeface="Arial"/>
                <a:ea typeface="Calibri"/>
                <a:cs typeface="Arial"/>
              </a:rPr>
              <a:t>Thematic reviews of children not in school in local areas</a:t>
            </a:r>
            <a:endParaRPr lang="en-GB"/>
          </a:p>
          <a:p>
            <a:r>
              <a:rPr lang="en-GB">
                <a:solidFill>
                  <a:srgbClr val="0563C1"/>
                </a:solidFill>
                <a:latin typeface="Arial"/>
                <a:ea typeface="Calibri"/>
                <a:cs typeface="Arial"/>
              </a:rPr>
              <a:t>Focus on children with SEND who are not attending well</a:t>
            </a:r>
            <a:endParaRPr lang="en-GB">
              <a:solidFill>
                <a:srgbClr val="0563C1"/>
              </a:solidFill>
              <a:ea typeface="Calibri"/>
            </a:endParaRPr>
          </a:p>
          <a:p>
            <a:endParaRPr lang="en-GB"/>
          </a:p>
          <a:p>
            <a:endParaRPr lang="en-GB"/>
          </a:p>
        </p:txBody>
      </p:sp>
      <p:sp>
        <p:nvSpPr>
          <p:cNvPr id="4" name="Content Placeholder 3">
            <a:extLst>
              <a:ext uri="{FF2B5EF4-FFF2-40B4-BE49-F238E27FC236}">
                <a16:creationId xmlns:a16="http://schemas.microsoft.com/office/drawing/2014/main" id="{5BC67FE2-37B2-221A-A03C-580E64CB399B}"/>
              </a:ext>
            </a:extLst>
          </p:cNvPr>
          <p:cNvSpPr>
            <a:spLocks noGrp="1"/>
          </p:cNvSpPr>
          <p:nvPr>
            <p:ph sz="quarter" idx="11"/>
          </p:nvPr>
        </p:nvSpPr>
        <p:spPr/>
        <p:txBody>
          <a:bodyPr/>
          <a:lstStyle/>
          <a:p>
            <a:endParaRPr lang="en-GB"/>
          </a:p>
        </p:txBody>
      </p:sp>
    </p:spTree>
    <p:extLst>
      <p:ext uri="{BB962C8B-B14F-4D97-AF65-F5344CB8AC3E}">
        <p14:creationId xmlns:p14="http://schemas.microsoft.com/office/powerpoint/2010/main" val="383364640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BD3A9-23F1-DE0B-F56D-538C8DBEF210}"/>
              </a:ext>
            </a:extLst>
          </p:cNvPr>
          <p:cNvSpPr>
            <a:spLocks noGrp="1"/>
          </p:cNvSpPr>
          <p:nvPr>
            <p:ph type="title"/>
          </p:nvPr>
        </p:nvSpPr>
        <p:spPr>
          <a:xfrm>
            <a:off x="317089" y="-405580"/>
            <a:ext cx="10515600" cy="1911913"/>
          </a:xfrm>
        </p:spPr>
        <p:txBody>
          <a:bodyPr>
            <a:normAutofit/>
          </a:bodyPr>
          <a:lstStyle/>
          <a:p>
            <a:br>
              <a:rPr lang="en-US" sz="1600">
                <a:latin typeface="Arial"/>
                <a:cs typeface="Arial"/>
              </a:rPr>
            </a:br>
            <a:br>
              <a:rPr lang="en-US" sz="1600">
                <a:latin typeface="Arial"/>
                <a:cs typeface="Arial"/>
              </a:rPr>
            </a:br>
            <a:br>
              <a:rPr lang="en-US" sz="1600">
                <a:latin typeface="Arial"/>
                <a:cs typeface="Arial"/>
              </a:rPr>
            </a:br>
            <a:r>
              <a:rPr lang="en-US" sz="4000">
                <a:latin typeface="Arial"/>
                <a:cs typeface="Arial"/>
              </a:rPr>
              <a:t>PLAC / SGO / Kinship Responsibility</a:t>
            </a:r>
          </a:p>
          <a:p>
            <a:endParaRPr lang="en-US"/>
          </a:p>
        </p:txBody>
      </p:sp>
      <p:sp>
        <p:nvSpPr>
          <p:cNvPr id="3" name="Content Placeholder 2">
            <a:extLst>
              <a:ext uri="{FF2B5EF4-FFF2-40B4-BE49-F238E27FC236}">
                <a16:creationId xmlns:a16="http://schemas.microsoft.com/office/drawing/2014/main" id="{FDB8A3CE-585B-5635-E7CA-C234EC8714E1}"/>
              </a:ext>
            </a:extLst>
          </p:cNvPr>
          <p:cNvSpPr>
            <a:spLocks noGrp="1"/>
          </p:cNvSpPr>
          <p:nvPr>
            <p:ph idx="1"/>
          </p:nvPr>
        </p:nvSpPr>
        <p:spPr>
          <a:xfrm>
            <a:off x="317089" y="870155"/>
            <a:ext cx="10515600" cy="3807389"/>
          </a:xfrm>
        </p:spPr>
        <p:txBody>
          <a:bodyPr vert="horz" lIns="91440" tIns="45720" rIns="91440" bIns="45720" rtlCol="0" anchor="t">
            <a:noAutofit/>
          </a:bodyPr>
          <a:lstStyle/>
          <a:p>
            <a:endParaRPr lang="en-US" sz="1400">
              <a:latin typeface="Arial"/>
              <a:cs typeface="Arial"/>
            </a:endParaRPr>
          </a:p>
          <a:p>
            <a:r>
              <a:rPr lang="en-US" sz="1600">
                <a:latin typeface="Arial"/>
                <a:cs typeface="Arial"/>
              </a:rPr>
              <a:t>We have two ELAs who have responsibility for these areas.  They do not </a:t>
            </a:r>
            <a:r>
              <a:rPr lang="en-US" sz="1600" err="1">
                <a:latin typeface="Arial"/>
                <a:cs typeface="Arial"/>
              </a:rPr>
              <a:t>casehold</a:t>
            </a:r>
            <a:r>
              <a:rPr lang="en-US" sz="1600">
                <a:latin typeface="Arial"/>
                <a:cs typeface="Arial"/>
              </a:rPr>
              <a:t> but are able to offer help and advice and signpost any teachers, social workers or carers and parents that get in touch.  We also have a PLAC PEP.  This is not a statutory document, but it provides a useful starting point from which to discuss the support that is in place or that could be implemented</a:t>
            </a:r>
            <a:r>
              <a:rPr lang="en-US" sz="1400">
                <a:latin typeface="Arial"/>
                <a:cs typeface="Arial"/>
              </a:rPr>
              <a:t>.</a:t>
            </a:r>
          </a:p>
          <a:p>
            <a:endParaRPr lang="en-US" sz="1400"/>
          </a:p>
          <a:p>
            <a:r>
              <a:rPr lang="en-US" sz="1600">
                <a:latin typeface="Arial"/>
                <a:cs typeface="Arial"/>
              </a:rPr>
              <a:t> What works for Children in Care, also works for PLAC, SGO and Kinship too.</a:t>
            </a:r>
          </a:p>
          <a:p>
            <a:endParaRPr lang="en-US" sz="1600"/>
          </a:p>
          <a:p>
            <a:r>
              <a:rPr lang="en-US" sz="1600">
                <a:latin typeface="Arial"/>
                <a:cs typeface="Arial"/>
              </a:rPr>
              <a:t>Make sure you tick the PLAC box on the school census. </a:t>
            </a:r>
          </a:p>
          <a:p>
            <a:endParaRPr lang="en-US"/>
          </a:p>
        </p:txBody>
      </p:sp>
      <p:sp>
        <p:nvSpPr>
          <p:cNvPr id="5" name="Rectangle 1">
            <a:extLst>
              <a:ext uri="{FF2B5EF4-FFF2-40B4-BE49-F238E27FC236}">
                <a16:creationId xmlns:a16="http://schemas.microsoft.com/office/drawing/2014/main" id="{7EC459F8-520E-E9BA-5307-A0AC4483FADE}"/>
              </a:ext>
            </a:extLst>
          </p:cNvPr>
          <p:cNvSpPr>
            <a:spLocks noChangeArrowheads="1"/>
          </p:cNvSpPr>
          <p:nvPr/>
        </p:nvSpPr>
        <p:spPr bwMode="auto">
          <a:xfrm>
            <a:off x="6096000" y="3349466"/>
            <a:ext cx="4182319" cy="93871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4007A2"/>
                </a:solidFill>
                <a:effectLst/>
                <a:latin typeface="Roboto" panose="02000000000000000000" pitchFamily="2" charset="0"/>
              </a:rPr>
              <a:t>  </a:t>
            </a:r>
            <a:r>
              <a:rPr kumimoji="0" lang="en-US" altLang="en-US" sz="1900" b="0" i="0" u="none" strike="noStrike" cap="none" normalizeH="0" baseline="0">
                <a:ln>
                  <a:noFill/>
                </a:ln>
                <a:solidFill>
                  <a:srgbClr val="4007A2"/>
                </a:solidFill>
                <a:effectLst/>
                <a:latin typeface="Roboto" panose="02000000000000000000" pitchFamily="2" charset="0"/>
                <a:hlinkClick r:id="rId2"/>
              </a:rPr>
              <a:t>      </a:t>
            </a:r>
            <a:endParaRPr kumimoji="0" lang="en-US" altLang="en-US" sz="1000" b="0" i="0" u="none" strike="noStrike" cap="none" normalizeH="0" baseline="0">
              <a:ln>
                <a:noFill/>
              </a:ln>
              <a:solidFill>
                <a:srgbClr val="4007A2"/>
              </a:solidFill>
              <a:effectLst/>
              <a:latin typeface="Roboto" panose="02000000000000000000" pitchFamily="2" charset="0"/>
              <a:hlinkClick r:id="rId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rgbClr val="111111"/>
                </a:solidFill>
                <a:effectLst/>
                <a:latin typeface="Roboto" panose="02000000000000000000" pitchFamily="2" charset="0"/>
                <a:hlinkClick r:id="rId2"/>
              </a:rPr>
              <a:t>Kinship</a:t>
            </a:r>
            <a:endParaRPr kumimoji="0" lang="en-US" altLang="en-US" b="0" i="0" u="none" strike="noStrike" cap="none" normalizeH="0" baseline="0">
              <a:ln>
                <a:noFill/>
              </a:ln>
              <a:solidFill>
                <a:srgbClr val="4007A2"/>
              </a:solidFill>
              <a:effectLst/>
              <a:latin typeface="Roboto" panose="02000000000000000000" pitchFamily="2" charset="0"/>
              <a:hlinkClick r:id="rId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rgbClr val="444444"/>
                </a:solidFill>
                <a:effectLst/>
                <a:latin typeface="Roboto" panose="02000000000000000000" pitchFamily="2" charset="0"/>
                <a:hlinkClick r:id="rId2"/>
              </a:rPr>
              <a:t>https://kinship.org.uk</a:t>
            </a:r>
            <a:endParaRPr kumimoji="0" lang="en-US" altLang="en-US" b="0" i="0" u="none" strike="noStrike" cap="none" normalizeH="0" baseline="0">
              <a:ln>
                <a:noFill/>
              </a:ln>
              <a:solidFill>
                <a:schemeClr val="tx1"/>
              </a:solidFill>
              <a:effectLst/>
              <a:latin typeface="Arial" panose="020B0604020202020204" pitchFamily="34" charset="0"/>
            </a:endParaRPr>
          </a:p>
        </p:txBody>
      </p:sp>
      <p:pic>
        <p:nvPicPr>
          <p:cNvPr id="2050" name="Picture 2" descr="Global web icon">
            <a:hlinkClick r:id="rId2"/>
            <a:extLst>
              <a:ext uri="{FF2B5EF4-FFF2-40B4-BE49-F238E27FC236}">
                <a16:creationId xmlns:a16="http://schemas.microsoft.com/office/drawing/2014/main" id="{219CE4EF-AD4D-E68F-3DF1-6950059D04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9570" y="2362195"/>
            <a:ext cx="1704106" cy="170411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22BE79CC-0D6E-52BE-E731-3429A0B8493C}"/>
              </a:ext>
            </a:extLst>
          </p:cNvPr>
          <p:cNvSpPr/>
          <p:nvPr/>
        </p:nvSpPr>
        <p:spPr>
          <a:xfrm>
            <a:off x="1088020" y="4340506"/>
            <a:ext cx="7231550" cy="22802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b="1" i="0">
                <a:solidFill>
                  <a:srgbClr val="FFFFFF"/>
                </a:solidFill>
                <a:effectLst/>
                <a:latin typeface="Prodigy Sans"/>
              </a:rPr>
              <a:t>What is kinship care?</a:t>
            </a:r>
          </a:p>
          <a:p>
            <a:pPr algn="l"/>
            <a:r>
              <a:rPr lang="en-GB" b="0" i="0">
                <a:solidFill>
                  <a:srgbClr val="FFFFFF"/>
                </a:solidFill>
                <a:effectLst/>
                <a:latin typeface="Raleway" pitchFamily="2" charset="0"/>
              </a:rPr>
              <a:t>Kinship carers are family or friends who step up, often during an unexpected crisis, to care for a child when their parents aren’t able to. Kinship care is a commitment. To bring love and hope to a child who has experienced trauma. No matter what.</a:t>
            </a:r>
          </a:p>
        </p:txBody>
      </p:sp>
    </p:spTree>
    <p:extLst>
      <p:ext uri="{BB962C8B-B14F-4D97-AF65-F5344CB8AC3E}">
        <p14:creationId xmlns:p14="http://schemas.microsoft.com/office/powerpoint/2010/main" val="201910479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7B1733-B68E-4BA7-A117-FA850F73BC92}"/>
              </a:ext>
            </a:extLst>
          </p:cNvPr>
          <p:cNvSpPr>
            <a:spLocks noGrp="1"/>
          </p:cNvSpPr>
          <p:nvPr>
            <p:ph type="title"/>
          </p:nvPr>
        </p:nvSpPr>
        <p:spPr>
          <a:xfrm>
            <a:off x="838200" y="647700"/>
            <a:ext cx="10515600" cy="707462"/>
          </a:xfrm>
        </p:spPr>
        <p:txBody>
          <a:bodyPr anchor="ctr">
            <a:normAutofit/>
          </a:bodyPr>
          <a:lstStyle/>
          <a:p>
            <a:r>
              <a:rPr lang="en-GB"/>
              <a:t>Next Designated Teacher Training</a:t>
            </a:r>
          </a:p>
        </p:txBody>
      </p:sp>
      <p:sp>
        <p:nvSpPr>
          <p:cNvPr id="3" name="Subtitle 2">
            <a:extLst>
              <a:ext uri="{FF2B5EF4-FFF2-40B4-BE49-F238E27FC236}">
                <a16:creationId xmlns:a16="http://schemas.microsoft.com/office/drawing/2014/main" id="{2EA87DE5-3F77-42B2-9B51-B328BE8DCEB7}"/>
              </a:ext>
            </a:extLst>
          </p:cNvPr>
          <p:cNvSpPr>
            <a:spLocks noGrp="1"/>
          </p:cNvSpPr>
          <p:nvPr>
            <p:ph sz="quarter" idx="10"/>
          </p:nvPr>
        </p:nvSpPr>
        <p:spPr>
          <a:xfrm>
            <a:off x="838200" y="1803400"/>
            <a:ext cx="5040000" cy="4406900"/>
          </a:xfrm>
        </p:spPr>
        <p:txBody>
          <a:bodyPr vert="horz" lIns="91440" tIns="45720" rIns="91440" bIns="45720" rtlCol="0" anchor="t">
            <a:normAutofit lnSpcReduction="10000"/>
          </a:bodyPr>
          <a:lstStyle/>
          <a:p>
            <a:endParaRPr lang="en-US">
              <a:latin typeface="Arial"/>
              <a:cs typeface="Arial"/>
            </a:endParaRPr>
          </a:p>
          <a:p>
            <a:endParaRPr lang="en-GB" sz="2400">
              <a:latin typeface="Arial"/>
              <a:cs typeface="Arial"/>
            </a:endParaRPr>
          </a:p>
          <a:p>
            <a:r>
              <a:rPr lang="en-GB" sz="3000" b="1">
                <a:latin typeface="Arial"/>
                <a:cs typeface="Arial"/>
              </a:rPr>
              <a:t>13/02/25</a:t>
            </a:r>
          </a:p>
          <a:p>
            <a:endParaRPr lang="en-GB" sz="2400"/>
          </a:p>
          <a:p>
            <a:r>
              <a:rPr lang="en-GB" sz="2400">
                <a:latin typeface="Arial"/>
                <a:cs typeface="Arial"/>
              </a:rPr>
              <a:t>Time:</a:t>
            </a:r>
          </a:p>
          <a:p>
            <a:pPr marL="285750" indent="-285750">
              <a:buFont typeface="Wingdings" panose="05000000000000000000" pitchFamily="2" charset="2"/>
              <a:buChar char="v"/>
            </a:pPr>
            <a:r>
              <a:rPr lang="en-GB" sz="2400">
                <a:effectLst/>
                <a:latin typeface="Arial"/>
                <a:cs typeface="Arial"/>
              </a:rPr>
              <a:t>15:30-16:30 New to Role:</a:t>
            </a:r>
          </a:p>
          <a:p>
            <a:pPr marL="285750" indent="-285750">
              <a:buFont typeface="Wingdings" panose="05000000000000000000" pitchFamily="2" charset="2"/>
              <a:buChar char="v"/>
            </a:pPr>
            <a:r>
              <a:rPr lang="en-GB" sz="2400">
                <a:effectLst/>
                <a:latin typeface="Arial"/>
                <a:cs typeface="Arial"/>
              </a:rPr>
              <a:t>16:30-17:30 Updates for All DTs</a:t>
            </a:r>
          </a:p>
          <a:p>
            <a:pPr marL="285750" indent="-285750">
              <a:buFont typeface="Wingdings" panose="05000000000000000000" pitchFamily="2" charset="2"/>
              <a:buChar char="v"/>
            </a:pPr>
            <a:endParaRPr lang="en-GB" sz="2400"/>
          </a:p>
          <a:p>
            <a:r>
              <a:rPr lang="en-GB" sz="2400">
                <a:effectLst/>
                <a:latin typeface="Arial"/>
                <a:cs typeface="Arial"/>
              </a:rPr>
              <a:t>Keep an eye on NYES or contact your Virtual School Worker</a:t>
            </a:r>
          </a:p>
        </p:txBody>
      </p:sp>
      <p:pic>
        <p:nvPicPr>
          <p:cNvPr id="6" name="Picture Placeholder 5" descr="A logo of a virtual school&#10;&#10;Description automatically generated with low confidence">
            <a:extLst>
              <a:ext uri="{FF2B5EF4-FFF2-40B4-BE49-F238E27FC236}">
                <a16:creationId xmlns:a16="http://schemas.microsoft.com/office/drawing/2014/main" id="{E02C3FF7-B0EE-4049-894C-934D7E69D443}"/>
              </a:ext>
            </a:extLst>
          </p:cNvPr>
          <p:cNvPicPr>
            <a:picLocks noGrp="1" noChangeAspect="1"/>
          </p:cNvPicPr>
          <p:nvPr>
            <p:ph sz="quarter" idx="11"/>
          </p:nvPr>
        </p:nvPicPr>
        <p:blipFill rotWithShape="1">
          <a:blip r:embed="rId2"/>
          <a:stretch/>
        </p:blipFill>
        <p:spPr>
          <a:xfrm>
            <a:off x="6313800" y="2313410"/>
            <a:ext cx="5040000" cy="3386880"/>
          </a:xfrm>
          <a:prstGeom prst="rect">
            <a:avLst/>
          </a:prstGeom>
          <a:noFill/>
        </p:spPr>
      </p:pic>
    </p:spTree>
    <p:extLst>
      <p:ext uri="{BB962C8B-B14F-4D97-AF65-F5344CB8AC3E}">
        <p14:creationId xmlns:p14="http://schemas.microsoft.com/office/powerpoint/2010/main" val="373765275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8484" y="1796716"/>
            <a:ext cx="8205537" cy="2679031"/>
          </a:xfrm>
        </p:spPr>
        <p:txBody>
          <a:bodyPr>
            <a:normAutofit/>
          </a:bodyPr>
          <a:lstStyle/>
          <a:p>
            <a:pPr algn="ctr"/>
            <a:r>
              <a:t>Thematic Reviews of Children Not in School</a:t>
            </a:r>
            <a:br>
              <a:rPr lang="en-GB"/>
            </a:br>
            <a:br>
              <a:rPr lang="en-GB"/>
            </a:br>
            <a:r>
              <a:rPr lang="en-GB"/>
              <a:t>Alternative Provision</a:t>
            </a:r>
            <a:endParaRPr/>
          </a:p>
        </p:txBody>
      </p:sp>
      <p:sp>
        <p:nvSpPr>
          <p:cNvPr id="3" name="Subtitle 2"/>
          <p:cNvSpPr>
            <a:spLocks noGrp="1"/>
          </p:cNvSpPr>
          <p:nvPr>
            <p:ph type="subTitle" idx="1"/>
          </p:nvPr>
        </p:nvSpPr>
        <p:spPr>
          <a:xfrm>
            <a:off x="499023" y="5355497"/>
            <a:ext cx="11193954" cy="433249"/>
          </a:xfrm>
        </p:spPr>
        <p:txBody>
          <a:bodyPr>
            <a:normAutofit lnSpcReduction="10000"/>
          </a:bodyPr>
          <a:lstStyle/>
          <a:p>
            <a:pPr algn="r"/>
            <a:r>
              <a:rPr lang="en-GB"/>
              <a:t>SENCO update Feb 2025</a:t>
            </a:r>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573" y="442194"/>
            <a:ext cx="10515600" cy="707462"/>
          </a:xfrm>
        </p:spPr>
        <p:txBody>
          <a:bodyPr/>
          <a:lstStyle/>
          <a:p>
            <a:r>
              <a:t>Introduction</a:t>
            </a:r>
          </a:p>
        </p:txBody>
      </p:sp>
      <p:sp>
        <p:nvSpPr>
          <p:cNvPr id="3" name="Content Placeholder 2"/>
          <p:cNvSpPr>
            <a:spLocks noGrp="1"/>
          </p:cNvSpPr>
          <p:nvPr>
            <p:ph idx="1"/>
          </p:nvPr>
        </p:nvSpPr>
        <p:spPr>
          <a:xfrm>
            <a:off x="464573" y="1251284"/>
            <a:ext cx="10515600" cy="4925679"/>
          </a:xfrm>
        </p:spPr>
        <p:txBody>
          <a:bodyPr>
            <a:normAutofit/>
          </a:bodyPr>
          <a:lstStyle/>
          <a:p>
            <a:r>
              <a:rPr lang="en-GB" sz="2000" b="0" i="0">
                <a:solidFill>
                  <a:srgbClr val="242424"/>
                </a:solidFill>
                <a:effectLst/>
                <a:latin typeface="Segoe UI" panose="020B0502040204020203" pitchFamily="34" charset="0"/>
              </a:rPr>
              <a:t>The thematic reviews conducted by Ofsted and the Care Quality Commission (CQC) focus on understanding the experiences of children with special educational needs and/or disabilities (SEND) who are not in school. </a:t>
            </a:r>
          </a:p>
          <a:p>
            <a:r>
              <a:rPr lang="en-GB" sz="2000" b="0" i="0">
                <a:solidFill>
                  <a:srgbClr val="242424"/>
                </a:solidFill>
                <a:effectLst/>
                <a:latin typeface="Segoe UI" panose="020B0502040204020203" pitchFamily="34" charset="0"/>
              </a:rPr>
              <a:t>These reviews aim to:</a:t>
            </a:r>
          </a:p>
          <a:p>
            <a:endParaRPr lang="en-GB" sz="2000" b="0" i="0">
              <a:solidFill>
                <a:srgbClr val="242424"/>
              </a:solidFill>
              <a:effectLst/>
              <a:latin typeface="Segoe UI" panose="020B0502040204020203" pitchFamily="34" charset="0"/>
            </a:endParaRPr>
          </a:p>
          <a:p>
            <a:pPr marL="457200" indent="-457200" algn="l">
              <a:buFont typeface="+mj-lt"/>
              <a:buAutoNum type="arabicPeriod"/>
            </a:pPr>
            <a:r>
              <a:rPr lang="en-GB" sz="2000" b="1" i="0">
                <a:solidFill>
                  <a:srgbClr val="242424"/>
                </a:solidFill>
                <a:effectLst/>
                <a:latin typeface="Segoe UI" panose="020B0502040204020203" pitchFamily="34" charset="0"/>
              </a:rPr>
              <a:t>Identify Reasons</a:t>
            </a:r>
            <a:r>
              <a:rPr lang="en-GB" sz="2000" b="0" i="0">
                <a:solidFill>
                  <a:srgbClr val="242424"/>
                </a:solidFill>
                <a:effectLst/>
                <a:latin typeface="Segoe UI" panose="020B0502040204020203" pitchFamily="34" charset="0"/>
              </a:rPr>
              <a:t>: Explore why children with SEND leave full-time education, including factors such as unmet needs, bullying, and mental health issues.</a:t>
            </a:r>
          </a:p>
          <a:p>
            <a:pPr marL="457200" indent="-457200" algn="l">
              <a:buFont typeface="+mj-lt"/>
              <a:buAutoNum type="arabicPeriod"/>
            </a:pPr>
            <a:r>
              <a:rPr lang="en-GB" sz="2000" b="1" i="0">
                <a:solidFill>
                  <a:srgbClr val="242424"/>
                </a:solidFill>
                <a:effectLst/>
                <a:latin typeface="Segoe UI" panose="020B0502040204020203" pitchFamily="34" charset="0"/>
              </a:rPr>
              <a:t>Assess Support</a:t>
            </a:r>
            <a:r>
              <a:rPr lang="en-GB" sz="2000" b="0" i="0">
                <a:solidFill>
                  <a:srgbClr val="242424"/>
                </a:solidFill>
                <a:effectLst/>
                <a:latin typeface="Segoe UI" panose="020B0502040204020203" pitchFamily="34" charset="0"/>
              </a:rPr>
              <a:t>: Evaluate the support provided by schools, local authorities, social care, and health providers to these children.</a:t>
            </a:r>
          </a:p>
          <a:p>
            <a:pPr marL="457200" indent="-457200" algn="l">
              <a:buFont typeface="+mj-lt"/>
              <a:buAutoNum type="arabicPeriod"/>
            </a:pPr>
            <a:r>
              <a:rPr lang="en-GB" sz="2000" b="1" i="0">
                <a:solidFill>
                  <a:srgbClr val="242424"/>
                </a:solidFill>
                <a:effectLst/>
                <a:latin typeface="Segoe UI" panose="020B0502040204020203" pitchFamily="34" charset="0"/>
              </a:rPr>
              <a:t>Gather Insights</a:t>
            </a:r>
            <a:r>
              <a:rPr lang="en-GB" sz="2000" b="0" i="0">
                <a:solidFill>
                  <a:srgbClr val="242424"/>
                </a:solidFill>
                <a:effectLst/>
                <a:latin typeface="Segoe UI" panose="020B0502040204020203" pitchFamily="34" charset="0"/>
              </a:rPr>
              <a:t>: Collect views from parents, children, practitioners, and leaders on the effectiveness of current support systems and identify areas for improvement.</a:t>
            </a:r>
          </a:p>
          <a:p>
            <a:pPr marL="457200" indent="-457200" algn="l">
              <a:buFont typeface="+mj-lt"/>
              <a:buAutoNum type="arabicPeriod"/>
            </a:pPr>
            <a:r>
              <a:rPr lang="en-GB" sz="2000" b="1" i="0">
                <a:solidFill>
                  <a:srgbClr val="242424"/>
                </a:solidFill>
                <a:effectLst/>
                <a:latin typeface="Segoe UI" panose="020B0502040204020203" pitchFamily="34" charset="0"/>
              </a:rPr>
              <a:t>Recommend Improvements</a:t>
            </a:r>
            <a:r>
              <a:rPr lang="en-GB" sz="2000" b="0" i="0">
                <a:solidFill>
                  <a:srgbClr val="242424"/>
                </a:solidFill>
                <a:effectLst/>
                <a:latin typeface="Segoe UI" panose="020B0502040204020203" pitchFamily="34" charset="0"/>
              </a:rPr>
              <a:t>: Provide recommendations to enhance coordination, increase resources, and implement regular monitoring and evaluation to better meet the needs of children with SEND.</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D1DDC-E6F5-C611-2720-D39841A85644}"/>
              </a:ext>
            </a:extLst>
          </p:cNvPr>
          <p:cNvSpPr>
            <a:spLocks noGrp="1"/>
          </p:cNvSpPr>
          <p:nvPr>
            <p:ph type="title"/>
          </p:nvPr>
        </p:nvSpPr>
        <p:spPr>
          <a:xfrm>
            <a:off x="485274" y="327306"/>
            <a:ext cx="10515600" cy="707462"/>
          </a:xfrm>
        </p:spPr>
        <p:txBody>
          <a:bodyPr/>
          <a:lstStyle/>
          <a:p>
            <a:r>
              <a:rPr lang="en-GB"/>
              <a:t>Areas of Children Not in School review</a:t>
            </a:r>
          </a:p>
        </p:txBody>
      </p:sp>
      <p:sp>
        <p:nvSpPr>
          <p:cNvPr id="3" name="Content Placeholder 2">
            <a:extLst>
              <a:ext uri="{FF2B5EF4-FFF2-40B4-BE49-F238E27FC236}">
                <a16:creationId xmlns:a16="http://schemas.microsoft.com/office/drawing/2014/main" id="{850588B9-4A20-C5BE-2BC7-FBBF3B42C309}"/>
              </a:ext>
            </a:extLst>
          </p:cNvPr>
          <p:cNvSpPr>
            <a:spLocks noGrp="1"/>
          </p:cNvSpPr>
          <p:nvPr>
            <p:ph idx="1"/>
          </p:nvPr>
        </p:nvSpPr>
        <p:spPr>
          <a:xfrm>
            <a:off x="464573" y="1259305"/>
            <a:ext cx="5278501" cy="4917658"/>
          </a:xfrm>
        </p:spPr>
        <p:txBody>
          <a:bodyPr>
            <a:normAutofit fontScale="77500" lnSpcReduction="20000"/>
          </a:bodyPr>
          <a:lstStyle/>
          <a:p>
            <a:pPr marL="342900" indent="-342900" algn="l">
              <a:buFont typeface="Arial" panose="020B0604020202020204" pitchFamily="34" charset="0"/>
              <a:buChar char="•"/>
            </a:pPr>
            <a:r>
              <a:rPr lang="en-GB" sz="2000" b="1" i="0">
                <a:solidFill>
                  <a:srgbClr val="242424"/>
                </a:solidFill>
                <a:effectLst/>
                <a:latin typeface="Segoe UI" panose="020B0502040204020203" pitchFamily="34" charset="0"/>
              </a:rPr>
              <a:t>Collaboration:</a:t>
            </a:r>
            <a:r>
              <a:rPr lang="en-GB" sz="2000" b="0" i="0">
                <a:solidFill>
                  <a:srgbClr val="242424"/>
                </a:solidFill>
                <a:effectLst/>
                <a:latin typeface="Segoe UI" panose="020B0502040204020203" pitchFamily="34" charset="0"/>
              </a:rPr>
              <a:t> How health, education, and social care services work together to meet the needs of these children.</a:t>
            </a:r>
          </a:p>
          <a:p>
            <a:pPr marL="342900" indent="-342900" algn="l">
              <a:buFont typeface="Arial" panose="020B0604020202020204" pitchFamily="34" charset="0"/>
              <a:buChar char="•"/>
            </a:pPr>
            <a:r>
              <a:rPr lang="en-GB" sz="2000" b="1" i="0">
                <a:solidFill>
                  <a:srgbClr val="242424"/>
                </a:solidFill>
                <a:effectLst/>
                <a:latin typeface="Segoe UI" panose="020B0502040204020203" pitchFamily="34" charset="0"/>
              </a:rPr>
              <a:t>Reasons for Leaving School:</a:t>
            </a:r>
            <a:r>
              <a:rPr lang="en-GB" sz="2000" b="0" i="0">
                <a:solidFill>
                  <a:srgbClr val="242424"/>
                </a:solidFill>
                <a:effectLst/>
                <a:latin typeface="Segoe UI" panose="020B0502040204020203" pitchFamily="34" charset="0"/>
              </a:rPr>
              <a:t> Why children with SEND leave full-time education and what schools are doing to help them stay.</a:t>
            </a:r>
          </a:p>
          <a:p>
            <a:pPr marL="342900" indent="-342900" algn="l">
              <a:buFont typeface="Arial" panose="020B0604020202020204" pitchFamily="34" charset="0"/>
              <a:buChar char="•"/>
            </a:pPr>
            <a:r>
              <a:rPr lang="en-GB" sz="2000" b="1" i="0">
                <a:solidFill>
                  <a:srgbClr val="242424"/>
                </a:solidFill>
                <a:effectLst/>
                <a:latin typeface="Segoe UI" panose="020B0502040204020203" pitchFamily="34" charset="0"/>
              </a:rPr>
              <a:t>Local Authority Role:</a:t>
            </a:r>
            <a:r>
              <a:rPr lang="en-GB" sz="2000" b="0" i="0">
                <a:solidFill>
                  <a:srgbClr val="242424"/>
                </a:solidFill>
                <a:effectLst/>
                <a:latin typeface="Segoe UI" panose="020B0502040204020203" pitchFamily="34" charset="0"/>
              </a:rPr>
              <a:t> The impact of local authorities in ensuring children with SEND receive suitable education.</a:t>
            </a:r>
          </a:p>
          <a:p>
            <a:pPr marL="342900" indent="-342900" algn="l">
              <a:buFont typeface="Arial" panose="020B0604020202020204" pitchFamily="34" charset="0"/>
              <a:buChar char="•"/>
            </a:pPr>
            <a:r>
              <a:rPr lang="en-GB" sz="2000" b="1" i="0">
                <a:solidFill>
                  <a:srgbClr val="242424"/>
                </a:solidFill>
                <a:effectLst/>
                <a:latin typeface="Segoe UI" panose="020B0502040204020203" pitchFamily="34" charset="0"/>
              </a:rPr>
              <a:t>Social Care Role:</a:t>
            </a:r>
            <a:r>
              <a:rPr lang="en-GB" sz="2000" b="0" i="0">
                <a:solidFill>
                  <a:srgbClr val="242424"/>
                </a:solidFill>
                <a:effectLst/>
                <a:latin typeface="Segoe UI" panose="020B0502040204020203" pitchFamily="34" charset="0"/>
              </a:rPr>
              <a:t> The role of social care in supporting children with SEND who are not in school and need help and protection.</a:t>
            </a:r>
          </a:p>
          <a:p>
            <a:pPr marL="342900" indent="-342900" algn="l">
              <a:buFont typeface="Arial" panose="020B0604020202020204" pitchFamily="34" charset="0"/>
              <a:buChar char="•"/>
            </a:pPr>
            <a:r>
              <a:rPr lang="en-GB" sz="2000" b="1" i="0">
                <a:solidFill>
                  <a:srgbClr val="242424"/>
                </a:solidFill>
                <a:effectLst/>
                <a:latin typeface="Segoe UI" panose="020B0502040204020203" pitchFamily="34" charset="0"/>
              </a:rPr>
              <a:t>Health Providers' Role:</a:t>
            </a:r>
            <a:r>
              <a:rPr lang="en-GB" sz="2000" b="0" i="0">
                <a:solidFill>
                  <a:srgbClr val="242424"/>
                </a:solidFill>
                <a:effectLst/>
                <a:latin typeface="Segoe UI" panose="020B0502040204020203" pitchFamily="34" charset="0"/>
              </a:rPr>
              <a:t> How health providers meet the health needs of children with SEND who are not in school.</a:t>
            </a:r>
          </a:p>
          <a:p>
            <a:pPr marL="342900" indent="-342900" algn="l">
              <a:buFont typeface="Arial" panose="020B0604020202020204" pitchFamily="34" charset="0"/>
              <a:buChar char="•"/>
            </a:pPr>
            <a:r>
              <a:rPr lang="en-GB" sz="2000" b="1" i="0">
                <a:solidFill>
                  <a:srgbClr val="242424"/>
                </a:solidFill>
                <a:effectLst/>
                <a:latin typeface="Segoe UI" panose="020B0502040204020203" pitchFamily="34" charset="0"/>
              </a:rPr>
              <a:t>Support for Hard-to-Reach Children:</a:t>
            </a:r>
            <a:r>
              <a:rPr lang="en-GB" sz="2000" b="0" i="0">
                <a:solidFill>
                  <a:srgbClr val="242424"/>
                </a:solidFill>
                <a:effectLst/>
                <a:latin typeface="Segoe UI" panose="020B0502040204020203" pitchFamily="34" charset="0"/>
              </a:rPr>
              <a:t> How local authorities support children not in school, especially those who are hard to reach or have safeguarding concerns.</a:t>
            </a:r>
          </a:p>
          <a:p>
            <a:pPr marL="342900" indent="-342900" algn="l">
              <a:buFont typeface="Arial" panose="020B0604020202020204" pitchFamily="34" charset="0"/>
              <a:buChar char="•"/>
            </a:pPr>
            <a:r>
              <a:rPr lang="en-GB" sz="2000" b="1" i="0">
                <a:solidFill>
                  <a:srgbClr val="242424"/>
                </a:solidFill>
                <a:effectLst/>
                <a:latin typeface="Segoe UI" panose="020B0502040204020203" pitchFamily="34" charset="0"/>
              </a:rPr>
              <a:t>Stakeholder Views:</a:t>
            </a:r>
            <a:r>
              <a:rPr lang="en-GB" sz="2000" b="0" i="0">
                <a:solidFill>
                  <a:srgbClr val="242424"/>
                </a:solidFill>
                <a:effectLst/>
                <a:latin typeface="Segoe UI" panose="020B0502040204020203" pitchFamily="34" charset="0"/>
              </a:rPr>
              <a:t> Insights from parents, children, practitioners, and leaders on why children are not in school and how their needs are being met.</a:t>
            </a:r>
          </a:p>
        </p:txBody>
      </p:sp>
      <p:sp>
        <p:nvSpPr>
          <p:cNvPr id="4" name="Content Placeholder 2">
            <a:extLst>
              <a:ext uri="{FF2B5EF4-FFF2-40B4-BE49-F238E27FC236}">
                <a16:creationId xmlns:a16="http://schemas.microsoft.com/office/drawing/2014/main" id="{5A209A30-A7DC-7E83-66A3-17F72451C6D7}"/>
              </a:ext>
            </a:extLst>
          </p:cNvPr>
          <p:cNvSpPr txBox="1">
            <a:spLocks/>
          </p:cNvSpPr>
          <p:nvPr/>
        </p:nvSpPr>
        <p:spPr>
          <a:xfrm>
            <a:off x="5964360" y="1259305"/>
            <a:ext cx="5999097" cy="4692316"/>
          </a:xfrm>
          <a:prstGeom prst="rect">
            <a:avLst/>
          </a:prstGeom>
          <a:noFill/>
        </p:spPr>
        <p:txBody>
          <a:bodyPr vert="horz" lIns="91440" tIns="45720" rIns="91440" bIns="45720" rtlCol="0">
            <a:normAutofit fontScale="5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They will seek to understand the experiences of:</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1"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children with SEND and their families</a:t>
            </a:r>
            <a:r>
              <a:rPr kumimoji="0" lang="en-GB" sz="2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 including: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children who are missing from education and children who are electively home educated</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children who are on a school roll but are flexi-schooled on a part-time basis, or are severely absent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children attending unregistered AP</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children who receive special educational provision through EOTAS arrangements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children who have returned to education in the last 6 months having met our definition of a child not in school</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1"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strategic leaders</a:t>
            </a:r>
            <a:r>
              <a:rPr kumimoji="0" lang="en-GB" sz="2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 including: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those who commission, or support the commissioning of, services that provide support for children not in school</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those who are involved in area-wide strategic planning for children not in school, which includes knowing their destination and providing support</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1"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delivery partners</a:t>
            </a:r>
            <a:r>
              <a:rPr kumimoji="0" lang="en-GB" sz="2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 including: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providers and practitioners that deliver education to school-age children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health and social care providers that support all children in a local area</a:t>
            </a:r>
          </a:p>
        </p:txBody>
      </p:sp>
    </p:spTree>
    <p:extLst>
      <p:ext uri="{BB962C8B-B14F-4D97-AF65-F5344CB8AC3E}">
        <p14:creationId xmlns:p14="http://schemas.microsoft.com/office/powerpoint/2010/main" val="379535419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1243CB-6D53-DF9D-1779-D57001B7D039}"/>
              </a:ext>
            </a:extLst>
          </p:cNvPr>
          <p:cNvSpPr>
            <a:spLocks noGrp="1"/>
          </p:cNvSpPr>
          <p:nvPr>
            <p:ph idx="1"/>
          </p:nvPr>
        </p:nvSpPr>
        <p:spPr>
          <a:xfrm>
            <a:off x="401054" y="1604211"/>
            <a:ext cx="11454062" cy="5021178"/>
          </a:xfrm>
        </p:spPr>
        <p:txBody>
          <a:bodyPr>
            <a:normAutofit/>
          </a:bodyPr>
          <a:lstStyle/>
          <a:p>
            <a:pPr marL="457200" indent="-457200">
              <a:buFont typeface="Arial" panose="020B0604020202020204" pitchFamily="34" charset="0"/>
              <a:buChar char="•"/>
            </a:pPr>
            <a:r>
              <a:rPr lang="en-GB">
                <a:latin typeface="Segoe UI" panose="020B0502040204020203" pitchFamily="34" charset="0"/>
                <a:cs typeface="Segoe UI" panose="020B0502040204020203" pitchFamily="34" charset="0"/>
              </a:rPr>
              <a:t>3 weeks (2 weeks off site, 1 week on site)</a:t>
            </a:r>
          </a:p>
          <a:p>
            <a:pPr marL="457200" indent="-457200">
              <a:buFont typeface="Arial" panose="020B0604020202020204" pitchFamily="34" charset="0"/>
              <a:buChar char="•"/>
            </a:pPr>
            <a:r>
              <a:rPr lang="en-GB">
                <a:latin typeface="Segoe UI" panose="020B0502040204020203" pitchFamily="34" charset="0"/>
                <a:cs typeface="Segoe UI" panose="020B0502040204020203" pitchFamily="34" charset="0"/>
              </a:rPr>
              <a:t>3 inspectors (education, health, social care)</a:t>
            </a:r>
          </a:p>
          <a:p>
            <a:pPr marL="457200" indent="-457200">
              <a:buFont typeface="Arial" panose="020B0604020202020204" pitchFamily="34" charset="0"/>
              <a:buChar char="•"/>
            </a:pPr>
            <a:r>
              <a:rPr lang="en-GB">
                <a:latin typeface="Segoe UI" panose="020B0502040204020203" pitchFamily="34" charset="0"/>
                <a:cs typeface="Segoe UI" panose="020B0502040204020203" pitchFamily="34" charset="0"/>
              </a:rPr>
              <a:t>Survey to gather feedback</a:t>
            </a:r>
          </a:p>
          <a:p>
            <a:pPr marL="457200" indent="-457200">
              <a:buFont typeface="Arial" panose="020B0604020202020204" pitchFamily="34" charset="0"/>
              <a:buChar char="•"/>
            </a:pPr>
            <a:r>
              <a:rPr lang="en-GB">
                <a:latin typeface="Segoe UI" panose="020B0502040204020203" pitchFamily="34" charset="0"/>
                <a:cs typeface="Segoe UI" panose="020B0502040204020203" pitchFamily="34" charset="0"/>
              </a:rPr>
              <a:t>Track 3 young people</a:t>
            </a:r>
          </a:p>
          <a:p>
            <a:pPr marL="1143000" lvl="1" indent="-457200"/>
            <a:r>
              <a:rPr lang="en-GB">
                <a:latin typeface="Segoe UI" panose="020B0502040204020203" pitchFamily="34" charset="0"/>
                <a:cs typeface="Segoe UI" panose="020B0502040204020203" pitchFamily="34" charset="0"/>
              </a:rPr>
              <a:t>Speak to young person, parent/carer, setting and practitioners </a:t>
            </a:r>
          </a:p>
          <a:p>
            <a:pPr marL="457200" indent="-457200">
              <a:buFont typeface="Arial" panose="020B0604020202020204" pitchFamily="34" charset="0"/>
              <a:buChar char="•"/>
            </a:pPr>
            <a:r>
              <a:rPr lang="en-GB">
                <a:latin typeface="Segoe UI" panose="020B0502040204020203" pitchFamily="34" charset="0"/>
                <a:cs typeface="Segoe UI" panose="020B0502040204020203" pitchFamily="34" charset="0"/>
              </a:rPr>
              <a:t>Sampling visit providers</a:t>
            </a:r>
          </a:p>
          <a:p>
            <a:pPr marL="457200" indent="-457200">
              <a:buFont typeface="Arial" panose="020B0604020202020204" pitchFamily="34" charset="0"/>
              <a:buChar char="•"/>
            </a:pPr>
            <a:r>
              <a:rPr lang="en-GB">
                <a:latin typeface="Segoe UI" panose="020B0502040204020203" pitchFamily="34" charset="0"/>
                <a:cs typeface="Segoe UI" panose="020B0502040204020203" pitchFamily="34" charset="0"/>
              </a:rPr>
              <a:t>Meet with parent/carers</a:t>
            </a:r>
          </a:p>
          <a:p>
            <a:pPr marL="457200" indent="-457200">
              <a:buFont typeface="Arial" panose="020B0604020202020204" pitchFamily="34" charset="0"/>
              <a:buChar char="•"/>
            </a:pPr>
            <a:r>
              <a:rPr lang="en-GB">
                <a:latin typeface="Segoe UI" panose="020B0502040204020203" pitchFamily="34" charset="0"/>
                <a:cs typeface="Segoe UI" panose="020B0502040204020203" pitchFamily="34" charset="0"/>
              </a:rPr>
              <a:t>Meet with children and young people</a:t>
            </a:r>
          </a:p>
          <a:p>
            <a:pPr marL="457200" indent="-457200">
              <a:buFont typeface="Arial" panose="020B0604020202020204" pitchFamily="34" charset="0"/>
              <a:buChar char="•"/>
            </a:pPr>
            <a:endParaRPr lang="en-GB">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GB">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GB">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GB">
              <a:latin typeface="Segoe UI" panose="020B0502040204020203" pitchFamily="34" charset="0"/>
              <a:cs typeface="Segoe UI" panose="020B0502040204020203" pitchFamily="34" charset="0"/>
            </a:endParaRPr>
          </a:p>
        </p:txBody>
      </p:sp>
      <p:sp>
        <p:nvSpPr>
          <p:cNvPr id="2" name="Title 1">
            <a:extLst>
              <a:ext uri="{FF2B5EF4-FFF2-40B4-BE49-F238E27FC236}">
                <a16:creationId xmlns:a16="http://schemas.microsoft.com/office/drawing/2014/main" id="{E2117BA0-1F2C-2AA5-A34E-C59475EF7574}"/>
              </a:ext>
            </a:extLst>
          </p:cNvPr>
          <p:cNvSpPr>
            <a:spLocks noGrp="1"/>
          </p:cNvSpPr>
          <p:nvPr>
            <p:ph type="title"/>
          </p:nvPr>
        </p:nvSpPr>
        <p:spPr>
          <a:xfrm>
            <a:off x="464573" y="327306"/>
            <a:ext cx="10515600" cy="707462"/>
          </a:xfrm>
        </p:spPr>
        <p:txBody>
          <a:bodyPr/>
          <a:lstStyle/>
          <a:p>
            <a:r>
              <a:rPr lang="en-GB"/>
              <a:t>Format of the thematic review</a:t>
            </a:r>
          </a:p>
        </p:txBody>
      </p:sp>
    </p:spTree>
    <p:extLst>
      <p:ext uri="{BB962C8B-B14F-4D97-AF65-F5344CB8AC3E}">
        <p14:creationId xmlns:p14="http://schemas.microsoft.com/office/powerpoint/2010/main" val="179943234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1BBEE-0139-4F6E-2C52-A32EE44A9165}"/>
              </a:ext>
            </a:extLst>
          </p:cNvPr>
          <p:cNvSpPr>
            <a:spLocks noGrp="1"/>
          </p:cNvSpPr>
          <p:nvPr>
            <p:ph type="title"/>
          </p:nvPr>
        </p:nvSpPr>
        <p:spPr>
          <a:xfrm>
            <a:off x="481263" y="114217"/>
            <a:ext cx="8229600" cy="824247"/>
          </a:xfrm>
        </p:spPr>
        <p:txBody>
          <a:bodyPr/>
          <a:lstStyle/>
          <a:p>
            <a:r>
              <a:rPr lang="en-GB"/>
              <a:t>Sampling</a:t>
            </a:r>
          </a:p>
        </p:txBody>
      </p:sp>
      <p:sp>
        <p:nvSpPr>
          <p:cNvPr id="3" name="Content Placeholder 2">
            <a:extLst>
              <a:ext uri="{FF2B5EF4-FFF2-40B4-BE49-F238E27FC236}">
                <a16:creationId xmlns:a16="http://schemas.microsoft.com/office/drawing/2014/main" id="{7EE82596-C735-79BB-2F82-93D82B388F89}"/>
              </a:ext>
            </a:extLst>
          </p:cNvPr>
          <p:cNvSpPr>
            <a:spLocks noGrp="1"/>
          </p:cNvSpPr>
          <p:nvPr>
            <p:ph idx="1"/>
          </p:nvPr>
        </p:nvSpPr>
        <p:spPr>
          <a:xfrm>
            <a:off x="481263" y="1002632"/>
            <a:ext cx="11261558" cy="5580730"/>
          </a:xfrm>
        </p:spPr>
        <p:txBody>
          <a:bodyPr>
            <a:normAutofit/>
          </a:bodyPr>
          <a:lstStyle/>
          <a:p>
            <a:pPr>
              <a:lnSpc>
                <a:spcPct val="120000"/>
              </a:lnSpc>
              <a:spcBef>
                <a:spcPts val="0"/>
              </a:spcBef>
            </a:pPr>
            <a:r>
              <a:rPr lang="en-GB" sz="1600" b="1">
                <a:latin typeface="Segoe UI" panose="020B0502040204020203" pitchFamily="34" charset="0"/>
                <a:cs typeface="Segoe UI" panose="020B0502040204020203" pitchFamily="34" charset="0"/>
              </a:rPr>
              <a:t>Sampling meetings</a:t>
            </a:r>
          </a:p>
          <a:p>
            <a:pPr marL="171450" indent="-171450">
              <a:lnSpc>
                <a:spcPct val="120000"/>
              </a:lnSpc>
              <a:spcBef>
                <a:spcPts val="0"/>
              </a:spcBef>
              <a:buFont typeface="Arial" panose="020B0604020202020204" pitchFamily="34" charset="0"/>
              <a:buChar char="•"/>
            </a:pPr>
            <a:r>
              <a:rPr lang="en-GB" sz="1600">
                <a:latin typeface="Segoe UI" panose="020B0502040204020203" pitchFamily="34" charset="0"/>
                <a:cs typeface="Segoe UI" panose="020B0502040204020203" pitchFamily="34" charset="0"/>
              </a:rPr>
              <a:t>Inspectors will have sampling meetings with education, health and social care professionals.</a:t>
            </a:r>
          </a:p>
          <a:p>
            <a:pPr>
              <a:lnSpc>
                <a:spcPct val="120000"/>
              </a:lnSpc>
              <a:spcBef>
                <a:spcPts val="0"/>
              </a:spcBef>
            </a:pPr>
            <a:endParaRPr lang="en-GB" sz="1600" b="1">
              <a:latin typeface="Segoe UI" panose="020B0502040204020203" pitchFamily="34" charset="0"/>
              <a:cs typeface="Segoe UI" panose="020B0502040204020203" pitchFamily="34" charset="0"/>
            </a:endParaRPr>
          </a:p>
          <a:p>
            <a:pPr>
              <a:lnSpc>
                <a:spcPct val="120000"/>
              </a:lnSpc>
              <a:spcBef>
                <a:spcPts val="0"/>
              </a:spcBef>
            </a:pPr>
            <a:r>
              <a:rPr lang="en-GB" sz="1600" b="1">
                <a:latin typeface="Segoe UI" panose="020B0502040204020203" pitchFamily="34" charset="0"/>
                <a:cs typeface="Segoe UI" panose="020B0502040204020203" pitchFamily="34" charset="0"/>
              </a:rPr>
              <a:t>Sampling visits to providers and services</a:t>
            </a:r>
          </a:p>
          <a:p>
            <a:pPr marL="171450" indent="-171450">
              <a:lnSpc>
                <a:spcPct val="120000"/>
              </a:lnSpc>
              <a:spcBef>
                <a:spcPts val="0"/>
              </a:spcBef>
              <a:buFont typeface="Arial" panose="020B0604020202020204" pitchFamily="34" charset="0"/>
              <a:buChar char="•"/>
            </a:pPr>
            <a:r>
              <a:rPr lang="en-GB" sz="1600">
                <a:latin typeface="Segoe UI" panose="020B0502040204020203" pitchFamily="34" charset="0"/>
                <a:cs typeface="Segoe UI" panose="020B0502040204020203" pitchFamily="34" charset="0"/>
              </a:rPr>
              <a:t>During sampling visits, inspectors will visit a specific provider or service and ask for information about children’s experiences.</a:t>
            </a:r>
          </a:p>
          <a:p>
            <a:pPr marL="171450" indent="-171450">
              <a:lnSpc>
                <a:spcPct val="120000"/>
              </a:lnSpc>
              <a:spcBef>
                <a:spcPts val="0"/>
              </a:spcBef>
              <a:buFont typeface="Arial" panose="020B0604020202020204" pitchFamily="34" charset="0"/>
              <a:buChar char="•"/>
            </a:pPr>
            <a:r>
              <a:rPr lang="en-GB" sz="1600">
                <a:latin typeface="Segoe UI" panose="020B0502040204020203" pitchFamily="34" charset="0"/>
                <a:cs typeface="Segoe UI" panose="020B0502040204020203" pitchFamily="34" charset="0"/>
              </a:rPr>
              <a:t>The settings that inspectors choose to visit may include, but are not limited to, a registered independent school or a school maintained by a local authority, a pupil referral unit or an unregistered setting that offers AP. </a:t>
            </a:r>
          </a:p>
          <a:p>
            <a:pPr marL="171450" indent="-171450">
              <a:lnSpc>
                <a:spcPct val="120000"/>
              </a:lnSpc>
              <a:spcBef>
                <a:spcPts val="0"/>
              </a:spcBef>
              <a:buFont typeface="Arial" panose="020B0604020202020204" pitchFamily="34" charset="0"/>
              <a:buChar char="•"/>
            </a:pPr>
            <a:r>
              <a:rPr lang="en-GB" sz="1600">
                <a:latin typeface="Segoe UI" panose="020B0502040204020203" pitchFamily="34" charset="0"/>
                <a:cs typeface="Segoe UI" panose="020B0502040204020203" pitchFamily="34" charset="0"/>
              </a:rPr>
              <a:t>Inspectors will choose the children to speak to during sampling visits, where this is possible. </a:t>
            </a:r>
          </a:p>
          <a:p>
            <a:pPr marL="171450" indent="-171450">
              <a:lnSpc>
                <a:spcPct val="120000"/>
              </a:lnSpc>
              <a:spcBef>
                <a:spcPts val="0"/>
              </a:spcBef>
              <a:buFont typeface="Arial" panose="020B0604020202020204" pitchFamily="34" charset="0"/>
              <a:buChar char="•"/>
            </a:pPr>
            <a:r>
              <a:rPr lang="en-GB" sz="1600">
                <a:latin typeface="Segoe UI" panose="020B0502040204020203" pitchFamily="34" charset="0"/>
                <a:cs typeface="Segoe UI" panose="020B0502040204020203" pitchFamily="34" charset="0"/>
              </a:rPr>
              <a:t>They may choose the children before the visit, using the information provided by local area partners. </a:t>
            </a:r>
          </a:p>
          <a:p>
            <a:pPr marL="171450" indent="-171450">
              <a:lnSpc>
                <a:spcPct val="120000"/>
              </a:lnSpc>
              <a:spcBef>
                <a:spcPts val="0"/>
              </a:spcBef>
              <a:buFont typeface="Arial" panose="020B0604020202020204" pitchFamily="34" charset="0"/>
              <a:buChar char="•"/>
            </a:pPr>
            <a:r>
              <a:rPr lang="en-GB" sz="1600">
                <a:latin typeface="Segoe UI" panose="020B0502040204020203" pitchFamily="34" charset="0"/>
                <a:cs typeface="Segoe UI" panose="020B0502040204020203" pitchFamily="34" charset="0"/>
              </a:rPr>
              <a:t>Inspectors will look at any other relevant documents relating to the children. </a:t>
            </a:r>
          </a:p>
          <a:p>
            <a:pPr marL="171450" indent="-171450">
              <a:lnSpc>
                <a:spcPct val="120000"/>
              </a:lnSpc>
              <a:spcBef>
                <a:spcPts val="0"/>
              </a:spcBef>
              <a:buFont typeface="Arial" panose="020B0604020202020204" pitchFamily="34" charset="0"/>
              <a:buChar char="•"/>
            </a:pPr>
            <a:r>
              <a:rPr lang="en-GB" sz="1600">
                <a:latin typeface="Segoe UI" panose="020B0502040204020203" pitchFamily="34" charset="0"/>
                <a:cs typeface="Segoe UI" panose="020B0502040204020203" pitchFamily="34" charset="0"/>
              </a:rPr>
              <a:t>Findings will be based on contemporary practice and on practice that has an impact on the child’s current situation. However, inspectors may ask for historical information to help them understand the reasons why a child is not in school.</a:t>
            </a:r>
          </a:p>
        </p:txBody>
      </p:sp>
    </p:spTree>
    <p:extLst>
      <p:ext uri="{BB962C8B-B14F-4D97-AF65-F5344CB8AC3E}">
        <p14:creationId xmlns:p14="http://schemas.microsoft.com/office/powerpoint/2010/main" val="217914912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D9E66-BC02-5191-9FFC-466183982C60}"/>
              </a:ext>
            </a:extLst>
          </p:cNvPr>
          <p:cNvSpPr>
            <a:spLocks noGrp="1"/>
          </p:cNvSpPr>
          <p:nvPr>
            <p:ph type="ctrTitle"/>
          </p:nvPr>
        </p:nvSpPr>
        <p:spPr>
          <a:xfrm>
            <a:off x="516782" y="3333258"/>
            <a:ext cx="9144000" cy="727006"/>
          </a:xfrm>
        </p:spPr>
        <p:txBody>
          <a:bodyPr/>
          <a:lstStyle/>
          <a:p>
            <a:r>
              <a:rPr lang="en-GB"/>
              <a:t>Alternative Provision</a:t>
            </a:r>
          </a:p>
        </p:txBody>
      </p:sp>
    </p:spTree>
    <p:extLst>
      <p:ext uri="{BB962C8B-B14F-4D97-AF65-F5344CB8AC3E}">
        <p14:creationId xmlns:p14="http://schemas.microsoft.com/office/powerpoint/2010/main" val="276363230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573" y="681037"/>
            <a:ext cx="10515600" cy="707462"/>
          </a:xfrm>
        </p:spPr>
        <p:txBody>
          <a:bodyPr/>
          <a:lstStyle/>
          <a:p>
            <a:r>
              <a:rPr lang="en-GB"/>
              <a:t>What schools should know…</a:t>
            </a:r>
          </a:p>
        </p:txBody>
      </p:sp>
      <p:sp>
        <p:nvSpPr>
          <p:cNvPr id="3" name="Content Placeholder 2"/>
          <p:cNvSpPr>
            <a:spLocks noGrp="1"/>
          </p:cNvSpPr>
          <p:nvPr>
            <p:ph idx="1"/>
          </p:nvPr>
        </p:nvSpPr>
        <p:spPr>
          <a:xfrm>
            <a:off x="464573" y="1657350"/>
            <a:ext cx="10515600" cy="4519613"/>
          </a:xfrm>
        </p:spPr>
        <p:txBody>
          <a:bodyPr>
            <a:normAutofit fontScale="55000" lnSpcReduction="20000"/>
          </a:bodyPr>
          <a:lstStyle/>
          <a:p>
            <a:pPr marL="285750" indent="-285750">
              <a:lnSpc>
                <a:spcPct val="120000"/>
              </a:lnSpc>
              <a:spcBef>
                <a:spcPts val="0"/>
              </a:spcBef>
              <a:buFont typeface="Arial" panose="020B0604020202020204" pitchFamily="34" charset="0"/>
              <a:buChar char="•"/>
            </a:pPr>
            <a:r>
              <a:rPr lang="en-GB"/>
              <a:t>Schools need to carefully consider what providers are available that can meet the needs of their pupils, including the quality and safety of the provision, costs and value for money.</a:t>
            </a:r>
          </a:p>
          <a:p>
            <a:pPr marL="285750" indent="-285750">
              <a:lnSpc>
                <a:spcPct val="120000"/>
              </a:lnSpc>
              <a:spcBef>
                <a:spcPts val="0"/>
              </a:spcBef>
              <a:buFont typeface="Arial" panose="020B0604020202020204" pitchFamily="34" charset="0"/>
              <a:buChar char="•"/>
            </a:pPr>
            <a:r>
              <a:rPr lang="en-GB"/>
              <a:t>Schools are required to maintain on-going contact with the provider and pupil, with clear procedures in place to exchange information, monitor progress and provide support.</a:t>
            </a:r>
          </a:p>
          <a:p>
            <a:pPr marL="285750" indent="-285750">
              <a:lnSpc>
                <a:spcPct val="120000"/>
              </a:lnSpc>
              <a:spcBef>
                <a:spcPts val="0"/>
              </a:spcBef>
              <a:buFont typeface="Arial" panose="020B0604020202020204" pitchFamily="34" charset="0"/>
              <a:buChar char="•"/>
            </a:pPr>
            <a:r>
              <a:rPr lang="en-GB"/>
              <a:t>Schools should maintain a full record of all placements they make, including a pupil’s progress, achievements and destination following the placement. This should also include the pupil’s own assessment of their placement. </a:t>
            </a:r>
          </a:p>
          <a:p>
            <a:pPr>
              <a:lnSpc>
                <a:spcPct val="120000"/>
              </a:lnSpc>
              <a:spcBef>
                <a:spcPts val="0"/>
              </a:spcBef>
            </a:pPr>
            <a:endParaRPr lang="en-GB" b="1"/>
          </a:p>
          <a:p>
            <a:pPr>
              <a:lnSpc>
                <a:spcPct val="120000"/>
              </a:lnSpc>
              <a:spcBef>
                <a:spcPts val="0"/>
              </a:spcBef>
            </a:pPr>
            <a:r>
              <a:rPr lang="en-GB" b="1"/>
              <a:t>Ultimately, the responsibility for the AP used rests with the commissioning body and a Quality Assurance visit must take place before any placement commences regardless of being within the directory</a:t>
            </a:r>
          </a:p>
          <a:p>
            <a:pPr>
              <a:lnSpc>
                <a:spcPct val="120000"/>
              </a:lnSpc>
              <a:spcBef>
                <a:spcPts val="0"/>
              </a:spcBef>
            </a:pPr>
            <a:endParaRPr lang="en-GB" b="1"/>
          </a:p>
          <a:p>
            <a:pPr marL="285750" indent="-285750">
              <a:lnSpc>
                <a:spcPct val="120000"/>
              </a:lnSpc>
              <a:spcBef>
                <a:spcPts val="0"/>
              </a:spcBef>
              <a:buFont typeface="Arial" panose="020B0604020202020204" pitchFamily="34" charset="0"/>
              <a:buChar char="•"/>
            </a:pPr>
            <a:r>
              <a:rPr lang="en-GB"/>
              <a:t>Commissioning schools must satisfy themselves that providers are compliant with the statutory guidance KCSIE – Letter of Assurance in resource pack.</a:t>
            </a:r>
          </a:p>
          <a:p>
            <a:pPr marL="285750" indent="-285750">
              <a:lnSpc>
                <a:spcPct val="120000"/>
              </a:lnSpc>
              <a:spcBef>
                <a:spcPts val="0"/>
              </a:spcBef>
              <a:buFont typeface="Arial" panose="020B0604020202020204" pitchFamily="34" charset="0"/>
              <a:buChar char="•"/>
            </a:pPr>
            <a:r>
              <a:rPr lang="en-GB"/>
              <a:t>AP providers should provide good quality risk assessments especially when children/young people are at a higher risk i.e. allergies / absconders / complex needs</a:t>
            </a:r>
          </a:p>
          <a:p>
            <a:pPr marL="285750" indent="-285750">
              <a:lnSpc>
                <a:spcPct val="120000"/>
              </a:lnSpc>
              <a:spcBef>
                <a:spcPts val="0"/>
              </a:spcBef>
              <a:buFont typeface="Arial" panose="020B0604020202020204" pitchFamily="34" charset="0"/>
              <a:buChar char="•"/>
            </a:pPr>
            <a:r>
              <a:rPr lang="en-GB"/>
              <a:t>Insurance must be in place / Health and Safety policies and procedures should be clear and appropriate to the setting</a:t>
            </a:r>
          </a:p>
          <a:p>
            <a:pPr>
              <a:lnSpc>
                <a:spcPct val="120000"/>
              </a:lnSpc>
              <a:spcBef>
                <a:spcPts val="0"/>
              </a:spcBef>
            </a:pPr>
            <a:endParaRPr lang="en-GB" b="1"/>
          </a:p>
          <a:p>
            <a:pPr>
              <a:lnSpc>
                <a:spcPct val="120000"/>
              </a:lnSpc>
              <a:spcBef>
                <a:spcPts val="0"/>
              </a:spcBef>
            </a:pPr>
            <a:r>
              <a:rPr lang="en-GB" b="1"/>
              <a:t>Ensure that all other relevant information is shared with providers, including any information on special educational needs, literacy, behaviours that challenge, strategies that have worked in the past, aptitudes and interests.</a:t>
            </a:r>
            <a:endParaRPr lang="en-GB" altLang="en-US" sz="1400" b="1">
              <a:solidFill>
                <a:schemeClr val="tx1"/>
              </a:solidFill>
            </a:endParaRPr>
          </a:p>
        </p:txBody>
      </p:sp>
    </p:spTree>
    <p:extLst>
      <p:ext uri="{BB962C8B-B14F-4D97-AF65-F5344CB8AC3E}">
        <p14:creationId xmlns:p14="http://schemas.microsoft.com/office/powerpoint/2010/main" val="98340072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623C4-306F-51C5-99D0-ED5EC1F0A4CD}"/>
              </a:ext>
            </a:extLst>
          </p:cNvPr>
          <p:cNvSpPr>
            <a:spLocks noGrp="1"/>
          </p:cNvSpPr>
          <p:nvPr>
            <p:ph type="title"/>
          </p:nvPr>
        </p:nvSpPr>
        <p:spPr>
          <a:xfrm>
            <a:off x="488763" y="738591"/>
            <a:ext cx="10515600" cy="707462"/>
          </a:xfrm>
        </p:spPr>
        <p:txBody>
          <a:bodyPr/>
          <a:lstStyle/>
          <a:p>
            <a:r>
              <a:rPr lang="en-GB"/>
              <a:t>Alternative Provision Directory</a:t>
            </a:r>
          </a:p>
        </p:txBody>
      </p:sp>
      <p:sp>
        <p:nvSpPr>
          <p:cNvPr id="3" name="Content Placeholder 2">
            <a:extLst>
              <a:ext uri="{FF2B5EF4-FFF2-40B4-BE49-F238E27FC236}">
                <a16:creationId xmlns:a16="http://schemas.microsoft.com/office/drawing/2014/main" id="{C6EFEB89-27BD-DD0F-8E87-8B4681605484}"/>
              </a:ext>
            </a:extLst>
          </p:cNvPr>
          <p:cNvSpPr>
            <a:spLocks noGrp="1"/>
          </p:cNvSpPr>
          <p:nvPr>
            <p:ph idx="1"/>
          </p:nvPr>
        </p:nvSpPr>
        <p:spPr>
          <a:xfrm>
            <a:off x="488762" y="1715815"/>
            <a:ext cx="11125721" cy="4258498"/>
          </a:xfrm>
        </p:spPr>
        <p:txBody>
          <a:bodyPr>
            <a:normAutofit fontScale="62500" lnSpcReduction="20000"/>
          </a:bodyPr>
          <a:lstStyle/>
          <a:p>
            <a:pPr>
              <a:lnSpc>
                <a:spcPct val="120000"/>
              </a:lnSpc>
              <a:spcBef>
                <a:spcPts val="0"/>
              </a:spcBef>
            </a:pPr>
            <a:r>
              <a:rPr lang="en-GB"/>
              <a:t>This was developed to help schools source AP across North Yorkshire.</a:t>
            </a:r>
          </a:p>
          <a:p>
            <a:pPr marL="285750" indent="-285750">
              <a:lnSpc>
                <a:spcPct val="120000"/>
              </a:lnSpc>
              <a:spcBef>
                <a:spcPts val="0"/>
              </a:spcBef>
              <a:buFont typeface="Arial" panose="020B0604020202020204" pitchFamily="34" charset="0"/>
              <a:buChar char="•"/>
            </a:pPr>
            <a:r>
              <a:rPr lang="en-GB"/>
              <a:t>It is </a:t>
            </a:r>
            <a:r>
              <a:rPr lang="en-GB" b="1"/>
              <a:t>NOT</a:t>
            </a:r>
            <a:r>
              <a:rPr lang="en-GB"/>
              <a:t> an Approved List of AP Providers </a:t>
            </a:r>
          </a:p>
          <a:p>
            <a:pPr marL="285750" indent="-285750">
              <a:lnSpc>
                <a:spcPct val="120000"/>
              </a:lnSpc>
              <a:spcBef>
                <a:spcPts val="0"/>
              </a:spcBef>
              <a:buFont typeface="Arial" panose="020B0604020202020204" pitchFamily="34" charset="0"/>
              <a:buChar char="•"/>
            </a:pPr>
            <a:r>
              <a:rPr lang="en-GB"/>
              <a:t>Lists providers who have met NYC minimum standards framework:</a:t>
            </a:r>
          </a:p>
          <a:p>
            <a:pPr marL="800100" lvl="1" indent="-285750">
              <a:lnSpc>
                <a:spcPct val="120000"/>
              </a:lnSpc>
              <a:spcBef>
                <a:spcPts val="0"/>
              </a:spcBef>
            </a:pPr>
            <a:r>
              <a:rPr lang="en-GB"/>
              <a:t>Providers who adhere to DfE statutory guidelines</a:t>
            </a:r>
          </a:p>
          <a:p>
            <a:pPr marL="800100" lvl="1" indent="-285750">
              <a:lnSpc>
                <a:spcPct val="120000"/>
              </a:lnSpc>
              <a:spcBef>
                <a:spcPts val="0"/>
              </a:spcBef>
            </a:pPr>
            <a:r>
              <a:rPr lang="en-GB"/>
              <a:t>Annual Self Evaluation Framework sent to LA:</a:t>
            </a:r>
          </a:p>
          <a:p>
            <a:pPr marL="1143000" lvl="2" indent="-285750">
              <a:lnSpc>
                <a:spcPct val="120000"/>
              </a:lnSpc>
              <a:spcBef>
                <a:spcPts val="0"/>
              </a:spcBef>
            </a:pPr>
            <a:r>
              <a:rPr lang="en-GB" sz="1600"/>
              <a:t>Show number of young people attending </a:t>
            </a:r>
          </a:p>
          <a:p>
            <a:pPr marL="1143000" lvl="2" indent="-285750">
              <a:lnSpc>
                <a:spcPct val="120000"/>
              </a:lnSpc>
              <a:spcBef>
                <a:spcPts val="0"/>
              </a:spcBef>
            </a:pPr>
            <a:r>
              <a:rPr lang="en-GB" sz="1600"/>
              <a:t>DBS details</a:t>
            </a:r>
          </a:p>
          <a:p>
            <a:pPr marL="1143000" lvl="2" indent="-285750">
              <a:lnSpc>
                <a:spcPct val="120000"/>
              </a:lnSpc>
              <a:spcBef>
                <a:spcPts val="0"/>
              </a:spcBef>
            </a:pPr>
            <a:r>
              <a:rPr lang="en-GB" sz="1600"/>
              <a:t>CPD</a:t>
            </a:r>
          </a:p>
          <a:p>
            <a:pPr marL="1143000" lvl="2" indent="-285750">
              <a:lnSpc>
                <a:spcPct val="120000"/>
              </a:lnSpc>
              <a:spcBef>
                <a:spcPts val="0"/>
              </a:spcBef>
            </a:pPr>
            <a:r>
              <a:rPr lang="en-GB" sz="1600"/>
              <a:t>Safeguarding policies and procedures</a:t>
            </a:r>
          </a:p>
          <a:p>
            <a:pPr marL="1143000" lvl="2" indent="-285750">
              <a:lnSpc>
                <a:spcPct val="120000"/>
              </a:lnSpc>
              <a:spcBef>
                <a:spcPts val="0"/>
              </a:spcBef>
            </a:pPr>
            <a:r>
              <a:rPr lang="en-GB" sz="1600"/>
              <a:t>Health and Safety</a:t>
            </a:r>
          </a:p>
          <a:p>
            <a:pPr marL="1143000" lvl="2" indent="-285750">
              <a:lnSpc>
                <a:spcPct val="120000"/>
              </a:lnSpc>
              <a:spcBef>
                <a:spcPts val="0"/>
              </a:spcBef>
            </a:pPr>
            <a:r>
              <a:rPr lang="en-GB" sz="1600"/>
              <a:t>Improvement Plan</a:t>
            </a:r>
          </a:p>
          <a:p>
            <a:pPr marL="1143000" lvl="2" indent="-285750">
              <a:lnSpc>
                <a:spcPct val="120000"/>
              </a:lnSpc>
              <a:spcBef>
                <a:spcPts val="0"/>
              </a:spcBef>
            </a:pPr>
            <a:r>
              <a:rPr lang="en-GB" sz="1600"/>
              <a:t>Annual meeting with LA to scrutinise all of the evidence</a:t>
            </a:r>
          </a:p>
          <a:p>
            <a:pPr marL="285750" indent="-285750">
              <a:lnSpc>
                <a:spcPct val="120000"/>
              </a:lnSpc>
              <a:spcBef>
                <a:spcPts val="0"/>
              </a:spcBef>
              <a:buFont typeface="Arial" panose="020B0604020202020204" pitchFamily="34" charset="0"/>
              <a:buChar char="•"/>
            </a:pPr>
            <a:r>
              <a:rPr lang="en-GB"/>
              <a:t>Allows schools to find providers according to location/courses/cost</a:t>
            </a:r>
          </a:p>
          <a:p>
            <a:pPr marL="285750" indent="-285750">
              <a:lnSpc>
                <a:spcPct val="120000"/>
              </a:lnSpc>
              <a:spcBef>
                <a:spcPts val="0"/>
              </a:spcBef>
              <a:buFont typeface="Arial" panose="020B0604020202020204" pitchFamily="34" charset="0"/>
              <a:buChar char="•"/>
            </a:pPr>
            <a:endParaRPr lang="en-GB"/>
          </a:p>
          <a:p>
            <a:pPr marL="285750" indent="-285750">
              <a:lnSpc>
                <a:spcPct val="120000"/>
              </a:lnSpc>
              <a:spcBef>
                <a:spcPts val="0"/>
              </a:spcBef>
              <a:buFont typeface="Arial" panose="020B0604020202020204" pitchFamily="34" charset="0"/>
              <a:buChar char="•"/>
            </a:pPr>
            <a:r>
              <a:rPr lang="en-GB"/>
              <a:t>The current directory can be found at </a:t>
            </a:r>
            <a:r>
              <a:rPr lang="en-GB">
                <a:hlinkClick r:id="rId2"/>
              </a:rPr>
              <a:t>Alternative Provision Directory</a:t>
            </a:r>
            <a:endParaRPr lang="en-GB"/>
          </a:p>
          <a:p>
            <a:pPr marL="285750" indent="-285750">
              <a:lnSpc>
                <a:spcPct val="120000"/>
              </a:lnSpc>
              <a:spcBef>
                <a:spcPts val="0"/>
              </a:spcBef>
              <a:buFont typeface="Arial" panose="020B0604020202020204" pitchFamily="34" charset="0"/>
              <a:buChar char="•"/>
            </a:pPr>
            <a:r>
              <a:rPr lang="en-GB"/>
              <a:t>Annual webinar on 3</a:t>
            </a:r>
            <a:r>
              <a:rPr lang="en-GB" baseline="30000"/>
              <a:t>rd</a:t>
            </a:r>
            <a:r>
              <a:rPr lang="en-GB"/>
              <a:t> April 2025 3.30pm book for free via NYES </a:t>
            </a:r>
            <a:r>
              <a:rPr lang="en-GB">
                <a:hlinkClick r:id="rId3"/>
              </a:rPr>
              <a:t>Alternative Provision Webinar for Schools | NYES Training</a:t>
            </a:r>
            <a:endParaRPr lang="en-GB"/>
          </a:p>
          <a:p>
            <a:pPr marL="285750" indent="-285750">
              <a:lnSpc>
                <a:spcPct val="120000"/>
              </a:lnSpc>
              <a:spcBef>
                <a:spcPts val="0"/>
              </a:spcBef>
              <a:buFont typeface="Arial" panose="020B0604020202020204" pitchFamily="34" charset="0"/>
              <a:buChar char="•"/>
            </a:pPr>
            <a:r>
              <a:rPr lang="en-GB"/>
              <a:t>Further info </a:t>
            </a:r>
            <a:r>
              <a:rPr lang="en-GB">
                <a:hlinkClick r:id="rId4"/>
              </a:rPr>
              <a:t>wendy.butterfield@northyorks.gov.uk</a:t>
            </a:r>
            <a:r>
              <a:rPr lang="en-GB"/>
              <a:t> </a:t>
            </a:r>
          </a:p>
        </p:txBody>
      </p:sp>
    </p:spTree>
    <p:extLst>
      <p:ext uri="{BB962C8B-B14F-4D97-AF65-F5344CB8AC3E}">
        <p14:creationId xmlns:p14="http://schemas.microsoft.com/office/powerpoint/2010/main" val="353663706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9144F-CED8-DB45-B30B-4BFCB46CFBC6}"/>
              </a:ext>
            </a:extLst>
          </p:cNvPr>
          <p:cNvSpPr>
            <a:spLocks noGrp="1"/>
          </p:cNvSpPr>
          <p:nvPr>
            <p:ph type="title"/>
          </p:nvPr>
        </p:nvSpPr>
        <p:spPr>
          <a:xfrm>
            <a:off x="464573" y="799067"/>
            <a:ext cx="10515600" cy="707462"/>
          </a:xfrm>
        </p:spPr>
        <p:txBody>
          <a:bodyPr/>
          <a:lstStyle/>
          <a:p>
            <a:r>
              <a:rPr lang="en-GB"/>
              <a:t>Alternative Provision Audit</a:t>
            </a:r>
          </a:p>
        </p:txBody>
      </p:sp>
      <p:sp>
        <p:nvSpPr>
          <p:cNvPr id="3" name="Content Placeholder 2">
            <a:extLst>
              <a:ext uri="{FF2B5EF4-FFF2-40B4-BE49-F238E27FC236}">
                <a16:creationId xmlns:a16="http://schemas.microsoft.com/office/drawing/2014/main" id="{9500C661-38DC-E6E5-0081-38D07F4ED61C}"/>
              </a:ext>
            </a:extLst>
          </p:cNvPr>
          <p:cNvSpPr>
            <a:spLocks noGrp="1"/>
          </p:cNvSpPr>
          <p:nvPr>
            <p:ph idx="1"/>
          </p:nvPr>
        </p:nvSpPr>
        <p:spPr>
          <a:xfrm>
            <a:off x="646001" y="1710849"/>
            <a:ext cx="10164839" cy="4037815"/>
          </a:xfrm>
        </p:spPr>
        <p:txBody>
          <a:bodyPr>
            <a:normAutofit fontScale="77500" lnSpcReduction="20000"/>
          </a:bodyPr>
          <a:lstStyle/>
          <a:p>
            <a:r>
              <a:rPr lang="en-GB" b="1"/>
              <a:t>Audit 2024</a:t>
            </a:r>
          </a:p>
          <a:p>
            <a:pPr marL="457200" indent="-457200">
              <a:buFont typeface="Arial" panose="020B0604020202020204" pitchFamily="34" charset="0"/>
              <a:buChar char="•"/>
            </a:pPr>
            <a:r>
              <a:rPr lang="en-GB"/>
              <a:t>274 schools returned data</a:t>
            </a:r>
          </a:p>
          <a:p>
            <a:pPr marL="457200" indent="-457200">
              <a:buFont typeface="Arial" panose="020B0604020202020204" pitchFamily="34" charset="0"/>
              <a:buChar char="•"/>
            </a:pPr>
            <a:r>
              <a:rPr lang="en-GB"/>
              <a:t>21% were using AP</a:t>
            </a:r>
          </a:p>
          <a:p>
            <a:pPr marL="457200" indent="-457200">
              <a:buFont typeface="Arial" panose="020B0604020202020204" pitchFamily="34" charset="0"/>
              <a:buChar char="•"/>
            </a:pPr>
            <a:r>
              <a:rPr lang="en-GB"/>
              <a:t>86% of those using AP were maintained schools</a:t>
            </a:r>
          </a:p>
          <a:p>
            <a:pPr marL="457200" indent="-457200">
              <a:buFont typeface="Arial" panose="020B0604020202020204" pitchFamily="34" charset="0"/>
              <a:buChar char="•"/>
            </a:pPr>
            <a:r>
              <a:rPr lang="en-GB"/>
              <a:t>12% Primary</a:t>
            </a:r>
          </a:p>
          <a:p>
            <a:pPr marL="457200" indent="-457200">
              <a:buFont typeface="Arial" panose="020B0604020202020204" pitchFamily="34" charset="0"/>
              <a:buChar char="•"/>
            </a:pPr>
            <a:r>
              <a:rPr lang="en-GB"/>
              <a:t>88% Secondary</a:t>
            </a:r>
          </a:p>
          <a:p>
            <a:pPr marL="457200" indent="-457200">
              <a:buFont typeface="Arial" panose="020B0604020202020204" pitchFamily="34" charset="0"/>
              <a:buChar char="•"/>
            </a:pPr>
            <a:r>
              <a:rPr lang="en-GB"/>
              <a:t>61% pupils accessing AP had previously PEx</a:t>
            </a:r>
          </a:p>
          <a:p>
            <a:pPr marL="457200" indent="-457200">
              <a:buFont typeface="Arial" panose="020B0604020202020204" pitchFamily="34" charset="0"/>
              <a:buChar char="•"/>
            </a:pPr>
            <a:r>
              <a:rPr lang="en-GB"/>
              <a:t>&gt;1% PEx since accessing AP</a:t>
            </a:r>
          </a:p>
          <a:p>
            <a:pPr marL="457200" indent="-457200">
              <a:buFont typeface="Arial" panose="020B0604020202020204" pitchFamily="34" charset="0"/>
              <a:buChar char="•"/>
            </a:pPr>
            <a:r>
              <a:rPr lang="en-GB"/>
              <a:t>77% pupils had SEN support/EHCP</a:t>
            </a:r>
          </a:p>
          <a:p>
            <a:endParaRPr lang="en-GB"/>
          </a:p>
          <a:p>
            <a:r>
              <a:rPr lang="en-GB"/>
              <a:t>Audit 2025 to be shared after half term (returns by Easter)</a:t>
            </a:r>
          </a:p>
        </p:txBody>
      </p:sp>
    </p:spTree>
    <p:extLst>
      <p:ext uri="{BB962C8B-B14F-4D97-AF65-F5344CB8AC3E}">
        <p14:creationId xmlns:p14="http://schemas.microsoft.com/office/powerpoint/2010/main" val="105561669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FF81A3-226C-0960-7BCA-4A10EFA91556}"/>
              </a:ext>
            </a:extLst>
          </p:cNvPr>
          <p:cNvSpPr>
            <a:spLocks noGrp="1"/>
          </p:cNvSpPr>
          <p:nvPr>
            <p:ph type="body" sz="quarter" idx="13"/>
          </p:nvPr>
        </p:nvSpPr>
        <p:spPr/>
        <p:txBody>
          <a:bodyPr/>
          <a:lstStyle/>
          <a:p>
            <a:endParaRPr lang="en-GB"/>
          </a:p>
        </p:txBody>
      </p:sp>
      <p:pic>
        <p:nvPicPr>
          <p:cNvPr id="4" name="Picture 3" descr="A close-up of a logo&#10;&#10;Description automatically generated">
            <a:extLst>
              <a:ext uri="{FF2B5EF4-FFF2-40B4-BE49-F238E27FC236}">
                <a16:creationId xmlns:a16="http://schemas.microsoft.com/office/drawing/2014/main" id="{1EA4A488-28C5-94E1-4599-91AA5B433C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66" y="133663"/>
            <a:ext cx="11910969" cy="6590674"/>
          </a:xfrm>
          <a:prstGeom prst="rect">
            <a:avLst/>
          </a:prstGeom>
        </p:spPr>
      </p:pic>
    </p:spTree>
    <p:extLst>
      <p:ext uri="{BB962C8B-B14F-4D97-AF65-F5344CB8AC3E}">
        <p14:creationId xmlns:p14="http://schemas.microsoft.com/office/powerpoint/2010/main" val="96210557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573" y="2108886"/>
            <a:ext cx="11480292" cy="4572000"/>
          </a:xfrm>
        </p:spPr>
        <p:txBody>
          <a:bodyPr>
            <a:normAutofit/>
          </a:bodyPr>
          <a:lstStyle/>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L="285750" marR="0" lvl="0" indent="-285750" algn="just" defTabSz="68580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endParaRPr lang="en-GB" altLang="en-US" sz="1800">
              <a:solidFill>
                <a:srgbClr val="000000"/>
              </a:solidFill>
              <a:latin typeface="Arial"/>
              <a:cs typeface="+mn-cs"/>
            </a:endParaRPr>
          </a:p>
          <a:p>
            <a:pPr marR="0" lvl="0" algn="just" defTabSz="685800" rtl="0" eaLnBrk="1" fontAlgn="base" latinLnBrk="0" hangingPunct="1">
              <a:lnSpc>
                <a:spcPct val="100000"/>
              </a:lnSpc>
              <a:spcBef>
                <a:spcPct val="20000"/>
              </a:spcBef>
              <a:spcAft>
                <a:spcPct val="0"/>
              </a:spcAft>
              <a:buClr>
                <a:srgbClr val="2C4592"/>
              </a:buClr>
              <a:buSzPct val="50000"/>
              <a:tabLst/>
              <a:defRPr/>
            </a:pPr>
            <a:endParaRPr kumimoji="0" lang="en-GB" altLang="en-US" sz="1800" b="0" i="0" u="none" strike="noStrike" kern="1200" cap="none" spc="0" normalizeH="0" baseline="0" noProof="0">
              <a:ln>
                <a:noFill/>
              </a:ln>
              <a:solidFill>
                <a:srgbClr val="000000"/>
              </a:solidFill>
              <a:effectLst/>
              <a:uLnTx/>
              <a:uFillTx/>
              <a:latin typeface="Arial"/>
              <a:ea typeface="+mn-ea"/>
              <a:cs typeface="+mn-cs"/>
            </a:endParaRPr>
          </a:p>
          <a:p>
            <a:endParaRPr lang="en-GB"/>
          </a:p>
        </p:txBody>
      </p:sp>
      <p:sp>
        <p:nvSpPr>
          <p:cNvPr id="5" name="TextBox 4">
            <a:extLst>
              <a:ext uri="{FF2B5EF4-FFF2-40B4-BE49-F238E27FC236}">
                <a16:creationId xmlns:a16="http://schemas.microsoft.com/office/drawing/2014/main" id="{8794DC31-86E5-1C29-9CFF-5A5CCD429085}"/>
              </a:ext>
            </a:extLst>
          </p:cNvPr>
          <p:cNvSpPr txBox="1"/>
          <p:nvPr/>
        </p:nvSpPr>
        <p:spPr>
          <a:xfrm>
            <a:off x="1961146" y="2794961"/>
            <a:ext cx="8097253" cy="2308324"/>
          </a:xfrm>
          <a:prstGeom prst="rect">
            <a:avLst/>
          </a:prstGeom>
          <a:noFill/>
        </p:spPr>
        <p:txBody>
          <a:bodyPr wrap="square">
            <a:spAutoFit/>
          </a:bodyPr>
          <a:lstStyle/>
          <a:p>
            <a:pPr algn="ctr"/>
            <a:r>
              <a:rPr lang="en-GB" sz="4800"/>
              <a:t>Thank you </a:t>
            </a:r>
            <a:br>
              <a:rPr lang="en-GB" sz="4800"/>
            </a:br>
            <a:r>
              <a:rPr lang="en-GB" sz="4800"/>
              <a:t>and </a:t>
            </a:r>
            <a:br>
              <a:rPr lang="en-GB" sz="4800"/>
            </a:br>
            <a:r>
              <a:rPr lang="en-GB" sz="4800"/>
              <a:t>any questions </a:t>
            </a:r>
          </a:p>
        </p:txBody>
      </p:sp>
    </p:spTree>
    <p:extLst>
      <p:ext uri="{BB962C8B-B14F-4D97-AF65-F5344CB8AC3E}">
        <p14:creationId xmlns:p14="http://schemas.microsoft.com/office/powerpoint/2010/main" val="1187159965"/>
      </p:ext>
    </p:extLst>
  </p:cSld>
  <p:clrMapOvr>
    <a:masterClrMapping/>
  </p:clrMapOvr>
</p:sld>
</file>

<file path=ppt/theme/theme1.xml><?xml version="1.0" encoding="utf-8"?>
<a:theme xmlns:a="http://schemas.openxmlformats.org/drawingml/2006/main" name="Office Theme">
  <a:themeElements>
    <a:clrScheme name="NYC">
      <a:dk1>
        <a:sysClr val="windowText" lastClr="000000"/>
      </a:dk1>
      <a:lt1>
        <a:sysClr val="window" lastClr="FFFFFF"/>
      </a:lt1>
      <a:dk2>
        <a:srgbClr val="44546A"/>
      </a:dk2>
      <a:lt2>
        <a:srgbClr val="E7E6E6"/>
      </a:lt2>
      <a:accent1>
        <a:srgbClr val="005489"/>
      </a:accent1>
      <a:accent2>
        <a:srgbClr val="347121"/>
      </a:accent2>
      <a:accent3>
        <a:srgbClr val="866243"/>
      </a:accent3>
      <a:accent4>
        <a:srgbClr val="942A86"/>
      </a:accent4>
      <a:accent5>
        <a:srgbClr val="FAC52D"/>
      </a:accent5>
      <a:accent6>
        <a:srgbClr val="70AD47"/>
      </a:accent6>
      <a:hlink>
        <a:srgbClr val="005489"/>
      </a:hlink>
      <a:folHlink>
        <a:srgbClr val="0054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C4E1CC5-54B4-41AA-8DBD-D3A816254C8A}" vid="{F71FE226-ED2E-4992-998E-B43FFC771BCE}"/>
    </a:ext>
  </a:extLst>
</a:theme>
</file>

<file path=ppt/theme/theme2.xml><?xml version="1.0" encoding="utf-8"?>
<a:theme xmlns:a="http://schemas.openxmlformats.org/drawingml/2006/main" name="white shape slid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hite space slid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C961C55C517E4BB69625F3E7B4B449" ma:contentTypeVersion="16" ma:contentTypeDescription="Create a new document." ma:contentTypeScope="" ma:versionID="750e2c696d10f2b59e192daeba4acd7b">
  <xsd:schema xmlns:xsd="http://www.w3.org/2001/XMLSchema" xmlns:xs="http://www.w3.org/2001/XMLSchema" xmlns:p="http://schemas.microsoft.com/office/2006/metadata/properties" xmlns:ns3="0d679cad-df69-47c5-b862-1780db0448ee" xmlns:ns4="024036a5-7e5b-4387-aabf-d6aba1d1224e" targetNamespace="http://schemas.microsoft.com/office/2006/metadata/properties" ma:root="true" ma:fieldsID="ccad80036b1041bb603b3bf6970e9264" ns3:_="" ns4:_="">
    <xsd:import namespace="0d679cad-df69-47c5-b862-1780db0448ee"/>
    <xsd:import namespace="024036a5-7e5b-4387-aabf-d6aba1d1224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LengthInSeconds" minOccurs="0"/>
                <xsd:element ref="ns4:MediaServiceAutoTags" minOccurs="0"/>
                <xsd:element ref="ns4:_activity" minOccurs="0"/>
                <xsd:element ref="ns4:MediaServiceObjectDetectorVersions" minOccurs="0"/>
                <xsd:element ref="ns4:MediaServiceGenerationTime" minOccurs="0"/>
                <xsd:element ref="ns4:MediaServiceEventHashCode"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79cad-df69-47c5-b862-1780db0448e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4036a5-7e5b-4387-aabf-d6aba1d1224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024036a5-7e5b-4387-aabf-d6aba1d1224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D6D9F2-ADD9-47FA-81AB-76C07BA673FC}">
  <ds:schemaRefs>
    <ds:schemaRef ds:uri="024036a5-7e5b-4387-aabf-d6aba1d1224e"/>
    <ds:schemaRef ds:uri="0d679cad-df69-47c5-b862-1780db0448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B540594-9720-4B4C-BDD2-1D74C6F0387F}">
  <ds:schemaRefs>
    <ds:schemaRef ds:uri="024036a5-7e5b-4387-aabf-d6aba1d1224e"/>
    <ds:schemaRef ds:uri="http://www.w3.org/XML/1998/namespace"/>
    <ds:schemaRef ds:uri="http://schemas.microsoft.com/office/infopath/2007/PartnerControl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schemas.microsoft.com/office/2006/metadata/properties"/>
    <ds:schemaRef ds:uri="0d679cad-df69-47c5-b862-1780db0448ee"/>
  </ds:schemaRefs>
</ds:datastoreItem>
</file>

<file path=customXml/itemProps3.xml><?xml version="1.0" encoding="utf-8"?>
<ds:datastoreItem xmlns:ds="http://schemas.openxmlformats.org/officeDocument/2006/customXml" ds:itemID="{276C895C-37E1-4EE4-BEB2-A61158C5DF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NYC Powerpoint Template</Template>
  <TotalTime>238</TotalTime>
  <Words>19383</Words>
  <Application>Microsoft Office PowerPoint</Application>
  <PresentationFormat>Widescreen</PresentationFormat>
  <Paragraphs>2037</Paragraphs>
  <Slides>181</Slides>
  <Notes>46</Notes>
  <HiddenSlides>0</HiddenSlides>
  <MMClips>0</MMClips>
  <ScaleCrop>false</ScaleCrop>
  <HeadingPairs>
    <vt:vector size="6" baseType="variant">
      <vt:variant>
        <vt:lpstr>Fonts Used</vt:lpstr>
      </vt:variant>
      <vt:variant>
        <vt:i4>22</vt:i4>
      </vt:variant>
      <vt:variant>
        <vt:lpstr>Theme</vt:lpstr>
      </vt:variant>
      <vt:variant>
        <vt:i4>5</vt:i4>
      </vt:variant>
      <vt:variant>
        <vt:lpstr>Slide Titles</vt:lpstr>
      </vt:variant>
      <vt:variant>
        <vt:i4>181</vt:i4>
      </vt:variant>
    </vt:vector>
  </HeadingPairs>
  <TitlesOfParts>
    <vt:vector size="208" baseType="lpstr">
      <vt:lpstr>ADLaM Display</vt:lpstr>
      <vt:lpstr>Amasis MT Pro Black</vt:lpstr>
      <vt:lpstr>Amasis MT Pro Medium</vt:lpstr>
      <vt:lpstr>Arial</vt:lpstr>
      <vt:lpstr>Arial,Sans-Serif</vt:lpstr>
      <vt:lpstr>Calibri</vt:lpstr>
      <vt:lpstr>Calibri Light</vt:lpstr>
      <vt:lpstr>Courier New</vt:lpstr>
      <vt:lpstr>Fredoka One</vt:lpstr>
      <vt:lpstr>Garet Bold</vt:lpstr>
      <vt:lpstr>Grandview Display</vt:lpstr>
      <vt:lpstr>Inter</vt:lpstr>
      <vt:lpstr>Josefin Sans</vt:lpstr>
      <vt:lpstr>Overpass</vt:lpstr>
      <vt:lpstr>Poppins</vt:lpstr>
      <vt:lpstr>Prodigy Sans</vt:lpstr>
      <vt:lpstr>Raleway</vt:lpstr>
      <vt:lpstr>Roboto</vt:lpstr>
      <vt:lpstr>Segoe UI</vt:lpstr>
      <vt:lpstr>Symbol</vt:lpstr>
      <vt:lpstr>Times New Roman</vt:lpstr>
      <vt:lpstr>Wingdings</vt:lpstr>
      <vt:lpstr>Office Theme</vt:lpstr>
      <vt:lpstr>white shape slide</vt:lpstr>
      <vt:lpstr>White space slide</vt:lpstr>
      <vt:lpstr>1_Office Theme</vt:lpstr>
      <vt:lpstr>2_Office Theme</vt:lpstr>
      <vt:lpstr>SENCo networks </vt:lpstr>
      <vt:lpstr>SENCo networks </vt:lpstr>
      <vt:lpstr>PowerPoint Presentation</vt:lpstr>
      <vt:lpstr>Inclusion leadership team Jan 25</vt:lpstr>
      <vt:lpstr>TMP update</vt:lpstr>
      <vt:lpstr>Where do we need provision?</vt:lpstr>
      <vt:lpstr>Recap - Local area partnership inspection</vt:lpstr>
      <vt:lpstr>SWR</vt:lpstr>
      <vt:lpstr>SEND Assessment Team Updates</vt:lpstr>
      <vt:lpstr>PowerPoint Presentation</vt:lpstr>
      <vt:lpstr>PowerPoint Presentation</vt:lpstr>
      <vt:lpstr>Headlines</vt:lpstr>
      <vt:lpstr>PowerPoint Presentation</vt:lpstr>
      <vt:lpstr>Hambleton/Richmondshire hub</vt:lpstr>
      <vt:lpstr>Caseload numbers</vt:lpstr>
      <vt:lpstr>Referrals accepted </vt:lpstr>
      <vt:lpstr>Referrals accepted by areas of need</vt:lpstr>
      <vt:lpstr>           Focused Support Model</vt:lpstr>
      <vt:lpstr>Focused Support</vt:lpstr>
      <vt:lpstr>Additional options offered to supplement the core offer. </vt:lpstr>
      <vt:lpstr>     Feedback from SENCO's at the last SENCO Network Session</vt:lpstr>
      <vt:lpstr>PowerPoint Presentation</vt:lpstr>
      <vt:lpstr>PowerPoint Presentation</vt:lpstr>
      <vt:lpstr>Locality Board</vt:lpstr>
      <vt:lpstr>Staffing in Ham / Rich Hub</vt:lpstr>
      <vt:lpstr>PowerPoint Presentation</vt:lpstr>
      <vt:lpstr>PowerPoint Presentation</vt:lpstr>
      <vt:lpstr>Scarborough, Whitby &amp; Ryedale hub</vt:lpstr>
      <vt:lpstr>Scarborough, Whitby &amp; Ryedale Hub</vt:lpstr>
      <vt:lpstr>SWR Inclusion Hub Staff</vt:lpstr>
      <vt:lpstr>Caseload numbers</vt:lpstr>
      <vt:lpstr>Referrals accepted </vt:lpstr>
      <vt:lpstr>Referrals accepted by areas of need</vt:lpstr>
      <vt:lpstr>Referrals accepted by areas of need</vt:lpstr>
      <vt:lpstr>School Focused Support </vt:lpstr>
      <vt:lpstr>School Focused Support</vt:lpstr>
      <vt:lpstr>Additional options alongside core offer</vt:lpstr>
      <vt:lpstr>     Feedback from SENCO's at the last SENCO Network Session</vt:lpstr>
      <vt:lpstr>PowerPoint Presentation</vt:lpstr>
      <vt:lpstr>PowerPoint Presentation</vt:lpstr>
      <vt:lpstr>PowerPoint Presentation</vt:lpstr>
      <vt:lpstr>Locality representative</vt:lpstr>
      <vt:lpstr>Locality Board Support Offer</vt:lpstr>
      <vt:lpstr>All schools in North Yorkshire have access to Verbo </vt:lpstr>
      <vt:lpstr>School Exclusions – Permanent Exclusion</vt:lpstr>
      <vt:lpstr>Exclusion data sets</vt:lpstr>
      <vt:lpstr>Fixed term Exclusions - suspensions</vt:lpstr>
      <vt:lpstr>School population suspended at least once</vt:lpstr>
      <vt:lpstr>% of school population</vt:lpstr>
      <vt:lpstr>Contacts and further info</vt:lpstr>
      <vt:lpstr>Harrogate, Ripon, Knaresborough and Craven Hub</vt:lpstr>
      <vt:lpstr>Harrogate, Ripon, Knaresborough and Craven Hub</vt:lpstr>
      <vt:lpstr>Caseload numbers</vt:lpstr>
      <vt:lpstr>Referrals accepted </vt:lpstr>
      <vt:lpstr>Referrals accepted by areas of need</vt:lpstr>
      <vt:lpstr>           Focused Support Modell</vt:lpstr>
      <vt:lpstr>Focused Support</vt:lpstr>
      <vt:lpstr>Additional options offered to supplement the core offer. </vt:lpstr>
      <vt:lpstr>Feedback from SENCOs at the last SENCO Network Session</vt:lpstr>
      <vt:lpstr>Feedback from SENCOs at the last SENCO Network Session</vt:lpstr>
      <vt:lpstr>Feedback from SENCOs at the last SENCO Network Session</vt:lpstr>
      <vt:lpstr>Moving forward............</vt:lpstr>
      <vt:lpstr>PowerPoint Presentation</vt:lpstr>
      <vt:lpstr>PowerPoint Presentation</vt:lpstr>
      <vt:lpstr>Locality Boards</vt:lpstr>
      <vt:lpstr>All schools in North Yorkshire have access to Verbo </vt:lpstr>
      <vt:lpstr>  Locality Board - Harrogate Knaresborough Ripon</vt:lpstr>
      <vt:lpstr>PowerPoint Presentation</vt:lpstr>
      <vt:lpstr>Locality Board - Craven</vt:lpstr>
      <vt:lpstr>PowerPoint Presentation</vt:lpstr>
      <vt:lpstr>Locality Boards</vt:lpstr>
      <vt:lpstr>Contacts and further info</vt:lpstr>
      <vt:lpstr>Selby Hub</vt:lpstr>
      <vt:lpstr>Caseload numbers</vt:lpstr>
      <vt:lpstr>Referrals accepted </vt:lpstr>
      <vt:lpstr>Referrals accepted by areas of need</vt:lpstr>
      <vt:lpstr>Focused Support</vt:lpstr>
      <vt:lpstr>Additional options offered to supplement the core offer. </vt:lpstr>
      <vt:lpstr>Feedback from SENCO's at the last SENCO Network Session</vt:lpstr>
      <vt:lpstr>PowerPoint Presentation</vt:lpstr>
      <vt:lpstr>PowerPoint Presentation</vt:lpstr>
      <vt:lpstr>Moving forward............</vt:lpstr>
      <vt:lpstr>PowerPoint Presentation</vt:lpstr>
      <vt:lpstr>      Selby Locality Board  - Offer</vt:lpstr>
      <vt:lpstr>PowerPoint Presentation</vt:lpstr>
      <vt:lpstr>PowerPoint Presentation</vt:lpstr>
      <vt:lpstr>Selby Hub</vt:lpstr>
      <vt:lpstr>Selby Hub – staffing updates</vt:lpstr>
      <vt:lpstr>PowerPoint Presentation</vt:lpstr>
      <vt:lpstr>PowerPoint Presentation</vt:lpstr>
      <vt:lpstr>All schools in North Yorkshire have access to Verbo </vt:lpstr>
      <vt:lpstr>PowerPoint Presentation</vt:lpstr>
      <vt:lpstr>PowerPoint Presentation</vt:lpstr>
      <vt:lpstr>PowerPoint Presentation</vt:lpstr>
      <vt:lpstr>PowerPoint Presentation</vt:lpstr>
      <vt:lpstr>PowerPoint Presentation</vt:lpstr>
      <vt:lpstr>PowerPoint Presentation</vt:lpstr>
      <vt:lpstr>Educational Psychology Service SENCo Networks </vt:lpstr>
      <vt:lpstr>Educational Psychology Service Updates </vt:lpstr>
      <vt:lpstr>Building EP Service Delivery </vt:lpstr>
      <vt:lpstr>Senior Educational Psychologists –  By Area </vt:lpstr>
      <vt:lpstr>DfE Funded DBV Project Updates</vt:lpstr>
      <vt:lpstr>Inclusive Practice Framework</vt:lpstr>
      <vt:lpstr>Transitions Pilot Project</vt:lpstr>
      <vt:lpstr>Feedback from CYP</vt:lpstr>
      <vt:lpstr>Feedback from Parents</vt:lpstr>
      <vt:lpstr>Feedback from Schools</vt:lpstr>
      <vt:lpstr>Questions We Asked </vt:lpstr>
      <vt:lpstr>Transitions Guidance Document</vt:lpstr>
      <vt:lpstr>Reception- Year 1 Transition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2937 Digital EHCP Project SENCO Networks</vt:lpstr>
      <vt:lpstr>Project background</vt:lpstr>
      <vt:lpstr>Project Objectives</vt:lpstr>
      <vt:lpstr>Project approach</vt:lpstr>
      <vt:lpstr>PowerPoint Presentation</vt:lpstr>
      <vt:lpstr>What are the issues we have identified?</vt:lpstr>
      <vt:lpstr>What do we want from a digital EHCP solution?</vt:lpstr>
      <vt:lpstr>Next Steps</vt:lpstr>
      <vt:lpstr>PowerPoint Presentation</vt:lpstr>
      <vt:lpstr>2024-25 BUDGET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School Website</vt:lpstr>
      <vt:lpstr>PowerPoint Presentation</vt:lpstr>
      <vt:lpstr>NYC SEND Policy Template</vt:lpstr>
      <vt:lpstr>NYC SEND Policy Template – Additional Paragraph</vt:lpstr>
      <vt:lpstr>NYC SEND Policy Template – Additional Paragraph</vt:lpstr>
      <vt:lpstr>Ofsted Reports – Common Themes</vt:lpstr>
      <vt:lpstr>Strengths</vt:lpstr>
      <vt:lpstr>Strengths</vt:lpstr>
      <vt:lpstr>Strengths</vt:lpstr>
      <vt:lpstr>Strengths</vt:lpstr>
      <vt:lpstr>Strengths</vt:lpstr>
      <vt:lpstr>Areas For Improvement</vt:lpstr>
      <vt:lpstr>Ofsted Reports – Common Themes  Autumn Term</vt:lpstr>
      <vt:lpstr>Ofsted Reports – Common Themes</vt:lpstr>
      <vt:lpstr>Attendance</vt:lpstr>
      <vt:lpstr>NYC Templates and Information</vt:lpstr>
      <vt:lpstr>Part Time Timetables – NYC Templates and Information</vt:lpstr>
      <vt:lpstr>Attendance and SEND </vt:lpstr>
      <vt:lpstr>Attendance of Children and Young People with SEND</vt:lpstr>
      <vt:lpstr>Resources</vt:lpstr>
      <vt:lpstr>For those in EY..</vt:lpstr>
      <vt:lpstr>Solihull parent programme  </vt:lpstr>
      <vt:lpstr>Virtual School 3 duties </vt:lpstr>
      <vt:lpstr>Becoming a Statutory Duty for all Children with a Social Worker</vt:lpstr>
      <vt:lpstr>Wider Working Together National Update</vt:lpstr>
      <vt:lpstr>   PLAC / SGO / Kinship Responsibility </vt:lpstr>
      <vt:lpstr>Next Designated Teacher Training</vt:lpstr>
      <vt:lpstr>Thematic Reviews of Children Not in School  Alternative Provision</vt:lpstr>
      <vt:lpstr>Introduction</vt:lpstr>
      <vt:lpstr>Areas of Children Not in School review</vt:lpstr>
      <vt:lpstr>Format of the thematic review</vt:lpstr>
      <vt:lpstr>Sampling</vt:lpstr>
      <vt:lpstr>Alternative Provision</vt:lpstr>
      <vt:lpstr>What schools should know…</vt:lpstr>
      <vt:lpstr>Alternative Provision Directory</vt:lpstr>
      <vt:lpstr>Alternative Provision Audit</vt:lpstr>
      <vt:lpstr>PowerPoint Presentation</vt:lpstr>
      <vt:lpstr>PowerPoint Presentation</vt:lpstr>
    </vt:vector>
  </TitlesOfParts>
  <Company>North Yorkshire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SENCo Training – Day 2</dc:title>
  <dc:creator>Kerry Chapman</dc:creator>
  <cp:lastModifiedBy>Deborah Wilbor</cp:lastModifiedBy>
  <cp:revision>2</cp:revision>
  <dcterms:created xsi:type="dcterms:W3CDTF">2023-10-02T09:26:01Z</dcterms:created>
  <dcterms:modified xsi:type="dcterms:W3CDTF">2025-03-27T08:37:33Z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0x0101002FC961C55C517E4BB69625F3E7B4B449</vt:lpwstr>
  </property>
  <property fmtid="{D5CDD505-2E9C-101B-9397-08002B2CF9AE}" pid="3" name="MSIP_Label_13f27b87-3675-4fb5-85ad-fce3efd3a6b0_Enabled">
    <vt:lpwstr>true</vt:lpwstr>
  </property>
  <property fmtid="{D5CDD505-2E9C-101B-9397-08002B2CF9AE}" pid="4" name="MSIP_Label_13f27b87-3675-4fb5-85ad-fce3efd3a6b0_SetDate">
    <vt:lpwstr>2025-02-04T21:57:35Z</vt:lpwstr>
  </property>
  <property fmtid="{D5CDD505-2E9C-101B-9397-08002B2CF9AE}" pid="5" name="MSIP_Label_13f27b87-3675-4fb5-85ad-fce3efd3a6b0_Method">
    <vt:lpwstr>Standard</vt:lpwstr>
  </property>
  <property fmtid="{D5CDD505-2E9C-101B-9397-08002B2CF9AE}" pid="6" name="MSIP_Label_13f27b87-3675-4fb5-85ad-fce3efd3a6b0_Name">
    <vt:lpwstr>OFFICIAL - SENSITIVE</vt:lpwstr>
  </property>
  <property fmtid="{D5CDD505-2E9C-101B-9397-08002B2CF9AE}" pid="7" name="MSIP_Label_13f27b87-3675-4fb5-85ad-fce3efd3a6b0_SiteId">
    <vt:lpwstr>ad3d9c73-9830-44a1-b487-e1055441c70e</vt:lpwstr>
  </property>
  <property fmtid="{D5CDD505-2E9C-101B-9397-08002B2CF9AE}" pid="8" name="MSIP_Label_13f27b87-3675-4fb5-85ad-fce3efd3a6b0_ActionId">
    <vt:lpwstr>499ea10e-b87f-4e1a-8ad0-39cf7a2c18bf</vt:lpwstr>
  </property>
  <property fmtid="{D5CDD505-2E9C-101B-9397-08002B2CF9AE}" pid="9" name="MSIP_Label_13f27b87-3675-4fb5-85ad-fce3efd3a6b0_ContentBits">
    <vt:lpwstr>2</vt:lpwstr>
  </property>
  <property fmtid="{D5CDD505-2E9C-101B-9397-08002B2CF9AE}" pid="10" name="MSIP_Label_13f27b87-3675-4fb5-85ad-fce3efd3a6b0_Tag">
    <vt:lpwstr>10, 1, 2, 2</vt:lpwstr>
  </property>
  <property fmtid="{D5CDD505-2E9C-101B-9397-08002B2CF9AE}" pid="11" name="ClassificationContentMarkingFooterLocations">
    <vt:lpwstr>Office Theme:7</vt:lpwstr>
  </property>
  <property fmtid="{D5CDD505-2E9C-101B-9397-08002B2CF9AE}" pid="12" name="ClassificationContentMarkingFooterText">
    <vt:lpwstr>OFFICIAL - SENSITIVE</vt:lpwstr>
  </property>
</Properties>
</file>