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2"/>
  </p:notesMasterIdLst>
  <p:sldIdLst>
    <p:sldId id="256" r:id="rId5"/>
    <p:sldId id="619" r:id="rId6"/>
    <p:sldId id="257" r:id="rId7"/>
    <p:sldId id="627" r:id="rId8"/>
    <p:sldId id="625" r:id="rId9"/>
    <p:sldId id="626" r:id="rId10"/>
    <p:sldId id="630" r:id="rId11"/>
    <p:sldId id="608" r:id="rId12"/>
    <p:sldId id="628" r:id="rId13"/>
    <p:sldId id="629" r:id="rId14"/>
    <p:sldId id="631" r:id="rId15"/>
    <p:sldId id="279" r:id="rId16"/>
    <p:sldId id="268" r:id="rId17"/>
    <p:sldId id="632" r:id="rId18"/>
    <p:sldId id="277" r:id="rId19"/>
    <p:sldId id="281" r:id="rId20"/>
    <p:sldId id="284" r:id="rId21"/>
    <p:sldId id="275" r:id="rId22"/>
    <p:sldId id="633" r:id="rId23"/>
    <p:sldId id="359" r:id="rId24"/>
    <p:sldId id="599" r:id="rId25"/>
    <p:sldId id="601" r:id="rId26"/>
    <p:sldId id="602" r:id="rId27"/>
    <p:sldId id="634" r:id="rId28"/>
    <p:sldId id="604" r:id="rId29"/>
    <p:sldId id="605" r:id="rId30"/>
    <p:sldId id="606" r:id="rId31"/>
    <p:sldId id="624" r:id="rId32"/>
    <p:sldId id="620" r:id="rId33"/>
    <p:sldId id="621" r:id="rId34"/>
    <p:sldId id="622" r:id="rId35"/>
    <p:sldId id="617" r:id="rId36"/>
    <p:sldId id="635" r:id="rId37"/>
    <p:sldId id="623" r:id="rId38"/>
    <p:sldId id="269" r:id="rId39"/>
    <p:sldId id="366" r:id="rId40"/>
    <p:sldId id="347" r:id="rId41"/>
    <p:sldId id="591" r:id="rId42"/>
    <p:sldId id="261" r:id="rId43"/>
    <p:sldId id="592" r:id="rId44"/>
    <p:sldId id="594" r:id="rId45"/>
    <p:sldId id="595" r:id="rId46"/>
    <p:sldId id="596" r:id="rId47"/>
    <p:sldId id="597" r:id="rId48"/>
    <p:sldId id="598" r:id="rId49"/>
    <p:sldId id="593" r:id="rId50"/>
    <p:sldId id="351" r:id="rId51"/>
    <p:sldId id="636" r:id="rId52"/>
    <p:sldId id="609" r:id="rId53"/>
    <p:sldId id="610" r:id="rId54"/>
    <p:sldId id="611" r:id="rId55"/>
    <p:sldId id="612" r:id="rId56"/>
    <p:sldId id="613" r:id="rId57"/>
    <p:sldId id="614" r:id="rId58"/>
    <p:sldId id="615" r:id="rId59"/>
    <p:sldId id="616" r:id="rId60"/>
    <p:sldId id="618"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035DB6-A3E4-4712-B591-C0292DBB1307}" v="18" dt="2025-05-13T08:23:24.692"/>
    <p1510:client id="{74311961-73AC-4EFB-B3EE-01ABE7C0A38A}" v="4" dt="2025-05-12T12:29:40.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6" d="100"/>
          <a:sy n="56" d="100"/>
        </p:scale>
        <p:origin x="11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3.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285FED-D553-4184-9248-88D73035A283}"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F63F44BC-2D5B-486B-9351-E6351F8A0CE3}">
      <dgm:prSet/>
      <dgm:spPr/>
      <dgm:t>
        <a:bodyPr/>
        <a:lstStyle/>
        <a:p>
          <a:r>
            <a:rPr lang="en-US"/>
            <a:t>Updates</a:t>
          </a:r>
        </a:p>
      </dgm:t>
    </dgm:pt>
    <dgm:pt modelId="{9F36FC7D-F0B2-4207-8D69-64798D3B6AA7}" type="parTrans" cxnId="{2548B2E0-91F2-4198-A90B-443BA618BE32}">
      <dgm:prSet/>
      <dgm:spPr/>
      <dgm:t>
        <a:bodyPr/>
        <a:lstStyle/>
        <a:p>
          <a:endParaRPr lang="en-US"/>
        </a:p>
      </dgm:t>
    </dgm:pt>
    <dgm:pt modelId="{EF703789-8B53-44F7-912A-05881D4AD2B4}" type="sibTrans" cxnId="{2548B2E0-91F2-4198-A90B-443BA618BE32}">
      <dgm:prSet/>
      <dgm:spPr/>
      <dgm:t>
        <a:bodyPr/>
        <a:lstStyle/>
        <a:p>
          <a:endParaRPr lang="en-US"/>
        </a:p>
      </dgm:t>
    </dgm:pt>
    <dgm:pt modelId="{297EE302-A030-4C15-A174-E6A4F5B295CF}">
      <dgm:prSet/>
      <dgm:spPr/>
      <dgm:t>
        <a:bodyPr/>
        <a:lstStyle/>
        <a:p>
          <a:r>
            <a:rPr lang="en-US"/>
            <a:t>Transitions and Starting Reception</a:t>
          </a:r>
        </a:p>
      </dgm:t>
    </dgm:pt>
    <dgm:pt modelId="{1BB10EA2-8C98-4D7C-9B9E-87494B057EA2}" type="parTrans" cxnId="{424D44CD-E60F-4F2A-BE8C-F94770C1DD7E}">
      <dgm:prSet/>
      <dgm:spPr/>
      <dgm:t>
        <a:bodyPr/>
        <a:lstStyle/>
        <a:p>
          <a:endParaRPr lang="en-US"/>
        </a:p>
      </dgm:t>
    </dgm:pt>
    <dgm:pt modelId="{5CA87F75-9834-4EF7-9A35-9B53BD7A9DAC}" type="sibTrans" cxnId="{424D44CD-E60F-4F2A-BE8C-F94770C1DD7E}">
      <dgm:prSet/>
      <dgm:spPr/>
      <dgm:t>
        <a:bodyPr/>
        <a:lstStyle/>
        <a:p>
          <a:endParaRPr lang="en-US"/>
        </a:p>
      </dgm:t>
    </dgm:pt>
    <dgm:pt modelId="{43AF1562-D5A6-4AB2-8421-49B51168568B}">
      <dgm:prSet/>
      <dgm:spPr/>
      <dgm:t>
        <a:bodyPr/>
        <a:lstStyle/>
        <a:p>
          <a:r>
            <a:rPr lang="en-US"/>
            <a:t>North Yorkshire Trends and Data</a:t>
          </a:r>
        </a:p>
      </dgm:t>
    </dgm:pt>
    <dgm:pt modelId="{35D5253D-8A8B-4403-987C-12280E0C79EF}" type="parTrans" cxnId="{007222EC-8789-428F-8A2E-EE8CF44D054D}">
      <dgm:prSet/>
      <dgm:spPr/>
      <dgm:t>
        <a:bodyPr/>
        <a:lstStyle/>
        <a:p>
          <a:endParaRPr lang="en-US"/>
        </a:p>
      </dgm:t>
    </dgm:pt>
    <dgm:pt modelId="{C4B65CD6-372C-4DD3-ADA5-81B1BB723FB8}" type="sibTrans" cxnId="{007222EC-8789-428F-8A2E-EE8CF44D054D}">
      <dgm:prSet/>
      <dgm:spPr/>
      <dgm:t>
        <a:bodyPr/>
        <a:lstStyle/>
        <a:p>
          <a:endParaRPr lang="en-US"/>
        </a:p>
      </dgm:t>
    </dgm:pt>
    <dgm:pt modelId="{79871F56-5A91-4DB3-AD56-D0965A7FBBA5}">
      <dgm:prSet/>
      <dgm:spPr/>
      <dgm:t>
        <a:bodyPr/>
        <a:lstStyle/>
        <a:p>
          <a:r>
            <a:rPr lang="en-US"/>
            <a:t>Dingley’s Promise Training</a:t>
          </a:r>
        </a:p>
      </dgm:t>
    </dgm:pt>
    <dgm:pt modelId="{A577098C-8C74-466E-8BEA-F1FB231E3A45}" type="parTrans" cxnId="{7B025690-ED03-4EDB-A7A0-2620677053DB}">
      <dgm:prSet/>
      <dgm:spPr/>
      <dgm:t>
        <a:bodyPr/>
        <a:lstStyle/>
        <a:p>
          <a:endParaRPr lang="en-US"/>
        </a:p>
      </dgm:t>
    </dgm:pt>
    <dgm:pt modelId="{FBD2009F-4A95-4E65-91F0-DD76F4A10D15}" type="sibTrans" cxnId="{7B025690-ED03-4EDB-A7A0-2620677053DB}">
      <dgm:prSet/>
      <dgm:spPr/>
      <dgm:t>
        <a:bodyPr/>
        <a:lstStyle/>
        <a:p>
          <a:endParaRPr lang="en-US"/>
        </a:p>
      </dgm:t>
    </dgm:pt>
    <dgm:pt modelId="{A39BB668-EFFC-4C95-A371-01F2056E314F}">
      <dgm:prSet/>
      <dgm:spPr/>
      <dgm:t>
        <a:bodyPr/>
        <a:lstStyle/>
        <a:p>
          <a:r>
            <a:rPr lang="en-US"/>
            <a:t>Delayed and Deferred Entry: Important Information</a:t>
          </a:r>
        </a:p>
      </dgm:t>
    </dgm:pt>
    <dgm:pt modelId="{5EE56965-2AF2-41A8-8AB3-5D13DCE6233C}" type="parTrans" cxnId="{029E4A7B-05BF-4B51-B69D-FD5E20577D54}">
      <dgm:prSet/>
      <dgm:spPr/>
      <dgm:t>
        <a:bodyPr/>
        <a:lstStyle/>
        <a:p>
          <a:endParaRPr lang="en-US"/>
        </a:p>
      </dgm:t>
    </dgm:pt>
    <dgm:pt modelId="{E2AF3AC0-117A-4378-B666-7964D6F8C465}" type="sibTrans" cxnId="{029E4A7B-05BF-4B51-B69D-FD5E20577D54}">
      <dgm:prSet/>
      <dgm:spPr/>
      <dgm:t>
        <a:bodyPr/>
        <a:lstStyle/>
        <a:p>
          <a:endParaRPr lang="en-US"/>
        </a:p>
      </dgm:t>
    </dgm:pt>
    <dgm:pt modelId="{92B51634-4D30-4AB2-8B5D-25EBFAB34A94}" type="pres">
      <dgm:prSet presAssocID="{78285FED-D553-4184-9248-88D73035A283}" presName="outerComposite" presStyleCnt="0">
        <dgm:presLayoutVars>
          <dgm:chMax val="5"/>
          <dgm:dir/>
          <dgm:resizeHandles val="exact"/>
        </dgm:presLayoutVars>
      </dgm:prSet>
      <dgm:spPr/>
    </dgm:pt>
    <dgm:pt modelId="{4AC6A9BE-0070-4D7D-98F6-DCC6469CABAC}" type="pres">
      <dgm:prSet presAssocID="{78285FED-D553-4184-9248-88D73035A283}" presName="dummyMaxCanvas" presStyleCnt="0">
        <dgm:presLayoutVars/>
      </dgm:prSet>
      <dgm:spPr/>
    </dgm:pt>
    <dgm:pt modelId="{BF7A2FA6-31FB-42A5-A1E6-C0650E022D4E}" type="pres">
      <dgm:prSet presAssocID="{78285FED-D553-4184-9248-88D73035A283}" presName="FiveNodes_1" presStyleLbl="node1" presStyleIdx="0" presStyleCnt="5">
        <dgm:presLayoutVars>
          <dgm:bulletEnabled val="1"/>
        </dgm:presLayoutVars>
      </dgm:prSet>
      <dgm:spPr/>
    </dgm:pt>
    <dgm:pt modelId="{E9235508-4834-4CE6-B0B5-B6E74DDF90E0}" type="pres">
      <dgm:prSet presAssocID="{78285FED-D553-4184-9248-88D73035A283}" presName="FiveNodes_2" presStyleLbl="node1" presStyleIdx="1" presStyleCnt="5">
        <dgm:presLayoutVars>
          <dgm:bulletEnabled val="1"/>
        </dgm:presLayoutVars>
      </dgm:prSet>
      <dgm:spPr/>
    </dgm:pt>
    <dgm:pt modelId="{1B957488-A1C8-49EE-9E24-0ACDB9831954}" type="pres">
      <dgm:prSet presAssocID="{78285FED-D553-4184-9248-88D73035A283}" presName="FiveNodes_3" presStyleLbl="node1" presStyleIdx="2" presStyleCnt="5">
        <dgm:presLayoutVars>
          <dgm:bulletEnabled val="1"/>
        </dgm:presLayoutVars>
      </dgm:prSet>
      <dgm:spPr/>
    </dgm:pt>
    <dgm:pt modelId="{784999BD-A27B-4250-B362-A580357DDEB7}" type="pres">
      <dgm:prSet presAssocID="{78285FED-D553-4184-9248-88D73035A283}" presName="FiveNodes_4" presStyleLbl="node1" presStyleIdx="3" presStyleCnt="5">
        <dgm:presLayoutVars>
          <dgm:bulletEnabled val="1"/>
        </dgm:presLayoutVars>
      </dgm:prSet>
      <dgm:spPr/>
    </dgm:pt>
    <dgm:pt modelId="{98662D9A-A37D-4365-B7AB-0408064BF080}" type="pres">
      <dgm:prSet presAssocID="{78285FED-D553-4184-9248-88D73035A283}" presName="FiveNodes_5" presStyleLbl="node1" presStyleIdx="4" presStyleCnt="5">
        <dgm:presLayoutVars>
          <dgm:bulletEnabled val="1"/>
        </dgm:presLayoutVars>
      </dgm:prSet>
      <dgm:spPr/>
    </dgm:pt>
    <dgm:pt modelId="{DC04B225-43EB-41BF-89CA-2F53D0F07081}" type="pres">
      <dgm:prSet presAssocID="{78285FED-D553-4184-9248-88D73035A283}" presName="FiveConn_1-2" presStyleLbl="fgAccFollowNode1" presStyleIdx="0" presStyleCnt="4">
        <dgm:presLayoutVars>
          <dgm:bulletEnabled val="1"/>
        </dgm:presLayoutVars>
      </dgm:prSet>
      <dgm:spPr/>
    </dgm:pt>
    <dgm:pt modelId="{6411047D-393D-45C1-9568-C8A293953010}" type="pres">
      <dgm:prSet presAssocID="{78285FED-D553-4184-9248-88D73035A283}" presName="FiveConn_2-3" presStyleLbl="fgAccFollowNode1" presStyleIdx="1" presStyleCnt="4">
        <dgm:presLayoutVars>
          <dgm:bulletEnabled val="1"/>
        </dgm:presLayoutVars>
      </dgm:prSet>
      <dgm:spPr/>
    </dgm:pt>
    <dgm:pt modelId="{D8061E79-B970-4726-8EB4-A3D86F952596}" type="pres">
      <dgm:prSet presAssocID="{78285FED-D553-4184-9248-88D73035A283}" presName="FiveConn_3-4" presStyleLbl="fgAccFollowNode1" presStyleIdx="2" presStyleCnt="4">
        <dgm:presLayoutVars>
          <dgm:bulletEnabled val="1"/>
        </dgm:presLayoutVars>
      </dgm:prSet>
      <dgm:spPr/>
    </dgm:pt>
    <dgm:pt modelId="{0CFED3ED-13A6-48A2-A915-B096AD696E62}" type="pres">
      <dgm:prSet presAssocID="{78285FED-D553-4184-9248-88D73035A283}" presName="FiveConn_4-5" presStyleLbl="fgAccFollowNode1" presStyleIdx="3" presStyleCnt="4">
        <dgm:presLayoutVars>
          <dgm:bulletEnabled val="1"/>
        </dgm:presLayoutVars>
      </dgm:prSet>
      <dgm:spPr/>
    </dgm:pt>
    <dgm:pt modelId="{9812E805-CD33-47CC-9D45-5ED3861558D5}" type="pres">
      <dgm:prSet presAssocID="{78285FED-D553-4184-9248-88D73035A283}" presName="FiveNodes_1_text" presStyleLbl="node1" presStyleIdx="4" presStyleCnt="5">
        <dgm:presLayoutVars>
          <dgm:bulletEnabled val="1"/>
        </dgm:presLayoutVars>
      </dgm:prSet>
      <dgm:spPr/>
    </dgm:pt>
    <dgm:pt modelId="{A9A9D102-7CFD-4938-9D01-119B24E348E5}" type="pres">
      <dgm:prSet presAssocID="{78285FED-D553-4184-9248-88D73035A283}" presName="FiveNodes_2_text" presStyleLbl="node1" presStyleIdx="4" presStyleCnt="5">
        <dgm:presLayoutVars>
          <dgm:bulletEnabled val="1"/>
        </dgm:presLayoutVars>
      </dgm:prSet>
      <dgm:spPr/>
    </dgm:pt>
    <dgm:pt modelId="{4B318C3C-8BE4-44C9-9FE8-965438C36D65}" type="pres">
      <dgm:prSet presAssocID="{78285FED-D553-4184-9248-88D73035A283}" presName="FiveNodes_3_text" presStyleLbl="node1" presStyleIdx="4" presStyleCnt="5">
        <dgm:presLayoutVars>
          <dgm:bulletEnabled val="1"/>
        </dgm:presLayoutVars>
      </dgm:prSet>
      <dgm:spPr/>
    </dgm:pt>
    <dgm:pt modelId="{E5D0D22B-339F-41DC-B705-43AC40447C07}" type="pres">
      <dgm:prSet presAssocID="{78285FED-D553-4184-9248-88D73035A283}" presName="FiveNodes_4_text" presStyleLbl="node1" presStyleIdx="4" presStyleCnt="5">
        <dgm:presLayoutVars>
          <dgm:bulletEnabled val="1"/>
        </dgm:presLayoutVars>
      </dgm:prSet>
      <dgm:spPr/>
    </dgm:pt>
    <dgm:pt modelId="{09D842E7-6949-4106-9FA5-E605CC042141}" type="pres">
      <dgm:prSet presAssocID="{78285FED-D553-4184-9248-88D73035A283}" presName="FiveNodes_5_text" presStyleLbl="node1" presStyleIdx="4" presStyleCnt="5">
        <dgm:presLayoutVars>
          <dgm:bulletEnabled val="1"/>
        </dgm:presLayoutVars>
      </dgm:prSet>
      <dgm:spPr/>
    </dgm:pt>
  </dgm:ptLst>
  <dgm:cxnLst>
    <dgm:cxn modelId="{E7F9D710-3D99-42A9-BF42-15D07B423FB0}" type="presOf" srcId="{297EE302-A030-4C15-A174-E6A4F5B295CF}" destId="{E9235508-4834-4CE6-B0B5-B6E74DDF90E0}" srcOrd="0" destOrd="0" presId="urn:microsoft.com/office/officeart/2005/8/layout/vProcess5"/>
    <dgm:cxn modelId="{D76A0329-F2B1-498B-9586-B4772D333B4E}" type="presOf" srcId="{F63F44BC-2D5B-486B-9351-E6351F8A0CE3}" destId="{BF7A2FA6-31FB-42A5-A1E6-C0650E022D4E}" srcOrd="0" destOrd="0" presId="urn:microsoft.com/office/officeart/2005/8/layout/vProcess5"/>
    <dgm:cxn modelId="{8843EC32-37E3-48BF-A249-75732F591EEC}" type="presOf" srcId="{78285FED-D553-4184-9248-88D73035A283}" destId="{92B51634-4D30-4AB2-8B5D-25EBFAB34A94}" srcOrd="0" destOrd="0" presId="urn:microsoft.com/office/officeart/2005/8/layout/vProcess5"/>
    <dgm:cxn modelId="{7034C93E-C7DC-487E-9166-EDE9E3F0FC26}" type="presOf" srcId="{79871F56-5A91-4DB3-AD56-D0965A7FBBA5}" destId="{784999BD-A27B-4250-B362-A580357DDEB7}" srcOrd="0" destOrd="0" presId="urn:microsoft.com/office/officeart/2005/8/layout/vProcess5"/>
    <dgm:cxn modelId="{F9A3D95D-56F9-4F17-97E3-80A4584A396C}" type="presOf" srcId="{297EE302-A030-4C15-A174-E6A4F5B295CF}" destId="{A9A9D102-7CFD-4938-9D01-119B24E348E5}" srcOrd="1" destOrd="0" presId="urn:microsoft.com/office/officeart/2005/8/layout/vProcess5"/>
    <dgm:cxn modelId="{EA668845-32FB-4AA4-82ED-4783CEAAC93E}" type="presOf" srcId="{79871F56-5A91-4DB3-AD56-D0965A7FBBA5}" destId="{E5D0D22B-339F-41DC-B705-43AC40447C07}" srcOrd="1" destOrd="0" presId="urn:microsoft.com/office/officeart/2005/8/layout/vProcess5"/>
    <dgm:cxn modelId="{35041248-6D38-4ADF-8691-9A28C2A902AD}" type="presOf" srcId="{EF703789-8B53-44F7-912A-05881D4AD2B4}" destId="{DC04B225-43EB-41BF-89CA-2F53D0F07081}" srcOrd="0" destOrd="0" presId="urn:microsoft.com/office/officeart/2005/8/layout/vProcess5"/>
    <dgm:cxn modelId="{FEB6B376-68D2-4B58-BA43-946617B731EE}" type="presOf" srcId="{A39BB668-EFFC-4C95-A371-01F2056E314F}" destId="{09D842E7-6949-4106-9FA5-E605CC042141}" srcOrd="1" destOrd="0" presId="urn:microsoft.com/office/officeart/2005/8/layout/vProcess5"/>
    <dgm:cxn modelId="{029E4A7B-05BF-4B51-B69D-FD5E20577D54}" srcId="{78285FED-D553-4184-9248-88D73035A283}" destId="{A39BB668-EFFC-4C95-A371-01F2056E314F}" srcOrd="4" destOrd="0" parTransId="{5EE56965-2AF2-41A8-8AB3-5D13DCE6233C}" sibTransId="{E2AF3AC0-117A-4378-B666-7964D6F8C465}"/>
    <dgm:cxn modelId="{74E7B47B-5E8D-446B-8C2B-35BC8A32E1E1}" type="presOf" srcId="{43AF1562-D5A6-4AB2-8421-49B51168568B}" destId="{1B957488-A1C8-49EE-9E24-0ACDB9831954}" srcOrd="0" destOrd="0" presId="urn:microsoft.com/office/officeart/2005/8/layout/vProcess5"/>
    <dgm:cxn modelId="{642EDC8F-E2FB-4599-8EF5-F2DAD6B3B3EF}" type="presOf" srcId="{C4B65CD6-372C-4DD3-ADA5-81B1BB723FB8}" destId="{D8061E79-B970-4726-8EB4-A3D86F952596}" srcOrd="0" destOrd="0" presId="urn:microsoft.com/office/officeart/2005/8/layout/vProcess5"/>
    <dgm:cxn modelId="{7B025690-ED03-4EDB-A7A0-2620677053DB}" srcId="{78285FED-D553-4184-9248-88D73035A283}" destId="{79871F56-5A91-4DB3-AD56-D0965A7FBBA5}" srcOrd="3" destOrd="0" parTransId="{A577098C-8C74-466E-8BEA-F1FB231E3A45}" sibTransId="{FBD2009F-4A95-4E65-91F0-DD76F4A10D15}"/>
    <dgm:cxn modelId="{84B20396-A92B-433B-B04D-C95861A8F2D5}" type="presOf" srcId="{FBD2009F-4A95-4E65-91F0-DD76F4A10D15}" destId="{0CFED3ED-13A6-48A2-A915-B096AD696E62}" srcOrd="0" destOrd="0" presId="urn:microsoft.com/office/officeart/2005/8/layout/vProcess5"/>
    <dgm:cxn modelId="{26009FA3-358D-4977-84C7-BB2B2C6CB08E}" type="presOf" srcId="{F63F44BC-2D5B-486B-9351-E6351F8A0CE3}" destId="{9812E805-CD33-47CC-9D45-5ED3861558D5}" srcOrd="1" destOrd="0" presId="urn:microsoft.com/office/officeart/2005/8/layout/vProcess5"/>
    <dgm:cxn modelId="{424D44CD-E60F-4F2A-BE8C-F94770C1DD7E}" srcId="{78285FED-D553-4184-9248-88D73035A283}" destId="{297EE302-A030-4C15-A174-E6A4F5B295CF}" srcOrd="1" destOrd="0" parTransId="{1BB10EA2-8C98-4D7C-9B9E-87494B057EA2}" sibTransId="{5CA87F75-9834-4EF7-9A35-9B53BD7A9DAC}"/>
    <dgm:cxn modelId="{D27648D9-EAD7-46EF-A2AA-FFFC3E21381F}" type="presOf" srcId="{5CA87F75-9834-4EF7-9A35-9B53BD7A9DAC}" destId="{6411047D-393D-45C1-9568-C8A293953010}" srcOrd="0" destOrd="0" presId="urn:microsoft.com/office/officeart/2005/8/layout/vProcess5"/>
    <dgm:cxn modelId="{2548B2E0-91F2-4198-A90B-443BA618BE32}" srcId="{78285FED-D553-4184-9248-88D73035A283}" destId="{F63F44BC-2D5B-486B-9351-E6351F8A0CE3}" srcOrd="0" destOrd="0" parTransId="{9F36FC7D-F0B2-4207-8D69-64798D3B6AA7}" sibTransId="{EF703789-8B53-44F7-912A-05881D4AD2B4}"/>
    <dgm:cxn modelId="{997CAEE1-305D-4F41-B2B7-ADDE8F518A5C}" type="presOf" srcId="{A39BB668-EFFC-4C95-A371-01F2056E314F}" destId="{98662D9A-A37D-4365-B7AB-0408064BF080}" srcOrd="0" destOrd="0" presId="urn:microsoft.com/office/officeart/2005/8/layout/vProcess5"/>
    <dgm:cxn modelId="{007222EC-8789-428F-8A2E-EE8CF44D054D}" srcId="{78285FED-D553-4184-9248-88D73035A283}" destId="{43AF1562-D5A6-4AB2-8421-49B51168568B}" srcOrd="2" destOrd="0" parTransId="{35D5253D-8A8B-4403-987C-12280E0C79EF}" sibTransId="{C4B65CD6-372C-4DD3-ADA5-81B1BB723FB8}"/>
    <dgm:cxn modelId="{AE2F5EEF-D4E3-4B3B-B3B0-A48619D0EA59}" type="presOf" srcId="{43AF1562-D5A6-4AB2-8421-49B51168568B}" destId="{4B318C3C-8BE4-44C9-9FE8-965438C36D65}" srcOrd="1" destOrd="0" presId="urn:microsoft.com/office/officeart/2005/8/layout/vProcess5"/>
    <dgm:cxn modelId="{1CC4A97D-CDF8-4022-BEB7-954400DA9D9D}" type="presParOf" srcId="{92B51634-4D30-4AB2-8B5D-25EBFAB34A94}" destId="{4AC6A9BE-0070-4D7D-98F6-DCC6469CABAC}" srcOrd="0" destOrd="0" presId="urn:microsoft.com/office/officeart/2005/8/layout/vProcess5"/>
    <dgm:cxn modelId="{8658BF76-8DBE-4690-95B9-90F83BBAFA30}" type="presParOf" srcId="{92B51634-4D30-4AB2-8B5D-25EBFAB34A94}" destId="{BF7A2FA6-31FB-42A5-A1E6-C0650E022D4E}" srcOrd="1" destOrd="0" presId="urn:microsoft.com/office/officeart/2005/8/layout/vProcess5"/>
    <dgm:cxn modelId="{9C67533C-4FFA-4EA4-A6E6-714623D757F4}" type="presParOf" srcId="{92B51634-4D30-4AB2-8B5D-25EBFAB34A94}" destId="{E9235508-4834-4CE6-B0B5-B6E74DDF90E0}" srcOrd="2" destOrd="0" presId="urn:microsoft.com/office/officeart/2005/8/layout/vProcess5"/>
    <dgm:cxn modelId="{0078727E-7D77-48CD-B8DA-D8083B2FBCEB}" type="presParOf" srcId="{92B51634-4D30-4AB2-8B5D-25EBFAB34A94}" destId="{1B957488-A1C8-49EE-9E24-0ACDB9831954}" srcOrd="3" destOrd="0" presId="urn:microsoft.com/office/officeart/2005/8/layout/vProcess5"/>
    <dgm:cxn modelId="{97B28117-E761-4063-86A5-65387C176BCC}" type="presParOf" srcId="{92B51634-4D30-4AB2-8B5D-25EBFAB34A94}" destId="{784999BD-A27B-4250-B362-A580357DDEB7}" srcOrd="4" destOrd="0" presId="urn:microsoft.com/office/officeart/2005/8/layout/vProcess5"/>
    <dgm:cxn modelId="{CECA7FD9-FC84-4938-8B49-2421E054EDB5}" type="presParOf" srcId="{92B51634-4D30-4AB2-8B5D-25EBFAB34A94}" destId="{98662D9A-A37D-4365-B7AB-0408064BF080}" srcOrd="5" destOrd="0" presId="urn:microsoft.com/office/officeart/2005/8/layout/vProcess5"/>
    <dgm:cxn modelId="{95C85E76-4ACA-40B7-B0A7-9B4D8E9F9E85}" type="presParOf" srcId="{92B51634-4D30-4AB2-8B5D-25EBFAB34A94}" destId="{DC04B225-43EB-41BF-89CA-2F53D0F07081}" srcOrd="6" destOrd="0" presId="urn:microsoft.com/office/officeart/2005/8/layout/vProcess5"/>
    <dgm:cxn modelId="{06D861BF-C267-4CDB-9999-22FD61B95D46}" type="presParOf" srcId="{92B51634-4D30-4AB2-8B5D-25EBFAB34A94}" destId="{6411047D-393D-45C1-9568-C8A293953010}" srcOrd="7" destOrd="0" presId="urn:microsoft.com/office/officeart/2005/8/layout/vProcess5"/>
    <dgm:cxn modelId="{F3327421-D73D-4A4E-8644-B78A62A1FBEC}" type="presParOf" srcId="{92B51634-4D30-4AB2-8B5D-25EBFAB34A94}" destId="{D8061E79-B970-4726-8EB4-A3D86F952596}" srcOrd="8" destOrd="0" presId="urn:microsoft.com/office/officeart/2005/8/layout/vProcess5"/>
    <dgm:cxn modelId="{C40BB0EF-3395-4446-A2E2-9925A0DC98D2}" type="presParOf" srcId="{92B51634-4D30-4AB2-8B5D-25EBFAB34A94}" destId="{0CFED3ED-13A6-48A2-A915-B096AD696E62}" srcOrd="9" destOrd="0" presId="urn:microsoft.com/office/officeart/2005/8/layout/vProcess5"/>
    <dgm:cxn modelId="{D689044C-9224-4F04-819A-7AB636C6D133}" type="presParOf" srcId="{92B51634-4D30-4AB2-8B5D-25EBFAB34A94}" destId="{9812E805-CD33-47CC-9D45-5ED3861558D5}" srcOrd="10" destOrd="0" presId="urn:microsoft.com/office/officeart/2005/8/layout/vProcess5"/>
    <dgm:cxn modelId="{40933ECD-FD94-44FA-957F-35AA81ED681D}" type="presParOf" srcId="{92B51634-4D30-4AB2-8B5D-25EBFAB34A94}" destId="{A9A9D102-7CFD-4938-9D01-119B24E348E5}" srcOrd="11" destOrd="0" presId="urn:microsoft.com/office/officeart/2005/8/layout/vProcess5"/>
    <dgm:cxn modelId="{AAB7B741-888F-464E-84BA-7D1DEFCE9150}" type="presParOf" srcId="{92B51634-4D30-4AB2-8B5D-25EBFAB34A94}" destId="{4B318C3C-8BE4-44C9-9FE8-965438C36D65}" srcOrd="12" destOrd="0" presId="urn:microsoft.com/office/officeart/2005/8/layout/vProcess5"/>
    <dgm:cxn modelId="{22DA095E-070F-40BE-9E38-F2375F06B7E5}" type="presParOf" srcId="{92B51634-4D30-4AB2-8B5D-25EBFAB34A94}" destId="{E5D0D22B-339F-41DC-B705-43AC40447C07}" srcOrd="13" destOrd="0" presId="urn:microsoft.com/office/officeart/2005/8/layout/vProcess5"/>
    <dgm:cxn modelId="{265F15C3-9741-4555-A286-9846D1E6E3CF}" type="presParOf" srcId="{92B51634-4D30-4AB2-8B5D-25EBFAB34A94}" destId="{09D842E7-6949-4106-9FA5-E605CC042141}"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032841-480F-4D00-93A3-A5CF53AD8269}" type="doc">
      <dgm:prSet loTypeId="urn:microsoft.com/office/officeart/2005/8/layout/list1" loCatId="list" qsTypeId="urn:microsoft.com/office/officeart/2005/8/quickstyle/simple4" qsCatId="simple" csTypeId="urn:microsoft.com/office/officeart/2005/8/colors/colorful5" csCatId="colorful"/>
      <dgm:spPr/>
      <dgm:t>
        <a:bodyPr/>
        <a:lstStyle/>
        <a:p>
          <a:endParaRPr lang="en-US"/>
        </a:p>
      </dgm:t>
    </dgm:pt>
    <dgm:pt modelId="{97035124-0041-40A0-B298-713D386228F8}">
      <dgm:prSet/>
      <dgm:spPr/>
      <dgm:t>
        <a:bodyPr/>
        <a:lstStyle/>
        <a:p>
          <a:r>
            <a:rPr lang="en-GB"/>
            <a:t>CPD, training and development</a:t>
          </a:r>
          <a:endParaRPr lang="en-US"/>
        </a:p>
      </dgm:t>
    </dgm:pt>
    <dgm:pt modelId="{4B8DBA7C-8072-41AE-8836-6CC58DA63FE5}" type="parTrans" cxnId="{948449CA-2047-45CA-990B-D5738CF7BF87}">
      <dgm:prSet/>
      <dgm:spPr/>
      <dgm:t>
        <a:bodyPr/>
        <a:lstStyle/>
        <a:p>
          <a:endParaRPr lang="en-US"/>
        </a:p>
      </dgm:t>
    </dgm:pt>
    <dgm:pt modelId="{4A3DE1B1-5112-4CBD-93B7-D03E4BBD4692}" type="sibTrans" cxnId="{948449CA-2047-45CA-990B-D5738CF7BF87}">
      <dgm:prSet/>
      <dgm:spPr/>
      <dgm:t>
        <a:bodyPr/>
        <a:lstStyle/>
        <a:p>
          <a:endParaRPr lang="en-US"/>
        </a:p>
      </dgm:t>
    </dgm:pt>
    <dgm:pt modelId="{AC823B10-B792-421F-8460-10EBC24905DE}">
      <dgm:prSet/>
      <dgm:spPr/>
      <dgm:t>
        <a:bodyPr/>
        <a:lstStyle/>
        <a:p>
          <a:r>
            <a:rPr lang="en-GB"/>
            <a:t>Graduated Approach</a:t>
          </a:r>
          <a:endParaRPr lang="en-US"/>
        </a:p>
      </dgm:t>
    </dgm:pt>
    <dgm:pt modelId="{DCC7083A-E6CE-47DF-9A6F-EE301FCA48F3}" type="parTrans" cxnId="{8AE50593-DB2F-498C-93E6-99C95724BE21}">
      <dgm:prSet/>
      <dgm:spPr/>
      <dgm:t>
        <a:bodyPr/>
        <a:lstStyle/>
        <a:p>
          <a:endParaRPr lang="en-US"/>
        </a:p>
      </dgm:t>
    </dgm:pt>
    <dgm:pt modelId="{28024E01-3E02-48FE-A813-9ABF62296B90}" type="sibTrans" cxnId="{8AE50593-DB2F-498C-93E6-99C95724BE21}">
      <dgm:prSet/>
      <dgm:spPr/>
      <dgm:t>
        <a:bodyPr/>
        <a:lstStyle/>
        <a:p>
          <a:endParaRPr lang="en-US"/>
        </a:p>
      </dgm:t>
    </dgm:pt>
    <dgm:pt modelId="{FB988EF4-9510-41FC-875F-B3FDD22E99A2}">
      <dgm:prSet/>
      <dgm:spPr/>
      <dgm:t>
        <a:bodyPr/>
        <a:lstStyle/>
        <a:p>
          <a:r>
            <a:rPr lang="en-GB"/>
            <a:t>Inclusive Practice</a:t>
          </a:r>
          <a:endParaRPr lang="en-US"/>
        </a:p>
      </dgm:t>
    </dgm:pt>
    <dgm:pt modelId="{58773247-FBC6-428F-82E8-471AE6894A2E}" type="parTrans" cxnId="{C9B66114-69F7-4926-8426-D0AE7188606A}">
      <dgm:prSet/>
      <dgm:spPr/>
      <dgm:t>
        <a:bodyPr/>
        <a:lstStyle/>
        <a:p>
          <a:endParaRPr lang="en-US"/>
        </a:p>
      </dgm:t>
    </dgm:pt>
    <dgm:pt modelId="{511F1E23-7AD4-43A6-93AA-67C385967D70}" type="sibTrans" cxnId="{C9B66114-69F7-4926-8426-D0AE7188606A}">
      <dgm:prSet/>
      <dgm:spPr/>
      <dgm:t>
        <a:bodyPr/>
        <a:lstStyle/>
        <a:p>
          <a:endParaRPr lang="en-US"/>
        </a:p>
      </dgm:t>
    </dgm:pt>
    <dgm:pt modelId="{42B8F9CF-A40E-4E9E-9FCF-F4705DC1C675}">
      <dgm:prSet/>
      <dgm:spPr/>
      <dgm:t>
        <a:bodyPr/>
        <a:lstStyle/>
        <a:p>
          <a:r>
            <a:rPr lang="en-GB"/>
            <a:t>Ofsted preparation</a:t>
          </a:r>
          <a:endParaRPr lang="en-US"/>
        </a:p>
      </dgm:t>
    </dgm:pt>
    <dgm:pt modelId="{C2F44023-CEA1-41F6-895C-5B1F3E6A85EB}" type="parTrans" cxnId="{BA4B5C9E-4B92-4628-A4D7-6BB5396D60D9}">
      <dgm:prSet/>
      <dgm:spPr/>
      <dgm:t>
        <a:bodyPr/>
        <a:lstStyle/>
        <a:p>
          <a:endParaRPr lang="en-US"/>
        </a:p>
      </dgm:t>
    </dgm:pt>
    <dgm:pt modelId="{AC55C0CC-16E9-45D8-8EC2-97C6317FBF2C}" type="sibTrans" cxnId="{BA4B5C9E-4B92-4628-A4D7-6BB5396D60D9}">
      <dgm:prSet/>
      <dgm:spPr/>
      <dgm:t>
        <a:bodyPr/>
        <a:lstStyle/>
        <a:p>
          <a:endParaRPr lang="en-US"/>
        </a:p>
      </dgm:t>
    </dgm:pt>
    <dgm:pt modelId="{50D3E1A7-EFBB-4510-B3F1-AB22FBAF9BBB}" type="pres">
      <dgm:prSet presAssocID="{C8032841-480F-4D00-93A3-A5CF53AD8269}" presName="linear" presStyleCnt="0">
        <dgm:presLayoutVars>
          <dgm:dir/>
          <dgm:animLvl val="lvl"/>
          <dgm:resizeHandles val="exact"/>
        </dgm:presLayoutVars>
      </dgm:prSet>
      <dgm:spPr/>
    </dgm:pt>
    <dgm:pt modelId="{EAA6427D-80F9-4EDE-8480-5A3ECFF159DC}" type="pres">
      <dgm:prSet presAssocID="{97035124-0041-40A0-B298-713D386228F8}" presName="parentLin" presStyleCnt="0"/>
      <dgm:spPr/>
    </dgm:pt>
    <dgm:pt modelId="{513F59A1-1B0F-4140-A316-48E54535D493}" type="pres">
      <dgm:prSet presAssocID="{97035124-0041-40A0-B298-713D386228F8}" presName="parentLeftMargin" presStyleLbl="node1" presStyleIdx="0" presStyleCnt="4"/>
      <dgm:spPr/>
    </dgm:pt>
    <dgm:pt modelId="{4F562E9F-5D3A-4469-ADA6-282C953328FA}" type="pres">
      <dgm:prSet presAssocID="{97035124-0041-40A0-B298-713D386228F8}" presName="parentText" presStyleLbl="node1" presStyleIdx="0" presStyleCnt="4">
        <dgm:presLayoutVars>
          <dgm:chMax val="0"/>
          <dgm:bulletEnabled val="1"/>
        </dgm:presLayoutVars>
      </dgm:prSet>
      <dgm:spPr/>
    </dgm:pt>
    <dgm:pt modelId="{DA717A7F-C1F0-49AE-8216-AFC5663343C7}" type="pres">
      <dgm:prSet presAssocID="{97035124-0041-40A0-B298-713D386228F8}" presName="negativeSpace" presStyleCnt="0"/>
      <dgm:spPr/>
    </dgm:pt>
    <dgm:pt modelId="{B026D532-23A5-49C9-A752-B7B7B260CA20}" type="pres">
      <dgm:prSet presAssocID="{97035124-0041-40A0-B298-713D386228F8}" presName="childText" presStyleLbl="conFgAcc1" presStyleIdx="0" presStyleCnt="4">
        <dgm:presLayoutVars>
          <dgm:bulletEnabled val="1"/>
        </dgm:presLayoutVars>
      </dgm:prSet>
      <dgm:spPr/>
    </dgm:pt>
    <dgm:pt modelId="{81645A5F-5634-4101-A9A3-818D10479DF5}" type="pres">
      <dgm:prSet presAssocID="{4A3DE1B1-5112-4CBD-93B7-D03E4BBD4692}" presName="spaceBetweenRectangles" presStyleCnt="0"/>
      <dgm:spPr/>
    </dgm:pt>
    <dgm:pt modelId="{57E7EE88-AEBB-4826-97C1-C16CEEE7F64B}" type="pres">
      <dgm:prSet presAssocID="{AC823B10-B792-421F-8460-10EBC24905DE}" presName="parentLin" presStyleCnt="0"/>
      <dgm:spPr/>
    </dgm:pt>
    <dgm:pt modelId="{DF7570A4-60CA-41E9-8F54-E93A72597FFE}" type="pres">
      <dgm:prSet presAssocID="{AC823B10-B792-421F-8460-10EBC24905DE}" presName="parentLeftMargin" presStyleLbl="node1" presStyleIdx="0" presStyleCnt="4"/>
      <dgm:spPr/>
    </dgm:pt>
    <dgm:pt modelId="{A2E16440-6250-4619-A806-A6BC955758C1}" type="pres">
      <dgm:prSet presAssocID="{AC823B10-B792-421F-8460-10EBC24905DE}" presName="parentText" presStyleLbl="node1" presStyleIdx="1" presStyleCnt="4">
        <dgm:presLayoutVars>
          <dgm:chMax val="0"/>
          <dgm:bulletEnabled val="1"/>
        </dgm:presLayoutVars>
      </dgm:prSet>
      <dgm:spPr/>
    </dgm:pt>
    <dgm:pt modelId="{EFCAFE7A-3EF3-4A3D-B33B-7F3699C38D7F}" type="pres">
      <dgm:prSet presAssocID="{AC823B10-B792-421F-8460-10EBC24905DE}" presName="negativeSpace" presStyleCnt="0"/>
      <dgm:spPr/>
    </dgm:pt>
    <dgm:pt modelId="{562C209D-1EFB-40A4-A5B9-7643BDDA2694}" type="pres">
      <dgm:prSet presAssocID="{AC823B10-B792-421F-8460-10EBC24905DE}" presName="childText" presStyleLbl="conFgAcc1" presStyleIdx="1" presStyleCnt="4">
        <dgm:presLayoutVars>
          <dgm:bulletEnabled val="1"/>
        </dgm:presLayoutVars>
      </dgm:prSet>
      <dgm:spPr/>
    </dgm:pt>
    <dgm:pt modelId="{77409464-99F6-49A1-BE8D-0956F8B86DCC}" type="pres">
      <dgm:prSet presAssocID="{28024E01-3E02-48FE-A813-9ABF62296B90}" presName="spaceBetweenRectangles" presStyleCnt="0"/>
      <dgm:spPr/>
    </dgm:pt>
    <dgm:pt modelId="{D860205E-E64C-41F8-87BA-FF688AD0C00A}" type="pres">
      <dgm:prSet presAssocID="{FB988EF4-9510-41FC-875F-B3FDD22E99A2}" presName="parentLin" presStyleCnt="0"/>
      <dgm:spPr/>
    </dgm:pt>
    <dgm:pt modelId="{606A921B-F731-453A-A900-14AF9F4DCEEF}" type="pres">
      <dgm:prSet presAssocID="{FB988EF4-9510-41FC-875F-B3FDD22E99A2}" presName="parentLeftMargin" presStyleLbl="node1" presStyleIdx="1" presStyleCnt="4"/>
      <dgm:spPr/>
    </dgm:pt>
    <dgm:pt modelId="{A9F00641-5EB3-4DB0-A6CA-2572077C454A}" type="pres">
      <dgm:prSet presAssocID="{FB988EF4-9510-41FC-875F-B3FDD22E99A2}" presName="parentText" presStyleLbl="node1" presStyleIdx="2" presStyleCnt="4">
        <dgm:presLayoutVars>
          <dgm:chMax val="0"/>
          <dgm:bulletEnabled val="1"/>
        </dgm:presLayoutVars>
      </dgm:prSet>
      <dgm:spPr/>
    </dgm:pt>
    <dgm:pt modelId="{D1768675-AD96-4CEE-998A-B5DA6A9389D6}" type="pres">
      <dgm:prSet presAssocID="{FB988EF4-9510-41FC-875F-B3FDD22E99A2}" presName="negativeSpace" presStyleCnt="0"/>
      <dgm:spPr/>
    </dgm:pt>
    <dgm:pt modelId="{92DC0140-8842-4CF4-8B04-E5443D4C4B47}" type="pres">
      <dgm:prSet presAssocID="{FB988EF4-9510-41FC-875F-B3FDD22E99A2}" presName="childText" presStyleLbl="conFgAcc1" presStyleIdx="2" presStyleCnt="4">
        <dgm:presLayoutVars>
          <dgm:bulletEnabled val="1"/>
        </dgm:presLayoutVars>
      </dgm:prSet>
      <dgm:spPr/>
    </dgm:pt>
    <dgm:pt modelId="{7F841E21-E4CF-4AE8-BB17-2DF8E1F6019A}" type="pres">
      <dgm:prSet presAssocID="{511F1E23-7AD4-43A6-93AA-67C385967D70}" presName="spaceBetweenRectangles" presStyleCnt="0"/>
      <dgm:spPr/>
    </dgm:pt>
    <dgm:pt modelId="{ECCBF0EA-8586-4762-A15D-6B8234A63F2B}" type="pres">
      <dgm:prSet presAssocID="{42B8F9CF-A40E-4E9E-9FCF-F4705DC1C675}" presName="parentLin" presStyleCnt="0"/>
      <dgm:spPr/>
    </dgm:pt>
    <dgm:pt modelId="{F42142F7-A6FD-4D60-884F-BA8869D0FD02}" type="pres">
      <dgm:prSet presAssocID="{42B8F9CF-A40E-4E9E-9FCF-F4705DC1C675}" presName="parentLeftMargin" presStyleLbl="node1" presStyleIdx="2" presStyleCnt="4"/>
      <dgm:spPr/>
    </dgm:pt>
    <dgm:pt modelId="{195B034C-DB3B-4C6D-AB95-C5D4A90FED91}" type="pres">
      <dgm:prSet presAssocID="{42B8F9CF-A40E-4E9E-9FCF-F4705DC1C675}" presName="parentText" presStyleLbl="node1" presStyleIdx="3" presStyleCnt="4">
        <dgm:presLayoutVars>
          <dgm:chMax val="0"/>
          <dgm:bulletEnabled val="1"/>
        </dgm:presLayoutVars>
      </dgm:prSet>
      <dgm:spPr/>
    </dgm:pt>
    <dgm:pt modelId="{E0F1FB70-5D3F-4F8E-ABFA-F5A8F34EFEE0}" type="pres">
      <dgm:prSet presAssocID="{42B8F9CF-A40E-4E9E-9FCF-F4705DC1C675}" presName="negativeSpace" presStyleCnt="0"/>
      <dgm:spPr/>
    </dgm:pt>
    <dgm:pt modelId="{5AC4927B-E934-447D-9554-ABCC0DCA4A3F}" type="pres">
      <dgm:prSet presAssocID="{42B8F9CF-A40E-4E9E-9FCF-F4705DC1C675}" presName="childText" presStyleLbl="conFgAcc1" presStyleIdx="3" presStyleCnt="4">
        <dgm:presLayoutVars>
          <dgm:bulletEnabled val="1"/>
        </dgm:presLayoutVars>
      </dgm:prSet>
      <dgm:spPr/>
    </dgm:pt>
  </dgm:ptLst>
  <dgm:cxnLst>
    <dgm:cxn modelId="{C9B66114-69F7-4926-8426-D0AE7188606A}" srcId="{C8032841-480F-4D00-93A3-A5CF53AD8269}" destId="{FB988EF4-9510-41FC-875F-B3FDD22E99A2}" srcOrd="2" destOrd="0" parTransId="{58773247-FBC6-428F-82E8-471AE6894A2E}" sibTransId="{511F1E23-7AD4-43A6-93AA-67C385967D70}"/>
    <dgm:cxn modelId="{865CDF14-80A5-4544-A384-0E35BA69C65E}" type="presOf" srcId="{C8032841-480F-4D00-93A3-A5CF53AD8269}" destId="{50D3E1A7-EFBB-4510-B3F1-AB22FBAF9BBB}" srcOrd="0" destOrd="0" presId="urn:microsoft.com/office/officeart/2005/8/layout/list1"/>
    <dgm:cxn modelId="{5F74EB1B-2CE7-4239-8ADE-63FD74C06CC0}" type="presOf" srcId="{AC823B10-B792-421F-8460-10EBC24905DE}" destId="{A2E16440-6250-4619-A806-A6BC955758C1}" srcOrd="1" destOrd="0" presId="urn:microsoft.com/office/officeart/2005/8/layout/list1"/>
    <dgm:cxn modelId="{7B472D2D-D10C-49B0-9119-AAE956DABCBE}" type="presOf" srcId="{FB988EF4-9510-41FC-875F-B3FDD22E99A2}" destId="{A9F00641-5EB3-4DB0-A6CA-2572077C454A}" srcOrd="1" destOrd="0" presId="urn:microsoft.com/office/officeart/2005/8/layout/list1"/>
    <dgm:cxn modelId="{04226C30-8B47-4F87-BDF6-304EB7AF2491}" type="presOf" srcId="{97035124-0041-40A0-B298-713D386228F8}" destId="{4F562E9F-5D3A-4469-ADA6-282C953328FA}" srcOrd="1" destOrd="0" presId="urn:microsoft.com/office/officeart/2005/8/layout/list1"/>
    <dgm:cxn modelId="{1858C16B-731F-4481-B4A4-9DD3DE0100F8}" type="presOf" srcId="{42B8F9CF-A40E-4E9E-9FCF-F4705DC1C675}" destId="{F42142F7-A6FD-4D60-884F-BA8869D0FD02}" srcOrd="0" destOrd="0" presId="urn:microsoft.com/office/officeart/2005/8/layout/list1"/>
    <dgm:cxn modelId="{D8DAF358-4E20-4E8B-B882-4F702B60E2AF}" type="presOf" srcId="{AC823B10-B792-421F-8460-10EBC24905DE}" destId="{DF7570A4-60CA-41E9-8F54-E93A72597FFE}" srcOrd="0" destOrd="0" presId="urn:microsoft.com/office/officeart/2005/8/layout/list1"/>
    <dgm:cxn modelId="{8AE50593-DB2F-498C-93E6-99C95724BE21}" srcId="{C8032841-480F-4D00-93A3-A5CF53AD8269}" destId="{AC823B10-B792-421F-8460-10EBC24905DE}" srcOrd="1" destOrd="0" parTransId="{DCC7083A-E6CE-47DF-9A6F-EE301FCA48F3}" sibTransId="{28024E01-3E02-48FE-A813-9ABF62296B90}"/>
    <dgm:cxn modelId="{BA4B5C9E-4B92-4628-A4D7-6BB5396D60D9}" srcId="{C8032841-480F-4D00-93A3-A5CF53AD8269}" destId="{42B8F9CF-A40E-4E9E-9FCF-F4705DC1C675}" srcOrd="3" destOrd="0" parTransId="{C2F44023-CEA1-41F6-895C-5B1F3E6A85EB}" sibTransId="{AC55C0CC-16E9-45D8-8EC2-97C6317FBF2C}"/>
    <dgm:cxn modelId="{948449CA-2047-45CA-990B-D5738CF7BF87}" srcId="{C8032841-480F-4D00-93A3-A5CF53AD8269}" destId="{97035124-0041-40A0-B298-713D386228F8}" srcOrd="0" destOrd="0" parTransId="{4B8DBA7C-8072-41AE-8836-6CC58DA63FE5}" sibTransId="{4A3DE1B1-5112-4CBD-93B7-D03E4BBD4692}"/>
    <dgm:cxn modelId="{CF0E2DD1-13CC-4189-965C-000E1C15BA75}" type="presOf" srcId="{FB988EF4-9510-41FC-875F-B3FDD22E99A2}" destId="{606A921B-F731-453A-A900-14AF9F4DCEEF}" srcOrd="0" destOrd="0" presId="urn:microsoft.com/office/officeart/2005/8/layout/list1"/>
    <dgm:cxn modelId="{DFADADE0-FD91-4A5B-9816-80B090CBF076}" type="presOf" srcId="{42B8F9CF-A40E-4E9E-9FCF-F4705DC1C675}" destId="{195B034C-DB3B-4C6D-AB95-C5D4A90FED91}" srcOrd="1" destOrd="0" presId="urn:microsoft.com/office/officeart/2005/8/layout/list1"/>
    <dgm:cxn modelId="{1F3FC2E5-24D1-4889-95BE-81ED71E16CF5}" type="presOf" srcId="{97035124-0041-40A0-B298-713D386228F8}" destId="{513F59A1-1B0F-4140-A316-48E54535D493}" srcOrd="0" destOrd="0" presId="urn:microsoft.com/office/officeart/2005/8/layout/list1"/>
    <dgm:cxn modelId="{0D798DEE-5F8D-46ED-A6CE-4B19CC0FAC89}" type="presParOf" srcId="{50D3E1A7-EFBB-4510-B3F1-AB22FBAF9BBB}" destId="{EAA6427D-80F9-4EDE-8480-5A3ECFF159DC}" srcOrd="0" destOrd="0" presId="urn:microsoft.com/office/officeart/2005/8/layout/list1"/>
    <dgm:cxn modelId="{69F8CA95-5702-412A-97BA-8BD9E9A4CE43}" type="presParOf" srcId="{EAA6427D-80F9-4EDE-8480-5A3ECFF159DC}" destId="{513F59A1-1B0F-4140-A316-48E54535D493}" srcOrd="0" destOrd="0" presId="urn:microsoft.com/office/officeart/2005/8/layout/list1"/>
    <dgm:cxn modelId="{1CAC3591-D785-4F9F-BEC2-89919198C3C8}" type="presParOf" srcId="{EAA6427D-80F9-4EDE-8480-5A3ECFF159DC}" destId="{4F562E9F-5D3A-4469-ADA6-282C953328FA}" srcOrd="1" destOrd="0" presId="urn:microsoft.com/office/officeart/2005/8/layout/list1"/>
    <dgm:cxn modelId="{4B44CC2D-F7AF-4245-BCC7-B76A42808621}" type="presParOf" srcId="{50D3E1A7-EFBB-4510-B3F1-AB22FBAF9BBB}" destId="{DA717A7F-C1F0-49AE-8216-AFC5663343C7}" srcOrd="1" destOrd="0" presId="urn:microsoft.com/office/officeart/2005/8/layout/list1"/>
    <dgm:cxn modelId="{6AC0C750-E4EA-48E7-A997-EABD79B17256}" type="presParOf" srcId="{50D3E1A7-EFBB-4510-B3F1-AB22FBAF9BBB}" destId="{B026D532-23A5-49C9-A752-B7B7B260CA20}" srcOrd="2" destOrd="0" presId="urn:microsoft.com/office/officeart/2005/8/layout/list1"/>
    <dgm:cxn modelId="{F6ADCD8F-B6C6-4BEA-9B19-8EF9072F9F05}" type="presParOf" srcId="{50D3E1A7-EFBB-4510-B3F1-AB22FBAF9BBB}" destId="{81645A5F-5634-4101-A9A3-818D10479DF5}" srcOrd="3" destOrd="0" presId="urn:microsoft.com/office/officeart/2005/8/layout/list1"/>
    <dgm:cxn modelId="{2B1F34F8-FEE9-48BB-A363-08E0A9A9598E}" type="presParOf" srcId="{50D3E1A7-EFBB-4510-B3F1-AB22FBAF9BBB}" destId="{57E7EE88-AEBB-4826-97C1-C16CEEE7F64B}" srcOrd="4" destOrd="0" presId="urn:microsoft.com/office/officeart/2005/8/layout/list1"/>
    <dgm:cxn modelId="{FB4DD2B2-4F26-4401-91D4-2791B62BA195}" type="presParOf" srcId="{57E7EE88-AEBB-4826-97C1-C16CEEE7F64B}" destId="{DF7570A4-60CA-41E9-8F54-E93A72597FFE}" srcOrd="0" destOrd="0" presId="urn:microsoft.com/office/officeart/2005/8/layout/list1"/>
    <dgm:cxn modelId="{234594EE-FBFE-4A13-A7A0-BD29F1928FA6}" type="presParOf" srcId="{57E7EE88-AEBB-4826-97C1-C16CEEE7F64B}" destId="{A2E16440-6250-4619-A806-A6BC955758C1}" srcOrd="1" destOrd="0" presId="urn:microsoft.com/office/officeart/2005/8/layout/list1"/>
    <dgm:cxn modelId="{4AC05FF5-5E98-4D9E-B1F7-BD994E453EBB}" type="presParOf" srcId="{50D3E1A7-EFBB-4510-B3F1-AB22FBAF9BBB}" destId="{EFCAFE7A-3EF3-4A3D-B33B-7F3699C38D7F}" srcOrd="5" destOrd="0" presId="urn:microsoft.com/office/officeart/2005/8/layout/list1"/>
    <dgm:cxn modelId="{E33850EF-6EBC-432F-BE45-702426A8016E}" type="presParOf" srcId="{50D3E1A7-EFBB-4510-B3F1-AB22FBAF9BBB}" destId="{562C209D-1EFB-40A4-A5B9-7643BDDA2694}" srcOrd="6" destOrd="0" presId="urn:microsoft.com/office/officeart/2005/8/layout/list1"/>
    <dgm:cxn modelId="{7B7CF1B2-566A-4152-A8A4-19B25533E47B}" type="presParOf" srcId="{50D3E1A7-EFBB-4510-B3F1-AB22FBAF9BBB}" destId="{77409464-99F6-49A1-BE8D-0956F8B86DCC}" srcOrd="7" destOrd="0" presId="urn:microsoft.com/office/officeart/2005/8/layout/list1"/>
    <dgm:cxn modelId="{3ECA096D-1CAE-4AB9-938C-DFC6F8502A13}" type="presParOf" srcId="{50D3E1A7-EFBB-4510-B3F1-AB22FBAF9BBB}" destId="{D860205E-E64C-41F8-87BA-FF688AD0C00A}" srcOrd="8" destOrd="0" presId="urn:microsoft.com/office/officeart/2005/8/layout/list1"/>
    <dgm:cxn modelId="{10895D7A-A930-4341-A259-F432DDB0D9A3}" type="presParOf" srcId="{D860205E-E64C-41F8-87BA-FF688AD0C00A}" destId="{606A921B-F731-453A-A900-14AF9F4DCEEF}" srcOrd="0" destOrd="0" presId="urn:microsoft.com/office/officeart/2005/8/layout/list1"/>
    <dgm:cxn modelId="{B30EEAE4-F102-44FB-82A8-B02E0E23D949}" type="presParOf" srcId="{D860205E-E64C-41F8-87BA-FF688AD0C00A}" destId="{A9F00641-5EB3-4DB0-A6CA-2572077C454A}" srcOrd="1" destOrd="0" presId="urn:microsoft.com/office/officeart/2005/8/layout/list1"/>
    <dgm:cxn modelId="{3C1B6893-99F9-4368-B64F-D09CCB83C6C6}" type="presParOf" srcId="{50D3E1A7-EFBB-4510-B3F1-AB22FBAF9BBB}" destId="{D1768675-AD96-4CEE-998A-B5DA6A9389D6}" srcOrd="9" destOrd="0" presId="urn:microsoft.com/office/officeart/2005/8/layout/list1"/>
    <dgm:cxn modelId="{1DCF9270-5B3B-4A14-9509-2BB54F1CE176}" type="presParOf" srcId="{50D3E1A7-EFBB-4510-B3F1-AB22FBAF9BBB}" destId="{92DC0140-8842-4CF4-8B04-E5443D4C4B47}" srcOrd="10" destOrd="0" presId="urn:microsoft.com/office/officeart/2005/8/layout/list1"/>
    <dgm:cxn modelId="{1EC61FCF-3B5D-4193-BAAD-F27B742CFEB5}" type="presParOf" srcId="{50D3E1A7-EFBB-4510-B3F1-AB22FBAF9BBB}" destId="{7F841E21-E4CF-4AE8-BB17-2DF8E1F6019A}" srcOrd="11" destOrd="0" presId="urn:microsoft.com/office/officeart/2005/8/layout/list1"/>
    <dgm:cxn modelId="{D9502595-09A6-43C5-837F-264614B1706C}" type="presParOf" srcId="{50D3E1A7-EFBB-4510-B3F1-AB22FBAF9BBB}" destId="{ECCBF0EA-8586-4762-A15D-6B8234A63F2B}" srcOrd="12" destOrd="0" presId="urn:microsoft.com/office/officeart/2005/8/layout/list1"/>
    <dgm:cxn modelId="{96DA6845-BCB0-4B8A-A331-FB6F1DC0B741}" type="presParOf" srcId="{ECCBF0EA-8586-4762-A15D-6B8234A63F2B}" destId="{F42142F7-A6FD-4D60-884F-BA8869D0FD02}" srcOrd="0" destOrd="0" presId="urn:microsoft.com/office/officeart/2005/8/layout/list1"/>
    <dgm:cxn modelId="{C46C8FF0-E232-4FA3-9103-3D4147984428}" type="presParOf" srcId="{ECCBF0EA-8586-4762-A15D-6B8234A63F2B}" destId="{195B034C-DB3B-4C6D-AB95-C5D4A90FED91}" srcOrd="1" destOrd="0" presId="urn:microsoft.com/office/officeart/2005/8/layout/list1"/>
    <dgm:cxn modelId="{6B12B9B1-1AEE-4B07-93CA-E4E3D6BD28FD}" type="presParOf" srcId="{50D3E1A7-EFBB-4510-B3F1-AB22FBAF9BBB}" destId="{E0F1FB70-5D3F-4F8E-ABFA-F5A8F34EFEE0}" srcOrd="13" destOrd="0" presId="urn:microsoft.com/office/officeart/2005/8/layout/list1"/>
    <dgm:cxn modelId="{2907E0BE-216B-41C7-9517-6EB6131A7D4B}" type="presParOf" srcId="{50D3E1A7-EFBB-4510-B3F1-AB22FBAF9BBB}" destId="{5AC4927B-E934-447D-9554-ABCC0DCA4A3F}"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8A4E57-ADCA-4BAE-B834-6E5BBB4801C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0109746-65C9-4FAE-8E35-C309C293214D}">
      <dgm:prSet/>
      <dgm:spPr/>
      <dgm:t>
        <a:bodyPr/>
        <a:lstStyle/>
        <a:p>
          <a:r>
            <a:rPr lang="en-US"/>
            <a:t>Dates are on NYES</a:t>
          </a:r>
        </a:p>
      </dgm:t>
    </dgm:pt>
    <dgm:pt modelId="{CD4BE44A-07A5-41B0-8E1F-25B710BF4C4F}" type="parTrans" cxnId="{589CA396-FF67-4087-865A-42318A8674F0}">
      <dgm:prSet/>
      <dgm:spPr/>
      <dgm:t>
        <a:bodyPr/>
        <a:lstStyle/>
        <a:p>
          <a:endParaRPr lang="en-US"/>
        </a:p>
      </dgm:t>
    </dgm:pt>
    <dgm:pt modelId="{6217407B-14C3-435E-A618-8D99F0D9075B}" type="sibTrans" cxnId="{589CA396-FF67-4087-865A-42318A8674F0}">
      <dgm:prSet/>
      <dgm:spPr/>
      <dgm:t>
        <a:bodyPr/>
        <a:lstStyle/>
        <a:p>
          <a:endParaRPr lang="en-US"/>
        </a:p>
      </dgm:t>
    </dgm:pt>
    <dgm:pt modelId="{9B20A002-4B76-420F-B775-53D9677CF70B}">
      <dgm:prSet/>
      <dgm:spPr/>
      <dgm:t>
        <a:bodyPr/>
        <a:lstStyle/>
        <a:p>
          <a:r>
            <a:rPr lang="en-US"/>
            <a:t>What would you like to hear? </a:t>
          </a:r>
        </a:p>
      </dgm:t>
    </dgm:pt>
    <dgm:pt modelId="{B2D3AB3E-9FA0-4421-A4C6-2D86A8D59B0A}" type="parTrans" cxnId="{26D5ED2B-960C-41F1-A2F5-A24402A360CC}">
      <dgm:prSet/>
      <dgm:spPr/>
      <dgm:t>
        <a:bodyPr/>
        <a:lstStyle/>
        <a:p>
          <a:endParaRPr lang="en-US"/>
        </a:p>
      </dgm:t>
    </dgm:pt>
    <dgm:pt modelId="{FD8CBC7E-89B4-43FE-B454-6FE1BE785BEB}" type="sibTrans" cxnId="{26D5ED2B-960C-41F1-A2F5-A24402A360CC}">
      <dgm:prSet/>
      <dgm:spPr/>
      <dgm:t>
        <a:bodyPr/>
        <a:lstStyle/>
        <a:p>
          <a:endParaRPr lang="en-US"/>
        </a:p>
      </dgm:t>
    </dgm:pt>
    <dgm:pt modelId="{F5818E69-23C3-4A81-A7A7-27BCA0851F2A}">
      <dgm:prSet/>
      <dgm:spPr/>
      <dgm:t>
        <a:bodyPr/>
        <a:lstStyle/>
        <a:p>
          <a:r>
            <a:rPr lang="en-US"/>
            <a:t>What would you like to discuss? </a:t>
          </a:r>
        </a:p>
      </dgm:t>
    </dgm:pt>
    <dgm:pt modelId="{2FEF06C1-57A8-4214-AA8F-75B21CF24D28}" type="parTrans" cxnId="{0C276898-DC02-4032-99C4-78B7925FD024}">
      <dgm:prSet/>
      <dgm:spPr/>
      <dgm:t>
        <a:bodyPr/>
        <a:lstStyle/>
        <a:p>
          <a:endParaRPr lang="en-US"/>
        </a:p>
      </dgm:t>
    </dgm:pt>
    <dgm:pt modelId="{498F5D19-972C-4B83-8D43-ED697F474F19}" type="sibTrans" cxnId="{0C276898-DC02-4032-99C4-78B7925FD024}">
      <dgm:prSet/>
      <dgm:spPr/>
      <dgm:t>
        <a:bodyPr/>
        <a:lstStyle/>
        <a:p>
          <a:endParaRPr lang="en-US"/>
        </a:p>
      </dgm:t>
    </dgm:pt>
    <dgm:pt modelId="{B6E8DBC0-01C1-4865-839F-A3D13E8A5CD7}">
      <dgm:prSet/>
      <dgm:spPr/>
      <dgm:t>
        <a:bodyPr/>
        <a:lstStyle/>
        <a:p>
          <a:r>
            <a:rPr lang="en-US"/>
            <a:t>Currently trying to organise more face to face opportunities</a:t>
          </a:r>
        </a:p>
      </dgm:t>
    </dgm:pt>
    <dgm:pt modelId="{33698BD8-76C8-45CA-B364-E16EFE670959}" type="parTrans" cxnId="{35F090D7-FB2A-46CF-9FE5-51F079E44D85}">
      <dgm:prSet/>
      <dgm:spPr/>
      <dgm:t>
        <a:bodyPr/>
        <a:lstStyle/>
        <a:p>
          <a:endParaRPr lang="en-US"/>
        </a:p>
      </dgm:t>
    </dgm:pt>
    <dgm:pt modelId="{7AFFB082-4179-49E2-975E-29DF6E64B11A}" type="sibTrans" cxnId="{35F090D7-FB2A-46CF-9FE5-51F079E44D85}">
      <dgm:prSet/>
      <dgm:spPr/>
      <dgm:t>
        <a:bodyPr/>
        <a:lstStyle/>
        <a:p>
          <a:endParaRPr lang="en-US"/>
        </a:p>
      </dgm:t>
    </dgm:pt>
    <dgm:pt modelId="{45F15868-0202-4B07-81D5-D64245D6BE65}" type="pres">
      <dgm:prSet presAssocID="{9C8A4E57-ADCA-4BAE-B834-6E5BBB4801CB}" presName="root" presStyleCnt="0">
        <dgm:presLayoutVars>
          <dgm:dir/>
          <dgm:resizeHandles val="exact"/>
        </dgm:presLayoutVars>
      </dgm:prSet>
      <dgm:spPr/>
    </dgm:pt>
    <dgm:pt modelId="{E2B8901A-BF94-4593-A492-527F53CFC2C2}" type="pres">
      <dgm:prSet presAssocID="{20109746-65C9-4FAE-8E35-C309C293214D}" presName="compNode" presStyleCnt="0"/>
      <dgm:spPr/>
    </dgm:pt>
    <dgm:pt modelId="{6E3D16F6-C55F-4C24-8839-BD567272F746}" type="pres">
      <dgm:prSet presAssocID="{20109746-65C9-4FAE-8E35-C309C293214D}" presName="bgRect" presStyleLbl="bgShp" presStyleIdx="0" presStyleCnt="4"/>
      <dgm:spPr/>
    </dgm:pt>
    <dgm:pt modelId="{B1789EC2-7E54-40AB-BEAE-40A08A5F5F2B}" type="pres">
      <dgm:prSet presAssocID="{20109746-65C9-4FAE-8E35-C309C293214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0D5BCC67-4FD1-4493-A73B-6FE13385E20F}" type="pres">
      <dgm:prSet presAssocID="{20109746-65C9-4FAE-8E35-C309C293214D}" presName="spaceRect" presStyleCnt="0"/>
      <dgm:spPr/>
    </dgm:pt>
    <dgm:pt modelId="{12E7D708-49CA-418E-94A0-6B9D932112BE}" type="pres">
      <dgm:prSet presAssocID="{20109746-65C9-4FAE-8E35-C309C293214D}" presName="parTx" presStyleLbl="revTx" presStyleIdx="0" presStyleCnt="4">
        <dgm:presLayoutVars>
          <dgm:chMax val="0"/>
          <dgm:chPref val="0"/>
        </dgm:presLayoutVars>
      </dgm:prSet>
      <dgm:spPr/>
    </dgm:pt>
    <dgm:pt modelId="{3E466950-1448-4D30-9657-295D54339C8C}" type="pres">
      <dgm:prSet presAssocID="{6217407B-14C3-435E-A618-8D99F0D9075B}" presName="sibTrans" presStyleCnt="0"/>
      <dgm:spPr/>
    </dgm:pt>
    <dgm:pt modelId="{57015530-D92F-43D5-950D-A0BD1CC215C8}" type="pres">
      <dgm:prSet presAssocID="{9B20A002-4B76-420F-B775-53D9677CF70B}" presName="compNode" presStyleCnt="0"/>
      <dgm:spPr/>
    </dgm:pt>
    <dgm:pt modelId="{C99C943B-3F6D-4731-A12C-CA8E34D9AC21}" type="pres">
      <dgm:prSet presAssocID="{9B20A002-4B76-420F-B775-53D9677CF70B}" presName="bgRect" presStyleLbl="bgShp" presStyleIdx="1" presStyleCnt="4"/>
      <dgm:spPr/>
    </dgm:pt>
    <dgm:pt modelId="{EA84AC07-ABC6-4924-AC73-524DC938FB94}" type="pres">
      <dgm:prSet presAssocID="{9B20A002-4B76-420F-B775-53D9677CF70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ar"/>
        </a:ext>
      </dgm:extLst>
    </dgm:pt>
    <dgm:pt modelId="{7E6C25ED-5532-44FA-9BA0-8CA8CDFC776E}" type="pres">
      <dgm:prSet presAssocID="{9B20A002-4B76-420F-B775-53D9677CF70B}" presName="spaceRect" presStyleCnt="0"/>
      <dgm:spPr/>
    </dgm:pt>
    <dgm:pt modelId="{CFBC75E3-A1EA-46C4-A773-1DEA05E6AEA6}" type="pres">
      <dgm:prSet presAssocID="{9B20A002-4B76-420F-B775-53D9677CF70B}" presName="parTx" presStyleLbl="revTx" presStyleIdx="1" presStyleCnt="4">
        <dgm:presLayoutVars>
          <dgm:chMax val="0"/>
          <dgm:chPref val="0"/>
        </dgm:presLayoutVars>
      </dgm:prSet>
      <dgm:spPr/>
    </dgm:pt>
    <dgm:pt modelId="{041C3617-925E-45AC-98AC-48A711A17395}" type="pres">
      <dgm:prSet presAssocID="{FD8CBC7E-89B4-43FE-B454-6FE1BE785BEB}" presName="sibTrans" presStyleCnt="0"/>
      <dgm:spPr/>
    </dgm:pt>
    <dgm:pt modelId="{04D6B0CF-4DC9-4B5D-8A03-45BD04FF5200}" type="pres">
      <dgm:prSet presAssocID="{F5818E69-23C3-4A81-A7A7-27BCA0851F2A}" presName="compNode" presStyleCnt="0"/>
      <dgm:spPr/>
    </dgm:pt>
    <dgm:pt modelId="{B9E8E094-E2C2-4A2B-ACC0-D2B275B9F0C6}" type="pres">
      <dgm:prSet presAssocID="{F5818E69-23C3-4A81-A7A7-27BCA0851F2A}" presName="bgRect" presStyleLbl="bgShp" presStyleIdx="2" presStyleCnt="4"/>
      <dgm:spPr/>
    </dgm:pt>
    <dgm:pt modelId="{3FDC94A2-F0F7-41AC-BD4E-72DF2E3FDA27}" type="pres">
      <dgm:prSet presAssocID="{F5818E69-23C3-4A81-A7A7-27BCA0851F2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27593AB5-FF54-4020-A76E-69CE9308C29C}" type="pres">
      <dgm:prSet presAssocID="{F5818E69-23C3-4A81-A7A7-27BCA0851F2A}" presName="spaceRect" presStyleCnt="0"/>
      <dgm:spPr/>
    </dgm:pt>
    <dgm:pt modelId="{3FF3039C-D902-4254-AD7E-14379DFAED1D}" type="pres">
      <dgm:prSet presAssocID="{F5818E69-23C3-4A81-A7A7-27BCA0851F2A}" presName="parTx" presStyleLbl="revTx" presStyleIdx="2" presStyleCnt="4">
        <dgm:presLayoutVars>
          <dgm:chMax val="0"/>
          <dgm:chPref val="0"/>
        </dgm:presLayoutVars>
      </dgm:prSet>
      <dgm:spPr/>
    </dgm:pt>
    <dgm:pt modelId="{790D4274-6CDE-491A-A04D-EA23900D69A7}" type="pres">
      <dgm:prSet presAssocID="{498F5D19-972C-4B83-8D43-ED697F474F19}" presName="sibTrans" presStyleCnt="0"/>
      <dgm:spPr/>
    </dgm:pt>
    <dgm:pt modelId="{E7964A97-8BE3-4C06-B57E-5176F985FCDE}" type="pres">
      <dgm:prSet presAssocID="{B6E8DBC0-01C1-4865-839F-A3D13E8A5CD7}" presName="compNode" presStyleCnt="0"/>
      <dgm:spPr/>
    </dgm:pt>
    <dgm:pt modelId="{F3283015-6D52-466D-83D7-5B3147BF43D5}" type="pres">
      <dgm:prSet presAssocID="{B6E8DBC0-01C1-4865-839F-A3D13E8A5CD7}" presName="bgRect" presStyleLbl="bgShp" presStyleIdx="3" presStyleCnt="4"/>
      <dgm:spPr/>
    </dgm:pt>
    <dgm:pt modelId="{452A701C-B5AA-461C-9AD7-8FB5E0F48001}" type="pres">
      <dgm:prSet presAssocID="{B6E8DBC0-01C1-4865-839F-A3D13E8A5CD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ierarchy"/>
        </a:ext>
      </dgm:extLst>
    </dgm:pt>
    <dgm:pt modelId="{8490F892-852B-48F2-A550-494C8F3D64A7}" type="pres">
      <dgm:prSet presAssocID="{B6E8DBC0-01C1-4865-839F-A3D13E8A5CD7}" presName="spaceRect" presStyleCnt="0"/>
      <dgm:spPr/>
    </dgm:pt>
    <dgm:pt modelId="{A1AA74F3-E08A-40F5-AF50-D3313E8C6633}" type="pres">
      <dgm:prSet presAssocID="{B6E8DBC0-01C1-4865-839F-A3D13E8A5CD7}" presName="parTx" presStyleLbl="revTx" presStyleIdx="3" presStyleCnt="4">
        <dgm:presLayoutVars>
          <dgm:chMax val="0"/>
          <dgm:chPref val="0"/>
        </dgm:presLayoutVars>
      </dgm:prSet>
      <dgm:spPr/>
    </dgm:pt>
  </dgm:ptLst>
  <dgm:cxnLst>
    <dgm:cxn modelId="{753F6925-90B4-4C6D-9500-5E054A1B8B26}" type="presOf" srcId="{9C8A4E57-ADCA-4BAE-B834-6E5BBB4801CB}" destId="{45F15868-0202-4B07-81D5-D64245D6BE65}" srcOrd="0" destOrd="0" presId="urn:microsoft.com/office/officeart/2018/2/layout/IconVerticalSolidList"/>
    <dgm:cxn modelId="{26D5ED2B-960C-41F1-A2F5-A24402A360CC}" srcId="{9C8A4E57-ADCA-4BAE-B834-6E5BBB4801CB}" destId="{9B20A002-4B76-420F-B775-53D9677CF70B}" srcOrd="1" destOrd="0" parTransId="{B2D3AB3E-9FA0-4421-A4C6-2D86A8D59B0A}" sibTransId="{FD8CBC7E-89B4-43FE-B454-6FE1BE785BEB}"/>
    <dgm:cxn modelId="{B55DBE33-99AD-41D9-B2AF-5274A4524C3D}" type="presOf" srcId="{F5818E69-23C3-4A81-A7A7-27BCA0851F2A}" destId="{3FF3039C-D902-4254-AD7E-14379DFAED1D}" srcOrd="0" destOrd="0" presId="urn:microsoft.com/office/officeart/2018/2/layout/IconVerticalSolidList"/>
    <dgm:cxn modelId="{30868853-B8CC-4681-B24D-51E4FCCFF58B}" type="presOf" srcId="{9B20A002-4B76-420F-B775-53D9677CF70B}" destId="{CFBC75E3-A1EA-46C4-A773-1DEA05E6AEA6}" srcOrd="0" destOrd="0" presId="urn:microsoft.com/office/officeart/2018/2/layout/IconVerticalSolidList"/>
    <dgm:cxn modelId="{589CA396-FF67-4087-865A-42318A8674F0}" srcId="{9C8A4E57-ADCA-4BAE-B834-6E5BBB4801CB}" destId="{20109746-65C9-4FAE-8E35-C309C293214D}" srcOrd="0" destOrd="0" parTransId="{CD4BE44A-07A5-41B0-8E1F-25B710BF4C4F}" sibTransId="{6217407B-14C3-435E-A618-8D99F0D9075B}"/>
    <dgm:cxn modelId="{0C276898-DC02-4032-99C4-78B7925FD024}" srcId="{9C8A4E57-ADCA-4BAE-B834-6E5BBB4801CB}" destId="{F5818E69-23C3-4A81-A7A7-27BCA0851F2A}" srcOrd="2" destOrd="0" parTransId="{2FEF06C1-57A8-4214-AA8F-75B21CF24D28}" sibTransId="{498F5D19-972C-4B83-8D43-ED697F474F19}"/>
    <dgm:cxn modelId="{949EA198-ADE8-4A9C-9381-B0C512A984B2}" type="presOf" srcId="{20109746-65C9-4FAE-8E35-C309C293214D}" destId="{12E7D708-49CA-418E-94A0-6B9D932112BE}" srcOrd="0" destOrd="0" presId="urn:microsoft.com/office/officeart/2018/2/layout/IconVerticalSolidList"/>
    <dgm:cxn modelId="{D2F1CCC2-594B-4F28-BC01-9A6A3F1FF37D}" type="presOf" srcId="{B6E8DBC0-01C1-4865-839F-A3D13E8A5CD7}" destId="{A1AA74F3-E08A-40F5-AF50-D3313E8C6633}" srcOrd="0" destOrd="0" presId="urn:microsoft.com/office/officeart/2018/2/layout/IconVerticalSolidList"/>
    <dgm:cxn modelId="{35F090D7-FB2A-46CF-9FE5-51F079E44D85}" srcId="{9C8A4E57-ADCA-4BAE-B834-6E5BBB4801CB}" destId="{B6E8DBC0-01C1-4865-839F-A3D13E8A5CD7}" srcOrd="3" destOrd="0" parTransId="{33698BD8-76C8-45CA-B364-E16EFE670959}" sibTransId="{7AFFB082-4179-49E2-975E-29DF6E64B11A}"/>
    <dgm:cxn modelId="{74E4125C-B597-4555-8278-03DF037D38D6}" type="presParOf" srcId="{45F15868-0202-4B07-81D5-D64245D6BE65}" destId="{E2B8901A-BF94-4593-A492-527F53CFC2C2}" srcOrd="0" destOrd="0" presId="urn:microsoft.com/office/officeart/2018/2/layout/IconVerticalSolidList"/>
    <dgm:cxn modelId="{24667714-CD6A-42B1-9340-71B3AF1B2CFC}" type="presParOf" srcId="{E2B8901A-BF94-4593-A492-527F53CFC2C2}" destId="{6E3D16F6-C55F-4C24-8839-BD567272F746}" srcOrd="0" destOrd="0" presId="urn:microsoft.com/office/officeart/2018/2/layout/IconVerticalSolidList"/>
    <dgm:cxn modelId="{AB54A5A0-519E-42C9-B9BC-2FFDC2D5F936}" type="presParOf" srcId="{E2B8901A-BF94-4593-A492-527F53CFC2C2}" destId="{B1789EC2-7E54-40AB-BEAE-40A08A5F5F2B}" srcOrd="1" destOrd="0" presId="urn:microsoft.com/office/officeart/2018/2/layout/IconVerticalSolidList"/>
    <dgm:cxn modelId="{9D077AA3-80A9-43E1-8878-7D6B80DFF11B}" type="presParOf" srcId="{E2B8901A-BF94-4593-A492-527F53CFC2C2}" destId="{0D5BCC67-4FD1-4493-A73B-6FE13385E20F}" srcOrd="2" destOrd="0" presId="urn:microsoft.com/office/officeart/2018/2/layout/IconVerticalSolidList"/>
    <dgm:cxn modelId="{5E0324AC-9F73-45E7-9E59-19ED31E69B14}" type="presParOf" srcId="{E2B8901A-BF94-4593-A492-527F53CFC2C2}" destId="{12E7D708-49CA-418E-94A0-6B9D932112BE}" srcOrd="3" destOrd="0" presId="urn:microsoft.com/office/officeart/2018/2/layout/IconVerticalSolidList"/>
    <dgm:cxn modelId="{FE473ADD-08EA-4E9B-8DA3-467F7189002A}" type="presParOf" srcId="{45F15868-0202-4B07-81D5-D64245D6BE65}" destId="{3E466950-1448-4D30-9657-295D54339C8C}" srcOrd="1" destOrd="0" presId="urn:microsoft.com/office/officeart/2018/2/layout/IconVerticalSolidList"/>
    <dgm:cxn modelId="{0C96E0E5-852C-4A95-9C18-FA86E3D7A5D9}" type="presParOf" srcId="{45F15868-0202-4B07-81D5-D64245D6BE65}" destId="{57015530-D92F-43D5-950D-A0BD1CC215C8}" srcOrd="2" destOrd="0" presId="urn:microsoft.com/office/officeart/2018/2/layout/IconVerticalSolidList"/>
    <dgm:cxn modelId="{1D56E719-98AB-46F1-A071-16DA40FBA396}" type="presParOf" srcId="{57015530-D92F-43D5-950D-A0BD1CC215C8}" destId="{C99C943B-3F6D-4731-A12C-CA8E34D9AC21}" srcOrd="0" destOrd="0" presId="urn:microsoft.com/office/officeart/2018/2/layout/IconVerticalSolidList"/>
    <dgm:cxn modelId="{3BEECAF0-F18B-421D-8A93-44FBAA495771}" type="presParOf" srcId="{57015530-D92F-43D5-950D-A0BD1CC215C8}" destId="{EA84AC07-ABC6-4924-AC73-524DC938FB94}" srcOrd="1" destOrd="0" presId="urn:microsoft.com/office/officeart/2018/2/layout/IconVerticalSolidList"/>
    <dgm:cxn modelId="{8814570A-D243-4B7F-BC1E-87BC76063A73}" type="presParOf" srcId="{57015530-D92F-43D5-950D-A0BD1CC215C8}" destId="{7E6C25ED-5532-44FA-9BA0-8CA8CDFC776E}" srcOrd="2" destOrd="0" presId="urn:microsoft.com/office/officeart/2018/2/layout/IconVerticalSolidList"/>
    <dgm:cxn modelId="{6D1928D3-2124-4EDA-BE43-6F126CF5618F}" type="presParOf" srcId="{57015530-D92F-43D5-950D-A0BD1CC215C8}" destId="{CFBC75E3-A1EA-46C4-A773-1DEA05E6AEA6}" srcOrd="3" destOrd="0" presId="urn:microsoft.com/office/officeart/2018/2/layout/IconVerticalSolidList"/>
    <dgm:cxn modelId="{093B1186-F716-4140-9A70-3DE64583244A}" type="presParOf" srcId="{45F15868-0202-4B07-81D5-D64245D6BE65}" destId="{041C3617-925E-45AC-98AC-48A711A17395}" srcOrd="3" destOrd="0" presId="urn:microsoft.com/office/officeart/2018/2/layout/IconVerticalSolidList"/>
    <dgm:cxn modelId="{C67B8792-9478-480E-B06A-C5D7061A354F}" type="presParOf" srcId="{45F15868-0202-4B07-81D5-D64245D6BE65}" destId="{04D6B0CF-4DC9-4B5D-8A03-45BD04FF5200}" srcOrd="4" destOrd="0" presId="urn:microsoft.com/office/officeart/2018/2/layout/IconVerticalSolidList"/>
    <dgm:cxn modelId="{B0177A6B-E9D1-489F-85D2-171D61264C44}" type="presParOf" srcId="{04D6B0CF-4DC9-4B5D-8A03-45BD04FF5200}" destId="{B9E8E094-E2C2-4A2B-ACC0-D2B275B9F0C6}" srcOrd="0" destOrd="0" presId="urn:microsoft.com/office/officeart/2018/2/layout/IconVerticalSolidList"/>
    <dgm:cxn modelId="{983D388D-1558-40A0-BBFF-8F143AADC073}" type="presParOf" srcId="{04D6B0CF-4DC9-4B5D-8A03-45BD04FF5200}" destId="{3FDC94A2-F0F7-41AC-BD4E-72DF2E3FDA27}" srcOrd="1" destOrd="0" presId="urn:microsoft.com/office/officeart/2018/2/layout/IconVerticalSolidList"/>
    <dgm:cxn modelId="{892F1720-35CC-4A94-A3D1-0A8378672956}" type="presParOf" srcId="{04D6B0CF-4DC9-4B5D-8A03-45BD04FF5200}" destId="{27593AB5-FF54-4020-A76E-69CE9308C29C}" srcOrd="2" destOrd="0" presId="urn:microsoft.com/office/officeart/2018/2/layout/IconVerticalSolidList"/>
    <dgm:cxn modelId="{01F82782-2C3B-457E-A590-A435391DA706}" type="presParOf" srcId="{04D6B0CF-4DC9-4B5D-8A03-45BD04FF5200}" destId="{3FF3039C-D902-4254-AD7E-14379DFAED1D}" srcOrd="3" destOrd="0" presId="urn:microsoft.com/office/officeart/2018/2/layout/IconVerticalSolidList"/>
    <dgm:cxn modelId="{CA796BD3-402E-40C1-845E-4038011DBC3A}" type="presParOf" srcId="{45F15868-0202-4B07-81D5-D64245D6BE65}" destId="{790D4274-6CDE-491A-A04D-EA23900D69A7}" srcOrd="5" destOrd="0" presId="urn:microsoft.com/office/officeart/2018/2/layout/IconVerticalSolidList"/>
    <dgm:cxn modelId="{9F1219ED-F930-4E19-B38D-E8C56EFD0BF0}" type="presParOf" srcId="{45F15868-0202-4B07-81D5-D64245D6BE65}" destId="{E7964A97-8BE3-4C06-B57E-5176F985FCDE}" srcOrd="6" destOrd="0" presId="urn:microsoft.com/office/officeart/2018/2/layout/IconVerticalSolidList"/>
    <dgm:cxn modelId="{A05FF43B-8BC7-4172-BEA6-C8871218CD9D}" type="presParOf" srcId="{E7964A97-8BE3-4C06-B57E-5176F985FCDE}" destId="{F3283015-6D52-466D-83D7-5B3147BF43D5}" srcOrd="0" destOrd="0" presId="urn:microsoft.com/office/officeart/2018/2/layout/IconVerticalSolidList"/>
    <dgm:cxn modelId="{2F946BDE-860B-410A-9A7F-B4A0000E4205}" type="presParOf" srcId="{E7964A97-8BE3-4C06-B57E-5176F985FCDE}" destId="{452A701C-B5AA-461C-9AD7-8FB5E0F48001}" srcOrd="1" destOrd="0" presId="urn:microsoft.com/office/officeart/2018/2/layout/IconVerticalSolidList"/>
    <dgm:cxn modelId="{2A8D1FB5-6CC6-4961-AC5E-D1FB26B8D2F7}" type="presParOf" srcId="{E7964A97-8BE3-4C06-B57E-5176F985FCDE}" destId="{8490F892-852B-48F2-A550-494C8F3D64A7}" srcOrd="2" destOrd="0" presId="urn:microsoft.com/office/officeart/2018/2/layout/IconVerticalSolidList"/>
    <dgm:cxn modelId="{924A0433-1CE5-4CBF-9E3F-1D533B45CCA5}" type="presParOf" srcId="{E7964A97-8BE3-4C06-B57E-5176F985FCDE}" destId="{A1AA74F3-E08A-40F5-AF50-D3313E8C663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A2FA6-31FB-42A5-A1E6-C0650E022D4E}">
      <dsp:nvSpPr>
        <dsp:cNvPr id="0" name=""/>
        <dsp:cNvSpPr/>
      </dsp:nvSpPr>
      <dsp:spPr>
        <a:xfrm>
          <a:off x="0" y="0"/>
          <a:ext cx="4557001" cy="89627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Updates</a:t>
          </a:r>
        </a:p>
      </dsp:txBody>
      <dsp:txXfrm>
        <a:off x="26251" y="26251"/>
        <a:ext cx="3484983" cy="843776"/>
      </dsp:txXfrm>
    </dsp:sp>
    <dsp:sp modelId="{E9235508-4834-4CE6-B0B5-B6E74DDF90E0}">
      <dsp:nvSpPr>
        <dsp:cNvPr id="0" name=""/>
        <dsp:cNvSpPr/>
      </dsp:nvSpPr>
      <dsp:spPr>
        <a:xfrm>
          <a:off x="340295" y="1020761"/>
          <a:ext cx="4557001" cy="89627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Transitions and Starting Reception</a:t>
          </a:r>
        </a:p>
      </dsp:txBody>
      <dsp:txXfrm>
        <a:off x="366546" y="1047012"/>
        <a:ext cx="3581623" cy="843776"/>
      </dsp:txXfrm>
    </dsp:sp>
    <dsp:sp modelId="{1B957488-A1C8-49EE-9E24-0ACDB9831954}">
      <dsp:nvSpPr>
        <dsp:cNvPr id="0" name=""/>
        <dsp:cNvSpPr/>
      </dsp:nvSpPr>
      <dsp:spPr>
        <a:xfrm>
          <a:off x="680591" y="2041522"/>
          <a:ext cx="4557001" cy="896278"/>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North Yorkshire Trends and Data</a:t>
          </a:r>
        </a:p>
      </dsp:txBody>
      <dsp:txXfrm>
        <a:off x="706842" y="2067773"/>
        <a:ext cx="3581623" cy="843776"/>
      </dsp:txXfrm>
    </dsp:sp>
    <dsp:sp modelId="{784999BD-A27B-4250-B362-A580357DDEB7}">
      <dsp:nvSpPr>
        <dsp:cNvPr id="0" name=""/>
        <dsp:cNvSpPr/>
      </dsp:nvSpPr>
      <dsp:spPr>
        <a:xfrm>
          <a:off x="1020886" y="3062284"/>
          <a:ext cx="4557001" cy="896278"/>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Dingley’s Promise Training</a:t>
          </a:r>
        </a:p>
      </dsp:txBody>
      <dsp:txXfrm>
        <a:off x="1047137" y="3088535"/>
        <a:ext cx="3581623" cy="843776"/>
      </dsp:txXfrm>
    </dsp:sp>
    <dsp:sp modelId="{98662D9A-A37D-4365-B7AB-0408064BF080}">
      <dsp:nvSpPr>
        <dsp:cNvPr id="0" name=""/>
        <dsp:cNvSpPr/>
      </dsp:nvSpPr>
      <dsp:spPr>
        <a:xfrm>
          <a:off x="1361182" y="4083045"/>
          <a:ext cx="4557001" cy="8962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Delayed and Deferred Entry: Important Information</a:t>
          </a:r>
        </a:p>
      </dsp:txBody>
      <dsp:txXfrm>
        <a:off x="1387433" y="4109296"/>
        <a:ext cx="3581623" cy="843776"/>
      </dsp:txXfrm>
    </dsp:sp>
    <dsp:sp modelId="{DC04B225-43EB-41BF-89CA-2F53D0F07081}">
      <dsp:nvSpPr>
        <dsp:cNvPr id="0" name=""/>
        <dsp:cNvSpPr/>
      </dsp:nvSpPr>
      <dsp:spPr>
        <a:xfrm>
          <a:off x="3974420" y="654781"/>
          <a:ext cx="582580" cy="582580"/>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4105501" y="654781"/>
        <a:ext cx="320419" cy="438391"/>
      </dsp:txXfrm>
    </dsp:sp>
    <dsp:sp modelId="{6411047D-393D-45C1-9568-C8A293953010}">
      <dsp:nvSpPr>
        <dsp:cNvPr id="0" name=""/>
        <dsp:cNvSpPr/>
      </dsp:nvSpPr>
      <dsp:spPr>
        <a:xfrm>
          <a:off x="4314716" y="1675542"/>
          <a:ext cx="582580" cy="582580"/>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4445797" y="1675542"/>
        <a:ext cx="320419" cy="438391"/>
      </dsp:txXfrm>
    </dsp:sp>
    <dsp:sp modelId="{D8061E79-B970-4726-8EB4-A3D86F952596}">
      <dsp:nvSpPr>
        <dsp:cNvPr id="0" name=""/>
        <dsp:cNvSpPr/>
      </dsp:nvSpPr>
      <dsp:spPr>
        <a:xfrm>
          <a:off x="4655011" y="2681365"/>
          <a:ext cx="582580" cy="582580"/>
        </a:xfrm>
        <a:prstGeom prst="downArrow">
          <a:avLst>
            <a:gd name="adj1" fmla="val 55000"/>
            <a:gd name="adj2" fmla="val 45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4786092" y="2681365"/>
        <a:ext cx="320419" cy="438391"/>
      </dsp:txXfrm>
    </dsp:sp>
    <dsp:sp modelId="{0CFED3ED-13A6-48A2-A915-B096AD696E62}">
      <dsp:nvSpPr>
        <dsp:cNvPr id="0" name=""/>
        <dsp:cNvSpPr/>
      </dsp:nvSpPr>
      <dsp:spPr>
        <a:xfrm>
          <a:off x="4995307" y="3712086"/>
          <a:ext cx="582580" cy="582580"/>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5126388" y="3712086"/>
        <a:ext cx="320419" cy="4383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6D532-23A5-49C9-A752-B7B7B260CA20}">
      <dsp:nvSpPr>
        <dsp:cNvPr id="0" name=""/>
        <dsp:cNvSpPr/>
      </dsp:nvSpPr>
      <dsp:spPr>
        <a:xfrm>
          <a:off x="0" y="968720"/>
          <a:ext cx="6666833" cy="604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F562E9F-5D3A-4469-ADA6-282C953328FA}">
      <dsp:nvSpPr>
        <dsp:cNvPr id="0" name=""/>
        <dsp:cNvSpPr/>
      </dsp:nvSpPr>
      <dsp:spPr>
        <a:xfrm>
          <a:off x="333341" y="614480"/>
          <a:ext cx="4666783" cy="7084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066800">
            <a:lnSpc>
              <a:spcPct val="90000"/>
            </a:lnSpc>
            <a:spcBef>
              <a:spcPct val="0"/>
            </a:spcBef>
            <a:spcAft>
              <a:spcPct val="35000"/>
            </a:spcAft>
            <a:buNone/>
          </a:pPr>
          <a:r>
            <a:rPr lang="en-GB" sz="2400" kern="1200"/>
            <a:t>CPD, training and development</a:t>
          </a:r>
          <a:endParaRPr lang="en-US" sz="2400" kern="1200"/>
        </a:p>
      </dsp:txBody>
      <dsp:txXfrm>
        <a:off x="367926" y="649065"/>
        <a:ext cx="4597613" cy="639310"/>
      </dsp:txXfrm>
    </dsp:sp>
    <dsp:sp modelId="{562C209D-1EFB-40A4-A5B9-7643BDDA2694}">
      <dsp:nvSpPr>
        <dsp:cNvPr id="0" name=""/>
        <dsp:cNvSpPr/>
      </dsp:nvSpPr>
      <dsp:spPr>
        <a:xfrm>
          <a:off x="0" y="2057360"/>
          <a:ext cx="6666833" cy="604800"/>
        </a:xfrm>
        <a:prstGeom prst="rect">
          <a:avLst/>
        </a:prstGeom>
        <a:solidFill>
          <a:schemeClr val="lt1">
            <a:alpha val="90000"/>
            <a:hueOff val="0"/>
            <a:satOff val="0"/>
            <a:lumOff val="0"/>
            <a:alphaOff val="0"/>
          </a:schemeClr>
        </a:solidFill>
        <a:ln w="12700" cap="flat" cmpd="sng" algn="ctr">
          <a:solidFill>
            <a:schemeClr val="accent5">
              <a:hueOff val="-4050717"/>
              <a:satOff val="-275"/>
              <a:lumOff val="654"/>
              <a:alphaOff val="0"/>
            </a:schemeClr>
          </a:solidFill>
          <a:prstDash val="solid"/>
          <a:miter lim="800000"/>
        </a:ln>
        <a:effectLst/>
      </dsp:spPr>
      <dsp:style>
        <a:lnRef idx="1">
          <a:scrgbClr r="0" g="0" b="0"/>
        </a:lnRef>
        <a:fillRef idx="1">
          <a:scrgbClr r="0" g="0" b="0"/>
        </a:fillRef>
        <a:effectRef idx="0">
          <a:scrgbClr r="0" g="0" b="0"/>
        </a:effectRef>
        <a:fontRef idx="minor"/>
      </dsp:style>
    </dsp:sp>
    <dsp:sp modelId="{A2E16440-6250-4619-A806-A6BC955758C1}">
      <dsp:nvSpPr>
        <dsp:cNvPr id="0" name=""/>
        <dsp:cNvSpPr/>
      </dsp:nvSpPr>
      <dsp:spPr>
        <a:xfrm>
          <a:off x="333341" y="1703120"/>
          <a:ext cx="4666783" cy="708480"/>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066800">
            <a:lnSpc>
              <a:spcPct val="90000"/>
            </a:lnSpc>
            <a:spcBef>
              <a:spcPct val="0"/>
            </a:spcBef>
            <a:spcAft>
              <a:spcPct val="35000"/>
            </a:spcAft>
            <a:buNone/>
          </a:pPr>
          <a:r>
            <a:rPr lang="en-GB" sz="2400" kern="1200"/>
            <a:t>Graduated Approach</a:t>
          </a:r>
          <a:endParaRPr lang="en-US" sz="2400" kern="1200"/>
        </a:p>
      </dsp:txBody>
      <dsp:txXfrm>
        <a:off x="367926" y="1737705"/>
        <a:ext cx="4597613" cy="639310"/>
      </dsp:txXfrm>
    </dsp:sp>
    <dsp:sp modelId="{92DC0140-8842-4CF4-8B04-E5443D4C4B47}">
      <dsp:nvSpPr>
        <dsp:cNvPr id="0" name=""/>
        <dsp:cNvSpPr/>
      </dsp:nvSpPr>
      <dsp:spPr>
        <a:xfrm>
          <a:off x="0" y="3146000"/>
          <a:ext cx="6666833" cy="604800"/>
        </a:xfrm>
        <a:prstGeom prst="rect">
          <a:avLst/>
        </a:prstGeom>
        <a:solidFill>
          <a:schemeClr val="lt1">
            <a:alpha val="90000"/>
            <a:hueOff val="0"/>
            <a:satOff val="0"/>
            <a:lumOff val="0"/>
            <a:alphaOff val="0"/>
          </a:schemeClr>
        </a:solidFill>
        <a:ln w="12700" cap="flat" cmpd="sng" algn="ctr">
          <a:solidFill>
            <a:schemeClr val="accent5">
              <a:hueOff val="-8101434"/>
              <a:satOff val="-551"/>
              <a:lumOff val="1307"/>
              <a:alphaOff val="0"/>
            </a:schemeClr>
          </a:solidFill>
          <a:prstDash val="solid"/>
          <a:miter lim="800000"/>
        </a:ln>
        <a:effectLst/>
      </dsp:spPr>
      <dsp:style>
        <a:lnRef idx="1">
          <a:scrgbClr r="0" g="0" b="0"/>
        </a:lnRef>
        <a:fillRef idx="1">
          <a:scrgbClr r="0" g="0" b="0"/>
        </a:fillRef>
        <a:effectRef idx="0">
          <a:scrgbClr r="0" g="0" b="0"/>
        </a:effectRef>
        <a:fontRef idx="minor"/>
      </dsp:style>
    </dsp:sp>
    <dsp:sp modelId="{A9F00641-5EB3-4DB0-A6CA-2572077C454A}">
      <dsp:nvSpPr>
        <dsp:cNvPr id="0" name=""/>
        <dsp:cNvSpPr/>
      </dsp:nvSpPr>
      <dsp:spPr>
        <a:xfrm>
          <a:off x="333341" y="2791759"/>
          <a:ext cx="4666783" cy="708480"/>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066800">
            <a:lnSpc>
              <a:spcPct val="90000"/>
            </a:lnSpc>
            <a:spcBef>
              <a:spcPct val="0"/>
            </a:spcBef>
            <a:spcAft>
              <a:spcPct val="35000"/>
            </a:spcAft>
            <a:buNone/>
          </a:pPr>
          <a:r>
            <a:rPr lang="en-GB" sz="2400" kern="1200"/>
            <a:t>Inclusive Practice</a:t>
          </a:r>
          <a:endParaRPr lang="en-US" sz="2400" kern="1200"/>
        </a:p>
      </dsp:txBody>
      <dsp:txXfrm>
        <a:off x="367926" y="2826344"/>
        <a:ext cx="4597613" cy="639310"/>
      </dsp:txXfrm>
    </dsp:sp>
    <dsp:sp modelId="{5AC4927B-E934-447D-9554-ABCC0DCA4A3F}">
      <dsp:nvSpPr>
        <dsp:cNvPr id="0" name=""/>
        <dsp:cNvSpPr/>
      </dsp:nvSpPr>
      <dsp:spPr>
        <a:xfrm>
          <a:off x="0" y="4234639"/>
          <a:ext cx="6666833" cy="604800"/>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dsp:spPr>
      <dsp:style>
        <a:lnRef idx="1">
          <a:scrgbClr r="0" g="0" b="0"/>
        </a:lnRef>
        <a:fillRef idx="1">
          <a:scrgbClr r="0" g="0" b="0"/>
        </a:fillRef>
        <a:effectRef idx="0">
          <a:scrgbClr r="0" g="0" b="0"/>
        </a:effectRef>
        <a:fontRef idx="minor"/>
      </dsp:style>
    </dsp:sp>
    <dsp:sp modelId="{195B034C-DB3B-4C6D-AB95-C5D4A90FED91}">
      <dsp:nvSpPr>
        <dsp:cNvPr id="0" name=""/>
        <dsp:cNvSpPr/>
      </dsp:nvSpPr>
      <dsp:spPr>
        <a:xfrm>
          <a:off x="333341" y="3880400"/>
          <a:ext cx="4666783" cy="70848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066800">
            <a:lnSpc>
              <a:spcPct val="90000"/>
            </a:lnSpc>
            <a:spcBef>
              <a:spcPct val="0"/>
            </a:spcBef>
            <a:spcAft>
              <a:spcPct val="35000"/>
            </a:spcAft>
            <a:buNone/>
          </a:pPr>
          <a:r>
            <a:rPr lang="en-GB" sz="2400" kern="1200"/>
            <a:t>Ofsted preparation</a:t>
          </a:r>
          <a:endParaRPr lang="en-US" sz="2400" kern="1200"/>
        </a:p>
      </dsp:txBody>
      <dsp:txXfrm>
        <a:off x="367926" y="3914985"/>
        <a:ext cx="4597613" cy="639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3D16F6-C55F-4C24-8839-BD567272F746}">
      <dsp:nvSpPr>
        <dsp:cNvPr id="0" name=""/>
        <dsp:cNvSpPr/>
      </dsp:nvSpPr>
      <dsp:spPr>
        <a:xfrm>
          <a:off x="0" y="231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789EC2-7E54-40AB-BEAE-40A08A5F5F2B}">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E7D708-49CA-418E-94A0-6B9D932112BE}">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a:t>Dates are on NYES</a:t>
          </a:r>
        </a:p>
      </dsp:txBody>
      <dsp:txXfrm>
        <a:off x="1357965" y="2319"/>
        <a:ext cx="4887299" cy="1175727"/>
      </dsp:txXfrm>
    </dsp:sp>
    <dsp:sp modelId="{C99C943B-3F6D-4731-A12C-CA8E34D9AC21}">
      <dsp:nvSpPr>
        <dsp:cNvPr id="0" name=""/>
        <dsp:cNvSpPr/>
      </dsp:nvSpPr>
      <dsp:spPr>
        <a:xfrm>
          <a:off x="0" y="147197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84AC07-ABC6-4924-AC73-524DC938FB94}">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BC75E3-A1EA-46C4-A773-1DEA05E6AEA6}">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a:t>What would you like to hear? </a:t>
          </a:r>
        </a:p>
      </dsp:txBody>
      <dsp:txXfrm>
        <a:off x="1357965" y="1471979"/>
        <a:ext cx="4887299" cy="1175727"/>
      </dsp:txXfrm>
    </dsp:sp>
    <dsp:sp modelId="{B9E8E094-E2C2-4A2B-ACC0-D2B275B9F0C6}">
      <dsp:nvSpPr>
        <dsp:cNvPr id="0" name=""/>
        <dsp:cNvSpPr/>
      </dsp:nvSpPr>
      <dsp:spPr>
        <a:xfrm>
          <a:off x="0" y="294163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DC94A2-F0F7-41AC-BD4E-72DF2E3FDA27}">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F3039C-D902-4254-AD7E-14379DFAED1D}">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a:t>What would you like to discuss? </a:t>
          </a:r>
        </a:p>
      </dsp:txBody>
      <dsp:txXfrm>
        <a:off x="1357965" y="2941639"/>
        <a:ext cx="4887299" cy="1175727"/>
      </dsp:txXfrm>
    </dsp:sp>
    <dsp:sp modelId="{F3283015-6D52-466D-83D7-5B3147BF43D5}">
      <dsp:nvSpPr>
        <dsp:cNvPr id="0" name=""/>
        <dsp:cNvSpPr/>
      </dsp:nvSpPr>
      <dsp:spPr>
        <a:xfrm>
          <a:off x="0" y="441129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2A701C-B5AA-461C-9AD7-8FB5E0F48001}">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AA74F3-E08A-40F5-AF50-D3313E8C6633}">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a:t>Currently trying to organise more face to face opportunities</a:t>
          </a:r>
        </a:p>
      </dsp:txBody>
      <dsp:txXfrm>
        <a:off x="1357965" y="4411299"/>
        <a:ext cx="4887299" cy="117572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D9EBD6-A262-46A6-BE18-454E9ED5F66A}" type="datetimeFigureOut">
              <a:rPr lang="en-GB" smtClean="0"/>
              <a:t>15/10/2025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734CA-B2F3-4448-A5BA-C832D4456F29}" type="slidenum">
              <a:rPr lang="en-GB" smtClean="0"/>
              <a:t>‹#›</a:t>
            </a:fld>
            <a:endParaRPr lang="en-GB"/>
          </a:p>
        </p:txBody>
      </p:sp>
    </p:spTree>
    <p:extLst>
      <p:ext uri="{BB962C8B-B14F-4D97-AF65-F5344CB8AC3E}">
        <p14:creationId xmlns:p14="http://schemas.microsoft.com/office/powerpoint/2010/main" val="3319251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09FDEB-5414-1C44-993C-808D7F4D40A5}" type="slidenum">
              <a:rPr lang="en-US" smtClean="0"/>
              <a:t>15</a:t>
            </a:fld>
            <a:endParaRPr lang="en-US"/>
          </a:p>
        </p:txBody>
      </p:sp>
    </p:spTree>
    <p:extLst>
      <p:ext uri="{BB962C8B-B14F-4D97-AF65-F5344CB8AC3E}">
        <p14:creationId xmlns:p14="http://schemas.microsoft.com/office/powerpoint/2010/main" val="934181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79CF-A2E2-94CC-480F-049724E06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5B81E-87EA-8651-CC40-BEED90BAD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71C71B-9028-1A1B-6973-AE779B490A8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AAE736E-5BFF-8995-CB41-1DC47D39A8B4}"/>
              </a:ext>
            </a:extLst>
          </p:cNvPr>
          <p:cNvSpPr>
            <a:spLocks noGrp="1"/>
          </p:cNvSpPr>
          <p:nvPr>
            <p:ph type="sldNum" sz="quarter" idx="5"/>
          </p:nvPr>
        </p:nvSpPr>
        <p:spPr/>
        <p:txBody>
          <a:bodyPr/>
          <a:lstStyle/>
          <a:p>
            <a:fld id="{D009FDEB-5414-1C44-993C-808D7F4D40A5}" type="slidenum">
              <a:rPr lang="en-US" smtClean="0"/>
              <a:t>16</a:t>
            </a:fld>
            <a:endParaRPr lang="en-US"/>
          </a:p>
        </p:txBody>
      </p:sp>
    </p:spTree>
    <p:extLst>
      <p:ext uri="{BB962C8B-B14F-4D97-AF65-F5344CB8AC3E}">
        <p14:creationId xmlns:p14="http://schemas.microsoft.com/office/powerpoint/2010/main" val="1319128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36A27-371E-929A-969A-CA3ED4EF3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40604-6433-3BC1-226F-0E9CD05556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F7807-81B5-AB2C-EEAD-844050EF3F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DAEE7A-CE83-8AF7-1FAB-F939332D8B36}"/>
              </a:ext>
            </a:extLst>
          </p:cNvPr>
          <p:cNvSpPr>
            <a:spLocks noGrp="1"/>
          </p:cNvSpPr>
          <p:nvPr>
            <p:ph type="sldNum" sz="quarter" idx="5"/>
          </p:nvPr>
        </p:nvSpPr>
        <p:spPr/>
        <p:txBody>
          <a:bodyPr/>
          <a:lstStyle/>
          <a:p>
            <a:fld id="{D009FDEB-5414-1C44-993C-808D7F4D40A5}" type="slidenum">
              <a:rPr lang="en-US" smtClean="0"/>
              <a:t>17</a:t>
            </a:fld>
            <a:endParaRPr lang="en-US"/>
          </a:p>
        </p:txBody>
      </p:sp>
    </p:spTree>
    <p:extLst>
      <p:ext uri="{BB962C8B-B14F-4D97-AF65-F5344CB8AC3E}">
        <p14:creationId xmlns:p14="http://schemas.microsoft.com/office/powerpoint/2010/main" val="3926494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EFABC3-80FB-4207-AFCB-0F8DD62F6FD1}" type="slidenum">
              <a:rPr lang="en-GB" smtClean="0"/>
              <a:t>38</a:t>
            </a:fld>
            <a:endParaRPr lang="en-GB"/>
          </a:p>
        </p:txBody>
      </p:sp>
    </p:spTree>
    <p:extLst>
      <p:ext uri="{BB962C8B-B14F-4D97-AF65-F5344CB8AC3E}">
        <p14:creationId xmlns:p14="http://schemas.microsoft.com/office/powerpoint/2010/main" val="1024384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10889-9421-5DB2-5F10-2F87FD1FD17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C78A0FB-6A7F-715D-2B70-20F80BAAA2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8C95707-91BC-47A6-3027-B3526D4EE757}"/>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5" name="Footer Placeholder 4">
            <a:extLst>
              <a:ext uri="{FF2B5EF4-FFF2-40B4-BE49-F238E27FC236}">
                <a16:creationId xmlns:a16="http://schemas.microsoft.com/office/drawing/2014/main" id="{3F14A516-483B-3378-4121-23929E0D2B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EB4C7D-AA03-807E-9219-53EF12BA0361}"/>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1128900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E158C-E425-C1DA-FBB0-69C289E28C1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A4BDE1A-F380-5C98-AE4F-BE5BF05C3D5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9811CEF-1D40-DAF0-57EC-30EA8A334CE3}"/>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5" name="Footer Placeholder 4">
            <a:extLst>
              <a:ext uri="{FF2B5EF4-FFF2-40B4-BE49-F238E27FC236}">
                <a16:creationId xmlns:a16="http://schemas.microsoft.com/office/drawing/2014/main" id="{DBD063B6-E284-327B-ABFC-4F8F5FA26D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14CC79-DFFB-3A75-2D96-6848368341D7}"/>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3284240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5409-FE7F-F541-55CD-E67D2298C6D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CC1A30D-6ADF-7A68-83E0-632E9DE944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F06A148-352C-5A46-CA2C-31B336B22D14}"/>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5" name="Footer Placeholder 4">
            <a:extLst>
              <a:ext uri="{FF2B5EF4-FFF2-40B4-BE49-F238E27FC236}">
                <a16:creationId xmlns:a16="http://schemas.microsoft.com/office/drawing/2014/main" id="{E56D1CD0-DDE2-AE50-DB96-F68E596167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6ED857-F0FF-5C67-01E1-29AA60D05A59}"/>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347372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458B-A63B-EA05-B0A0-ADD79269F8B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58C3359-604E-E477-497E-8C8497F84D8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79577A2-BE0E-1048-234A-F8E788A6476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B5EF6C7-AD6E-B58E-0AFE-FC8788538631}"/>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6" name="Footer Placeholder 5">
            <a:extLst>
              <a:ext uri="{FF2B5EF4-FFF2-40B4-BE49-F238E27FC236}">
                <a16:creationId xmlns:a16="http://schemas.microsoft.com/office/drawing/2014/main" id="{FBE76D67-6902-FB35-89FF-09216D0A41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DDF170-AF8E-D838-C341-727E35672856}"/>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4046745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CA52-E0CA-ECA1-54FC-F8B853B419B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B233082-EEC9-98EE-4725-04EE7C7F7F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87E6A43-DCA8-5071-EA23-F8CE614F5D2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E7F58B4-4390-A0A4-8426-0490B6A9A9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6AED1EB-3DBB-2C2E-E094-E3A47DD58E0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279CEA7-890B-3A3A-22B4-8133B9703A43}"/>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8" name="Footer Placeholder 7">
            <a:extLst>
              <a:ext uri="{FF2B5EF4-FFF2-40B4-BE49-F238E27FC236}">
                <a16:creationId xmlns:a16="http://schemas.microsoft.com/office/drawing/2014/main" id="{6951A64F-C11C-054E-D7F2-D90CA272A34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502202-FAA5-4553-385B-DB67533F8F0A}"/>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419373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3B2E-022E-44BC-9BE5-16D5B69D49D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1AE0DAA-92FD-CC30-9BAF-E778F29C4055}"/>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4" name="Footer Placeholder 3">
            <a:extLst>
              <a:ext uri="{FF2B5EF4-FFF2-40B4-BE49-F238E27FC236}">
                <a16:creationId xmlns:a16="http://schemas.microsoft.com/office/drawing/2014/main" id="{36593A45-3A8E-CC87-A1C4-18C73C5D4E8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3AEB5E9-48B8-B736-6F9F-427B76863DA6}"/>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2328640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F7299B-6BC0-5682-0FAC-5C1086FFA558}"/>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3" name="Footer Placeholder 2">
            <a:extLst>
              <a:ext uri="{FF2B5EF4-FFF2-40B4-BE49-F238E27FC236}">
                <a16:creationId xmlns:a16="http://schemas.microsoft.com/office/drawing/2014/main" id="{A1B3F5F5-062E-84CE-2487-9B2B7FA5A2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A18CE21-ABC9-9866-E747-76E09F62DC1A}"/>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222544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6905D-BB60-5CFC-F304-010B463949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6703A22-62B5-6906-065E-0FEE961945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59DD792-E67A-E9A9-D589-C8ACA839E2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029D68-6AA6-7644-081F-F5148304EAE1}"/>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6" name="Footer Placeholder 5">
            <a:extLst>
              <a:ext uri="{FF2B5EF4-FFF2-40B4-BE49-F238E27FC236}">
                <a16:creationId xmlns:a16="http://schemas.microsoft.com/office/drawing/2014/main" id="{C17FA820-C3D0-BF23-1864-5361F224CB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6FFE79-5213-4955-ACD8-4E62E1B61A53}"/>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3693215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C34B6-64FA-44FF-9661-5F938012192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D23DBBA-FB61-A28D-D859-F0D318753A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89807E-FF5A-BF1F-29E9-D0B84B6532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53B03E3-FE08-B83D-92E8-F61DBB850DF6}"/>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6" name="Footer Placeholder 5">
            <a:extLst>
              <a:ext uri="{FF2B5EF4-FFF2-40B4-BE49-F238E27FC236}">
                <a16:creationId xmlns:a16="http://schemas.microsoft.com/office/drawing/2014/main" id="{298F62A2-0151-324D-70A9-6BE70CA53B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371AD3-0128-BC1A-D0C9-2843B85DF28F}"/>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1821877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A9F2A-1ECC-5DB0-ECBD-3BF22C665A1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7B1EB87-2050-F2E8-EA48-3676C285A45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7850676-9140-E6E7-F963-418C78B3A945}"/>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5" name="Footer Placeholder 4">
            <a:extLst>
              <a:ext uri="{FF2B5EF4-FFF2-40B4-BE49-F238E27FC236}">
                <a16:creationId xmlns:a16="http://schemas.microsoft.com/office/drawing/2014/main" id="{3549E157-243C-A476-6FC9-0E75287AE8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615A96-69FA-C872-E109-D50D1686A66A}"/>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3476683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C47D57-C531-8CFC-B271-4D293C0F4B1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B9E920E-5716-3738-B855-11626ADBABC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B3BE596-7D43-F802-7129-A2C991CB0E18}"/>
              </a:ext>
            </a:extLst>
          </p:cNvPr>
          <p:cNvSpPr>
            <a:spLocks noGrp="1"/>
          </p:cNvSpPr>
          <p:nvPr>
            <p:ph type="dt" sz="half" idx="10"/>
          </p:nvPr>
        </p:nvSpPr>
        <p:spPr/>
        <p:txBody>
          <a:bodyPr/>
          <a:lstStyle/>
          <a:p>
            <a:fld id="{8EC106A0-FF61-4F72-B84A-60050F205829}" type="datetimeFigureOut">
              <a:rPr lang="en-GB" smtClean="0"/>
              <a:t>15/10/2025</a:t>
            </a:fld>
            <a:endParaRPr lang="en-GB"/>
          </a:p>
        </p:txBody>
      </p:sp>
      <p:sp>
        <p:nvSpPr>
          <p:cNvPr id="5" name="Footer Placeholder 4">
            <a:extLst>
              <a:ext uri="{FF2B5EF4-FFF2-40B4-BE49-F238E27FC236}">
                <a16:creationId xmlns:a16="http://schemas.microsoft.com/office/drawing/2014/main" id="{A9CEF9C5-6F46-1505-5B75-B6C2487A54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06A625-C275-2C92-9B1A-035F34DE3AEB}"/>
              </a:ext>
            </a:extLst>
          </p:cNvPr>
          <p:cNvSpPr>
            <a:spLocks noGrp="1"/>
          </p:cNvSpPr>
          <p:nvPr>
            <p:ph type="sldNum" sz="quarter" idx="12"/>
          </p:nvPr>
        </p:nvSpPr>
        <p:spPr/>
        <p:txBody>
          <a:bodyPr/>
          <a:lstStyle/>
          <a:p>
            <a:fld id="{C0D49601-C6C1-4E55-BE9D-34E49D7B7860}" type="slidenum">
              <a:rPr lang="en-GB" smtClean="0"/>
              <a:t>‹#›</a:t>
            </a:fld>
            <a:endParaRPr lang="en-GB"/>
          </a:p>
        </p:txBody>
      </p:sp>
    </p:spTree>
    <p:extLst>
      <p:ext uri="{BB962C8B-B14F-4D97-AF65-F5344CB8AC3E}">
        <p14:creationId xmlns:p14="http://schemas.microsoft.com/office/powerpoint/2010/main" val="338771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88B03D-7344-654E-CAD4-FD286DD6EA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C101B00-E270-F818-DE9A-2844E8FF4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8D47EC-8BB5-B398-079D-C88D26DBC1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EC106A0-FF61-4F72-B84A-60050F205829}" type="datetimeFigureOut">
              <a:rPr lang="en-GB" smtClean="0"/>
              <a:t>15/10/2025</a:t>
            </a:fld>
            <a:endParaRPr lang="en-GB"/>
          </a:p>
        </p:txBody>
      </p:sp>
      <p:sp>
        <p:nvSpPr>
          <p:cNvPr id="5" name="Footer Placeholder 4">
            <a:extLst>
              <a:ext uri="{FF2B5EF4-FFF2-40B4-BE49-F238E27FC236}">
                <a16:creationId xmlns:a16="http://schemas.microsoft.com/office/drawing/2014/main" id="{BAA6C130-1B46-26B7-D7E1-B7B7A3409C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834604E-E35B-AEBB-C8BB-4273464E53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D49601-C6C1-4E55-BE9D-34E49D7B7860}" type="slidenum">
              <a:rPr lang="en-GB" smtClean="0"/>
              <a:t>‹#›</a:t>
            </a:fld>
            <a:endParaRPr lang="en-GB"/>
          </a:p>
        </p:txBody>
      </p:sp>
      <p:sp>
        <p:nvSpPr>
          <p:cNvPr id="8" name="TextBox 7">
            <a:extLst>
              <a:ext uri="{FF2B5EF4-FFF2-40B4-BE49-F238E27FC236}">
                <a16:creationId xmlns:a16="http://schemas.microsoft.com/office/drawing/2014/main" id="{789925C4-2F58-9BC6-922A-9A34E5B47B8E}"/>
              </a:ext>
            </a:extLst>
          </p:cNvPr>
          <p:cNvSpPr txBox="1"/>
          <p:nvPr userDrawn="1">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262954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open.edu/openlearn/education-development/early-childhood-resource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teach.files.bbci.co.uk/tiny-happy-people/school_checklist_colourartboard.pdf" TargetMode="External"/><Relationship Id="rId2" Type="http://schemas.openxmlformats.org/officeDocument/2006/relationships/hyperlink" Target="https://www.bbc.co.uk/tiny-happy-people/articles/zxpc8p3"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hyperlink" Target="https://www.familycorner.co.uk/how-do-i-make-separating-my-toddler-easier" TargetMode="External"/><Relationship Id="rId13" Type="http://schemas.openxmlformats.org/officeDocument/2006/relationships/hyperlink" Target="https://www.nhs.uk/conditions/baby/babys-development/potty-training-and-bedwetting/how-to-potty-train/" TargetMode="External"/><Relationship Id="rId18" Type="http://schemas.openxmlformats.org/officeDocument/2006/relationships/hyperlink" Target="https://www.bbc.co.uk/tiny-happy-people/articles/z6jggwx" TargetMode="External"/><Relationship Id="rId26" Type="http://schemas.openxmlformats.org/officeDocument/2006/relationships/image" Target="../media/image5.png"/><Relationship Id="rId3" Type="http://schemas.openxmlformats.org/officeDocument/2006/relationships/image" Target="../media/image10.png"/><Relationship Id="rId21" Type="http://schemas.openxmlformats.org/officeDocument/2006/relationships/hyperlink" Target="https://www.bbc.co.uk/tiny-happy-people/world-book-day" TargetMode="External"/><Relationship Id="rId7" Type="http://schemas.openxmlformats.org/officeDocument/2006/relationships/hyperlink" Target="https://easypeasyapp.com/for-parents-and-carers" TargetMode="External"/><Relationship Id="rId12" Type="http://schemas.openxmlformats.org/officeDocument/2006/relationships/hyperlink" Target="https://eric.org.uk/potty-training/" TargetMode="External"/><Relationship Id="rId17" Type="http://schemas.openxmlformats.org/officeDocument/2006/relationships/hyperlink" Target="https://www.bbc.co.uk/tiny-happy-people/articles/zvp88xs" TargetMode="External"/><Relationship Id="rId25" Type="http://schemas.openxmlformats.org/officeDocument/2006/relationships/image" Target="../media/image6.png"/><Relationship Id="rId2" Type="http://schemas.openxmlformats.org/officeDocument/2006/relationships/notesSlide" Target="../notesSlides/notesSlide1.xml"/><Relationship Id="rId16" Type="http://schemas.openxmlformats.org/officeDocument/2006/relationships/hyperlink" Target="https://www.youtube.com/watch?v=uXImT5QNWpw" TargetMode="External"/><Relationship Id="rId20" Type="http://schemas.openxmlformats.org/officeDocument/2006/relationships/hyperlink" Target="https://www.pacey.org.uk/mark-making/" TargetMode="External"/><Relationship Id="rId1" Type="http://schemas.openxmlformats.org/officeDocument/2006/relationships/slideLayout" Target="../slideLayouts/slideLayout2.xml"/><Relationship Id="rId6" Type="http://schemas.openxmlformats.org/officeDocument/2006/relationships/hyperlink" Target="https://www.pacey.org.uk/starting-school/" TargetMode="External"/><Relationship Id="rId11" Type="http://schemas.openxmlformats.org/officeDocument/2006/relationships/hyperlink" Target="https://ihv.org.uk/wp-content/uploads/2015/10/PT-Toilet-training-FINAL-VERSION-17.04.23.pdf" TargetMode="External"/><Relationship Id="rId24" Type="http://schemas.openxmlformats.org/officeDocument/2006/relationships/hyperlink" Target="https://www.bbc.co.uk/tiny-happy-people/articles/znnqmfr" TargetMode="External"/><Relationship Id="rId5" Type="http://schemas.openxmlformats.org/officeDocument/2006/relationships/hyperlink" Target="https://www.familycorner.co.uk/5-tips-help-your-child-prepare-transition-reception" TargetMode="External"/><Relationship Id="rId15" Type="http://schemas.openxmlformats.org/officeDocument/2006/relationships/hyperlink" Target="https://www.youtube.com/watch?v=KNrnZag17Ek" TargetMode="External"/><Relationship Id="rId23" Type="http://schemas.openxmlformats.org/officeDocument/2006/relationships/hyperlink" Target="https://www.bbc.co.uk/tiny-happy-people/articles/zvcbgwx" TargetMode="External"/><Relationship Id="rId10" Type="http://schemas.openxmlformats.org/officeDocument/2006/relationships/hyperlink" Target="https://www.bbc.co.uk/tiny-happy-people/articles/zdxvy9q" TargetMode="External"/><Relationship Id="rId19" Type="http://schemas.openxmlformats.org/officeDocument/2006/relationships/hyperlink" Target="https://www.bbc.co.uk/tiny-happy-people/articles/z4j8d6f" TargetMode="External"/><Relationship Id="rId4" Type="http://schemas.openxmlformats.org/officeDocument/2006/relationships/hyperlink" Target="https://www.parentkind.org.uk/for-parents/be-school-ready#heading547662" TargetMode="External"/><Relationship Id="rId9" Type="http://schemas.openxmlformats.org/officeDocument/2006/relationships/hyperlink" Target="http://bit.ly/3QAcZrM" TargetMode="External"/><Relationship Id="rId14" Type="http://schemas.openxmlformats.org/officeDocument/2006/relationships/hyperlink" Target="https://downsyndromeuk.co.uk/parents/toilettraining/" TargetMode="External"/><Relationship Id="rId22" Type="http://schemas.openxmlformats.org/officeDocument/2006/relationships/hyperlink" Target="https://www.bbc.co.uk/tiny-happy-people/articles/zj6nsk7"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bbc.co.uk/tiny-happy-people/articles/zxfbg7h" TargetMode="External"/><Relationship Id="rId13" Type="http://schemas.openxmlformats.org/officeDocument/2006/relationships/hyperlink" Target="https://wordsforlife.org.uk/activities/talking-to-your-child-when-out-and-about/" TargetMode="External"/><Relationship Id="rId3" Type="http://schemas.openxmlformats.org/officeDocument/2006/relationships/image" Target="../media/image11.png"/><Relationship Id="rId7" Type="http://schemas.openxmlformats.org/officeDocument/2006/relationships/hyperlink" Target="https://wordsforlife.org.uk/activities/milestones-4-year-olds/" TargetMode="External"/><Relationship Id="rId12" Type="http://schemas.openxmlformats.org/officeDocument/2006/relationships/hyperlink" Target="https://progress-checker.speechandlanguage.org.uk/" TargetMode="External"/><Relationship Id="rId2" Type="http://schemas.openxmlformats.org/officeDocument/2006/relationships/notesSlide" Target="../notesSlides/notesSlide2.xml"/><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www.familycorner.co.uk/how-can-i-help-my-child-make-friends" TargetMode="External"/><Relationship Id="rId11" Type="http://schemas.openxmlformats.org/officeDocument/2006/relationships/hyperlink" Target="https://www.bbc.co.uk/tiny-happy-people/articles/zbkc47h" TargetMode="External"/><Relationship Id="rId5" Type="http://schemas.openxmlformats.org/officeDocument/2006/relationships/hyperlink" Target="https://www.booktrust.org.uk/books-and-reading/tips-and-advice/starting-school-and-reading-together/" TargetMode="External"/><Relationship Id="rId15" Type="http://schemas.openxmlformats.org/officeDocument/2006/relationships/hyperlink" Target="https://www.bbc.co.uk/tiny-happy-people/articles/zgvthcw" TargetMode="External"/><Relationship Id="rId10" Type="http://schemas.openxmlformats.org/officeDocument/2006/relationships/hyperlink" Target="https://www.nhs.uk/start-for-life/toddler/learning-to-talk/learning-to-talk-3-to-5-years/" TargetMode="External"/><Relationship Id="rId4" Type="http://schemas.openxmlformats.org/officeDocument/2006/relationships/hyperlink" Target="https://centreforearlychildhood.org/our-work/research/the-shaping-us-framework/" TargetMode="External"/><Relationship Id="rId9" Type="http://schemas.openxmlformats.org/officeDocument/2006/relationships/hyperlink" Target="https://wordsforlife.org.uk/parent-support/when-should-my-child-be-able-to-write-their-name/" TargetMode="External"/><Relationship Id="rId14" Type="http://schemas.openxmlformats.org/officeDocument/2006/relationships/hyperlink" Target="https://www.bbc.co.uk/tiny-happy-people/articles/zb8nydm"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help-for-early-years-providers.education.gov.uk/health-and-wellbeing/internet-safety" TargetMode="External"/><Relationship Id="rId13" Type="http://schemas.openxmlformats.org/officeDocument/2006/relationships/hyperlink" Target="https://www.bbc.co.uk/bitesize/articles/z8h7dp3" TargetMode="External"/><Relationship Id="rId18" Type="http://schemas.openxmlformats.org/officeDocument/2006/relationships/hyperlink" Target="https://www.nhs.uk/live-well/exercise/physical-activity-guidelines-children-under-five-years/" TargetMode="External"/><Relationship Id="rId3" Type="http://schemas.openxmlformats.org/officeDocument/2006/relationships/image" Target="../media/image12.png"/><Relationship Id="rId21" Type="http://schemas.openxmlformats.org/officeDocument/2006/relationships/hyperlink" Target="https://www.bbc.co.uk/tiny-happy-people/articles/zf8v3j6" TargetMode="External"/><Relationship Id="rId7" Type="http://schemas.openxmlformats.org/officeDocument/2006/relationships/hyperlink" Target="https://healthprofessionalsforsaferscreens.org/wp-content/uploads/2024/10/%C2%A90-5_poster_HPFSS.pdf" TargetMode="External"/><Relationship Id="rId12" Type="http://schemas.openxmlformats.org/officeDocument/2006/relationships/hyperlink" Target="https://www.nhs.uk/healthier-families/" TargetMode="External"/><Relationship Id="rId17" Type="http://schemas.openxmlformats.org/officeDocument/2006/relationships/hyperlink" Target="https://www.bbc.co.uk/tiny-happy-people/articles/zyv6xbk" TargetMode="External"/><Relationship Id="rId2" Type="http://schemas.openxmlformats.org/officeDocument/2006/relationships/notesSlide" Target="../notesSlides/notesSlide3.xml"/><Relationship Id="rId16" Type="http://schemas.openxmlformats.org/officeDocument/2006/relationships/hyperlink" Target="https://www.nhs.uk/conditions/baby/health/sleep-and-young-children/" TargetMode="External"/><Relationship Id="rId20" Type="http://schemas.openxmlformats.org/officeDocument/2006/relationships/hyperlink" Target="https://www.youtube.com/watch?v=xjxXBZeFcmg" TargetMode="External"/><Relationship Id="rId1" Type="http://schemas.openxmlformats.org/officeDocument/2006/relationships/slideLayout" Target="../slideLayouts/slideLayout2.xml"/><Relationship Id="rId6" Type="http://schemas.openxmlformats.org/officeDocument/2006/relationships/hyperlink" Target="https://www.who.int/news-room/detail/24-04-2019-to-grow-up-healthy-children-need-to-sit-less-and-play-more" TargetMode="External"/><Relationship Id="rId11" Type="http://schemas.openxmlformats.org/officeDocument/2006/relationships/hyperlink" Target="https://help-for-early-years-providers.education.gov.uk/health-and-wellbeing/nutrition" TargetMode="External"/><Relationship Id="rId5" Type="http://schemas.openxmlformats.org/officeDocument/2006/relationships/image" Target="../media/image13.png"/><Relationship Id="rId15" Type="http://schemas.openxmlformats.org/officeDocument/2006/relationships/hyperlink" Target="https://www.bda.uk.com/resource/healthy-eating-for-children.html" TargetMode="External"/><Relationship Id="rId10" Type="http://schemas.openxmlformats.org/officeDocument/2006/relationships/hyperlink" Target="https://www.bbc.co.uk/tiny-happy-people/articles/z6jbydm" TargetMode="External"/><Relationship Id="rId19" Type="http://schemas.openxmlformats.org/officeDocument/2006/relationships/hyperlink" Target="https://www.youthsporttrust.org/healthymovers/families" TargetMode="External"/><Relationship Id="rId4" Type="http://schemas.openxmlformats.org/officeDocument/2006/relationships/image" Target="../media/image5.png"/><Relationship Id="rId9" Type="http://schemas.openxmlformats.org/officeDocument/2006/relationships/hyperlink" Target="https://www.nct.org.uk/information/baby-toddler/caring-for-your-baby-or-toddler/screen-time-for-babies-and-toddlers-how-much" TargetMode="External"/><Relationship Id="rId14" Type="http://schemas.openxmlformats.org/officeDocument/2006/relationships/hyperlink" Target="https://www.firststepsnutrition.org/eating-well-resource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contact@startingreception.co.u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1.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2.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3.png"/><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dingley.org.uk/wp-content/uploads/2023/11/Manifesto-2023-v7.pdf" TargetMode="Externa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E8E2A2E-E4EA-FAA0-D1C0-35F80004FB9D}"/>
              </a:ext>
            </a:extLst>
          </p:cNvPr>
          <p:cNvSpPr>
            <a:spLocks noGrp="1"/>
          </p:cNvSpPr>
          <p:nvPr>
            <p:ph type="ctrTitle"/>
          </p:nvPr>
        </p:nvSpPr>
        <p:spPr>
          <a:xfrm>
            <a:off x="1301261" y="590062"/>
            <a:ext cx="5409655" cy="2838938"/>
          </a:xfrm>
        </p:spPr>
        <p:txBody>
          <a:bodyPr>
            <a:normAutofit/>
          </a:bodyPr>
          <a:lstStyle/>
          <a:p>
            <a:pPr algn="l"/>
            <a:r>
              <a:rPr lang="en-GB" sz="5600">
                <a:solidFill>
                  <a:srgbClr val="FFFFFF"/>
                </a:solidFill>
              </a:rPr>
              <a:t>Early Years SENCO Network</a:t>
            </a:r>
          </a:p>
        </p:txBody>
      </p:sp>
      <p:sp>
        <p:nvSpPr>
          <p:cNvPr id="3" name="Subtitle 2">
            <a:extLst>
              <a:ext uri="{FF2B5EF4-FFF2-40B4-BE49-F238E27FC236}">
                <a16:creationId xmlns:a16="http://schemas.microsoft.com/office/drawing/2014/main" id="{09B7C78D-41F9-83ED-DA83-8960AC3D0A69}"/>
              </a:ext>
            </a:extLst>
          </p:cNvPr>
          <p:cNvSpPr>
            <a:spLocks noGrp="1"/>
          </p:cNvSpPr>
          <p:nvPr>
            <p:ph type="subTitle" idx="1"/>
          </p:nvPr>
        </p:nvSpPr>
        <p:spPr>
          <a:xfrm>
            <a:off x="5642044" y="4698614"/>
            <a:ext cx="5088650" cy="1198120"/>
          </a:xfrm>
        </p:spPr>
        <p:txBody>
          <a:bodyPr>
            <a:normAutofit/>
          </a:bodyPr>
          <a:lstStyle/>
          <a:p>
            <a:pPr algn="r"/>
            <a:r>
              <a:rPr lang="en-GB" sz="2000">
                <a:solidFill>
                  <a:srgbClr val="FFFFFF"/>
                </a:solidFill>
              </a:rPr>
              <a:t>May 2025</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01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A3DB729-53D6-F908-6A33-099E442EA0D7}"/>
              </a:ext>
            </a:extLst>
          </p:cNvPr>
          <p:cNvSpPr>
            <a:spLocks noGrp="1"/>
          </p:cNvSpPr>
          <p:nvPr>
            <p:ph type="title"/>
          </p:nvPr>
        </p:nvSpPr>
        <p:spPr>
          <a:xfrm>
            <a:off x="1188069" y="381935"/>
            <a:ext cx="4008583" cy="5974414"/>
          </a:xfrm>
        </p:spPr>
        <p:txBody>
          <a:bodyPr anchor="ctr">
            <a:normAutofit/>
          </a:bodyPr>
          <a:lstStyle/>
          <a:p>
            <a:r>
              <a:rPr lang="en-GB" sz="8000">
                <a:solidFill>
                  <a:srgbClr val="FFFFFF"/>
                </a:solidFill>
              </a:rPr>
              <a:t>House Keeping</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D7ED703A-B35D-180A-AADF-FE65E47652BD}"/>
              </a:ext>
            </a:extLst>
          </p:cNvPr>
          <p:cNvSpPr>
            <a:spLocks noGrp="1"/>
          </p:cNvSpPr>
          <p:nvPr>
            <p:ph idx="1"/>
          </p:nvPr>
        </p:nvSpPr>
        <p:spPr>
          <a:xfrm>
            <a:off x="6297233" y="518400"/>
            <a:ext cx="4771607" cy="5837949"/>
          </a:xfrm>
        </p:spPr>
        <p:txBody>
          <a:bodyPr anchor="ctr">
            <a:normAutofit/>
          </a:bodyPr>
          <a:lstStyle/>
          <a:p>
            <a:r>
              <a:rPr lang="en-GB" sz="2000" dirty="0">
                <a:solidFill>
                  <a:schemeClr val="tx1">
                    <a:alpha val="80000"/>
                  </a:schemeClr>
                </a:solidFill>
              </a:rPr>
              <a:t>This will NOT be recorded so there is a safe space for discussion and all chat will also be captured. </a:t>
            </a:r>
          </a:p>
          <a:p>
            <a:r>
              <a:rPr lang="en-GB" sz="2000" dirty="0">
                <a:solidFill>
                  <a:schemeClr val="tx1">
                    <a:alpha val="80000"/>
                  </a:schemeClr>
                </a:solidFill>
              </a:rPr>
              <a:t>The slide deck will be available on CYPS info by the end of the week. </a:t>
            </a:r>
          </a:p>
          <a:p>
            <a:r>
              <a:rPr lang="en-GB" sz="2000" dirty="0">
                <a:solidFill>
                  <a:schemeClr val="tx1">
                    <a:alpha val="80000"/>
                  </a:schemeClr>
                </a:solidFill>
              </a:rPr>
              <a:t>There will be a number of discussion points throughout the session</a:t>
            </a:r>
          </a:p>
          <a:p>
            <a:r>
              <a:rPr lang="en-GB" sz="2000" dirty="0">
                <a:solidFill>
                  <a:schemeClr val="tx1">
                    <a:alpha val="80000"/>
                  </a:schemeClr>
                </a:solidFill>
              </a:rPr>
              <a:t>Interaction would be greatly appreciated</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062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1F6BF70-C7D1-4AF9-8DB4-BEEB8A9C3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6639BD-F76F-8DF7-E3E0-B22572C97F2D}"/>
              </a:ext>
            </a:extLst>
          </p:cNvPr>
          <p:cNvSpPr>
            <a:spLocks noGrp="1"/>
          </p:cNvSpPr>
          <p:nvPr>
            <p:ph type="title"/>
          </p:nvPr>
        </p:nvSpPr>
        <p:spPr>
          <a:xfrm>
            <a:off x="645065" y="1097280"/>
            <a:ext cx="3796306" cy="4666207"/>
          </a:xfrm>
        </p:spPr>
        <p:txBody>
          <a:bodyPr vert="horz" lIns="91440" tIns="45720" rIns="91440" bIns="45720" rtlCol="0" anchor="ctr">
            <a:normAutofit/>
          </a:bodyPr>
          <a:lstStyle/>
          <a:p>
            <a:r>
              <a:rPr lang="en-US" sz="4800" kern="1200">
                <a:latin typeface="+mj-lt"/>
                <a:ea typeface="+mj-ea"/>
                <a:cs typeface="+mj-cs"/>
              </a:rPr>
              <a:t>Agenda</a:t>
            </a:r>
          </a:p>
        </p:txBody>
      </p:sp>
      <p:grpSp>
        <p:nvGrpSpPr>
          <p:cNvPr id="24" name="Group 23">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25" name="Rectangle 24">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ontent Placeholder 2">
            <a:extLst>
              <a:ext uri="{FF2B5EF4-FFF2-40B4-BE49-F238E27FC236}">
                <a16:creationId xmlns:a16="http://schemas.microsoft.com/office/drawing/2014/main" id="{E0751265-B300-9FA8-148A-C5DF4DD8872D}"/>
              </a:ext>
            </a:extLst>
          </p:cNvPr>
          <p:cNvGraphicFramePr>
            <a:graphicFrameLocks noGrp="1"/>
          </p:cNvGraphicFramePr>
          <p:nvPr>
            <p:ph idx="1"/>
            <p:extLst>
              <p:ext uri="{D42A27DB-BD31-4B8C-83A1-F6EECF244321}">
                <p14:modId xmlns:p14="http://schemas.microsoft.com/office/powerpoint/2010/main" val="903883133"/>
              </p:ext>
            </p:extLst>
          </p:nvPr>
        </p:nvGraphicFramePr>
        <p:xfrm>
          <a:off x="5431536" y="1014153"/>
          <a:ext cx="5918184" cy="4979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284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5BD393D4-3830-CC78-8C7E-415A16820301}"/>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8000" kern="1200">
                <a:solidFill>
                  <a:srgbClr val="FFFFFF"/>
                </a:solidFill>
                <a:latin typeface="+mj-lt"/>
                <a:ea typeface="+mj-ea"/>
                <a:cs typeface="+mj-cs"/>
              </a:rPr>
              <a:t>Please share the following updated poster</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509665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82ABCA2-EF47-5BA2-D1AB-49652A10EF8D}"/>
              </a:ext>
            </a:extLst>
          </p:cNvPr>
          <p:cNvPicPr>
            <a:picLocks noGrp="1" noChangeAspect="1"/>
          </p:cNvPicPr>
          <p:nvPr>
            <p:ph idx="1"/>
          </p:nvPr>
        </p:nvPicPr>
        <p:blipFill>
          <a:blip r:embed="rId2"/>
          <a:stretch>
            <a:fillRect/>
          </a:stretch>
        </p:blipFill>
        <p:spPr>
          <a:xfrm>
            <a:off x="2088040" y="643467"/>
            <a:ext cx="8015920"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137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AE4CF14-26F6-074B-5631-A7DCA1CFB7AA}"/>
              </a:ext>
            </a:extLst>
          </p:cNvPr>
          <p:cNvPicPr>
            <a:picLocks noGrp="1" noChangeAspect="1"/>
          </p:cNvPicPr>
          <p:nvPr>
            <p:ph idx="1"/>
          </p:nvPr>
        </p:nvPicPr>
        <p:blipFill>
          <a:blip r:embed="rId2"/>
          <a:stretch>
            <a:fillRect/>
          </a:stretch>
        </p:blipFill>
        <p:spPr>
          <a:xfrm>
            <a:off x="2172715" y="643467"/>
            <a:ext cx="7846569"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51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C7B9D-78DC-7AF7-6C96-4D8CEC0F49A2}"/>
              </a:ext>
            </a:extLst>
          </p:cNvPr>
          <p:cNvSpPr>
            <a:spLocks noGrp="1"/>
          </p:cNvSpPr>
          <p:nvPr>
            <p:ph type="title"/>
          </p:nvPr>
        </p:nvSpPr>
        <p:spPr/>
        <p:txBody>
          <a:bodyPr/>
          <a:lstStyle/>
          <a:p>
            <a:r>
              <a:rPr lang="en-GB" dirty="0"/>
              <a:t>Free Early Years Courses and Resources: Open University</a:t>
            </a:r>
          </a:p>
        </p:txBody>
      </p:sp>
      <p:sp>
        <p:nvSpPr>
          <p:cNvPr id="3" name="Content Placeholder 2">
            <a:extLst>
              <a:ext uri="{FF2B5EF4-FFF2-40B4-BE49-F238E27FC236}">
                <a16:creationId xmlns:a16="http://schemas.microsoft.com/office/drawing/2014/main" id="{E066B86E-8498-47CA-6A96-15C691F474EA}"/>
              </a:ext>
            </a:extLst>
          </p:cNvPr>
          <p:cNvSpPr>
            <a:spLocks noGrp="1"/>
          </p:cNvSpPr>
          <p:nvPr>
            <p:ph idx="1"/>
          </p:nvPr>
        </p:nvSpPr>
        <p:spPr/>
        <p:txBody>
          <a:bodyPr/>
          <a:lstStyle/>
          <a:p>
            <a:r>
              <a:rPr lang="en-GB" dirty="0">
                <a:hlinkClick r:id="rId2"/>
              </a:rPr>
              <a:t>Early Childhood Resources | </a:t>
            </a:r>
            <a:r>
              <a:rPr lang="en-GB" dirty="0" err="1">
                <a:hlinkClick r:id="rId2"/>
              </a:rPr>
              <a:t>OpenLearn</a:t>
            </a:r>
            <a:r>
              <a:rPr lang="en-GB" dirty="0">
                <a:hlinkClick r:id="rId2"/>
              </a:rPr>
              <a:t> - Open University</a:t>
            </a:r>
            <a:endParaRPr lang="en-GB" dirty="0"/>
          </a:p>
        </p:txBody>
      </p:sp>
    </p:spTree>
    <p:extLst>
      <p:ext uri="{BB962C8B-B14F-4D97-AF65-F5344CB8AC3E}">
        <p14:creationId xmlns:p14="http://schemas.microsoft.com/office/powerpoint/2010/main" val="4705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B26714-29A4-075B-9DA0-977B00A29950}"/>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Transitions</a:t>
            </a:r>
          </a:p>
        </p:txBody>
      </p:sp>
      <p:sp>
        <p:nvSpPr>
          <p:cNvPr id="3" name="Content Placeholder 2">
            <a:extLst>
              <a:ext uri="{FF2B5EF4-FFF2-40B4-BE49-F238E27FC236}">
                <a16:creationId xmlns:a16="http://schemas.microsoft.com/office/drawing/2014/main" id="{ED62A64A-DA2E-222E-8F65-64E27447DBDF}"/>
              </a:ext>
            </a:extLst>
          </p:cNvPr>
          <p:cNvSpPr>
            <a:spLocks noGrp="1"/>
          </p:cNvSpPr>
          <p:nvPr>
            <p:ph sz="half" idx="1"/>
          </p:nvPr>
        </p:nvSpPr>
        <p:spPr>
          <a:xfrm>
            <a:off x="1524000" y="5514052"/>
            <a:ext cx="9144000" cy="651910"/>
          </a:xfrm>
        </p:spPr>
        <p:txBody>
          <a:bodyPr vert="horz" lIns="91440" tIns="45720" rIns="91440" bIns="45720" rtlCol="0" anchor="ctr">
            <a:normAutofit/>
          </a:bodyPr>
          <a:lstStyle/>
          <a:p>
            <a:pPr marL="0" indent="0" algn="ctr">
              <a:buNone/>
            </a:pPr>
            <a:r>
              <a:rPr lang="en-US" sz="2400" kern="1200">
                <a:solidFill>
                  <a:schemeClr val="tx1"/>
                </a:solidFill>
                <a:latin typeface="+mn-lt"/>
                <a:ea typeface="+mn-ea"/>
                <a:cs typeface="+mn-cs"/>
              </a:rPr>
              <a:t>Support Guidance has been collated </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95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800D02-1B48-14AD-2A1E-FBCE94DEA877}"/>
              </a:ext>
            </a:extLst>
          </p:cNvPr>
          <p:cNvSpPr>
            <a:spLocks noGrp="1"/>
          </p:cNvSpPr>
          <p:nvPr>
            <p:ph type="title"/>
          </p:nvPr>
        </p:nvSpPr>
        <p:spPr>
          <a:xfrm>
            <a:off x="838200" y="1412488"/>
            <a:ext cx="2899189" cy="4363844"/>
          </a:xfrm>
        </p:spPr>
        <p:txBody>
          <a:bodyPr anchor="t">
            <a:normAutofit/>
          </a:bodyPr>
          <a:lstStyle/>
          <a:p>
            <a:r>
              <a:rPr lang="en-GB" sz="4000">
                <a:solidFill>
                  <a:srgbClr val="FFFFFF"/>
                </a:solidFill>
              </a:rPr>
              <a:t>Learning from the Pilot Project</a:t>
            </a:r>
          </a:p>
        </p:txBody>
      </p:sp>
      <p:sp>
        <p:nvSpPr>
          <p:cNvPr id="3" name="Content Placeholder 2">
            <a:extLst>
              <a:ext uri="{FF2B5EF4-FFF2-40B4-BE49-F238E27FC236}">
                <a16:creationId xmlns:a16="http://schemas.microsoft.com/office/drawing/2014/main" id="{EBD7ADCE-E8A2-F4EB-7B70-F296201869E9}"/>
              </a:ext>
            </a:extLst>
          </p:cNvPr>
          <p:cNvSpPr>
            <a:spLocks noGrp="1"/>
          </p:cNvSpPr>
          <p:nvPr>
            <p:ph sz="half" idx="1"/>
          </p:nvPr>
        </p:nvSpPr>
        <p:spPr>
          <a:xfrm>
            <a:off x="4380855" y="1412489"/>
            <a:ext cx="3427283" cy="4363844"/>
          </a:xfrm>
        </p:spPr>
        <p:txBody>
          <a:bodyPr>
            <a:normAutofit/>
          </a:bodyPr>
          <a:lstStyle/>
          <a:p>
            <a:r>
              <a:rPr lang="en-GB" sz="2000"/>
              <a:t>Holistic support and partnership working was beneficial</a:t>
            </a:r>
          </a:p>
          <a:p>
            <a:r>
              <a:rPr lang="en-GB" sz="2000"/>
              <a:t>Key skills and activities for families to work on during holiday periods decreased anxiety</a:t>
            </a:r>
          </a:p>
          <a:p>
            <a:r>
              <a:rPr lang="en-GB" sz="2000"/>
              <a:t>Allowing time for parents anxieties to be heard</a:t>
            </a:r>
          </a:p>
          <a:p>
            <a:endParaRPr lang="en-GB" sz="200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901A646-EFF8-0BFB-0CF8-0D7D7CB93202}"/>
              </a:ext>
            </a:extLst>
          </p:cNvPr>
          <p:cNvSpPr>
            <a:spLocks noGrp="1"/>
          </p:cNvSpPr>
          <p:nvPr>
            <p:ph sz="half" idx="2"/>
          </p:nvPr>
        </p:nvSpPr>
        <p:spPr>
          <a:xfrm>
            <a:off x="8451604" y="1412489"/>
            <a:ext cx="3197701" cy="4363844"/>
          </a:xfrm>
        </p:spPr>
        <p:txBody>
          <a:bodyPr>
            <a:normAutofit/>
          </a:bodyPr>
          <a:lstStyle/>
          <a:p>
            <a:r>
              <a:rPr lang="en-GB" sz="2000" dirty="0"/>
              <a:t>Starting Early in terms of transition preparation</a:t>
            </a:r>
          </a:p>
          <a:p>
            <a:r>
              <a:rPr lang="en-GB" sz="2000" dirty="0"/>
              <a:t>Sharing information</a:t>
            </a:r>
          </a:p>
          <a:p>
            <a:r>
              <a:rPr lang="en-GB" sz="2000" dirty="0"/>
              <a:t>Ensuring transition processes and visits supported child’s needs </a:t>
            </a:r>
          </a:p>
        </p:txBody>
      </p:sp>
    </p:spTree>
    <p:extLst>
      <p:ext uri="{BB962C8B-B14F-4D97-AF65-F5344CB8AC3E}">
        <p14:creationId xmlns:p14="http://schemas.microsoft.com/office/powerpoint/2010/main" val="2787426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48290-EC61-2563-5A2C-CBB2F69F01AC}"/>
              </a:ext>
            </a:extLst>
          </p:cNvPr>
          <p:cNvSpPr>
            <a:spLocks noGrp="1"/>
          </p:cNvSpPr>
          <p:nvPr>
            <p:ph type="title"/>
          </p:nvPr>
        </p:nvSpPr>
        <p:spPr/>
        <p:txBody>
          <a:bodyPr/>
          <a:lstStyle/>
          <a:p>
            <a:r>
              <a:rPr lang="en-GB" dirty="0"/>
              <a:t>Tiny Happy People Resources</a:t>
            </a:r>
          </a:p>
        </p:txBody>
      </p:sp>
      <p:sp>
        <p:nvSpPr>
          <p:cNvPr id="3" name="Content Placeholder 2">
            <a:extLst>
              <a:ext uri="{FF2B5EF4-FFF2-40B4-BE49-F238E27FC236}">
                <a16:creationId xmlns:a16="http://schemas.microsoft.com/office/drawing/2014/main" id="{419BCFA3-C938-FE21-A39C-B2F7DCFBBB96}"/>
              </a:ext>
            </a:extLst>
          </p:cNvPr>
          <p:cNvSpPr>
            <a:spLocks noGrp="1"/>
          </p:cNvSpPr>
          <p:nvPr>
            <p:ph sz="half" idx="1"/>
          </p:nvPr>
        </p:nvSpPr>
        <p:spPr>
          <a:xfrm>
            <a:off x="838199" y="1825625"/>
            <a:ext cx="9985513" cy="4351338"/>
          </a:xfrm>
        </p:spPr>
        <p:txBody>
          <a:bodyPr/>
          <a:lstStyle/>
          <a:p>
            <a:r>
              <a:rPr lang="en-GB" dirty="0"/>
              <a:t>Starting School: </a:t>
            </a:r>
            <a:r>
              <a:rPr lang="en-GB" dirty="0">
                <a:hlinkClick r:id="rId2"/>
              </a:rPr>
              <a:t>School readiness: How to prepare your child for school - BBC Tiny Happy People</a:t>
            </a:r>
            <a:endParaRPr lang="en-GB" dirty="0"/>
          </a:p>
          <a:p>
            <a:r>
              <a:rPr lang="en-GB" dirty="0">
                <a:hlinkClick r:id="rId3"/>
              </a:rPr>
              <a:t>Copy of School Checklist – Colour</a:t>
            </a:r>
            <a:endParaRPr lang="en-GB" dirty="0"/>
          </a:p>
          <a:p>
            <a:pPr marL="0" indent="0">
              <a:buNone/>
            </a:pPr>
            <a:endParaRPr lang="en-GB" dirty="0"/>
          </a:p>
        </p:txBody>
      </p:sp>
    </p:spTree>
    <p:extLst>
      <p:ext uri="{BB962C8B-B14F-4D97-AF65-F5344CB8AC3E}">
        <p14:creationId xmlns:p14="http://schemas.microsoft.com/office/powerpoint/2010/main" val="307538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699F-57A0-E149-D4B3-608943AA1CEE}"/>
              </a:ext>
            </a:extLst>
          </p:cNvPr>
          <p:cNvSpPr>
            <a:spLocks noGrp="1"/>
          </p:cNvSpPr>
          <p:nvPr>
            <p:ph type="ctrTitle"/>
          </p:nvPr>
        </p:nvSpPr>
        <p:spPr>
          <a:xfrm>
            <a:off x="317613" y="1275893"/>
            <a:ext cx="6294646" cy="3524250"/>
          </a:xfrm>
        </p:spPr>
        <p:txBody>
          <a:bodyPr>
            <a:normAutofit/>
          </a:bodyPr>
          <a:lstStyle/>
          <a:p>
            <a:br>
              <a:rPr lang="en-US" sz="4000" dirty="0"/>
            </a:br>
            <a:br>
              <a:rPr lang="en-US" sz="4000" dirty="0">
                <a:latin typeface="Figtree Light"/>
              </a:rPr>
            </a:br>
            <a:r>
              <a:rPr lang="en-US" sz="4000" dirty="0">
                <a:latin typeface="Figtree Light"/>
              </a:rPr>
              <a:t>Startingreception.co.uk</a:t>
            </a:r>
            <a:br>
              <a:rPr lang="en-US" sz="4000" dirty="0">
                <a:latin typeface="Figtree Light"/>
              </a:rPr>
            </a:br>
            <a:br>
              <a:rPr lang="en-US" sz="4000" dirty="0">
                <a:latin typeface="Figtree Light"/>
              </a:rPr>
            </a:br>
            <a:r>
              <a:rPr lang="en-US" sz="4000" dirty="0">
                <a:latin typeface="Figtree Light"/>
              </a:rPr>
              <a:t>KINDRED</a:t>
            </a:r>
            <a:endParaRPr lang="en-GB" sz="4000" dirty="0">
              <a:latin typeface="Figtree Light"/>
            </a:endParaRPr>
          </a:p>
        </p:txBody>
      </p:sp>
      <p:pic>
        <p:nvPicPr>
          <p:cNvPr id="5" name="Picture 4">
            <a:extLst>
              <a:ext uri="{FF2B5EF4-FFF2-40B4-BE49-F238E27FC236}">
                <a16:creationId xmlns:a16="http://schemas.microsoft.com/office/drawing/2014/main" id="{ABD665B2-6847-8241-C870-688515DFB1A0}"/>
              </a:ext>
            </a:extLst>
          </p:cNvPr>
          <p:cNvPicPr>
            <a:picLocks noChangeAspect="1"/>
          </p:cNvPicPr>
          <p:nvPr/>
        </p:nvPicPr>
        <p:blipFill>
          <a:blip r:embed="rId2"/>
          <a:srcRect r="971" b="1"/>
          <a:stretch/>
        </p:blipFill>
        <p:spPr>
          <a:xfrm>
            <a:off x="7320397" y="1308296"/>
            <a:ext cx="3493802" cy="3459445"/>
          </a:xfrm>
          <a:prstGeom prst="rect">
            <a:avLst/>
          </a:prstGeom>
        </p:spPr>
      </p:pic>
    </p:spTree>
    <p:extLst>
      <p:ext uri="{BB962C8B-B14F-4D97-AF65-F5344CB8AC3E}">
        <p14:creationId xmlns:p14="http://schemas.microsoft.com/office/powerpoint/2010/main" val="111640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76ADE-B504-10DB-0EDA-34671DD7C8C3}"/>
              </a:ext>
            </a:extLst>
          </p:cNvPr>
          <p:cNvSpPr>
            <a:spLocks noGrp="1"/>
          </p:cNvSpPr>
          <p:nvPr>
            <p:ph type="title"/>
          </p:nvPr>
        </p:nvSpPr>
        <p:spPr/>
        <p:txBody>
          <a:bodyPr/>
          <a:lstStyle/>
          <a:p>
            <a:r>
              <a:rPr lang="en-US" dirty="0">
                <a:latin typeface="Aptos" panose="020B0004020202020204" pitchFamily="34" charset="0"/>
              </a:rPr>
              <a:t>Why Starting Reception? </a:t>
            </a:r>
            <a:br>
              <a:rPr lang="en-US" dirty="0">
                <a:latin typeface="Aptos" panose="020B0004020202020204" pitchFamily="34" charset="0"/>
              </a:rPr>
            </a:br>
            <a:r>
              <a:rPr lang="en-US" dirty="0">
                <a:latin typeface="Aptos" panose="020B0004020202020204" pitchFamily="34" charset="0"/>
              </a:rPr>
              <a:t>Kindred Survey results</a:t>
            </a:r>
          </a:p>
        </p:txBody>
      </p:sp>
      <p:sp>
        <p:nvSpPr>
          <p:cNvPr id="3" name="Content Placeholder 2">
            <a:extLst>
              <a:ext uri="{FF2B5EF4-FFF2-40B4-BE49-F238E27FC236}">
                <a16:creationId xmlns:a16="http://schemas.microsoft.com/office/drawing/2014/main" id="{1548A80D-CC95-E413-B135-B20C7021B78E}"/>
              </a:ext>
            </a:extLst>
          </p:cNvPr>
          <p:cNvSpPr>
            <a:spLocks noGrp="1"/>
          </p:cNvSpPr>
          <p:nvPr>
            <p:ph idx="1"/>
          </p:nvPr>
        </p:nvSpPr>
        <p:spPr>
          <a:xfrm>
            <a:off x="640080" y="2245489"/>
            <a:ext cx="10890928" cy="3954143"/>
          </a:xfrm>
        </p:spPr>
        <p:txBody>
          <a:bodyPr>
            <a:normAutofit fontScale="92500" lnSpcReduction="10000"/>
          </a:bodyPr>
          <a:lstStyle/>
          <a:p>
            <a:r>
              <a:rPr lang="en-US" dirty="0">
                <a:latin typeface="Aptos" panose="020B0004020202020204" pitchFamily="34" charset="0"/>
              </a:rPr>
              <a:t>School readiness survey: 25% starting reception not toilet trained; 33% can’t feed or dress independently </a:t>
            </a:r>
          </a:p>
          <a:p>
            <a:r>
              <a:rPr lang="en-US" dirty="0">
                <a:latin typeface="Aptos" panose="020B0004020202020204" pitchFamily="34" charset="0"/>
              </a:rPr>
              <a:t>Impact huge: 2.5hours of teaching time lost every day and it affects </a:t>
            </a:r>
            <a:r>
              <a:rPr lang="en-US" i="1" dirty="0">
                <a:latin typeface="Aptos" panose="020B0004020202020204" pitchFamily="34" charset="0"/>
              </a:rPr>
              <a:t>every </a:t>
            </a:r>
            <a:r>
              <a:rPr lang="en-US" dirty="0">
                <a:latin typeface="Aptos" panose="020B0004020202020204" pitchFamily="34" charset="0"/>
              </a:rPr>
              <a:t>child</a:t>
            </a:r>
          </a:p>
          <a:p>
            <a:r>
              <a:rPr lang="en-US" dirty="0">
                <a:latin typeface="Aptos" panose="020B0004020202020204" pitchFamily="34" charset="0"/>
              </a:rPr>
              <a:t>Lack of shared understanding: 9 out of 10 parents say their child is ‘ready’; teachers say it’s closer to half</a:t>
            </a:r>
          </a:p>
          <a:p>
            <a:r>
              <a:rPr lang="en-US" dirty="0">
                <a:latin typeface="Aptos" panose="020B0004020202020204" pitchFamily="34" charset="0"/>
              </a:rPr>
              <a:t>Nearly half of parents think children aren’t ready because parents don’t think it’s their job</a:t>
            </a:r>
          </a:p>
          <a:p>
            <a:r>
              <a:rPr lang="en-US" dirty="0">
                <a:latin typeface="Aptos" panose="020B0004020202020204" pitchFamily="34" charset="0"/>
              </a:rPr>
              <a:t>National squeamishness about talking about parenting and there’s no single definition, leaving parents in the dark</a:t>
            </a:r>
          </a:p>
        </p:txBody>
      </p:sp>
      <p:sp>
        <p:nvSpPr>
          <p:cNvPr id="4" name="AutoShape 2" descr="Exam Seating Plan.pdf">
            <a:extLst>
              <a:ext uri="{FF2B5EF4-FFF2-40B4-BE49-F238E27FC236}">
                <a16:creationId xmlns:a16="http://schemas.microsoft.com/office/drawing/2014/main" id="{A57CDB01-0551-1E7B-E7A9-D8F612962A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Exam Seating Plan.pdf">
            <a:extLst>
              <a:ext uri="{FF2B5EF4-FFF2-40B4-BE49-F238E27FC236}">
                <a16:creationId xmlns:a16="http://schemas.microsoft.com/office/drawing/2014/main" id="{39872FAC-BB9B-58FC-A3A1-E9B5AE154DFD}"/>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31945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D8CDFC-A882-159A-A3B7-89DBADA9BA9D}"/>
              </a:ext>
            </a:extLst>
          </p:cNvPr>
          <p:cNvPicPr>
            <a:picLocks noChangeAspect="1"/>
          </p:cNvPicPr>
          <p:nvPr/>
        </p:nvPicPr>
        <p:blipFill>
          <a:blip r:embed="rId2"/>
          <a:srcRect t="11762"/>
          <a:stretch/>
        </p:blipFill>
        <p:spPr>
          <a:xfrm>
            <a:off x="653142" y="990600"/>
            <a:ext cx="10622453" cy="5626897"/>
          </a:xfrm>
          <a:prstGeom prst="rect">
            <a:avLst/>
          </a:prstGeom>
          <a:ln>
            <a:noFill/>
          </a:ln>
        </p:spPr>
      </p:pic>
      <p:sp>
        <p:nvSpPr>
          <p:cNvPr id="3" name="TextBox 2">
            <a:extLst>
              <a:ext uri="{FF2B5EF4-FFF2-40B4-BE49-F238E27FC236}">
                <a16:creationId xmlns:a16="http://schemas.microsoft.com/office/drawing/2014/main" id="{23C0C890-B0A5-EB3A-7855-DE4643D1DE2C}"/>
              </a:ext>
            </a:extLst>
          </p:cNvPr>
          <p:cNvSpPr txBox="1"/>
          <p:nvPr/>
        </p:nvSpPr>
        <p:spPr>
          <a:xfrm>
            <a:off x="653142" y="621268"/>
            <a:ext cx="10622453" cy="369332"/>
          </a:xfrm>
          <a:prstGeom prst="rect">
            <a:avLst/>
          </a:prstGeom>
          <a:noFill/>
        </p:spPr>
        <p:txBody>
          <a:bodyPr wrap="square">
            <a:spAutoFit/>
          </a:bodyPr>
          <a:lstStyle/>
          <a:p>
            <a:pPr algn="ctr"/>
            <a:r>
              <a:rPr lang="en-GB" sz="1800" b="0" i="0" u="none" strike="noStrike" baseline="0" noProof="0" dirty="0">
                <a:solidFill>
                  <a:srgbClr val="143566"/>
                </a:solidFill>
                <a:latin typeface="Figtree Light"/>
              </a:rPr>
              <a:t>This definition was created collaboratively by:</a:t>
            </a:r>
            <a:endParaRPr lang="en-GB" dirty="0">
              <a:solidFill>
                <a:srgbClr val="143566"/>
              </a:solidFill>
              <a:latin typeface="Figtree Light"/>
            </a:endParaRPr>
          </a:p>
        </p:txBody>
      </p:sp>
    </p:spTree>
    <p:extLst>
      <p:ext uri="{BB962C8B-B14F-4D97-AF65-F5344CB8AC3E}">
        <p14:creationId xmlns:p14="http://schemas.microsoft.com/office/powerpoint/2010/main" val="2567543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1FC68F-0484-7170-C771-185571B86B05}"/>
              </a:ext>
            </a:extLst>
          </p:cNvPr>
          <p:cNvPicPr>
            <a:picLocks noChangeAspect="1"/>
          </p:cNvPicPr>
          <p:nvPr/>
        </p:nvPicPr>
        <p:blipFill>
          <a:blip r:embed="rId2"/>
          <a:stretch>
            <a:fillRect/>
          </a:stretch>
        </p:blipFill>
        <p:spPr>
          <a:xfrm>
            <a:off x="707100" y="817949"/>
            <a:ext cx="6470163" cy="1213833"/>
          </a:xfrm>
          <a:prstGeom prst="rect">
            <a:avLst/>
          </a:prstGeom>
        </p:spPr>
      </p:pic>
      <p:sp>
        <p:nvSpPr>
          <p:cNvPr id="9" name="TextBox 8">
            <a:extLst>
              <a:ext uri="{FF2B5EF4-FFF2-40B4-BE49-F238E27FC236}">
                <a16:creationId xmlns:a16="http://schemas.microsoft.com/office/drawing/2014/main" id="{4FFEB918-C0DD-F717-FB58-1B16A0BA3B52}"/>
              </a:ext>
            </a:extLst>
          </p:cNvPr>
          <p:cNvSpPr txBox="1"/>
          <p:nvPr/>
        </p:nvSpPr>
        <p:spPr>
          <a:xfrm>
            <a:off x="707100" y="2161395"/>
            <a:ext cx="6452575" cy="2862322"/>
          </a:xfrm>
          <a:prstGeom prst="rect">
            <a:avLst/>
          </a:prstGeom>
          <a:noFill/>
        </p:spPr>
        <p:txBody>
          <a:bodyPr wrap="square">
            <a:spAutoFit/>
          </a:bodyPr>
          <a:lstStyle/>
          <a:p>
            <a:r>
              <a:rPr lang="en-GB" sz="1800" b="0" i="0" u="none" strike="noStrike" baseline="0" noProof="0" dirty="0">
                <a:solidFill>
                  <a:srgbClr val="143566"/>
                </a:solidFill>
                <a:latin typeface="Figtree Light"/>
              </a:rPr>
              <a:t>We understand that all children </a:t>
            </a:r>
            <a:r>
              <a:rPr lang="en-GB" dirty="0">
                <a:solidFill>
                  <a:srgbClr val="143566"/>
                </a:solidFill>
                <a:latin typeface="Figtree Light"/>
              </a:rPr>
              <a:t>develop at their own pace, and that we’re all learning from birth. When it’s time to start school, some children will need more help than others.</a:t>
            </a:r>
          </a:p>
          <a:p>
            <a:endParaRPr lang="en-GB" sz="1800" b="0" i="0" u="none" strike="noStrike" baseline="0" noProof="0" dirty="0">
              <a:solidFill>
                <a:srgbClr val="143566"/>
              </a:solidFill>
              <a:latin typeface="Figtree Light"/>
            </a:endParaRPr>
          </a:p>
          <a:p>
            <a:r>
              <a:rPr lang="en-GB" dirty="0">
                <a:solidFill>
                  <a:srgbClr val="143566"/>
                </a:solidFill>
                <a:latin typeface="Figtree Light"/>
              </a:rPr>
              <a:t>Ther’s lots you can do at home to build your child’s confidence and independence, helping them feel emotionally and practically prepared to start school.</a:t>
            </a:r>
          </a:p>
          <a:p>
            <a:endParaRPr lang="en-GB" sz="1800" b="0" i="0" u="none" strike="noStrike" baseline="0" noProof="0" dirty="0">
              <a:solidFill>
                <a:srgbClr val="143566"/>
              </a:solidFill>
              <a:latin typeface="Figtree Light"/>
            </a:endParaRPr>
          </a:p>
          <a:p>
            <a:r>
              <a:rPr lang="en-GB" sz="1800" b="0" i="0" u="none" strike="noStrike" baseline="0" noProof="0" dirty="0">
                <a:solidFill>
                  <a:srgbClr val="143566"/>
                </a:solidFill>
                <a:latin typeface="Figtree Light"/>
              </a:rPr>
              <a:t>New skills take time to learn. Practising at home will help your child move into school more easily and with confidence.</a:t>
            </a:r>
            <a:endParaRPr lang="en-GB" noProof="0" dirty="0"/>
          </a:p>
        </p:txBody>
      </p:sp>
      <p:pic>
        <p:nvPicPr>
          <p:cNvPr id="15" name="Picture 14">
            <a:extLst>
              <a:ext uri="{FF2B5EF4-FFF2-40B4-BE49-F238E27FC236}">
                <a16:creationId xmlns:a16="http://schemas.microsoft.com/office/drawing/2014/main" id="{6C5E377A-759E-B0E8-F575-7B99757CB53A}"/>
              </a:ext>
            </a:extLst>
          </p:cNvPr>
          <p:cNvPicPr>
            <a:picLocks noChangeAspect="1"/>
          </p:cNvPicPr>
          <p:nvPr/>
        </p:nvPicPr>
        <p:blipFill>
          <a:blip r:embed="rId3"/>
          <a:stretch>
            <a:fillRect/>
          </a:stretch>
        </p:blipFill>
        <p:spPr>
          <a:xfrm>
            <a:off x="7464038" y="1143619"/>
            <a:ext cx="3801005" cy="809738"/>
          </a:xfrm>
          <a:prstGeom prst="rect">
            <a:avLst/>
          </a:prstGeom>
        </p:spPr>
      </p:pic>
      <p:pic>
        <p:nvPicPr>
          <p:cNvPr id="17" name="Picture 16">
            <a:extLst>
              <a:ext uri="{FF2B5EF4-FFF2-40B4-BE49-F238E27FC236}">
                <a16:creationId xmlns:a16="http://schemas.microsoft.com/office/drawing/2014/main" id="{C4E41F23-DB25-66BB-4459-BBC5A62F2DBE}"/>
              </a:ext>
            </a:extLst>
          </p:cNvPr>
          <p:cNvPicPr>
            <a:picLocks noChangeAspect="1"/>
          </p:cNvPicPr>
          <p:nvPr/>
        </p:nvPicPr>
        <p:blipFill>
          <a:blip r:embed="rId4"/>
          <a:srcRect t="6593"/>
          <a:stretch/>
        </p:blipFill>
        <p:spPr>
          <a:xfrm>
            <a:off x="7464038" y="2112973"/>
            <a:ext cx="3829584" cy="809739"/>
          </a:xfrm>
          <a:prstGeom prst="rect">
            <a:avLst/>
          </a:prstGeom>
        </p:spPr>
      </p:pic>
      <p:pic>
        <p:nvPicPr>
          <p:cNvPr id="19" name="Picture 18">
            <a:extLst>
              <a:ext uri="{FF2B5EF4-FFF2-40B4-BE49-F238E27FC236}">
                <a16:creationId xmlns:a16="http://schemas.microsoft.com/office/drawing/2014/main" id="{C15271A9-0910-AC4A-BEBA-19A6FDD709AF}"/>
              </a:ext>
            </a:extLst>
          </p:cNvPr>
          <p:cNvPicPr>
            <a:picLocks noChangeAspect="1"/>
          </p:cNvPicPr>
          <p:nvPr/>
        </p:nvPicPr>
        <p:blipFill>
          <a:blip r:embed="rId5"/>
          <a:srcRect t="2299" b="-1"/>
          <a:stretch/>
        </p:blipFill>
        <p:spPr>
          <a:xfrm>
            <a:off x="7464038" y="3114830"/>
            <a:ext cx="3801005" cy="809739"/>
          </a:xfrm>
          <a:prstGeom prst="rect">
            <a:avLst/>
          </a:prstGeom>
        </p:spPr>
      </p:pic>
      <p:pic>
        <p:nvPicPr>
          <p:cNvPr id="21" name="Picture 20">
            <a:extLst>
              <a:ext uri="{FF2B5EF4-FFF2-40B4-BE49-F238E27FC236}">
                <a16:creationId xmlns:a16="http://schemas.microsoft.com/office/drawing/2014/main" id="{1A1F0A0C-9D9A-2806-6010-028B092D9125}"/>
              </a:ext>
            </a:extLst>
          </p:cNvPr>
          <p:cNvPicPr>
            <a:picLocks noChangeAspect="1"/>
          </p:cNvPicPr>
          <p:nvPr/>
        </p:nvPicPr>
        <p:blipFill>
          <a:blip r:embed="rId6"/>
          <a:stretch>
            <a:fillRect/>
          </a:stretch>
        </p:blipFill>
        <p:spPr>
          <a:xfrm>
            <a:off x="7464037" y="4056801"/>
            <a:ext cx="3801005" cy="847843"/>
          </a:xfrm>
          <a:prstGeom prst="rect">
            <a:avLst/>
          </a:prstGeom>
        </p:spPr>
      </p:pic>
      <p:cxnSp>
        <p:nvCxnSpPr>
          <p:cNvPr id="22" name="Straight Connector 21">
            <a:extLst>
              <a:ext uri="{FF2B5EF4-FFF2-40B4-BE49-F238E27FC236}">
                <a16:creationId xmlns:a16="http://schemas.microsoft.com/office/drawing/2014/main" id="{C07D3EEA-A3A8-8393-947A-9F597AB27D2D}"/>
              </a:ext>
            </a:extLst>
          </p:cNvPr>
          <p:cNvCxnSpPr>
            <a:cxnSpLocks/>
          </p:cNvCxnSpPr>
          <p:nvPr/>
        </p:nvCxnSpPr>
        <p:spPr>
          <a:xfrm>
            <a:off x="0" y="0"/>
            <a:ext cx="12192000"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A9620F7-DFCB-E015-C831-66FBB45FC9B6}"/>
              </a:ext>
            </a:extLst>
          </p:cNvPr>
          <p:cNvCxnSpPr>
            <a:cxnSpLocks/>
          </p:cNvCxnSpPr>
          <p:nvPr/>
        </p:nvCxnSpPr>
        <p:spPr>
          <a:xfrm>
            <a:off x="35169" y="6830158"/>
            <a:ext cx="12156831"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79B4A19-CB22-6C35-7A07-DAD2C9ADF314}"/>
              </a:ext>
            </a:extLst>
          </p:cNvPr>
          <p:cNvCxnSpPr>
            <a:cxnSpLocks/>
          </p:cNvCxnSpPr>
          <p:nvPr/>
        </p:nvCxnSpPr>
        <p:spPr>
          <a:xfrm>
            <a:off x="0" y="-65942"/>
            <a:ext cx="0" cy="6923942"/>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480B0AA-2A53-95E0-81CB-6D28E1101E31}"/>
              </a:ext>
            </a:extLst>
          </p:cNvPr>
          <p:cNvCxnSpPr>
            <a:cxnSpLocks/>
          </p:cNvCxnSpPr>
          <p:nvPr/>
        </p:nvCxnSpPr>
        <p:spPr>
          <a:xfrm>
            <a:off x="12127523" y="27841"/>
            <a:ext cx="0" cy="6802317"/>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818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F0478-FABA-33A9-3A74-8C3851FB0420}"/>
            </a:ext>
          </a:extLst>
        </p:cNvPr>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20071B3D-7DB9-A962-59CC-FA5C770EDC3B}"/>
              </a:ext>
            </a:extLst>
          </p:cNvPr>
          <p:cNvCxnSpPr>
            <a:cxnSpLocks/>
          </p:cNvCxnSpPr>
          <p:nvPr/>
        </p:nvCxnSpPr>
        <p:spPr>
          <a:xfrm>
            <a:off x="0" y="0"/>
            <a:ext cx="12192000"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6C37F3-1FFA-484A-0E55-A292499F70CF}"/>
              </a:ext>
            </a:extLst>
          </p:cNvPr>
          <p:cNvCxnSpPr>
            <a:cxnSpLocks/>
          </p:cNvCxnSpPr>
          <p:nvPr/>
        </p:nvCxnSpPr>
        <p:spPr>
          <a:xfrm>
            <a:off x="35169" y="6803781"/>
            <a:ext cx="12156831"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3FFA1D4-1C98-68F2-05F8-5B20A0673F2A}"/>
              </a:ext>
            </a:extLst>
          </p:cNvPr>
          <p:cNvCxnSpPr>
            <a:cxnSpLocks/>
          </p:cNvCxnSpPr>
          <p:nvPr/>
        </p:nvCxnSpPr>
        <p:spPr>
          <a:xfrm>
            <a:off x="0" y="-65942"/>
            <a:ext cx="0" cy="6923942"/>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D38FFE4-2135-6361-3AD3-24FEC16E342C}"/>
              </a:ext>
            </a:extLst>
          </p:cNvPr>
          <p:cNvCxnSpPr>
            <a:cxnSpLocks/>
          </p:cNvCxnSpPr>
          <p:nvPr/>
        </p:nvCxnSpPr>
        <p:spPr>
          <a:xfrm>
            <a:off x="12127523" y="27841"/>
            <a:ext cx="0" cy="6802317"/>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8D00252-14C4-BF37-92AB-9920E3548EFA}"/>
              </a:ext>
            </a:extLst>
          </p:cNvPr>
          <p:cNvPicPr>
            <a:picLocks noChangeAspect="1"/>
          </p:cNvPicPr>
          <p:nvPr/>
        </p:nvPicPr>
        <p:blipFill>
          <a:blip r:embed="rId3"/>
          <a:stretch>
            <a:fillRect/>
          </a:stretch>
        </p:blipFill>
        <p:spPr>
          <a:xfrm>
            <a:off x="7267011" y="1595063"/>
            <a:ext cx="4473549" cy="4888224"/>
          </a:xfrm>
          <a:prstGeom prst="rect">
            <a:avLst/>
          </a:prstGeom>
        </p:spPr>
      </p:pic>
      <p:sp>
        <p:nvSpPr>
          <p:cNvPr id="10" name="TextBox 9">
            <a:extLst>
              <a:ext uri="{FF2B5EF4-FFF2-40B4-BE49-F238E27FC236}">
                <a16:creationId xmlns:a16="http://schemas.microsoft.com/office/drawing/2014/main" id="{8F4326F8-3A16-B91D-42A4-BB521DC46EAD}"/>
              </a:ext>
            </a:extLst>
          </p:cNvPr>
          <p:cNvSpPr txBox="1"/>
          <p:nvPr/>
        </p:nvSpPr>
        <p:spPr>
          <a:xfrm>
            <a:off x="286289" y="1589578"/>
            <a:ext cx="3336390" cy="4670509"/>
          </a:xfrm>
          <a:prstGeom prst="rect">
            <a:avLst/>
          </a:prstGeom>
          <a:noFill/>
          <a:ln>
            <a:noFill/>
          </a:ln>
        </p:spPr>
        <p:txBody>
          <a:bodyPr wrap="square">
            <a:spAutoFit/>
          </a:bodyPr>
          <a:lstStyle/>
          <a:p>
            <a:pPr algn="l" fontAlgn="base">
              <a:buNone/>
            </a:pPr>
            <a:r>
              <a:rPr lang="en-GB" sz="1300" b="1" i="0" dirty="0">
                <a:solidFill>
                  <a:srgbClr val="3A4638"/>
                </a:solidFill>
                <a:effectLst/>
                <a:latin typeface="Figtree"/>
              </a:rPr>
              <a:t>Growing independence </a:t>
            </a:r>
          </a:p>
          <a:p>
            <a:pPr marL="285750" indent="-285750" algn="l" fontAlgn="base">
              <a:buFont typeface="Arial" panose="020B0604020202020204" pitchFamily="34" charset="0"/>
              <a:buChar char="•"/>
            </a:pPr>
            <a:r>
              <a:rPr lang="en-GB" sz="1150" i="0" u="none" strike="noStrike" dirty="0">
                <a:solidFill>
                  <a:srgbClr val="1E2428"/>
                </a:solidFill>
                <a:effectLst/>
                <a:latin typeface="Figtree"/>
                <a:hlinkClick r:id="rId4"/>
              </a:rPr>
              <a:t>Check out Parentkind’s online advice hub and magazine for parents ‘Be School Ready’</a:t>
            </a:r>
            <a:endParaRPr lang="en-GB" sz="1150" i="0" dirty="0">
              <a:solidFill>
                <a:srgbClr val="3A4638"/>
              </a:solidFill>
              <a:effectLst/>
              <a:latin typeface="Figtree"/>
            </a:endParaRPr>
          </a:p>
          <a:p>
            <a:pPr marL="285750" indent="-285750" algn="l" fontAlgn="base">
              <a:buFont typeface="Arial" panose="020B0604020202020204" pitchFamily="34" charset="0"/>
              <a:buChar char="•"/>
            </a:pPr>
            <a:r>
              <a:rPr lang="en-GB" sz="1150" i="0" u="none" strike="noStrike" dirty="0">
                <a:solidFill>
                  <a:srgbClr val="1E2428"/>
                </a:solidFill>
                <a:effectLst/>
                <a:latin typeface="Figtree"/>
                <a:hlinkClick r:id="rId5"/>
              </a:rPr>
              <a:t>Enjoy Family Corner’s 5 tips to help your child get ready for Reception</a:t>
            </a:r>
            <a:endParaRPr lang="en-GB" sz="1150" i="0" dirty="0">
              <a:solidFill>
                <a:srgbClr val="3A4638"/>
              </a:solidFill>
              <a:effectLst/>
              <a:latin typeface="Figtree"/>
            </a:endParaRPr>
          </a:p>
          <a:p>
            <a:pPr marL="285750" indent="-285750" algn="l" fontAlgn="base">
              <a:buFont typeface="Arial" panose="020B0604020202020204" pitchFamily="34" charset="0"/>
              <a:buChar char="•"/>
            </a:pPr>
            <a:r>
              <a:rPr lang="en-GB" sz="1150" i="0" u="none" strike="noStrike" dirty="0">
                <a:solidFill>
                  <a:srgbClr val="1E2428"/>
                </a:solidFill>
                <a:effectLst/>
                <a:latin typeface="Figtree"/>
                <a:hlinkClick r:id="rId6"/>
              </a:rPr>
              <a:t>Guidance f</a:t>
            </a:r>
            <a:r>
              <a:rPr lang="en-GB" sz="1150" b="0" i="0" u="none" strike="noStrike" dirty="0">
                <a:solidFill>
                  <a:srgbClr val="1E2428"/>
                </a:solidFill>
                <a:effectLst/>
                <a:latin typeface="Figtree"/>
                <a:hlinkClick r:id="rId6"/>
              </a:rPr>
              <a:t>or parents and practitioners - PACEY</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dirty="0">
                <a:solidFill>
                  <a:srgbClr val="1E2428"/>
                </a:solidFill>
                <a:latin typeface="Figtree"/>
                <a:hlinkClick r:id="rId7"/>
              </a:rPr>
              <a:t>Download the free EasyPeasy mobile app for tips and activities to support everyday parenting moments</a:t>
            </a:r>
            <a:endParaRPr lang="en-GB" sz="1150" dirty="0">
              <a:solidFill>
                <a:srgbClr val="1E2428"/>
              </a:solidFill>
              <a:latin typeface="Figtree"/>
            </a:endParaRPr>
          </a:p>
          <a:p>
            <a:pPr marL="285750" indent="-285750" algn="l" fontAlgn="base">
              <a:buFont typeface="Arial" panose="020B0604020202020204" pitchFamily="34" charset="0"/>
              <a:buChar char="•"/>
            </a:pPr>
            <a:endParaRPr lang="en-GB" sz="1400" b="0" i="0" dirty="0">
              <a:solidFill>
                <a:srgbClr val="3A4638"/>
              </a:solidFill>
              <a:effectLst/>
              <a:latin typeface="Figtree"/>
            </a:endParaRPr>
          </a:p>
          <a:p>
            <a:pPr algn="l" fontAlgn="base">
              <a:buNone/>
            </a:pPr>
            <a:r>
              <a:rPr lang="en-GB" sz="1300" b="1" i="0" dirty="0">
                <a:solidFill>
                  <a:srgbClr val="3A4638"/>
                </a:solidFill>
                <a:effectLst/>
                <a:latin typeface="Figtree"/>
              </a:rPr>
              <a:t>Taking care of themselves </a:t>
            </a:r>
            <a:endParaRPr lang="en-GB" sz="130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8"/>
              </a:rPr>
              <a:t>How can you make separating easier? - Family Corner</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9"/>
              </a:rPr>
              <a:t>Getting dressed and ready for the day - backward chaining information sheet - NHS</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0"/>
              </a:rPr>
              <a:t>Getting ready for the Day – BBC</a:t>
            </a:r>
            <a:endParaRPr lang="en-GB" sz="1150" b="0" i="0" u="none" strike="noStrike" dirty="0">
              <a:solidFill>
                <a:srgbClr val="1E2428"/>
              </a:solidFill>
              <a:effectLst/>
              <a:latin typeface="Figtree"/>
            </a:endParaRPr>
          </a:p>
          <a:p>
            <a:pPr marL="285750" indent="-285750" algn="l" fontAlgn="base">
              <a:buFont typeface="Arial" panose="020B0604020202020204" pitchFamily="34" charset="0"/>
              <a:buChar char="•"/>
            </a:pPr>
            <a:endParaRPr lang="en-GB" sz="1150" dirty="0">
              <a:solidFill>
                <a:srgbClr val="1E2428"/>
              </a:solidFill>
              <a:latin typeface="Figtree"/>
            </a:endParaRPr>
          </a:p>
          <a:p>
            <a:pPr algn="l" fontAlgn="base">
              <a:buNone/>
            </a:pPr>
            <a:r>
              <a:rPr lang="en-GB" sz="1300" b="1" i="0" dirty="0">
                <a:solidFill>
                  <a:srgbClr val="3A4638"/>
                </a:solidFill>
                <a:effectLst/>
                <a:latin typeface="Figtree"/>
              </a:rPr>
              <a:t>Toilet training</a:t>
            </a:r>
            <a:endParaRPr lang="en-GB" sz="130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1"/>
              </a:rPr>
              <a:t>The Institute of Health Visiting has advice and tips on toilet training</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2"/>
              </a:rPr>
              <a:t>Simple and supportive toilet training advice - ERIC</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3"/>
              </a:rPr>
              <a:t>Potty training and bedwetting - NHS</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4"/>
              </a:rPr>
              <a:t>Pants4School - Down Syndrome UK</a:t>
            </a:r>
            <a:endParaRPr lang="en-GB" sz="1150" b="0" i="0" u="none" strike="noStrike" dirty="0">
              <a:solidFill>
                <a:srgbClr val="1E2428"/>
              </a:solidFill>
              <a:effectLst/>
              <a:latin typeface="Figtree"/>
            </a:endParaRPr>
          </a:p>
          <a:p>
            <a:pPr marL="285750" indent="-285750" algn="l" fontAlgn="base">
              <a:buFont typeface="Arial" panose="020B0604020202020204" pitchFamily="34" charset="0"/>
              <a:buChar char="•"/>
            </a:pPr>
            <a:endParaRPr lang="en-GB" sz="1150" b="1" i="0" u="none" strike="noStrike" dirty="0">
              <a:solidFill>
                <a:srgbClr val="1E2428"/>
              </a:solidFill>
              <a:effectLst/>
              <a:latin typeface="Figtree"/>
            </a:endParaRPr>
          </a:p>
        </p:txBody>
      </p:sp>
      <p:sp>
        <p:nvSpPr>
          <p:cNvPr id="4" name="TextBox 3">
            <a:extLst>
              <a:ext uri="{FF2B5EF4-FFF2-40B4-BE49-F238E27FC236}">
                <a16:creationId xmlns:a16="http://schemas.microsoft.com/office/drawing/2014/main" id="{8E8DCDB6-CD10-D8CB-0F65-FA8BBD1483E5}"/>
              </a:ext>
            </a:extLst>
          </p:cNvPr>
          <p:cNvSpPr txBox="1"/>
          <p:nvPr/>
        </p:nvSpPr>
        <p:spPr>
          <a:xfrm>
            <a:off x="3692129" y="1595063"/>
            <a:ext cx="3190004" cy="3139321"/>
          </a:xfrm>
          <a:prstGeom prst="rect">
            <a:avLst/>
          </a:prstGeom>
          <a:noFill/>
          <a:ln>
            <a:noFill/>
          </a:ln>
        </p:spPr>
        <p:txBody>
          <a:bodyPr wrap="square">
            <a:spAutoFit/>
          </a:bodyPr>
          <a:lstStyle/>
          <a:p>
            <a:pPr algn="l" fontAlgn="base">
              <a:buNone/>
            </a:pPr>
            <a:r>
              <a:rPr lang="en-GB" sz="1300" b="1" i="0" dirty="0">
                <a:solidFill>
                  <a:srgbClr val="3A4638"/>
                </a:solidFill>
                <a:effectLst/>
                <a:latin typeface="Figtree"/>
              </a:rPr>
              <a:t>Playing, creativity and curiosity </a:t>
            </a:r>
            <a:endParaRPr lang="en-GB" sz="130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5"/>
              </a:rPr>
              <a:t>5 steps for brain building through serve and return - Center on the Developing Child at Harvard University</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6"/>
              </a:rPr>
              <a:t>How to follow a child’s interest in play - National Literacy Trust</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7"/>
              </a:rPr>
              <a:t>How to role play with your child - Pretend role play - BBC</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8"/>
              </a:rPr>
              <a:t>How to role play with your child - Playing pretend animals - BBC</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19"/>
              </a:rPr>
              <a:t>Fire up their imagination with drawing - BBC</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20"/>
              </a:rPr>
              <a:t>What is mark-making and why is it important for learning? - PACEY</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21"/>
              </a:rPr>
              <a:t>Sharing story books on World Book Day - BBC</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22"/>
              </a:rPr>
              <a:t>Nature activities for children - BBC</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23"/>
              </a:rPr>
              <a:t>Learning and having fun on the bus - BBC</a:t>
            </a:r>
            <a:endParaRPr lang="en-GB" sz="1150" b="0" i="0" dirty="0">
              <a:solidFill>
                <a:srgbClr val="3A4638"/>
              </a:solidFill>
              <a:effectLst/>
              <a:latin typeface="Figtree"/>
            </a:endParaRPr>
          </a:p>
          <a:p>
            <a:pPr marL="285750" indent="-285750" algn="l" fontAlgn="base">
              <a:buFont typeface="Arial" panose="020B0604020202020204" pitchFamily="34" charset="0"/>
              <a:buChar char="•"/>
            </a:pPr>
            <a:r>
              <a:rPr lang="en-GB" sz="1150" b="0" i="0" u="none" strike="noStrike" dirty="0">
                <a:solidFill>
                  <a:srgbClr val="1E2428"/>
                </a:solidFill>
                <a:effectLst/>
                <a:latin typeface="Figtree"/>
                <a:hlinkClick r:id="rId24"/>
              </a:rPr>
              <a:t>Play a game of 'What's that sound?' - BBC</a:t>
            </a:r>
            <a:endParaRPr lang="en-GB" sz="1150" b="0" i="0" dirty="0">
              <a:solidFill>
                <a:srgbClr val="3A4638"/>
              </a:solidFill>
              <a:effectLst/>
              <a:latin typeface="Figtree"/>
            </a:endParaRPr>
          </a:p>
        </p:txBody>
      </p:sp>
      <p:sp>
        <p:nvSpPr>
          <p:cNvPr id="6" name="TextBox 5">
            <a:extLst>
              <a:ext uri="{FF2B5EF4-FFF2-40B4-BE49-F238E27FC236}">
                <a16:creationId xmlns:a16="http://schemas.microsoft.com/office/drawing/2014/main" id="{34846853-F2CC-8F8F-27AC-68E577C96C8C}"/>
              </a:ext>
            </a:extLst>
          </p:cNvPr>
          <p:cNvSpPr txBox="1"/>
          <p:nvPr/>
        </p:nvSpPr>
        <p:spPr>
          <a:xfrm>
            <a:off x="279849" y="1281801"/>
            <a:ext cx="3336390" cy="307777"/>
          </a:xfrm>
          <a:prstGeom prst="rect">
            <a:avLst/>
          </a:prstGeom>
          <a:noFill/>
          <a:ln>
            <a:noFill/>
          </a:ln>
        </p:spPr>
        <p:txBody>
          <a:bodyPr wrap="square">
            <a:spAutoFit/>
          </a:bodyPr>
          <a:lstStyle/>
          <a:p>
            <a:pPr algn="l" fontAlgn="base">
              <a:buNone/>
            </a:pPr>
            <a:r>
              <a:rPr lang="en-GB" sz="1400" b="1" i="0" dirty="0">
                <a:solidFill>
                  <a:srgbClr val="3A4638"/>
                </a:solidFill>
                <a:effectLst/>
                <a:latin typeface="Figtree"/>
              </a:rPr>
              <a:t>Useful links:</a:t>
            </a:r>
            <a:endParaRPr lang="en-GB" sz="1150" b="1" i="0" u="none" strike="noStrike" dirty="0">
              <a:solidFill>
                <a:srgbClr val="1E2428"/>
              </a:solidFill>
              <a:effectLst/>
              <a:latin typeface="Figtree"/>
            </a:endParaRPr>
          </a:p>
        </p:txBody>
      </p:sp>
      <p:pic>
        <p:nvPicPr>
          <p:cNvPr id="8" name="Picture 7">
            <a:extLst>
              <a:ext uri="{FF2B5EF4-FFF2-40B4-BE49-F238E27FC236}">
                <a16:creationId xmlns:a16="http://schemas.microsoft.com/office/drawing/2014/main" id="{780AA014-1484-B621-6168-9CB63D15743E}"/>
              </a:ext>
            </a:extLst>
          </p:cNvPr>
          <p:cNvPicPr>
            <a:picLocks noChangeAspect="1"/>
          </p:cNvPicPr>
          <p:nvPr/>
        </p:nvPicPr>
        <p:blipFill>
          <a:blip r:embed="rId25"/>
          <a:stretch>
            <a:fillRect/>
          </a:stretch>
        </p:blipFill>
        <p:spPr>
          <a:xfrm>
            <a:off x="7372042" y="736360"/>
            <a:ext cx="4132105" cy="809738"/>
          </a:xfrm>
          <a:prstGeom prst="rect">
            <a:avLst/>
          </a:prstGeom>
        </p:spPr>
      </p:pic>
      <p:pic>
        <p:nvPicPr>
          <p:cNvPr id="9" name="Picture 8">
            <a:extLst>
              <a:ext uri="{FF2B5EF4-FFF2-40B4-BE49-F238E27FC236}">
                <a16:creationId xmlns:a16="http://schemas.microsoft.com/office/drawing/2014/main" id="{670AF8C2-BEAE-71DC-9B0C-1BBE60C8D3A0}"/>
              </a:ext>
            </a:extLst>
          </p:cNvPr>
          <p:cNvPicPr>
            <a:picLocks noChangeAspect="1"/>
          </p:cNvPicPr>
          <p:nvPr/>
        </p:nvPicPr>
        <p:blipFill>
          <a:blip r:embed="rId26"/>
          <a:stretch>
            <a:fillRect/>
          </a:stretch>
        </p:blipFill>
        <p:spPr>
          <a:xfrm>
            <a:off x="283979" y="225150"/>
            <a:ext cx="5035396" cy="988684"/>
          </a:xfrm>
          <a:prstGeom prst="rect">
            <a:avLst/>
          </a:prstGeom>
        </p:spPr>
      </p:pic>
    </p:spTree>
    <p:extLst>
      <p:ext uri="{BB962C8B-B14F-4D97-AF65-F5344CB8AC3E}">
        <p14:creationId xmlns:p14="http://schemas.microsoft.com/office/powerpoint/2010/main" val="252737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E1664-FA77-A139-1336-AC06B897989E}"/>
            </a:ext>
          </a:extLst>
        </p:cNvPr>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3D5C37C7-1222-A7EB-77C8-FB476378BA48}"/>
              </a:ext>
            </a:extLst>
          </p:cNvPr>
          <p:cNvCxnSpPr>
            <a:cxnSpLocks/>
          </p:cNvCxnSpPr>
          <p:nvPr/>
        </p:nvCxnSpPr>
        <p:spPr>
          <a:xfrm>
            <a:off x="0" y="0"/>
            <a:ext cx="12192000"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74C0EB7-6A72-685D-ECD1-A49612E63AF4}"/>
              </a:ext>
            </a:extLst>
          </p:cNvPr>
          <p:cNvCxnSpPr>
            <a:cxnSpLocks/>
          </p:cNvCxnSpPr>
          <p:nvPr/>
        </p:nvCxnSpPr>
        <p:spPr>
          <a:xfrm>
            <a:off x="35169" y="6803781"/>
            <a:ext cx="12156831"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5A11336-FB0C-6873-ADFD-302BB0FB6385}"/>
              </a:ext>
            </a:extLst>
          </p:cNvPr>
          <p:cNvCxnSpPr>
            <a:cxnSpLocks/>
          </p:cNvCxnSpPr>
          <p:nvPr/>
        </p:nvCxnSpPr>
        <p:spPr>
          <a:xfrm>
            <a:off x="0" y="-65942"/>
            <a:ext cx="0" cy="6923942"/>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3F53BC7-1A85-216B-3FCA-941334CE6ADA}"/>
              </a:ext>
            </a:extLst>
          </p:cNvPr>
          <p:cNvCxnSpPr>
            <a:cxnSpLocks/>
          </p:cNvCxnSpPr>
          <p:nvPr/>
        </p:nvCxnSpPr>
        <p:spPr>
          <a:xfrm>
            <a:off x="12127523" y="27841"/>
            <a:ext cx="0" cy="6802317"/>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F026E16-ACC7-279D-B07A-7866CA806849}"/>
              </a:ext>
            </a:extLst>
          </p:cNvPr>
          <p:cNvPicPr>
            <a:picLocks noChangeAspect="1"/>
          </p:cNvPicPr>
          <p:nvPr/>
        </p:nvPicPr>
        <p:blipFill>
          <a:blip r:embed="rId3"/>
          <a:srcRect b="61079"/>
          <a:stretch/>
        </p:blipFill>
        <p:spPr>
          <a:xfrm>
            <a:off x="220669" y="97589"/>
            <a:ext cx="4596570" cy="2768750"/>
          </a:xfrm>
          <a:prstGeom prst="rect">
            <a:avLst/>
          </a:prstGeom>
        </p:spPr>
      </p:pic>
      <p:pic>
        <p:nvPicPr>
          <p:cNvPr id="11" name="Picture 10">
            <a:extLst>
              <a:ext uri="{FF2B5EF4-FFF2-40B4-BE49-F238E27FC236}">
                <a16:creationId xmlns:a16="http://schemas.microsoft.com/office/drawing/2014/main" id="{C9B7BACE-F748-4824-8DAC-E2144DA58B0C}"/>
              </a:ext>
            </a:extLst>
          </p:cNvPr>
          <p:cNvPicPr>
            <a:picLocks noChangeAspect="1"/>
          </p:cNvPicPr>
          <p:nvPr/>
        </p:nvPicPr>
        <p:blipFill>
          <a:blip r:embed="rId3"/>
          <a:srcRect t="39207" b="1669"/>
          <a:stretch/>
        </p:blipFill>
        <p:spPr>
          <a:xfrm>
            <a:off x="227109" y="2826803"/>
            <a:ext cx="4591878" cy="3840698"/>
          </a:xfrm>
          <a:prstGeom prst="rect">
            <a:avLst/>
          </a:prstGeom>
        </p:spPr>
      </p:pic>
      <p:sp>
        <p:nvSpPr>
          <p:cNvPr id="13" name="TextBox 12">
            <a:extLst>
              <a:ext uri="{FF2B5EF4-FFF2-40B4-BE49-F238E27FC236}">
                <a16:creationId xmlns:a16="http://schemas.microsoft.com/office/drawing/2014/main" id="{926FCC46-FD2B-F69A-EE27-EA78D0A42DB4}"/>
              </a:ext>
            </a:extLst>
          </p:cNvPr>
          <p:cNvSpPr txBox="1"/>
          <p:nvPr/>
        </p:nvSpPr>
        <p:spPr>
          <a:xfrm>
            <a:off x="5176805" y="1732075"/>
            <a:ext cx="3336390" cy="4057649"/>
          </a:xfrm>
          <a:prstGeom prst="rect">
            <a:avLst/>
          </a:prstGeom>
          <a:noFill/>
          <a:ln>
            <a:noFill/>
          </a:ln>
        </p:spPr>
        <p:txBody>
          <a:bodyPr wrap="square">
            <a:spAutoFit/>
          </a:bodyPr>
          <a:lstStyle/>
          <a:p>
            <a:pPr algn="l" fontAlgn="base">
              <a:buNone/>
            </a:pPr>
            <a:r>
              <a:rPr lang="en-US" sz="1300" b="1" i="0" dirty="0">
                <a:solidFill>
                  <a:srgbClr val="3A4638"/>
                </a:solidFill>
                <a:effectLst/>
                <a:latin typeface="Figtree"/>
              </a:rPr>
              <a:t>Building relationships and communicating</a:t>
            </a:r>
            <a:endParaRPr lang="en-US" sz="1300" b="0" i="0" dirty="0">
              <a:solidFill>
                <a:srgbClr val="3A4638"/>
              </a:solidFill>
              <a:effectLst/>
              <a:latin typeface="Figtree"/>
            </a:endParaRPr>
          </a:p>
          <a:p>
            <a:pPr marL="171450" indent="-171450" algn="l" fontAlgn="base">
              <a:buFont typeface="Arial" panose="020B0604020202020204" pitchFamily="34" charset="0"/>
              <a:buChar char="•"/>
            </a:pPr>
            <a:r>
              <a:rPr lang="en-US" sz="1153" b="0" i="0" u="none" strike="noStrike" dirty="0">
                <a:solidFill>
                  <a:srgbClr val="1E2428"/>
                </a:solidFill>
                <a:effectLst/>
                <a:latin typeface="Figtree"/>
                <a:hlinkClick r:id="rId4"/>
              </a:rPr>
              <a:t>The Royal Foundation Centre for Early Childhood’s Shaping Us Framework outlines how these skills develop in early childhood</a:t>
            </a:r>
            <a:endParaRPr lang="en-US" sz="1153" b="0" i="0" dirty="0">
              <a:solidFill>
                <a:srgbClr val="3A4638"/>
              </a:solidFill>
              <a:effectLst/>
              <a:latin typeface="Figtree"/>
            </a:endParaRPr>
          </a:p>
          <a:p>
            <a:pPr marL="171450" indent="-171450" algn="l" fontAlgn="base">
              <a:buFont typeface="Arial" panose="020B0604020202020204" pitchFamily="34" charset="0"/>
              <a:buChar char="•"/>
            </a:pPr>
            <a:r>
              <a:rPr lang="en-US" sz="1153" b="0" i="0" u="sng" strike="noStrike" dirty="0">
                <a:solidFill>
                  <a:srgbClr val="1E2428"/>
                </a:solidFill>
                <a:effectLst/>
                <a:latin typeface="Figtree"/>
                <a:hlinkClick r:id="rId5"/>
              </a:rPr>
              <a:t>Top tips for enjoying stories together and book recommendations for starting school - Book Trust</a:t>
            </a:r>
            <a:endParaRPr lang="en-US" sz="1153" b="0" i="0" u="sng" strike="noStrike" dirty="0">
              <a:solidFill>
                <a:srgbClr val="1E2428"/>
              </a:solidFill>
              <a:effectLst/>
              <a:latin typeface="Figtree"/>
            </a:endParaRPr>
          </a:p>
          <a:p>
            <a:pPr algn="l" fontAlgn="base"/>
            <a:endParaRPr lang="en-US" sz="1153" b="0" i="0" dirty="0">
              <a:solidFill>
                <a:srgbClr val="3A4638"/>
              </a:solidFill>
              <a:effectLst/>
              <a:latin typeface="Figtree"/>
            </a:endParaRPr>
          </a:p>
          <a:p>
            <a:pPr algn="l" fontAlgn="base">
              <a:buNone/>
            </a:pPr>
            <a:r>
              <a:rPr lang="en-US" sz="1300" b="1" i="0" dirty="0">
                <a:solidFill>
                  <a:srgbClr val="3A4638"/>
                </a:solidFill>
                <a:effectLst/>
                <a:latin typeface="Figtree"/>
              </a:rPr>
              <a:t>Being with others</a:t>
            </a:r>
            <a:endParaRPr lang="en-US" sz="130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6"/>
              </a:rPr>
              <a:t>Learn how to support your child to make friends - Family Corner</a:t>
            </a:r>
            <a:endParaRPr lang="en-US" sz="115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7"/>
              </a:rPr>
              <a:t>Understand your child's social development - Words for Life</a:t>
            </a:r>
            <a:endParaRPr lang="en-US" sz="115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8"/>
              </a:rPr>
              <a:t>Practice sharing with toys – BBC</a:t>
            </a:r>
            <a:endParaRPr lang="en-US" sz="1150" b="0" i="0" u="none" strike="noStrike" dirty="0">
              <a:solidFill>
                <a:srgbClr val="1E2428"/>
              </a:solidFill>
              <a:effectLst/>
              <a:latin typeface="Figtree"/>
            </a:endParaRPr>
          </a:p>
          <a:p>
            <a:pPr algn="l" fontAlgn="base"/>
            <a:endParaRPr lang="en-US" sz="1150" b="0" i="0" dirty="0">
              <a:solidFill>
                <a:srgbClr val="3A4638"/>
              </a:solidFill>
              <a:effectLst/>
              <a:latin typeface="Figtree"/>
            </a:endParaRPr>
          </a:p>
          <a:p>
            <a:pPr algn="l" fontAlgn="base">
              <a:buNone/>
            </a:pPr>
            <a:r>
              <a:rPr lang="en-US" sz="1300" b="1" i="0" dirty="0">
                <a:solidFill>
                  <a:srgbClr val="3A4638"/>
                </a:solidFill>
                <a:effectLst/>
                <a:latin typeface="Figtree"/>
              </a:rPr>
              <a:t>Communication and language</a:t>
            </a:r>
            <a:endParaRPr lang="en-US" sz="130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9"/>
              </a:rPr>
              <a:t>You are your child’s first teacher – help them learn how to write their name - Words for Life</a:t>
            </a:r>
            <a:endParaRPr lang="en-US" sz="115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10"/>
              </a:rPr>
              <a:t>Explore a range of approaches to language learning and development from NHS Start for Life</a:t>
            </a:r>
            <a:endParaRPr lang="en-US" sz="115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11"/>
              </a:rPr>
              <a:t>Build your child’s imagination and language by making up stories together - BBC</a:t>
            </a:r>
            <a:endParaRPr lang="en-US" sz="115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12"/>
              </a:rPr>
              <a:t>Child's Progress checker - Speech &amp; Language UK</a:t>
            </a:r>
            <a:endParaRPr lang="en-US" sz="1150" b="0" i="0" dirty="0">
              <a:solidFill>
                <a:srgbClr val="3A4638"/>
              </a:solidFill>
              <a:effectLst/>
              <a:latin typeface="Figtree"/>
            </a:endParaRPr>
          </a:p>
        </p:txBody>
      </p:sp>
      <p:sp>
        <p:nvSpPr>
          <p:cNvPr id="14" name="TextBox 13">
            <a:extLst>
              <a:ext uri="{FF2B5EF4-FFF2-40B4-BE49-F238E27FC236}">
                <a16:creationId xmlns:a16="http://schemas.microsoft.com/office/drawing/2014/main" id="{6CA960FF-797F-A130-C6D4-D6DE76C10B66}"/>
              </a:ext>
            </a:extLst>
          </p:cNvPr>
          <p:cNvSpPr txBox="1"/>
          <p:nvPr/>
        </p:nvSpPr>
        <p:spPr>
          <a:xfrm>
            <a:off x="8582645" y="1737560"/>
            <a:ext cx="3190004" cy="1546577"/>
          </a:xfrm>
          <a:prstGeom prst="rect">
            <a:avLst/>
          </a:prstGeom>
          <a:noFill/>
          <a:ln>
            <a:noFill/>
          </a:ln>
        </p:spPr>
        <p:txBody>
          <a:bodyPr wrap="square">
            <a:spAutoFit/>
          </a:bodyPr>
          <a:lstStyle/>
          <a:p>
            <a:pPr algn="l" fontAlgn="base">
              <a:buNone/>
            </a:pPr>
            <a:r>
              <a:rPr lang="en-US" sz="1300" b="1" i="0" dirty="0">
                <a:solidFill>
                  <a:srgbClr val="3A4638"/>
                </a:solidFill>
                <a:effectLst/>
                <a:latin typeface="Figtree"/>
              </a:rPr>
              <a:t>Listening and engaging</a:t>
            </a:r>
            <a:endParaRPr lang="en-US" sz="130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13"/>
              </a:rPr>
              <a:t>Follow the walk and talk trail with the National Literacy Trust</a:t>
            </a:r>
            <a:endParaRPr lang="en-US" sz="115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14"/>
              </a:rPr>
              <a:t>Practice language and listening skills at home with these games - Playing with a cardboard telescope - BBC</a:t>
            </a:r>
            <a:endParaRPr lang="en-US" sz="1150" b="0" i="0" dirty="0">
              <a:solidFill>
                <a:srgbClr val="3A4638"/>
              </a:solidFill>
              <a:effectLst/>
              <a:latin typeface="Figtree"/>
            </a:endParaRPr>
          </a:p>
          <a:p>
            <a:pPr marL="171450" indent="-171450" algn="l" fontAlgn="base">
              <a:buFont typeface="Arial" panose="020B0604020202020204" pitchFamily="34" charset="0"/>
              <a:buChar char="•"/>
            </a:pPr>
            <a:r>
              <a:rPr lang="en-US" sz="1150" b="0" i="0" u="none" strike="noStrike" dirty="0">
                <a:solidFill>
                  <a:srgbClr val="1E2428"/>
                </a:solidFill>
                <a:effectLst/>
                <a:latin typeface="Figtree"/>
                <a:hlinkClick r:id="rId15"/>
              </a:rPr>
              <a:t>Practice language and listening skills at home with these games - Red Light, Green Light - BBC</a:t>
            </a:r>
            <a:endParaRPr lang="en-US" sz="1150" b="0" i="0" dirty="0">
              <a:solidFill>
                <a:srgbClr val="3A4638"/>
              </a:solidFill>
              <a:effectLst/>
              <a:latin typeface="Figtree"/>
            </a:endParaRPr>
          </a:p>
        </p:txBody>
      </p:sp>
      <p:sp>
        <p:nvSpPr>
          <p:cNvPr id="15" name="TextBox 14">
            <a:extLst>
              <a:ext uri="{FF2B5EF4-FFF2-40B4-BE49-F238E27FC236}">
                <a16:creationId xmlns:a16="http://schemas.microsoft.com/office/drawing/2014/main" id="{486569D4-5CBC-20B4-11BA-3D17422F9D4C}"/>
              </a:ext>
            </a:extLst>
          </p:cNvPr>
          <p:cNvSpPr txBox="1"/>
          <p:nvPr/>
        </p:nvSpPr>
        <p:spPr>
          <a:xfrm>
            <a:off x="5170365" y="1424298"/>
            <a:ext cx="3336390" cy="307777"/>
          </a:xfrm>
          <a:prstGeom prst="rect">
            <a:avLst/>
          </a:prstGeom>
          <a:noFill/>
          <a:ln>
            <a:noFill/>
          </a:ln>
        </p:spPr>
        <p:txBody>
          <a:bodyPr wrap="square">
            <a:spAutoFit/>
          </a:bodyPr>
          <a:lstStyle/>
          <a:p>
            <a:pPr algn="l" fontAlgn="base">
              <a:buNone/>
            </a:pPr>
            <a:r>
              <a:rPr lang="en-GB" sz="1400" b="1" i="0" dirty="0">
                <a:solidFill>
                  <a:srgbClr val="3A4638"/>
                </a:solidFill>
                <a:effectLst/>
                <a:latin typeface="Figtree"/>
              </a:rPr>
              <a:t>Useful links:</a:t>
            </a:r>
            <a:endParaRPr lang="en-GB" sz="1150" b="1" i="0" u="none" strike="noStrike" dirty="0">
              <a:solidFill>
                <a:srgbClr val="1E2428"/>
              </a:solidFill>
              <a:effectLst/>
              <a:latin typeface="Figtree"/>
            </a:endParaRPr>
          </a:p>
        </p:txBody>
      </p:sp>
      <p:pic>
        <p:nvPicPr>
          <p:cNvPr id="16" name="Picture 15">
            <a:extLst>
              <a:ext uri="{FF2B5EF4-FFF2-40B4-BE49-F238E27FC236}">
                <a16:creationId xmlns:a16="http://schemas.microsoft.com/office/drawing/2014/main" id="{18062097-5D15-77C6-ECED-914D82C74444}"/>
              </a:ext>
            </a:extLst>
          </p:cNvPr>
          <p:cNvPicPr>
            <a:picLocks noChangeAspect="1"/>
          </p:cNvPicPr>
          <p:nvPr/>
        </p:nvPicPr>
        <p:blipFill>
          <a:blip r:embed="rId16"/>
          <a:stretch>
            <a:fillRect/>
          </a:stretch>
        </p:blipFill>
        <p:spPr>
          <a:xfrm>
            <a:off x="5170365" y="299334"/>
            <a:ext cx="5035396" cy="988684"/>
          </a:xfrm>
          <a:prstGeom prst="rect">
            <a:avLst/>
          </a:prstGeom>
        </p:spPr>
      </p:pic>
    </p:spTree>
    <p:extLst>
      <p:ext uri="{BB962C8B-B14F-4D97-AF65-F5344CB8AC3E}">
        <p14:creationId xmlns:p14="http://schemas.microsoft.com/office/powerpoint/2010/main" val="312045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FF3F5-7993-C1EA-BA92-AAE24303937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1957DDA-CCB4-76FB-2F39-6D5ADD72721E}"/>
              </a:ext>
            </a:extLst>
          </p:cNvPr>
          <p:cNvPicPr>
            <a:picLocks noChangeAspect="1"/>
          </p:cNvPicPr>
          <p:nvPr/>
        </p:nvPicPr>
        <p:blipFill>
          <a:blip r:embed="rId3"/>
          <a:stretch>
            <a:fillRect/>
          </a:stretch>
        </p:blipFill>
        <p:spPr>
          <a:xfrm>
            <a:off x="370704" y="2909106"/>
            <a:ext cx="4861945" cy="3723744"/>
          </a:xfrm>
          <a:prstGeom prst="rect">
            <a:avLst/>
          </a:prstGeom>
        </p:spPr>
      </p:pic>
      <p:cxnSp>
        <p:nvCxnSpPr>
          <p:cNvPr id="22" name="Straight Connector 21">
            <a:extLst>
              <a:ext uri="{FF2B5EF4-FFF2-40B4-BE49-F238E27FC236}">
                <a16:creationId xmlns:a16="http://schemas.microsoft.com/office/drawing/2014/main" id="{7D1A8AA4-4A5C-38EF-FFCB-2DBF50BBBA23}"/>
              </a:ext>
            </a:extLst>
          </p:cNvPr>
          <p:cNvCxnSpPr>
            <a:cxnSpLocks/>
          </p:cNvCxnSpPr>
          <p:nvPr/>
        </p:nvCxnSpPr>
        <p:spPr>
          <a:xfrm>
            <a:off x="0" y="0"/>
            <a:ext cx="12192000"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ABE932C-6698-E000-1FFB-F12B8B30CF81}"/>
              </a:ext>
            </a:extLst>
          </p:cNvPr>
          <p:cNvCxnSpPr>
            <a:cxnSpLocks/>
          </p:cNvCxnSpPr>
          <p:nvPr/>
        </p:nvCxnSpPr>
        <p:spPr>
          <a:xfrm>
            <a:off x="35169" y="6803781"/>
            <a:ext cx="12156831"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49EEAB5-CF9E-33E9-1C30-8E83DE78C68E}"/>
              </a:ext>
            </a:extLst>
          </p:cNvPr>
          <p:cNvCxnSpPr>
            <a:cxnSpLocks/>
          </p:cNvCxnSpPr>
          <p:nvPr/>
        </p:nvCxnSpPr>
        <p:spPr>
          <a:xfrm>
            <a:off x="0" y="-65942"/>
            <a:ext cx="0" cy="6923942"/>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BC75A12-C0CE-677E-403B-F7D73A07C58A}"/>
              </a:ext>
            </a:extLst>
          </p:cNvPr>
          <p:cNvCxnSpPr>
            <a:cxnSpLocks/>
          </p:cNvCxnSpPr>
          <p:nvPr/>
        </p:nvCxnSpPr>
        <p:spPr>
          <a:xfrm>
            <a:off x="12127523" y="27841"/>
            <a:ext cx="0" cy="6802317"/>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849DC6B-1146-D0B2-ED5C-EAA034FB37BD}"/>
              </a:ext>
            </a:extLst>
          </p:cNvPr>
          <p:cNvPicPr>
            <a:picLocks noChangeAspect="1"/>
          </p:cNvPicPr>
          <p:nvPr/>
        </p:nvPicPr>
        <p:blipFill>
          <a:blip r:embed="rId4"/>
          <a:stretch>
            <a:fillRect/>
          </a:stretch>
        </p:blipFill>
        <p:spPr>
          <a:xfrm>
            <a:off x="283979" y="225150"/>
            <a:ext cx="5035396" cy="988684"/>
          </a:xfrm>
          <a:prstGeom prst="rect">
            <a:avLst/>
          </a:prstGeom>
        </p:spPr>
      </p:pic>
      <p:pic>
        <p:nvPicPr>
          <p:cNvPr id="4" name="Picture 3">
            <a:extLst>
              <a:ext uri="{FF2B5EF4-FFF2-40B4-BE49-F238E27FC236}">
                <a16:creationId xmlns:a16="http://schemas.microsoft.com/office/drawing/2014/main" id="{6F8A1DC8-1320-EA0A-BD31-D8485AF22E4B}"/>
              </a:ext>
            </a:extLst>
          </p:cNvPr>
          <p:cNvPicPr>
            <a:picLocks noChangeAspect="1"/>
          </p:cNvPicPr>
          <p:nvPr/>
        </p:nvPicPr>
        <p:blipFill>
          <a:blip r:embed="rId5"/>
          <a:srcRect t="1728" b="4700"/>
          <a:stretch/>
        </p:blipFill>
        <p:spPr>
          <a:xfrm>
            <a:off x="5739045" y="71070"/>
            <a:ext cx="4739807" cy="3286681"/>
          </a:xfrm>
          <a:prstGeom prst="rect">
            <a:avLst/>
          </a:prstGeom>
          <a:ln>
            <a:noFill/>
          </a:ln>
        </p:spPr>
      </p:pic>
      <p:sp>
        <p:nvSpPr>
          <p:cNvPr id="7" name="TextBox 6">
            <a:extLst>
              <a:ext uri="{FF2B5EF4-FFF2-40B4-BE49-F238E27FC236}">
                <a16:creationId xmlns:a16="http://schemas.microsoft.com/office/drawing/2014/main" id="{D2ABBAFD-B08F-FEC3-3D88-AAD5167E0CF7}"/>
              </a:ext>
            </a:extLst>
          </p:cNvPr>
          <p:cNvSpPr txBox="1"/>
          <p:nvPr/>
        </p:nvSpPr>
        <p:spPr>
          <a:xfrm>
            <a:off x="5963072" y="3254401"/>
            <a:ext cx="3098263" cy="3824124"/>
          </a:xfrm>
          <a:prstGeom prst="rect">
            <a:avLst/>
          </a:prstGeom>
          <a:noFill/>
          <a:ln>
            <a:noFill/>
          </a:ln>
        </p:spPr>
        <p:txBody>
          <a:bodyPr wrap="square">
            <a:spAutoFit/>
          </a:bodyPr>
          <a:lstStyle/>
          <a:p>
            <a:pPr algn="l" fontAlgn="base">
              <a:buNone/>
            </a:pPr>
            <a:r>
              <a:rPr lang="en-US" sz="1300" b="1" i="0" dirty="0">
                <a:solidFill>
                  <a:srgbClr val="3A4638"/>
                </a:solidFill>
                <a:effectLst/>
                <a:latin typeface="Figtree"/>
              </a:rPr>
              <a:t>Understand what 'healthy' levels of screen time are, by age</a:t>
            </a:r>
            <a:endParaRPr lang="en-US" sz="130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6"/>
              </a:rPr>
              <a:t>World Health Organization guidance</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7"/>
              </a:rPr>
              <a:t>Health Professionals for Safer Screens poster</a:t>
            </a:r>
            <a:endParaRPr lang="en-US" sz="1150" b="0" i="0" dirty="0">
              <a:solidFill>
                <a:srgbClr val="3A4638"/>
              </a:solidFill>
              <a:effectLst/>
              <a:latin typeface="Figtree"/>
            </a:endParaRPr>
          </a:p>
          <a:p>
            <a:pPr algn="l" fontAlgn="base">
              <a:buNone/>
            </a:pPr>
            <a:endParaRPr lang="en-US" sz="1400" b="1" i="0" dirty="0">
              <a:solidFill>
                <a:srgbClr val="3A4638"/>
              </a:solidFill>
              <a:effectLst/>
              <a:latin typeface="Figtree"/>
            </a:endParaRPr>
          </a:p>
          <a:p>
            <a:pPr algn="l" fontAlgn="base">
              <a:buNone/>
            </a:pPr>
            <a:r>
              <a:rPr lang="en-US" sz="1300" b="1" i="0" dirty="0">
                <a:solidFill>
                  <a:srgbClr val="3A4638"/>
                </a:solidFill>
                <a:effectLst/>
                <a:latin typeface="Figtree"/>
              </a:rPr>
              <a:t>Get insights on internet safety, how screen use impacts young children and recommended screen time</a:t>
            </a:r>
            <a:r>
              <a:rPr lang="en-US" sz="1300" dirty="0">
                <a:solidFill>
                  <a:srgbClr val="3A4638"/>
                </a:solidFill>
                <a:latin typeface="Figtree"/>
              </a:rPr>
              <a:t>: </a:t>
            </a:r>
            <a:r>
              <a:rPr lang="en-US" sz="1150" b="0" i="0" u="none" strike="noStrike" dirty="0">
                <a:solidFill>
                  <a:srgbClr val="616161"/>
                </a:solidFill>
                <a:effectLst/>
                <a:latin typeface="Figtree"/>
                <a:hlinkClick r:id="rId8"/>
              </a:rPr>
              <a:t>Help for early years providers: Internet safety</a:t>
            </a:r>
            <a:endParaRPr lang="en-US" sz="1150" b="0" i="0" dirty="0">
              <a:solidFill>
                <a:srgbClr val="3A4638"/>
              </a:solidFill>
              <a:effectLst/>
              <a:latin typeface="Figtree"/>
            </a:endParaRPr>
          </a:p>
          <a:p>
            <a:pPr algn="l" fontAlgn="base">
              <a:buNone/>
            </a:pPr>
            <a:endParaRPr lang="en-US" sz="1400" b="1" i="0" dirty="0">
              <a:solidFill>
                <a:srgbClr val="3A4638"/>
              </a:solidFill>
              <a:effectLst/>
              <a:latin typeface="Figtree"/>
            </a:endParaRPr>
          </a:p>
          <a:p>
            <a:pPr algn="l" fontAlgn="base">
              <a:buNone/>
            </a:pPr>
            <a:r>
              <a:rPr lang="en-US" sz="1300" b="1" i="0" dirty="0">
                <a:solidFill>
                  <a:srgbClr val="3A4638"/>
                </a:solidFill>
                <a:effectLst/>
                <a:latin typeface="Figtree"/>
              </a:rPr>
              <a:t>And for those with younger children, the NCT covers advice for babies and toddlers too:</a:t>
            </a:r>
            <a:r>
              <a:rPr lang="en-US" sz="1300" dirty="0">
                <a:solidFill>
                  <a:srgbClr val="3A4638"/>
                </a:solidFill>
                <a:latin typeface="Figtree"/>
              </a:rPr>
              <a:t> </a:t>
            </a:r>
            <a:r>
              <a:rPr lang="en-US" sz="1150" b="0" i="0" u="none" strike="noStrike" dirty="0">
                <a:solidFill>
                  <a:srgbClr val="1E2428"/>
                </a:solidFill>
                <a:effectLst/>
                <a:latin typeface="Figtree"/>
                <a:hlinkClick r:id="rId9"/>
              </a:rPr>
              <a:t>Screen time for babies and toddlers – NCT</a:t>
            </a:r>
            <a:endParaRPr lang="en-US" sz="1150" b="0" i="0" u="none" strike="noStrike" dirty="0">
              <a:solidFill>
                <a:srgbClr val="1E2428"/>
              </a:solidFill>
              <a:effectLst/>
              <a:latin typeface="Figtree"/>
            </a:endParaRPr>
          </a:p>
          <a:p>
            <a:pPr algn="l" fontAlgn="base"/>
            <a:endParaRPr lang="en-US" sz="1150" dirty="0">
              <a:solidFill>
                <a:srgbClr val="1E2428"/>
              </a:solidFill>
              <a:latin typeface="Figtree"/>
            </a:endParaRPr>
          </a:p>
          <a:p>
            <a:pPr algn="l" fontAlgn="base">
              <a:buNone/>
            </a:pPr>
            <a:r>
              <a:rPr lang="en-US" sz="1300" b="1" i="0" dirty="0">
                <a:solidFill>
                  <a:srgbClr val="3A4638"/>
                </a:solidFill>
                <a:effectLst/>
                <a:latin typeface="Figtree"/>
              </a:rPr>
              <a:t>Brushing teeth</a:t>
            </a:r>
            <a:endParaRPr lang="en-US" sz="1300" b="0" i="0" dirty="0">
              <a:solidFill>
                <a:srgbClr val="3A4638"/>
              </a:solidFill>
              <a:effectLst/>
              <a:latin typeface="Figtree"/>
            </a:endParaRPr>
          </a:p>
          <a:p>
            <a:pPr marL="171450" indent="-171450" algn="l" fontAlgn="base">
              <a:buFont typeface="Arial" panose="020B0604020202020204" pitchFamily="34" charset="0"/>
              <a:buChar char="•"/>
            </a:pPr>
            <a:r>
              <a:rPr lang="en-US" sz="1150" b="0" i="0" u="sng" strike="noStrike" dirty="0">
                <a:solidFill>
                  <a:srgbClr val="1E2428"/>
                </a:solidFill>
                <a:effectLst/>
                <a:latin typeface="Figtree"/>
                <a:hlinkClick r:id="rId10"/>
              </a:rPr>
              <a:t>Toothbrushing SOS with the singing dentist</a:t>
            </a:r>
            <a:endParaRPr lang="en-US" sz="1150" b="0" i="0" dirty="0">
              <a:solidFill>
                <a:srgbClr val="3A4638"/>
              </a:solidFill>
              <a:effectLst/>
              <a:latin typeface="Figtree"/>
            </a:endParaRPr>
          </a:p>
          <a:p>
            <a:pPr algn="l" fontAlgn="base"/>
            <a:endParaRPr lang="en-US" sz="1150" b="0" i="0" dirty="0">
              <a:solidFill>
                <a:srgbClr val="3A4638"/>
              </a:solidFill>
              <a:effectLst/>
              <a:latin typeface="Figtree"/>
            </a:endParaRPr>
          </a:p>
          <a:p>
            <a:pPr algn="l" fontAlgn="base">
              <a:buNone/>
            </a:pPr>
            <a:endParaRPr lang="en-US" sz="1400" b="1" i="0" dirty="0">
              <a:solidFill>
                <a:srgbClr val="3A4638"/>
              </a:solidFill>
              <a:effectLst/>
              <a:latin typeface="Figtree"/>
            </a:endParaRPr>
          </a:p>
        </p:txBody>
      </p:sp>
      <p:sp>
        <p:nvSpPr>
          <p:cNvPr id="8" name="TextBox 7">
            <a:extLst>
              <a:ext uri="{FF2B5EF4-FFF2-40B4-BE49-F238E27FC236}">
                <a16:creationId xmlns:a16="http://schemas.microsoft.com/office/drawing/2014/main" id="{4A3854C0-FAB6-0721-CFAA-4D18947B9151}"/>
              </a:ext>
            </a:extLst>
          </p:cNvPr>
          <p:cNvSpPr txBox="1"/>
          <p:nvPr/>
        </p:nvSpPr>
        <p:spPr>
          <a:xfrm>
            <a:off x="9061335" y="3428820"/>
            <a:ext cx="3066188" cy="3085460"/>
          </a:xfrm>
          <a:prstGeom prst="rect">
            <a:avLst/>
          </a:prstGeom>
          <a:noFill/>
          <a:ln>
            <a:noFill/>
          </a:ln>
        </p:spPr>
        <p:txBody>
          <a:bodyPr wrap="square">
            <a:spAutoFit/>
          </a:bodyPr>
          <a:lstStyle/>
          <a:p>
            <a:pPr algn="l" fontAlgn="base">
              <a:buNone/>
            </a:pPr>
            <a:r>
              <a:rPr lang="en-US" sz="1300" b="1" i="0" dirty="0">
                <a:solidFill>
                  <a:srgbClr val="3A4638"/>
                </a:solidFill>
                <a:effectLst/>
                <a:latin typeface="Figtree"/>
              </a:rPr>
              <a:t>Help children build a strong relationship with food and make the right choices from the start</a:t>
            </a:r>
            <a:endParaRPr lang="en-US" sz="130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1"/>
              </a:rPr>
              <a:t>Nutrition guidance - Department for Education</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2"/>
              </a:rPr>
              <a:t>Healthier families - NHS</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3"/>
              </a:rPr>
              <a:t>Five tips for helping your kids to eat healthily all year round - BBC</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4"/>
              </a:rPr>
              <a:t>Eating Well - First Steps Nutrition Trust</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5"/>
              </a:rPr>
              <a:t>Factsheet for healthy children's diets - Association of UK Dieticians</a:t>
            </a:r>
            <a:endParaRPr lang="en-US" sz="1150" b="0" i="0" dirty="0">
              <a:solidFill>
                <a:srgbClr val="3A4638"/>
              </a:solidFill>
              <a:effectLst/>
              <a:latin typeface="Figtree"/>
            </a:endParaRPr>
          </a:p>
          <a:p>
            <a:pPr algn="l" fontAlgn="base">
              <a:buNone/>
            </a:pPr>
            <a:endParaRPr lang="en-US" sz="1600" b="1" i="0" dirty="0">
              <a:solidFill>
                <a:srgbClr val="3A4638"/>
              </a:solidFill>
              <a:effectLst/>
              <a:latin typeface="Figtree"/>
            </a:endParaRPr>
          </a:p>
          <a:p>
            <a:pPr algn="l" fontAlgn="base">
              <a:buNone/>
            </a:pPr>
            <a:r>
              <a:rPr lang="en-US" sz="1300" b="1" i="0" dirty="0">
                <a:solidFill>
                  <a:srgbClr val="3A4638"/>
                </a:solidFill>
                <a:effectLst/>
                <a:latin typeface="Figtree"/>
              </a:rPr>
              <a:t>Sleep guidance</a:t>
            </a:r>
            <a:endParaRPr lang="en-US" sz="130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6"/>
              </a:rPr>
              <a:t>Sleep and young children - NHS</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7"/>
              </a:rPr>
              <a:t>Struggling to get children to sleep: How to establish a bedtime routine - BBC</a:t>
            </a:r>
            <a:endParaRPr lang="en-US" sz="1150" b="0" i="0" dirty="0">
              <a:solidFill>
                <a:srgbClr val="3A4638"/>
              </a:solidFill>
              <a:effectLst/>
              <a:latin typeface="Figtree"/>
            </a:endParaRPr>
          </a:p>
        </p:txBody>
      </p:sp>
      <p:sp>
        <p:nvSpPr>
          <p:cNvPr id="9" name="TextBox 8">
            <a:extLst>
              <a:ext uri="{FF2B5EF4-FFF2-40B4-BE49-F238E27FC236}">
                <a16:creationId xmlns:a16="http://schemas.microsoft.com/office/drawing/2014/main" id="{DFEE31D7-77BA-4BC9-F6CC-8C50DE9A6D61}"/>
              </a:ext>
            </a:extLst>
          </p:cNvPr>
          <p:cNvSpPr txBox="1"/>
          <p:nvPr/>
        </p:nvSpPr>
        <p:spPr>
          <a:xfrm>
            <a:off x="5963072" y="2962250"/>
            <a:ext cx="3109197" cy="307777"/>
          </a:xfrm>
          <a:prstGeom prst="rect">
            <a:avLst/>
          </a:prstGeom>
          <a:noFill/>
          <a:ln>
            <a:noFill/>
          </a:ln>
        </p:spPr>
        <p:txBody>
          <a:bodyPr wrap="square">
            <a:spAutoFit/>
          </a:bodyPr>
          <a:lstStyle/>
          <a:p>
            <a:pPr algn="l" fontAlgn="base">
              <a:buNone/>
            </a:pPr>
            <a:r>
              <a:rPr lang="en-GB" sz="1400" b="1" i="0" dirty="0">
                <a:solidFill>
                  <a:srgbClr val="3A4638"/>
                </a:solidFill>
                <a:effectLst/>
                <a:latin typeface="Figtree"/>
              </a:rPr>
              <a:t>Useful links:</a:t>
            </a:r>
            <a:endParaRPr lang="en-GB" sz="1150" b="1" i="0" u="none" strike="noStrike" dirty="0">
              <a:solidFill>
                <a:srgbClr val="1E2428"/>
              </a:solidFill>
              <a:effectLst/>
              <a:latin typeface="Figtree"/>
            </a:endParaRPr>
          </a:p>
        </p:txBody>
      </p:sp>
      <p:sp>
        <p:nvSpPr>
          <p:cNvPr id="13" name="TextBox 12">
            <a:extLst>
              <a:ext uri="{FF2B5EF4-FFF2-40B4-BE49-F238E27FC236}">
                <a16:creationId xmlns:a16="http://schemas.microsoft.com/office/drawing/2014/main" id="{888CEC36-FC7D-8FAE-42E0-222511C1652F}"/>
              </a:ext>
            </a:extLst>
          </p:cNvPr>
          <p:cNvSpPr txBox="1"/>
          <p:nvPr/>
        </p:nvSpPr>
        <p:spPr>
          <a:xfrm>
            <a:off x="527845" y="1657223"/>
            <a:ext cx="3336390" cy="1369606"/>
          </a:xfrm>
          <a:prstGeom prst="rect">
            <a:avLst/>
          </a:prstGeom>
          <a:noFill/>
          <a:ln>
            <a:noFill/>
          </a:ln>
        </p:spPr>
        <p:txBody>
          <a:bodyPr wrap="square">
            <a:spAutoFit/>
          </a:bodyPr>
          <a:lstStyle/>
          <a:p>
            <a:pPr algn="l" fontAlgn="base">
              <a:buNone/>
            </a:pPr>
            <a:r>
              <a:rPr lang="en-US" sz="1300" b="1" i="0" dirty="0">
                <a:solidFill>
                  <a:srgbClr val="3A4638"/>
                </a:solidFill>
                <a:effectLst/>
                <a:latin typeface="Figtree"/>
              </a:rPr>
              <a:t>Physical development</a:t>
            </a:r>
            <a:endParaRPr lang="en-US" sz="130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8"/>
              </a:rPr>
              <a:t>Getting moving for 3 hours a day - NHS</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19"/>
              </a:rPr>
              <a:t>Support your child to be a Healthy Mover - Youth Sport Trust</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20"/>
              </a:rPr>
              <a:t>What is core strength and why is it important for children? - Department for Education</a:t>
            </a:r>
            <a:endParaRPr lang="en-US" sz="1150" b="0" i="0" dirty="0">
              <a:solidFill>
                <a:srgbClr val="3A4638"/>
              </a:solidFill>
              <a:effectLst/>
              <a:latin typeface="Figtree"/>
            </a:endParaRPr>
          </a:p>
          <a:p>
            <a:pPr marL="285750" indent="-285750" algn="l" fontAlgn="base">
              <a:buFont typeface="Arial" panose="020B0604020202020204" pitchFamily="34" charset="0"/>
              <a:buChar char="•"/>
            </a:pPr>
            <a:r>
              <a:rPr lang="en-US" sz="1150" b="0" i="0" u="none" strike="noStrike" dirty="0">
                <a:solidFill>
                  <a:srgbClr val="1E2428"/>
                </a:solidFill>
                <a:effectLst/>
                <a:latin typeface="Figtree"/>
                <a:hlinkClick r:id="rId21"/>
              </a:rPr>
              <a:t>Fun games to get them moving - BBC</a:t>
            </a:r>
            <a:endParaRPr lang="en-US" sz="1150" b="0" i="0" dirty="0">
              <a:solidFill>
                <a:srgbClr val="3A4638"/>
              </a:solidFill>
              <a:effectLst/>
              <a:latin typeface="Figtree"/>
            </a:endParaRPr>
          </a:p>
        </p:txBody>
      </p:sp>
      <p:sp>
        <p:nvSpPr>
          <p:cNvPr id="14" name="TextBox 13">
            <a:extLst>
              <a:ext uri="{FF2B5EF4-FFF2-40B4-BE49-F238E27FC236}">
                <a16:creationId xmlns:a16="http://schemas.microsoft.com/office/drawing/2014/main" id="{F53A6DB3-E87E-2711-0572-A82748651926}"/>
              </a:ext>
            </a:extLst>
          </p:cNvPr>
          <p:cNvSpPr txBox="1"/>
          <p:nvPr/>
        </p:nvSpPr>
        <p:spPr>
          <a:xfrm>
            <a:off x="521405" y="1349446"/>
            <a:ext cx="3336390" cy="307777"/>
          </a:xfrm>
          <a:prstGeom prst="rect">
            <a:avLst/>
          </a:prstGeom>
          <a:noFill/>
          <a:ln>
            <a:noFill/>
          </a:ln>
        </p:spPr>
        <p:txBody>
          <a:bodyPr wrap="square">
            <a:spAutoFit/>
          </a:bodyPr>
          <a:lstStyle/>
          <a:p>
            <a:pPr algn="l" fontAlgn="base">
              <a:buNone/>
            </a:pPr>
            <a:r>
              <a:rPr lang="en-GB" sz="1400" b="1" i="0" dirty="0">
                <a:solidFill>
                  <a:srgbClr val="3A4638"/>
                </a:solidFill>
                <a:effectLst/>
                <a:latin typeface="Figtree"/>
              </a:rPr>
              <a:t>Useful links:</a:t>
            </a:r>
            <a:endParaRPr lang="en-GB" sz="1150" b="1" i="0" u="none" strike="noStrike" dirty="0">
              <a:solidFill>
                <a:srgbClr val="1E2428"/>
              </a:solidFill>
              <a:effectLst/>
              <a:latin typeface="Figtree"/>
            </a:endParaRPr>
          </a:p>
        </p:txBody>
      </p:sp>
    </p:spTree>
    <p:extLst>
      <p:ext uri="{BB962C8B-B14F-4D97-AF65-F5344CB8AC3E}">
        <p14:creationId xmlns:p14="http://schemas.microsoft.com/office/powerpoint/2010/main" val="2546965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B7D20-5E01-D72C-8AE4-8681AF9AA29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95AFBFC-C009-87B0-16FC-A09758A6A51E}"/>
              </a:ext>
            </a:extLst>
          </p:cNvPr>
          <p:cNvSpPr txBox="1"/>
          <p:nvPr/>
        </p:nvSpPr>
        <p:spPr>
          <a:xfrm>
            <a:off x="603546" y="1899605"/>
            <a:ext cx="10719629" cy="4247317"/>
          </a:xfrm>
          <a:prstGeom prst="rect">
            <a:avLst/>
          </a:prstGeom>
          <a:noFill/>
        </p:spPr>
        <p:txBody>
          <a:bodyPr wrap="square">
            <a:spAutoFit/>
          </a:bodyPr>
          <a:lstStyle/>
          <a:p>
            <a:pPr marL="285750" indent="-285750">
              <a:buFont typeface="Wingdings" pitchFamily="2" charset="2"/>
              <a:buChar char="q"/>
            </a:pPr>
            <a:r>
              <a:rPr lang="en-US" sz="1800" b="0" i="0" u="none" strike="noStrike" baseline="0" dirty="0">
                <a:solidFill>
                  <a:srgbClr val="000000"/>
                </a:solidFill>
                <a:latin typeface="Figtree Light"/>
              </a:rPr>
              <a:t>If you’re worried about your child’s progress, talk to your childminder/nursery/pre-school team, health visitor, local children’s </a:t>
            </a:r>
            <a:r>
              <a:rPr lang="en-US" sz="1800" b="0" i="0" u="none" strike="noStrike" baseline="0" dirty="0" err="1">
                <a:solidFill>
                  <a:srgbClr val="000000"/>
                </a:solidFill>
                <a:latin typeface="Figtree Light"/>
              </a:rPr>
              <a:t>centre</a:t>
            </a:r>
            <a:r>
              <a:rPr lang="en-US" sz="1800" b="0" i="0" u="none" strike="noStrike" baseline="0" dirty="0">
                <a:solidFill>
                  <a:srgbClr val="000000"/>
                </a:solidFill>
                <a:latin typeface="Figtree Light"/>
              </a:rPr>
              <a:t> or Hub.</a:t>
            </a:r>
          </a:p>
          <a:p>
            <a:pPr marL="285750" indent="-285750">
              <a:buFont typeface="Wingdings" pitchFamily="2" charset="2"/>
              <a:buChar char="q"/>
            </a:pPr>
            <a:endParaRPr lang="en-US" sz="1800" b="0" i="0" u="none" strike="noStrike" baseline="0" dirty="0">
              <a:solidFill>
                <a:srgbClr val="000000"/>
              </a:solidFill>
              <a:latin typeface="Figtree Light"/>
            </a:endParaRPr>
          </a:p>
          <a:p>
            <a:pPr marL="285750" indent="-285750">
              <a:buFont typeface="Wingdings" pitchFamily="2" charset="2"/>
              <a:buChar char="q"/>
            </a:pPr>
            <a:r>
              <a:rPr lang="en-US" sz="1800" b="0" i="0" u="none" strike="noStrike" baseline="0" dirty="0">
                <a:solidFill>
                  <a:srgbClr val="000000"/>
                </a:solidFill>
                <a:latin typeface="Figtree Light"/>
              </a:rPr>
              <a:t>If your child has developmental delays or SEND (suspected or confirmed), speak to their nursery, childminder, or health visitor/nursery/pre-school team well before they start Reception and discuss their needs when you are selecting schools. </a:t>
            </a:r>
          </a:p>
          <a:p>
            <a:pPr marL="285750" indent="-285750">
              <a:buFont typeface="Wingdings" pitchFamily="2" charset="2"/>
              <a:buChar char="q"/>
            </a:pPr>
            <a:endParaRPr lang="en-US" sz="1800" b="0" i="0" u="none" strike="noStrike" baseline="0" dirty="0">
              <a:solidFill>
                <a:srgbClr val="000000"/>
              </a:solidFill>
              <a:latin typeface="Figtree Light"/>
            </a:endParaRPr>
          </a:p>
          <a:p>
            <a:pPr marL="285750" indent="-285750">
              <a:buFont typeface="Wingdings" pitchFamily="2" charset="2"/>
              <a:buChar char="q"/>
            </a:pPr>
            <a:r>
              <a:rPr lang="en-US" sz="1800" b="0" i="0" u="none" strike="noStrike" baseline="0" dirty="0">
                <a:solidFill>
                  <a:srgbClr val="000000"/>
                </a:solidFill>
                <a:latin typeface="Figtree Light"/>
              </a:rPr>
              <a:t>You can work with your child’s early years setting to help your child with self-care, managing emotions, social skills, and communication in a way that suits their stage of development.</a:t>
            </a:r>
          </a:p>
          <a:p>
            <a:pPr marL="285750" indent="-285750">
              <a:buFont typeface="Wingdings" pitchFamily="2" charset="2"/>
              <a:buChar char="q"/>
            </a:pPr>
            <a:endParaRPr lang="en-US" sz="1800" b="0" i="0" u="none" strike="noStrike" baseline="0" dirty="0">
              <a:solidFill>
                <a:srgbClr val="000000"/>
              </a:solidFill>
              <a:latin typeface="Figtree Light"/>
            </a:endParaRPr>
          </a:p>
          <a:p>
            <a:pPr marL="285750" indent="-285750">
              <a:buFont typeface="Wingdings" pitchFamily="2" charset="2"/>
              <a:buChar char="q"/>
            </a:pPr>
            <a:r>
              <a:rPr lang="en-US" sz="1800" b="0" i="0" u="none" strike="noStrike" baseline="0" dirty="0">
                <a:solidFill>
                  <a:srgbClr val="000000"/>
                </a:solidFill>
                <a:latin typeface="Figtree Light"/>
              </a:rPr>
              <a:t>You might want to share details about their development, needs, what motivates them, what might trigger difficulties, how they learn best, and what strategies work well. </a:t>
            </a:r>
          </a:p>
          <a:p>
            <a:pPr marL="285750" indent="-285750">
              <a:buFont typeface="Wingdings" pitchFamily="2" charset="2"/>
              <a:buChar char="q"/>
            </a:pPr>
            <a:endParaRPr lang="en-US" sz="1800" b="0" i="0" u="none" strike="noStrike" baseline="0" dirty="0">
              <a:solidFill>
                <a:srgbClr val="000000"/>
              </a:solidFill>
              <a:latin typeface="Figtree Light"/>
            </a:endParaRPr>
          </a:p>
          <a:p>
            <a:pPr marL="285750" indent="-285750">
              <a:buFont typeface="Wingdings" pitchFamily="2" charset="2"/>
              <a:buChar char="q"/>
            </a:pPr>
            <a:r>
              <a:rPr lang="en-US" sz="1800" b="0" i="0" u="none" strike="noStrike" baseline="0" dirty="0">
                <a:solidFill>
                  <a:srgbClr val="000000"/>
                </a:solidFill>
                <a:latin typeface="Figtree Light"/>
              </a:rPr>
              <a:t>Make sure you share important information with everyone supporting your child, including their new Reception teacher.</a:t>
            </a:r>
            <a:endParaRPr lang="en-GB" dirty="0"/>
          </a:p>
        </p:txBody>
      </p:sp>
      <p:cxnSp>
        <p:nvCxnSpPr>
          <p:cNvPr id="16" name="Straight Connector 15">
            <a:extLst>
              <a:ext uri="{FF2B5EF4-FFF2-40B4-BE49-F238E27FC236}">
                <a16:creationId xmlns:a16="http://schemas.microsoft.com/office/drawing/2014/main" id="{4F5A0988-C4D3-C3EC-6CC9-86C42960FC5B}"/>
              </a:ext>
            </a:extLst>
          </p:cNvPr>
          <p:cNvCxnSpPr>
            <a:cxnSpLocks/>
          </p:cNvCxnSpPr>
          <p:nvPr/>
        </p:nvCxnSpPr>
        <p:spPr>
          <a:xfrm>
            <a:off x="0" y="0"/>
            <a:ext cx="12192000"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D45EF8-F843-3739-C01B-A1361F2D623A}"/>
              </a:ext>
            </a:extLst>
          </p:cNvPr>
          <p:cNvCxnSpPr>
            <a:cxnSpLocks/>
          </p:cNvCxnSpPr>
          <p:nvPr/>
        </p:nvCxnSpPr>
        <p:spPr>
          <a:xfrm>
            <a:off x="35169" y="6803781"/>
            <a:ext cx="12156831" cy="0"/>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C253049-9708-CD61-75E1-0F6AFE09119E}"/>
              </a:ext>
            </a:extLst>
          </p:cNvPr>
          <p:cNvCxnSpPr>
            <a:cxnSpLocks/>
          </p:cNvCxnSpPr>
          <p:nvPr/>
        </p:nvCxnSpPr>
        <p:spPr>
          <a:xfrm>
            <a:off x="0" y="-65942"/>
            <a:ext cx="0" cy="6923942"/>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75B6B9C-E033-8C7B-6C13-DB8729DD9B94}"/>
              </a:ext>
            </a:extLst>
          </p:cNvPr>
          <p:cNvCxnSpPr>
            <a:cxnSpLocks/>
          </p:cNvCxnSpPr>
          <p:nvPr/>
        </p:nvCxnSpPr>
        <p:spPr>
          <a:xfrm>
            <a:off x="12127523" y="27841"/>
            <a:ext cx="0" cy="6802317"/>
          </a:xfrm>
          <a:prstGeom prst="line">
            <a:avLst/>
          </a:prstGeom>
          <a:ln w="127000">
            <a:solidFill>
              <a:srgbClr val="FCDFC6"/>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50ED901-B6E5-4DCA-AE8D-CE57474A23C2}"/>
              </a:ext>
            </a:extLst>
          </p:cNvPr>
          <p:cNvPicPr>
            <a:picLocks noChangeAspect="1"/>
          </p:cNvPicPr>
          <p:nvPr/>
        </p:nvPicPr>
        <p:blipFill>
          <a:blip r:embed="rId2"/>
          <a:stretch>
            <a:fillRect/>
          </a:stretch>
        </p:blipFill>
        <p:spPr>
          <a:xfrm>
            <a:off x="489829" y="549420"/>
            <a:ext cx="6966039" cy="1214047"/>
          </a:xfrm>
          <a:prstGeom prst="rect">
            <a:avLst/>
          </a:prstGeom>
        </p:spPr>
      </p:pic>
    </p:spTree>
    <p:extLst>
      <p:ext uri="{BB962C8B-B14F-4D97-AF65-F5344CB8AC3E}">
        <p14:creationId xmlns:p14="http://schemas.microsoft.com/office/powerpoint/2010/main" val="4255845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30F75-4F15-D02F-3142-B242AE4205EC}"/>
              </a:ext>
            </a:extLst>
          </p:cNvPr>
          <p:cNvSpPr>
            <a:spLocks noGrp="1"/>
          </p:cNvSpPr>
          <p:nvPr>
            <p:ph type="title"/>
          </p:nvPr>
        </p:nvSpPr>
        <p:spPr/>
        <p:txBody>
          <a:bodyPr>
            <a:normAutofit fontScale="90000"/>
          </a:bodyPr>
          <a:lstStyle/>
          <a:p>
            <a:r>
              <a:rPr lang="en-GB" dirty="0">
                <a:latin typeface="Aptos" panose="020B0004020202020204" pitchFamily="34" charset="0"/>
              </a:rPr>
              <a:t>Starting Reception: your child’s journey to school starts at home…but we have to start somewhere!</a:t>
            </a:r>
          </a:p>
        </p:txBody>
      </p:sp>
      <p:sp>
        <p:nvSpPr>
          <p:cNvPr id="3" name="Content Placeholder 2">
            <a:extLst>
              <a:ext uri="{FF2B5EF4-FFF2-40B4-BE49-F238E27FC236}">
                <a16:creationId xmlns:a16="http://schemas.microsoft.com/office/drawing/2014/main" id="{E98B17A0-C6A5-AC4D-26AA-59C14A9A714E}"/>
              </a:ext>
            </a:extLst>
          </p:cNvPr>
          <p:cNvSpPr>
            <a:spLocks noGrp="1"/>
          </p:cNvSpPr>
          <p:nvPr>
            <p:ph idx="1"/>
          </p:nvPr>
        </p:nvSpPr>
        <p:spPr/>
        <p:txBody>
          <a:bodyPr>
            <a:normAutofit fontScale="85000" lnSpcReduction="20000"/>
          </a:bodyPr>
          <a:lstStyle/>
          <a:p>
            <a:r>
              <a:rPr lang="en-GB" dirty="0">
                <a:latin typeface="Aptos" panose="020B0004020202020204" pitchFamily="34" charset="0"/>
              </a:rPr>
              <a:t>Childminders, nursery professionals, primary schools and parent bodies coming together to agree a single definition of the skills </a:t>
            </a:r>
            <a:r>
              <a:rPr lang="en-GB" i="1" dirty="0">
                <a:latin typeface="Aptos" panose="020B0004020202020204" pitchFamily="34" charset="0"/>
              </a:rPr>
              <a:t>parents</a:t>
            </a:r>
            <a:r>
              <a:rPr lang="en-GB" dirty="0">
                <a:latin typeface="Aptos" panose="020B0004020202020204" pitchFamily="34" charset="0"/>
              </a:rPr>
              <a:t> can be practising with their children</a:t>
            </a:r>
          </a:p>
          <a:p>
            <a:r>
              <a:rPr lang="en-GB" dirty="0">
                <a:latin typeface="Aptos" panose="020B0004020202020204" pitchFamily="34" charset="0"/>
              </a:rPr>
              <a:t>But Starting reception is a </a:t>
            </a:r>
            <a:r>
              <a:rPr lang="en-GB" b="1" dirty="0">
                <a:latin typeface="Aptos" panose="020B0004020202020204" pitchFamily="34" charset="0"/>
              </a:rPr>
              <a:t>destination</a:t>
            </a:r>
            <a:r>
              <a:rPr lang="en-GB" dirty="0">
                <a:latin typeface="Aptos" panose="020B0004020202020204" pitchFamily="34" charset="0"/>
              </a:rPr>
              <a:t> not a route map</a:t>
            </a:r>
          </a:p>
          <a:p>
            <a:r>
              <a:rPr lang="en-GB" dirty="0">
                <a:latin typeface="Aptos" panose="020B0004020202020204" pitchFamily="34" charset="0"/>
              </a:rPr>
              <a:t>Every child is different, but every school needs to start somewhere</a:t>
            </a:r>
          </a:p>
          <a:p>
            <a:r>
              <a:rPr lang="en-GB" dirty="0">
                <a:latin typeface="Aptos" panose="020B0004020202020204" pitchFamily="34" charset="0"/>
              </a:rPr>
              <a:t>The website sets out simple steps for making the resource your own</a:t>
            </a:r>
          </a:p>
          <a:p>
            <a:r>
              <a:rPr lang="en-GB" dirty="0">
                <a:latin typeface="Aptos" panose="020B0004020202020204" pitchFamily="34" charset="0"/>
              </a:rPr>
              <a:t>A printable PDF version is available to print and distribute….</a:t>
            </a:r>
          </a:p>
          <a:p>
            <a:r>
              <a:rPr lang="en-GB" dirty="0">
                <a:latin typeface="Aptos" panose="020B0004020202020204" pitchFamily="34" charset="0"/>
              </a:rPr>
              <a:t>…and there are instructions for adding your own logo.  We WANT people to make it their own!</a:t>
            </a:r>
          </a:p>
          <a:p>
            <a:endParaRPr lang="en-GB" dirty="0">
              <a:latin typeface="Aptos" panose="020B0004020202020204" pitchFamily="34" charset="0"/>
            </a:endParaRPr>
          </a:p>
          <a:p>
            <a:r>
              <a:rPr lang="en-GB" dirty="0">
                <a:latin typeface="Aptos" panose="020B0004020202020204" pitchFamily="34" charset="0"/>
              </a:rPr>
              <a:t>Please let us know if you are using this resource – and how!  </a:t>
            </a:r>
            <a:r>
              <a:rPr lang="en-GB" dirty="0">
                <a:latin typeface="Aptos" panose="020B0004020202020204" pitchFamily="34" charset="0"/>
                <a:hlinkClick r:id="rId2"/>
              </a:rPr>
              <a:t>contact@startingreception.co.uk</a:t>
            </a:r>
            <a:r>
              <a:rPr lang="en-GB">
                <a:latin typeface="Aptos" panose="020B0004020202020204" pitchFamily="34" charset="0"/>
              </a:rPr>
              <a:t>   </a:t>
            </a:r>
            <a:endParaRPr lang="en-GB" dirty="0">
              <a:latin typeface="Aptos" panose="020B0004020202020204" pitchFamily="34" charset="0"/>
            </a:endParaRPr>
          </a:p>
        </p:txBody>
      </p:sp>
    </p:spTree>
    <p:extLst>
      <p:ext uri="{BB962C8B-B14F-4D97-AF65-F5344CB8AC3E}">
        <p14:creationId xmlns:p14="http://schemas.microsoft.com/office/powerpoint/2010/main" val="3194299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2AD6B0-DABB-7503-1FF2-9690043AE78A}"/>
              </a:ext>
            </a:extLst>
          </p:cNvPr>
          <p:cNvSpPr>
            <a:spLocks noGrp="1"/>
          </p:cNvSpPr>
          <p:nvPr>
            <p:ph type="title"/>
          </p:nvPr>
        </p:nvSpPr>
        <p:spPr>
          <a:xfrm>
            <a:off x="1043631" y="809898"/>
            <a:ext cx="9942716" cy="1554480"/>
          </a:xfrm>
        </p:spPr>
        <p:txBody>
          <a:bodyPr anchor="ctr">
            <a:normAutofit/>
          </a:bodyPr>
          <a:lstStyle/>
          <a:p>
            <a:r>
              <a:rPr lang="en-GB" sz="4800"/>
              <a:t>North Yorkshire Early Years SEND Trends</a:t>
            </a:r>
          </a:p>
        </p:txBody>
      </p:sp>
      <p:sp>
        <p:nvSpPr>
          <p:cNvPr id="3" name="Content Placeholder 2">
            <a:extLst>
              <a:ext uri="{FF2B5EF4-FFF2-40B4-BE49-F238E27FC236}">
                <a16:creationId xmlns:a16="http://schemas.microsoft.com/office/drawing/2014/main" id="{2014A577-28DB-B182-6651-328EEA11BA35}"/>
              </a:ext>
            </a:extLst>
          </p:cNvPr>
          <p:cNvSpPr>
            <a:spLocks noGrp="1"/>
          </p:cNvSpPr>
          <p:nvPr>
            <p:ph idx="1"/>
          </p:nvPr>
        </p:nvSpPr>
        <p:spPr>
          <a:xfrm>
            <a:off x="1045028" y="3017522"/>
            <a:ext cx="9941319" cy="3124658"/>
          </a:xfrm>
        </p:spPr>
        <p:txBody>
          <a:bodyPr anchor="ctr">
            <a:normAutofit/>
          </a:bodyPr>
          <a:lstStyle/>
          <a:p>
            <a:r>
              <a:rPr lang="en-GB" sz="2400" b="1" i="0">
                <a:effectLst/>
                <a:latin typeface="Calibri" panose="020F0502020204030204" pitchFamily="34" charset="0"/>
              </a:rPr>
              <a:t>Out of 453 early years providers (PVI) 99.6% are judged either good or outstanding.  </a:t>
            </a:r>
          </a:p>
          <a:p>
            <a:r>
              <a:rPr lang="en-GB" sz="2400" b="1" i="0">
                <a:effectLst/>
                <a:latin typeface="Calibri" panose="020F0502020204030204" pitchFamily="34" charset="0"/>
              </a:rPr>
              <a:t>This indicates high levels of quality first adaptive teaching within North Yorkshire settings and early years providers. This is evidenced through children's outcomes at the end of reception. </a:t>
            </a:r>
          </a:p>
          <a:p>
            <a:r>
              <a:rPr lang="en-GB" sz="2400" b="1" i="0">
                <a:effectLst/>
                <a:latin typeface="Calibri" panose="020F0502020204030204" pitchFamily="34" charset="0"/>
              </a:rPr>
              <a:t>None the less we recognise the gap with national for children under the age of 5 years for the identification of SEND. </a:t>
            </a:r>
          </a:p>
          <a:p>
            <a:r>
              <a:rPr lang="en-GB" sz="2400" b="1" i="0">
                <a:effectLst/>
                <a:latin typeface="Calibri" panose="020F0502020204030204" pitchFamily="34" charset="0"/>
              </a:rPr>
              <a:t>Outcomes for all children in North Yorkshire in Early Years is strong.</a:t>
            </a:r>
            <a:r>
              <a:rPr lang="en-GB" sz="2400" b="0" i="0">
                <a:effectLst/>
                <a:latin typeface="Calibri" panose="020F0502020204030204" pitchFamily="34" charset="0"/>
              </a:rPr>
              <a:t> </a:t>
            </a:r>
            <a:endParaRPr lang="en-GB"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95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ight Triangle 13">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18C3B81E-43AB-67B8-E9D7-73DA42131FCE}"/>
              </a:ext>
            </a:extLst>
          </p:cNvPr>
          <p:cNvPicPr>
            <a:picLocks noGrp="1" noChangeAspect="1"/>
          </p:cNvPicPr>
          <p:nvPr>
            <p:ph idx="1"/>
          </p:nvPr>
        </p:nvPicPr>
        <p:blipFill>
          <a:blip r:embed="rId2"/>
          <a:stretch>
            <a:fillRect/>
          </a:stretch>
        </p:blipFill>
        <p:spPr>
          <a:xfrm>
            <a:off x="1063295" y="918546"/>
            <a:ext cx="7544445" cy="4979334"/>
          </a:xfrm>
          <a:prstGeom prst="rect">
            <a:avLst/>
          </a:prstGeom>
        </p:spPr>
      </p:pic>
    </p:spTree>
    <p:extLst>
      <p:ext uri="{BB962C8B-B14F-4D97-AF65-F5344CB8AC3E}">
        <p14:creationId xmlns:p14="http://schemas.microsoft.com/office/powerpoint/2010/main" val="3773222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05FAB61-0A3D-29F5-166C-F662E517AD3A}"/>
              </a:ext>
            </a:extLst>
          </p:cNvPr>
          <p:cNvPicPr>
            <a:picLocks noGrp="1" noChangeAspect="1"/>
          </p:cNvPicPr>
          <p:nvPr>
            <p:ph idx="1"/>
          </p:nvPr>
        </p:nvPicPr>
        <p:blipFill>
          <a:blip r:embed="rId2"/>
          <a:stretch>
            <a:fillRect/>
          </a:stretch>
        </p:blipFill>
        <p:spPr>
          <a:xfrm>
            <a:off x="643467" y="948097"/>
            <a:ext cx="10905066" cy="4961804"/>
          </a:xfrm>
          <a:prstGeom prst="rect">
            <a:avLst/>
          </a:prstGeom>
        </p:spPr>
      </p:pic>
    </p:spTree>
    <p:extLst>
      <p:ext uri="{BB962C8B-B14F-4D97-AF65-F5344CB8AC3E}">
        <p14:creationId xmlns:p14="http://schemas.microsoft.com/office/powerpoint/2010/main" val="4149354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CB3EAC7-53CC-58F7-48B3-C1A3CB618E5B}"/>
              </a:ext>
            </a:extLst>
          </p:cNvPr>
          <p:cNvPicPr>
            <a:picLocks noGrp="1" noChangeAspect="1"/>
          </p:cNvPicPr>
          <p:nvPr>
            <p:ph idx="1"/>
          </p:nvPr>
        </p:nvPicPr>
        <p:blipFill>
          <a:blip r:embed="rId2"/>
          <a:stretch>
            <a:fillRect/>
          </a:stretch>
        </p:blipFill>
        <p:spPr>
          <a:xfrm>
            <a:off x="643467" y="770890"/>
            <a:ext cx="10905066" cy="5316218"/>
          </a:xfrm>
          <a:prstGeom prst="rect">
            <a:avLst/>
          </a:prstGeom>
        </p:spPr>
      </p:pic>
    </p:spTree>
    <p:extLst>
      <p:ext uri="{BB962C8B-B14F-4D97-AF65-F5344CB8AC3E}">
        <p14:creationId xmlns:p14="http://schemas.microsoft.com/office/powerpoint/2010/main" val="845361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92CE95A4-208B-E707-BA94-E5D2C440C779}"/>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7400" kern="1200" dirty="0">
                <a:solidFill>
                  <a:srgbClr val="FFFFFF"/>
                </a:solidFill>
                <a:latin typeface="+mj-lt"/>
                <a:ea typeface="+mj-ea"/>
                <a:cs typeface="+mj-cs"/>
              </a:rPr>
              <a:t>How can we support you in terms of Early Identification? </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679627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E80E051-723E-1C78-EF65-C4CB3BF7D7D7}"/>
              </a:ext>
            </a:extLst>
          </p:cNvPr>
          <p:cNvPicPr>
            <a:picLocks noGrp="1" noChangeAspect="1"/>
          </p:cNvPicPr>
          <p:nvPr>
            <p:ph idx="1"/>
          </p:nvPr>
        </p:nvPicPr>
        <p:blipFill>
          <a:blip r:embed="rId2"/>
          <a:stretch>
            <a:fillRect/>
          </a:stretch>
        </p:blipFill>
        <p:spPr>
          <a:xfrm>
            <a:off x="2620211" y="457200"/>
            <a:ext cx="6951578" cy="5943600"/>
          </a:xfrm>
          <a:prstGeom prst="rect">
            <a:avLst/>
          </a:prstGeom>
        </p:spPr>
      </p:pic>
    </p:spTree>
    <p:extLst>
      <p:ext uri="{BB962C8B-B14F-4D97-AF65-F5344CB8AC3E}">
        <p14:creationId xmlns:p14="http://schemas.microsoft.com/office/powerpoint/2010/main" val="2388644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ight Triangle 13">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CF628FCA-A01E-D2A2-F8AC-8CA7E785EC45}"/>
              </a:ext>
            </a:extLst>
          </p:cNvPr>
          <p:cNvPicPr>
            <a:picLocks noGrp="1" noChangeAspect="1"/>
          </p:cNvPicPr>
          <p:nvPr>
            <p:ph idx="1"/>
          </p:nvPr>
        </p:nvPicPr>
        <p:blipFill>
          <a:blip r:embed="rId2"/>
          <a:stretch>
            <a:fillRect/>
          </a:stretch>
        </p:blipFill>
        <p:spPr>
          <a:xfrm>
            <a:off x="1119596" y="918546"/>
            <a:ext cx="7431843" cy="4979334"/>
          </a:xfrm>
          <a:prstGeom prst="rect">
            <a:avLst/>
          </a:prstGeom>
        </p:spPr>
      </p:pic>
    </p:spTree>
    <p:extLst>
      <p:ext uri="{BB962C8B-B14F-4D97-AF65-F5344CB8AC3E}">
        <p14:creationId xmlns:p14="http://schemas.microsoft.com/office/powerpoint/2010/main" val="2488232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C5C1662-1838-0AE3-7257-975925DD9A95}"/>
              </a:ext>
            </a:extLst>
          </p:cNvPr>
          <p:cNvPicPr>
            <a:picLocks noGrp="1" noChangeAspect="1"/>
          </p:cNvPicPr>
          <p:nvPr>
            <p:ph idx="1"/>
          </p:nvPr>
        </p:nvPicPr>
        <p:blipFill>
          <a:blip r:embed="rId2"/>
          <a:stretch>
            <a:fillRect/>
          </a:stretch>
        </p:blipFill>
        <p:spPr>
          <a:xfrm>
            <a:off x="2784802" y="457200"/>
            <a:ext cx="6622396" cy="5943600"/>
          </a:xfrm>
          <a:prstGeom prst="rect">
            <a:avLst/>
          </a:prstGeom>
        </p:spPr>
      </p:pic>
    </p:spTree>
    <p:extLst>
      <p:ext uri="{BB962C8B-B14F-4D97-AF65-F5344CB8AC3E}">
        <p14:creationId xmlns:p14="http://schemas.microsoft.com/office/powerpoint/2010/main" val="2588542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260B3C-3AB3-6EE2-5660-D4B82DAE1CB5}"/>
              </a:ext>
            </a:extLst>
          </p:cNvPr>
          <p:cNvSpPr>
            <a:spLocks noGrp="1"/>
          </p:cNvSpPr>
          <p:nvPr>
            <p:ph type="title"/>
          </p:nvPr>
        </p:nvSpPr>
        <p:spPr>
          <a:xfrm>
            <a:off x="586478" y="1683756"/>
            <a:ext cx="3115265" cy="2396359"/>
          </a:xfrm>
        </p:spPr>
        <p:txBody>
          <a:bodyPr anchor="b">
            <a:normAutofit/>
          </a:bodyPr>
          <a:lstStyle/>
          <a:p>
            <a:pPr algn="r"/>
            <a:r>
              <a:rPr lang="en-GB" sz="3100">
                <a:solidFill>
                  <a:srgbClr val="FFFFFF"/>
                </a:solidFill>
              </a:rPr>
              <a:t>What will help you to support children with additional needs? </a:t>
            </a:r>
          </a:p>
        </p:txBody>
      </p:sp>
      <p:graphicFrame>
        <p:nvGraphicFramePr>
          <p:cNvPr id="5" name="Content Placeholder 2">
            <a:extLst>
              <a:ext uri="{FF2B5EF4-FFF2-40B4-BE49-F238E27FC236}">
                <a16:creationId xmlns:a16="http://schemas.microsoft.com/office/drawing/2014/main" id="{20E40247-8231-5672-FBBC-4681A44432E8}"/>
              </a:ext>
            </a:extLst>
          </p:cNvPr>
          <p:cNvGraphicFramePr>
            <a:graphicFrameLocks noGrp="1"/>
          </p:cNvGraphicFramePr>
          <p:nvPr>
            <p:ph idx="1"/>
            <p:extLst>
              <p:ext uri="{D42A27DB-BD31-4B8C-83A1-F6EECF244321}">
                <p14:modId xmlns:p14="http://schemas.microsoft.com/office/powerpoint/2010/main" val="193123661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145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8F1F90-36A6-A53A-148E-5F6951AB76D8}"/>
              </a:ext>
            </a:extLst>
          </p:cNvPr>
          <p:cNvSpPr>
            <a:spLocks noGrp="1"/>
          </p:cNvSpPr>
          <p:nvPr>
            <p:ph type="title"/>
          </p:nvPr>
        </p:nvSpPr>
        <p:spPr>
          <a:xfrm>
            <a:off x="1245072" y="1289765"/>
            <a:ext cx="3651101" cy="4270963"/>
          </a:xfrm>
        </p:spPr>
        <p:txBody>
          <a:bodyPr anchor="ctr">
            <a:normAutofit/>
          </a:bodyPr>
          <a:lstStyle/>
          <a:p>
            <a:pPr algn="ctr"/>
            <a:r>
              <a:rPr lang="en-GB" sz="5600">
                <a:solidFill>
                  <a:srgbClr val="FFFFFF"/>
                </a:solidFill>
              </a:rPr>
              <a:t>Who has accessed Dingley’s training? </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B30C0F5B-7AB9-2BCD-AE56-853DAF8B7CE3}"/>
              </a:ext>
            </a:extLst>
          </p:cNvPr>
          <p:cNvSpPr>
            <a:spLocks noGrp="1"/>
          </p:cNvSpPr>
          <p:nvPr>
            <p:ph idx="1"/>
          </p:nvPr>
        </p:nvSpPr>
        <p:spPr>
          <a:xfrm>
            <a:off x="6297233" y="518400"/>
            <a:ext cx="4771607" cy="5837949"/>
          </a:xfrm>
        </p:spPr>
        <p:txBody>
          <a:bodyPr anchor="ctr">
            <a:normAutofit/>
          </a:bodyPr>
          <a:lstStyle/>
          <a:p>
            <a:r>
              <a:rPr lang="en-GB" sz="2000">
                <a:solidFill>
                  <a:schemeClr val="tx1">
                    <a:alpha val="80000"/>
                  </a:schemeClr>
                </a:solidFill>
              </a:rPr>
              <a:t>Use any icon to let me know if you have accessed any training. </a:t>
            </a:r>
          </a:p>
          <a:p>
            <a:endParaRPr lang="en-GB" sz="2000">
              <a:solidFill>
                <a:schemeClr val="tx1">
                  <a:alpha val="80000"/>
                </a:schemeClr>
              </a:solidFill>
            </a:endParaRPr>
          </a:p>
          <a:p>
            <a:r>
              <a:rPr lang="en-GB" sz="2000">
                <a:solidFill>
                  <a:schemeClr val="tx1">
                    <a:alpha val="80000"/>
                  </a:schemeClr>
                </a:solidFill>
              </a:rPr>
              <a:t>Who has accessed at least 1 unit?</a:t>
            </a:r>
          </a:p>
          <a:p>
            <a:r>
              <a:rPr lang="en-GB" sz="2000">
                <a:solidFill>
                  <a:schemeClr val="tx1">
                    <a:alpha val="80000"/>
                  </a:schemeClr>
                </a:solidFill>
              </a:rPr>
              <a:t>Who has accessed at least 3 of the units?</a:t>
            </a:r>
          </a:p>
          <a:p>
            <a:r>
              <a:rPr lang="en-GB" sz="2000">
                <a:solidFill>
                  <a:schemeClr val="tx1">
                    <a:alpha val="80000"/>
                  </a:schemeClr>
                </a:solidFill>
              </a:rPr>
              <a:t>Who has accessed more than 3 of the units?</a:t>
            </a:r>
          </a:p>
          <a:p>
            <a:r>
              <a:rPr lang="en-GB" sz="2000">
                <a:solidFill>
                  <a:schemeClr val="tx1">
                    <a:alpha val="80000"/>
                  </a:schemeClr>
                </a:solidFill>
              </a:rPr>
              <a:t>Who has accessed all of the units?</a:t>
            </a:r>
          </a:p>
          <a:p>
            <a:endParaRPr lang="en-GB" sz="2000">
              <a:solidFill>
                <a:schemeClr val="tx1">
                  <a:alpha val="80000"/>
                </a:schemeClr>
              </a:solidFill>
            </a:endParaRPr>
          </a:p>
          <a:p>
            <a:endParaRPr lang="en-GB" sz="200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764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155C20-3F0E-4576-8A0B-C345B6231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F8CB6CB4-EB01-D995-330D-FF543BD1C7E9}"/>
              </a:ext>
            </a:extLst>
          </p:cNvPr>
          <p:cNvSpPr>
            <a:spLocks noGrp="1"/>
          </p:cNvSpPr>
          <p:nvPr>
            <p:ph type="title"/>
          </p:nvPr>
        </p:nvSpPr>
        <p:spPr>
          <a:xfrm>
            <a:off x="466730" y="1598246"/>
            <a:ext cx="4554659" cy="5034817"/>
          </a:xfrm>
        </p:spPr>
        <p:txBody>
          <a:bodyPr vert="horz" lIns="91440" tIns="45720" rIns="91440" bIns="45720" rtlCol="0" anchor="t">
            <a:normAutofit/>
          </a:bodyPr>
          <a:lstStyle/>
          <a:p>
            <a:r>
              <a:rPr lang="en-US" sz="6800" kern="1200">
                <a:solidFill>
                  <a:srgbClr val="FFFFFF"/>
                </a:solidFill>
                <a:latin typeface="+mj-lt"/>
                <a:ea typeface="+mj-ea"/>
                <a:cs typeface="+mj-cs"/>
              </a:rPr>
              <a:t>What have you thought of the training?</a:t>
            </a:r>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2" name="Graphic 21">
            <a:extLst>
              <a:ext uri="{FF2B5EF4-FFF2-40B4-BE49-F238E27FC236}">
                <a16:creationId xmlns:a16="http://schemas.microsoft.com/office/drawing/2014/main" id="{0BAEB82B-9A6B-4982-B56B-7529C6EA9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3128" y="1731109"/>
            <a:ext cx="139039" cy="136646"/>
          </a:xfrm>
          <a:custGeom>
            <a:avLst/>
            <a:gdLst>
              <a:gd name="connsiteX0" fmla="*/ 129602 w 139039"/>
              <a:gd name="connsiteY0" fmla="*/ 59048 h 136646"/>
              <a:gd name="connsiteX1" fmla="*/ 78957 w 139039"/>
              <a:gd name="connsiteY1" fmla="*/ 59048 h 136646"/>
              <a:gd name="connsiteX2" fmla="*/ 78957 w 139039"/>
              <a:gd name="connsiteY2" fmla="*/ 9275 h 136646"/>
              <a:gd name="connsiteX3" fmla="*/ 69520 w 139039"/>
              <a:gd name="connsiteY3" fmla="*/ 0 h 136646"/>
              <a:gd name="connsiteX4" fmla="*/ 60082 w 139039"/>
              <a:gd name="connsiteY4" fmla="*/ 9275 h 136646"/>
              <a:gd name="connsiteX5" fmla="*/ 60082 w 139039"/>
              <a:gd name="connsiteY5" fmla="*/ 59048 h 136646"/>
              <a:gd name="connsiteX6" fmla="*/ 9437 w 139039"/>
              <a:gd name="connsiteY6" fmla="*/ 59048 h 136646"/>
              <a:gd name="connsiteX7" fmla="*/ 0 w 139039"/>
              <a:gd name="connsiteY7" fmla="*/ 68323 h 136646"/>
              <a:gd name="connsiteX8" fmla="*/ 9437 w 139039"/>
              <a:gd name="connsiteY8" fmla="*/ 77598 h 136646"/>
              <a:gd name="connsiteX9" fmla="*/ 60082 w 139039"/>
              <a:gd name="connsiteY9" fmla="*/ 77598 h 136646"/>
              <a:gd name="connsiteX10" fmla="*/ 60082 w 139039"/>
              <a:gd name="connsiteY10" fmla="*/ 127371 h 136646"/>
              <a:gd name="connsiteX11" fmla="*/ 69520 w 139039"/>
              <a:gd name="connsiteY11" fmla="*/ 136646 h 136646"/>
              <a:gd name="connsiteX12" fmla="*/ 78957 w 139039"/>
              <a:gd name="connsiteY12" fmla="*/ 127371 h 136646"/>
              <a:gd name="connsiteX13" fmla="*/ 78957 w 139039"/>
              <a:gd name="connsiteY13" fmla="*/ 77598 h 136646"/>
              <a:gd name="connsiteX14" fmla="*/ 129602 w 139039"/>
              <a:gd name="connsiteY14" fmla="*/ 77598 h 136646"/>
              <a:gd name="connsiteX15" fmla="*/ 139039 w 139039"/>
              <a:gd name="connsiteY15" fmla="*/ 68323 h 136646"/>
              <a:gd name="connsiteX16" fmla="*/ 129602 w 139039"/>
              <a:gd name="connsiteY16" fmla="*/ 59048 h 13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6646">
                <a:moveTo>
                  <a:pt x="129602" y="59048"/>
                </a:moveTo>
                <a:lnTo>
                  <a:pt x="78957" y="59048"/>
                </a:lnTo>
                <a:lnTo>
                  <a:pt x="78957" y="9275"/>
                </a:lnTo>
                <a:cubicBezTo>
                  <a:pt x="78957" y="4152"/>
                  <a:pt x="74731" y="0"/>
                  <a:pt x="69520" y="0"/>
                </a:cubicBezTo>
                <a:cubicBezTo>
                  <a:pt x="64308" y="0"/>
                  <a:pt x="60082" y="4152"/>
                  <a:pt x="60082" y="9275"/>
                </a:cubicBezTo>
                <a:lnTo>
                  <a:pt x="60082" y="59048"/>
                </a:lnTo>
                <a:lnTo>
                  <a:pt x="9437" y="59048"/>
                </a:lnTo>
                <a:cubicBezTo>
                  <a:pt x="4225" y="59048"/>
                  <a:pt x="0" y="63201"/>
                  <a:pt x="0" y="68323"/>
                </a:cubicBezTo>
                <a:cubicBezTo>
                  <a:pt x="0" y="73445"/>
                  <a:pt x="4225" y="77598"/>
                  <a:pt x="9437" y="77598"/>
                </a:cubicBezTo>
                <a:lnTo>
                  <a:pt x="60082" y="77598"/>
                </a:lnTo>
                <a:lnTo>
                  <a:pt x="60082" y="127371"/>
                </a:lnTo>
                <a:cubicBezTo>
                  <a:pt x="60082" y="132493"/>
                  <a:pt x="64308" y="136646"/>
                  <a:pt x="69520" y="136646"/>
                </a:cubicBezTo>
                <a:cubicBezTo>
                  <a:pt x="74731" y="136646"/>
                  <a:pt x="78957" y="132493"/>
                  <a:pt x="78957" y="127371"/>
                </a:cubicBezTo>
                <a:lnTo>
                  <a:pt x="78957" y="77598"/>
                </a:lnTo>
                <a:lnTo>
                  <a:pt x="129602" y="77598"/>
                </a:lnTo>
                <a:cubicBezTo>
                  <a:pt x="134814" y="77598"/>
                  <a:pt x="139039" y="73445"/>
                  <a:pt x="139039" y="68323"/>
                </a:cubicBezTo>
                <a:cubicBezTo>
                  <a:pt x="139039" y="63201"/>
                  <a:pt x="134814" y="59048"/>
                  <a:pt x="129602" y="59048"/>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4" name="Graphic 17">
            <a:extLst>
              <a:ext uri="{FF2B5EF4-FFF2-40B4-BE49-F238E27FC236}">
                <a16:creationId xmlns:a16="http://schemas.microsoft.com/office/drawing/2014/main" id="{FC71CE45-EECF-4555-AD4B-1B3D0D5D1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1908" y="1956458"/>
            <a:ext cx="91138" cy="89570"/>
          </a:xfrm>
          <a:custGeom>
            <a:avLst/>
            <a:gdLst>
              <a:gd name="connsiteX0" fmla="*/ 91138 w 91138"/>
              <a:gd name="connsiteY0" fmla="*/ 44785 h 89570"/>
              <a:gd name="connsiteX1" fmla="*/ 45569 w 91138"/>
              <a:gd name="connsiteY1" fmla="*/ 89570 h 89570"/>
              <a:gd name="connsiteX2" fmla="*/ 0 w 91138"/>
              <a:gd name="connsiteY2" fmla="*/ 44785 h 89570"/>
              <a:gd name="connsiteX3" fmla="*/ 45569 w 91138"/>
              <a:gd name="connsiteY3" fmla="*/ 0 h 89570"/>
              <a:gd name="connsiteX4" fmla="*/ 91138 w 91138"/>
              <a:gd name="connsiteY4" fmla="*/ 44785 h 89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89570">
                <a:moveTo>
                  <a:pt x="91138" y="44785"/>
                </a:moveTo>
                <a:cubicBezTo>
                  <a:pt x="91138" y="69519"/>
                  <a:pt x="70736" y="89570"/>
                  <a:pt x="45569" y="89570"/>
                </a:cubicBezTo>
                <a:cubicBezTo>
                  <a:pt x="20402" y="89570"/>
                  <a:pt x="0" y="69519"/>
                  <a:pt x="0" y="44785"/>
                </a:cubicBezTo>
                <a:cubicBezTo>
                  <a:pt x="0" y="20051"/>
                  <a:pt x="20402" y="0"/>
                  <a:pt x="45569" y="0"/>
                </a:cubicBezTo>
                <a:cubicBezTo>
                  <a:pt x="70736" y="0"/>
                  <a:pt x="91138" y="20051"/>
                  <a:pt x="91138" y="44785"/>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6" name="Graphic 22">
            <a:extLst>
              <a:ext uri="{FF2B5EF4-FFF2-40B4-BE49-F238E27FC236}">
                <a16:creationId xmlns:a16="http://schemas.microsoft.com/office/drawing/2014/main" id="{53AA89D1-0C70-46BB-8E35-5722A4B18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7588" y="2177021"/>
            <a:ext cx="127714" cy="125516"/>
          </a:xfrm>
          <a:custGeom>
            <a:avLst/>
            <a:gdLst>
              <a:gd name="connsiteX0" fmla="*/ 63857 w 127714"/>
              <a:gd name="connsiteY0" fmla="*/ 18549 h 125516"/>
              <a:gd name="connsiteX1" fmla="*/ 108840 w 127714"/>
              <a:gd name="connsiteY1" fmla="*/ 62758 h 125516"/>
              <a:gd name="connsiteX2" fmla="*/ 63857 w 127714"/>
              <a:gd name="connsiteY2" fmla="*/ 106967 h 125516"/>
              <a:gd name="connsiteX3" fmla="*/ 18874 w 127714"/>
              <a:gd name="connsiteY3" fmla="*/ 62758 h 125516"/>
              <a:gd name="connsiteX4" fmla="*/ 63857 w 127714"/>
              <a:gd name="connsiteY4" fmla="*/ 18549 h 125516"/>
              <a:gd name="connsiteX5" fmla="*/ 63857 w 127714"/>
              <a:gd name="connsiteY5" fmla="*/ 0 h 125516"/>
              <a:gd name="connsiteX6" fmla="*/ 0 w 127714"/>
              <a:gd name="connsiteY6" fmla="*/ 62758 h 125516"/>
              <a:gd name="connsiteX7" fmla="*/ 63857 w 127714"/>
              <a:gd name="connsiteY7" fmla="*/ 125516 h 125516"/>
              <a:gd name="connsiteX8" fmla="*/ 127714 w 127714"/>
              <a:gd name="connsiteY8" fmla="*/ 62758 h 125516"/>
              <a:gd name="connsiteX9" fmla="*/ 63857 w 127714"/>
              <a:gd name="connsiteY9" fmla="*/ 0 h 12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5516">
                <a:moveTo>
                  <a:pt x="63857" y="18549"/>
                </a:moveTo>
                <a:cubicBezTo>
                  <a:pt x="88700" y="18549"/>
                  <a:pt x="108840" y="38342"/>
                  <a:pt x="108840" y="62758"/>
                </a:cubicBezTo>
                <a:cubicBezTo>
                  <a:pt x="108840" y="87174"/>
                  <a:pt x="88700" y="106967"/>
                  <a:pt x="63857" y="106967"/>
                </a:cubicBezTo>
                <a:cubicBezTo>
                  <a:pt x="39014" y="106967"/>
                  <a:pt x="18874" y="87174"/>
                  <a:pt x="18874" y="62758"/>
                </a:cubicBezTo>
                <a:cubicBezTo>
                  <a:pt x="18898" y="38352"/>
                  <a:pt x="39024" y="18573"/>
                  <a:pt x="63857" y="18549"/>
                </a:cubicBezTo>
                <a:moveTo>
                  <a:pt x="63857" y="0"/>
                </a:moveTo>
                <a:cubicBezTo>
                  <a:pt x="28590" y="0"/>
                  <a:pt x="0" y="28098"/>
                  <a:pt x="0" y="62758"/>
                </a:cubicBezTo>
                <a:cubicBezTo>
                  <a:pt x="0" y="97418"/>
                  <a:pt x="28590" y="125516"/>
                  <a:pt x="63857" y="125516"/>
                </a:cubicBezTo>
                <a:cubicBezTo>
                  <a:pt x="99124" y="125516"/>
                  <a:pt x="127714" y="97418"/>
                  <a:pt x="127714" y="62758"/>
                </a:cubicBezTo>
                <a:cubicBezTo>
                  <a:pt x="127714" y="28098"/>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989594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155C20-3F0E-4576-8A0B-C345B6231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1A33D4A-41F8-0BF5-16AF-5B110B7C3DD4}"/>
              </a:ext>
            </a:extLst>
          </p:cNvPr>
          <p:cNvSpPr>
            <a:spLocks noGrp="1"/>
          </p:cNvSpPr>
          <p:nvPr>
            <p:ph type="title"/>
          </p:nvPr>
        </p:nvSpPr>
        <p:spPr>
          <a:xfrm>
            <a:off x="466730" y="1598246"/>
            <a:ext cx="4554659" cy="5034817"/>
          </a:xfrm>
        </p:spPr>
        <p:txBody>
          <a:bodyPr vert="horz" lIns="91440" tIns="45720" rIns="91440" bIns="45720" rtlCol="0" anchor="t">
            <a:normAutofit/>
          </a:bodyPr>
          <a:lstStyle/>
          <a:p>
            <a:r>
              <a:rPr lang="en-US" sz="5600" kern="1200">
                <a:solidFill>
                  <a:srgbClr val="FFFFFF"/>
                </a:solidFill>
                <a:latin typeface="+mj-lt"/>
                <a:ea typeface="+mj-ea"/>
                <a:cs typeface="+mj-cs"/>
              </a:rPr>
              <a:t>What have you implemented or altered following the training? </a:t>
            </a:r>
          </a:p>
        </p:txBody>
      </p:sp>
      <p:sp>
        <p:nvSpPr>
          <p:cNvPr id="3" name="Content Placeholder 2">
            <a:extLst>
              <a:ext uri="{FF2B5EF4-FFF2-40B4-BE49-F238E27FC236}">
                <a16:creationId xmlns:a16="http://schemas.microsoft.com/office/drawing/2014/main" id="{CC499313-83C2-EFF5-A1C1-ED97B14A01F7}"/>
              </a:ext>
            </a:extLst>
          </p:cNvPr>
          <p:cNvSpPr>
            <a:spLocks noGrp="1"/>
          </p:cNvSpPr>
          <p:nvPr>
            <p:ph idx="1"/>
          </p:nvPr>
        </p:nvSpPr>
        <p:spPr>
          <a:xfrm>
            <a:off x="5792994" y="1590840"/>
            <a:ext cx="5010506" cy="5007531"/>
          </a:xfrm>
        </p:spPr>
        <p:txBody>
          <a:bodyPr vert="horz" lIns="91440" tIns="45720" rIns="91440" bIns="45720" rtlCol="0">
            <a:normAutofit/>
          </a:bodyPr>
          <a:lstStyle/>
          <a:p>
            <a:pPr marL="0" indent="0">
              <a:buNone/>
            </a:pPr>
            <a:r>
              <a:rPr lang="en-US" sz="4400" kern="1200">
                <a:solidFill>
                  <a:srgbClr val="FFFFFF"/>
                </a:solidFill>
                <a:latin typeface="+mn-lt"/>
                <a:ea typeface="+mn-ea"/>
                <a:cs typeface="+mn-cs"/>
              </a:rPr>
              <a:t>What is the impact of the training? </a:t>
            </a:r>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2" name="Graphic 21">
            <a:extLst>
              <a:ext uri="{FF2B5EF4-FFF2-40B4-BE49-F238E27FC236}">
                <a16:creationId xmlns:a16="http://schemas.microsoft.com/office/drawing/2014/main" id="{0BAEB82B-9A6B-4982-B56B-7529C6EA9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3128" y="1731109"/>
            <a:ext cx="139039" cy="136646"/>
          </a:xfrm>
          <a:custGeom>
            <a:avLst/>
            <a:gdLst>
              <a:gd name="connsiteX0" fmla="*/ 129602 w 139039"/>
              <a:gd name="connsiteY0" fmla="*/ 59048 h 136646"/>
              <a:gd name="connsiteX1" fmla="*/ 78957 w 139039"/>
              <a:gd name="connsiteY1" fmla="*/ 59048 h 136646"/>
              <a:gd name="connsiteX2" fmla="*/ 78957 w 139039"/>
              <a:gd name="connsiteY2" fmla="*/ 9275 h 136646"/>
              <a:gd name="connsiteX3" fmla="*/ 69520 w 139039"/>
              <a:gd name="connsiteY3" fmla="*/ 0 h 136646"/>
              <a:gd name="connsiteX4" fmla="*/ 60082 w 139039"/>
              <a:gd name="connsiteY4" fmla="*/ 9275 h 136646"/>
              <a:gd name="connsiteX5" fmla="*/ 60082 w 139039"/>
              <a:gd name="connsiteY5" fmla="*/ 59048 h 136646"/>
              <a:gd name="connsiteX6" fmla="*/ 9437 w 139039"/>
              <a:gd name="connsiteY6" fmla="*/ 59048 h 136646"/>
              <a:gd name="connsiteX7" fmla="*/ 0 w 139039"/>
              <a:gd name="connsiteY7" fmla="*/ 68323 h 136646"/>
              <a:gd name="connsiteX8" fmla="*/ 9437 w 139039"/>
              <a:gd name="connsiteY8" fmla="*/ 77598 h 136646"/>
              <a:gd name="connsiteX9" fmla="*/ 60082 w 139039"/>
              <a:gd name="connsiteY9" fmla="*/ 77598 h 136646"/>
              <a:gd name="connsiteX10" fmla="*/ 60082 w 139039"/>
              <a:gd name="connsiteY10" fmla="*/ 127371 h 136646"/>
              <a:gd name="connsiteX11" fmla="*/ 69520 w 139039"/>
              <a:gd name="connsiteY11" fmla="*/ 136646 h 136646"/>
              <a:gd name="connsiteX12" fmla="*/ 78957 w 139039"/>
              <a:gd name="connsiteY12" fmla="*/ 127371 h 136646"/>
              <a:gd name="connsiteX13" fmla="*/ 78957 w 139039"/>
              <a:gd name="connsiteY13" fmla="*/ 77598 h 136646"/>
              <a:gd name="connsiteX14" fmla="*/ 129602 w 139039"/>
              <a:gd name="connsiteY14" fmla="*/ 77598 h 136646"/>
              <a:gd name="connsiteX15" fmla="*/ 139039 w 139039"/>
              <a:gd name="connsiteY15" fmla="*/ 68323 h 136646"/>
              <a:gd name="connsiteX16" fmla="*/ 129602 w 139039"/>
              <a:gd name="connsiteY16" fmla="*/ 59048 h 13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6646">
                <a:moveTo>
                  <a:pt x="129602" y="59048"/>
                </a:moveTo>
                <a:lnTo>
                  <a:pt x="78957" y="59048"/>
                </a:lnTo>
                <a:lnTo>
                  <a:pt x="78957" y="9275"/>
                </a:lnTo>
                <a:cubicBezTo>
                  <a:pt x="78957" y="4152"/>
                  <a:pt x="74731" y="0"/>
                  <a:pt x="69520" y="0"/>
                </a:cubicBezTo>
                <a:cubicBezTo>
                  <a:pt x="64308" y="0"/>
                  <a:pt x="60082" y="4152"/>
                  <a:pt x="60082" y="9275"/>
                </a:cubicBezTo>
                <a:lnTo>
                  <a:pt x="60082" y="59048"/>
                </a:lnTo>
                <a:lnTo>
                  <a:pt x="9437" y="59048"/>
                </a:lnTo>
                <a:cubicBezTo>
                  <a:pt x="4225" y="59048"/>
                  <a:pt x="0" y="63201"/>
                  <a:pt x="0" y="68323"/>
                </a:cubicBezTo>
                <a:cubicBezTo>
                  <a:pt x="0" y="73445"/>
                  <a:pt x="4225" y="77598"/>
                  <a:pt x="9437" y="77598"/>
                </a:cubicBezTo>
                <a:lnTo>
                  <a:pt x="60082" y="77598"/>
                </a:lnTo>
                <a:lnTo>
                  <a:pt x="60082" y="127371"/>
                </a:lnTo>
                <a:cubicBezTo>
                  <a:pt x="60082" y="132493"/>
                  <a:pt x="64308" y="136646"/>
                  <a:pt x="69520" y="136646"/>
                </a:cubicBezTo>
                <a:cubicBezTo>
                  <a:pt x="74731" y="136646"/>
                  <a:pt x="78957" y="132493"/>
                  <a:pt x="78957" y="127371"/>
                </a:cubicBezTo>
                <a:lnTo>
                  <a:pt x="78957" y="77598"/>
                </a:lnTo>
                <a:lnTo>
                  <a:pt x="129602" y="77598"/>
                </a:lnTo>
                <a:cubicBezTo>
                  <a:pt x="134814" y="77598"/>
                  <a:pt x="139039" y="73445"/>
                  <a:pt x="139039" y="68323"/>
                </a:cubicBezTo>
                <a:cubicBezTo>
                  <a:pt x="139039" y="63201"/>
                  <a:pt x="134814" y="59048"/>
                  <a:pt x="129602" y="59048"/>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4" name="Graphic 17">
            <a:extLst>
              <a:ext uri="{FF2B5EF4-FFF2-40B4-BE49-F238E27FC236}">
                <a16:creationId xmlns:a16="http://schemas.microsoft.com/office/drawing/2014/main" id="{FC71CE45-EECF-4555-AD4B-1B3D0D5D1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1908" y="1956458"/>
            <a:ext cx="91138" cy="89570"/>
          </a:xfrm>
          <a:custGeom>
            <a:avLst/>
            <a:gdLst>
              <a:gd name="connsiteX0" fmla="*/ 91138 w 91138"/>
              <a:gd name="connsiteY0" fmla="*/ 44785 h 89570"/>
              <a:gd name="connsiteX1" fmla="*/ 45569 w 91138"/>
              <a:gd name="connsiteY1" fmla="*/ 89570 h 89570"/>
              <a:gd name="connsiteX2" fmla="*/ 0 w 91138"/>
              <a:gd name="connsiteY2" fmla="*/ 44785 h 89570"/>
              <a:gd name="connsiteX3" fmla="*/ 45569 w 91138"/>
              <a:gd name="connsiteY3" fmla="*/ 0 h 89570"/>
              <a:gd name="connsiteX4" fmla="*/ 91138 w 91138"/>
              <a:gd name="connsiteY4" fmla="*/ 44785 h 89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89570">
                <a:moveTo>
                  <a:pt x="91138" y="44785"/>
                </a:moveTo>
                <a:cubicBezTo>
                  <a:pt x="91138" y="69519"/>
                  <a:pt x="70736" y="89570"/>
                  <a:pt x="45569" y="89570"/>
                </a:cubicBezTo>
                <a:cubicBezTo>
                  <a:pt x="20402" y="89570"/>
                  <a:pt x="0" y="69519"/>
                  <a:pt x="0" y="44785"/>
                </a:cubicBezTo>
                <a:cubicBezTo>
                  <a:pt x="0" y="20051"/>
                  <a:pt x="20402" y="0"/>
                  <a:pt x="45569" y="0"/>
                </a:cubicBezTo>
                <a:cubicBezTo>
                  <a:pt x="70736" y="0"/>
                  <a:pt x="91138" y="20051"/>
                  <a:pt x="91138" y="44785"/>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6" name="Graphic 22">
            <a:extLst>
              <a:ext uri="{FF2B5EF4-FFF2-40B4-BE49-F238E27FC236}">
                <a16:creationId xmlns:a16="http://schemas.microsoft.com/office/drawing/2014/main" id="{53AA89D1-0C70-46BB-8E35-5722A4B18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7588" y="2177021"/>
            <a:ext cx="127714" cy="125516"/>
          </a:xfrm>
          <a:custGeom>
            <a:avLst/>
            <a:gdLst>
              <a:gd name="connsiteX0" fmla="*/ 63857 w 127714"/>
              <a:gd name="connsiteY0" fmla="*/ 18549 h 125516"/>
              <a:gd name="connsiteX1" fmla="*/ 108840 w 127714"/>
              <a:gd name="connsiteY1" fmla="*/ 62758 h 125516"/>
              <a:gd name="connsiteX2" fmla="*/ 63857 w 127714"/>
              <a:gd name="connsiteY2" fmla="*/ 106967 h 125516"/>
              <a:gd name="connsiteX3" fmla="*/ 18874 w 127714"/>
              <a:gd name="connsiteY3" fmla="*/ 62758 h 125516"/>
              <a:gd name="connsiteX4" fmla="*/ 63857 w 127714"/>
              <a:gd name="connsiteY4" fmla="*/ 18549 h 125516"/>
              <a:gd name="connsiteX5" fmla="*/ 63857 w 127714"/>
              <a:gd name="connsiteY5" fmla="*/ 0 h 125516"/>
              <a:gd name="connsiteX6" fmla="*/ 0 w 127714"/>
              <a:gd name="connsiteY6" fmla="*/ 62758 h 125516"/>
              <a:gd name="connsiteX7" fmla="*/ 63857 w 127714"/>
              <a:gd name="connsiteY7" fmla="*/ 125516 h 125516"/>
              <a:gd name="connsiteX8" fmla="*/ 127714 w 127714"/>
              <a:gd name="connsiteY8" fmla="*/ 62758 h 125516"/>
              <a:gd name="connsiteX9" fmla="*/ 63857 w 127714"/>
              <a:gd name="connsiteY9" fmla="*/ 0 h 12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5516">
                <a:moveTo>
                  <a:pt x="63857" y="18549"/>
                </a:moveTo>
                <a:cubicBezTo>
                  <a:pt x="88700" y="18549"/>
                  <a:pt x="108840" y="38342"/>
                  <a:pt x="108840" y="62758"/>
                </a:cubicBezTo>
                <a:cubicBezTo>
                  <a:pt x="108840" y="87174"/>
                  <a:pt x="88700" y="106967"/>
                  <a:pt x="63857" y="106967"/>
                </a:cubicBezTo>
                <a:cubicBezTo>
                  <a:pt x="39014" y="106967"/>
                  <a:pt x="18874" y="87174"/>
                  <a:pt x="18874" y="62758"/>
                </a:cubicBezTo>
                <a:cubicBezTo>
                  <a:pt x="18898" y="38352"/>
                  <a:pt x="39024" y="18573"/>
                  <a:pt x="63857" y="18549"/>
                </a:cubicBezTo>
                <a:moveTo>
                  <a:pt x="63857" y="0"/>
                </a:moveTo>
                <a:cubicBezTo>
                  <a:pt x="28590" y="0"/>
                  <a:pt x="0" y="28098"/>
                  <a:pt x="0" y="62758"/>
                </a:cubicBezTo>
                <a:cubicBezTo>
                  <a:pt x="0" y="97418"/>
                  <a:pt x="28590" y="125516"/>
                  <a:pt x="63857" y="125516"/>
                </a:cubicBezTo>
                <a:cubicBezTo>
                  <a:pt x="99124" y="125516"/>
                  <a:pt x="127714" y="97418"/>
                  <a:pt x="127714" y="62758"/>
                </a:cubicBezTo>
                <a:cubicBezTo>
                  <a:pt x="127714" y="28098"/>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26944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541E59-60B8-A213-E236-54DFAA18CFAB}"/>
              </a:ext>
            </a:extLst>
          </p:cNvPr>
          <p:cNvSpPr>
            <a:spLocks noGrp="1"/>
          </p:cNvSpPr>
          <p:nvPr>
            <p:ph type="title"/>
          </p:nvPr>
        </p:nvSpPr>
        <p:spPr>
          <a:xfrm>
            <a:off x="838200" y="620742"/>
            <a:ext cx="10515600" cy="1325563"/>
          </a:xfrm>
        </p:spPr>
        <p:txBody>
          <a:bodyPr>
            <a:normAutofit/>
          </a:bodyPr>
          <a:lstStyle/>
          <a:p>
            <a:r>
              <a:rPr lang="en-GB" dirty="0">
                <a:solidFill>
                  <a:srgbClr val="FFFFFF"/>
                </a:solidFill>
              </a:rPr>
              <a:t>What have been the barriers to accessing the training? </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C7C458A-8B6E-0980-4D12-A41E8C28B4E1}"/>
              </a:ext>
            </a:extLst>
          </p:cNvPr>
          <p:cNvSpPr>
            <a:spLocks noGrp="1"/>
          </p:cNvSpPr>
          <p:nvPr>
            <p:ph sz="half" idx="2"/>
          </p:nvPr>
        </p:nvSpPr>
        <p:spPr>
          <a:xfrm>
            <a:off x="264161" y="2266345"/>
            <a:ext cx="11089639" cy="3910618"/>
          </a:xfrm>
        </p:spPr>
        <p:txBody>
          <a:bodyPr>
            <a:normAutofit/>
          </a:bodyPr>
          <a:lstStyle/>
          <a:p>
            <a:r>
              <a:rPr lang="en-GB" sz="2400" dirty="0">
                <a:solidFill>
                  <a:srgbClr val="FFFFFF"/>
                </a:solidFill>
              </a:rPr>
              <a:t>What would support you to access and implement the training?</a:t>
            </a:r>
          </a:p>
          <a:p>
            <a:endParaRPr lang="en-GB" sz="2400" dirty="0">
              <a:solidFill>
                <a:srgbClr val="FFFFFF"/>
              </a:solidFill>
            </a:endParaRPr>
          </a:p>
          <a:p>
            <a:endParaRPr lang="en-GB" sz="2400" dirty="0">
              <a:solidFill>
                <a:srgbClr val="FFFFFF"/>
              </a:solidFill>
            </a:endParaRPr>
          </a:p>
          <a:p>
            <a:endParaRPr lang="en-GB" sz="2400" dirty="0">
              <a:solidFill>
                <a:srgbClr val="FFFFFF"/>
              </a:solidFill>
            </a:endParaRPr>
          </a:p>
          <a:p>
            <a:r>
              <a:rPr lang="en-GB" sz="2400" dirty="0">
                <a:solidFill>
                  <a:srgbClr val="FFFFFF"/>
                </a:solidFill>
              </a:rPr>
              <a:t>Would Dingley’s on tour support you? </a:t>
            </a:r>
          </a:p>
        </p:txBody>
      </p:sp>
    </p:spTree>
    <p:extLst>
      <p:ext uri="{BB962C8B-B14F-4D97-AF65-F5344CB8AC3E}">
        <p14:creationId xmlns:p14="http://schemas.microsoft.com/office/powerpoint/2010/main" val="1751204708"/>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CBAF6-48B3-1BBF-BB66-5FF1DBF11C3F}"/>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5600" kern="1200">
                <a:solidFill>
                  <a:srgbClr val="FFFFFF"/>
                </a:solidFill>
                <a:latin typeface="+mj-lt"/>
                <a:ea typeface="+mj-ea"/>
                <a:cs typeface="+mj-cs"/>
              </a:rPr>
              <a:t>Latest Headline data from Dingley’s </a:t>
            </a:r>
          </a:p>
        </p:txBody>
      </p:sp>
      <p:sp>
        <p:nvSpPr>
          <p:cNvPr id="2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7F3D01D3-CC16-69A5-88A1-CF8ED4C78B65}"/>
              </a:ext>
            </a:extLst>
          </p:cNvPr>
          <p:cNvSpPr>
            <a:spLocks noGrp="1"/>
          </p:cNvSpPr>
          <p:nvPr>
            <p:ph sz="half" idx="1"/>
          </p:nvPr>
        </p:nvSpPr>
        <p:spPr>
          <a:xfrm>
            <a:off x="6297233" y="518400"/>
            <a:ext cx="4771607" cy="5837949"/>
          </a:xfrm>
        </p:spPr>
        <p:txBody>
          <a:bodyPr vert="horz" lIns="91440" tIns="45720" rIns="91440" bIns="45720" rtlCol="0" anchor="ctr">
            <a:noAutofit/>
          </a:bodyPr>
          <a:lstStyle/>
          <a:p>
            <a:r>
              <a:rPr lang="en-US" sz="2400" b="1" dirty="0">
                <a:solidFill>
                  <a:schemeClr val="tx1">
                    <a:alpha val="80000"/>
                  </a:schemeClr>
                </a:solidFill>
              </a:rPr>
              <a:t>Thank you to ALL of you who have signed up to Dingley’s </a:t>
            </a:r>
          </a:p>
          <a:p>
            <a:endParaRPr lang="en-US" sz="2400" b="1" dirty="0">
              <a:solidFill>
                <a:schemeClr val="tx1">
                  <a:alpha val="80000"/>
                </a:schemeClr>
              </a:solidFill>
            </a:endParaRPr>
          </a:p>
          <a:p>
            <a:r>
              <a:rPr lang="en-US" sz="2400" b="1" dirty="0">
                <a:solidFill>
                  <a:schemeClr val="tx1">
                    <a:alpha val="80000"/>
                  </a:schemeClr>
                </a:solidFill>
              </a:rPr>
              <a:t>Please remember that it is not just about the sign up but the completion of the modules </a:t>
            </a:r>
          </a:p>
          <a:p>
            <a:endParaRPr lang="en-US" sz="2400" b="1" dirty="0">
              <a:solidFill>
                <a:schemeClr val="tx1">
                  <a:alpha val="80000"/>
                </a:schemeClr>
              </a:solidFill>
            </a:endParaRPr>
          </a:p>
          <a:p>
            <a:r>
              <a:rPr lang="en-US" sz="2400" b="1" dirty="0">
                <a:solidFill>
                  <a:schemeClr val="tx1">
                    <a:alpha val="80000"/>
                  </a:schemeClr>
                </a:solidFill>
              </a:rPr>
              <a:t>We now have 5 settings with the Mark of Achievement Award</a:t>
            </a:r>
          </a:p>
        </p:txBody>
      </p:sp>
      <p:sp>
        <p:nvSpPr>
          <p:cNvPr id="2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6" name="Straight Connector 2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036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0" y="6395720"/>
            <a:ext cx="12287966" cy="685800"/>
            <a:chOff x="0" y="0"/>
            <a:chExt cx="4854505" cy="270933"/>
          </a:xfrm>
        </p:grpSpPr>
        <p:sp>
          <p:nvSpPr>
            <p:cNvPr id="3" name="Freeform 3"/>
            <p:cNvSpPr/>
            <p:nvPr/>
          </p:nvSpPr>
          <p:spPr>
            <a:xfrm>
              <a:off x="0" y="0"/>
              <a:ext cx="4854505" cy="270933"/>
            </a:xfrm>
            <a:custGeom>
              <a:avLst/>
              <a:gdLst/>
              <a:ahLst/>
              <a:cxnLst/>
              <a:rect l="l" t="t" r="r" b="b"/>
              <a:pathLst>
                <a:path w="4854505" h="270933">
                  <a:moveTo>
                    <a:pt x="0" y="0"/>
                  </a:moveTo>
                  <a:lnTo>
                    <a:pt x="4854505" y="0"/>
                  </a:lnTo>
                  <a:lnTo>
                    <a:pt x="4854505" y="270933"/>
                  </a:lnTo>
                  <a:lnTo>
                    <a:pt x="0" y="270933"/>
                  </a:lnTo>
                  <a:close/>
                </a:path>
              </a:pathLst>
            </a:custGeom>
            <a:solidFill>
              <a:srgbClr val="244B7C"/>
            </a:solidFill>
          </p:spPr>
          <p:txBody>
            <a:bodyPr/>
            <a:lstStyle/>
            <a:p>
              <a:endParaRPr lang="en-GB" sz="1200"/>
            </a:p>
          </p:txBody>
        </p:sp>
        <p:sp>
          <p:nvSpPr>
            <p:cNvPr id="4" name="TextBox 4"/>
            <p:cNvSpPr txBox="1"/>
            <p:nvPr/>
          </p:nvSpPr>
          <p:spPr>
            <a:xfrm>
              <a:off x="0" y="-38100"/>
              <a:ext cx="4854505" cy="309033"/>
            </a:xfrm>
            <a:prstGeom prst="rect">
              <a:avLst/>
            </a:prstGeom>
          </p:spPr>
          <p:txBody>
            <a:bodyPr lIns="33867" tIns="33867" rIns="33867" bIns="33867" rtlCol="0" anchor="ctr"/>
            <a:lstStyle/>
            <a:p>
              <a:pPr algn="ctr">
                <a:lnSpc>
                  <a:spcPts val="1773"/>
                </a:lnSpc>
              </a:pPr>
              <a:endParaRPr sz="1200"/>
            </a:p>
          </p:txBody>
        </p:sp>
      </p:grpSp>
      <p:grpSp>
        <p:nvGrpSpPr>
          <p:cNvPr id="5" name="Group 5"/>
          <p:cNvGrpSpPr/>
          <p:nvPr/>
        </p:nvGrpSpPr>
        <p:grpSpPr>
          <a:xfrm>
            <a:off x="-47983" y="-2131"/>
            <a:ext cx="12287966" cy="685800"/>
            <a:chOff x="0" y="0"/>
            <a:chExt cx="4854505" cy="270933"/>
          </a:xfrm>
        </p:grpSpPr>
        <p:sp>
          <p:nvSpPr>
            <p:cNvPr id="6" name="Freeform 6"/>
            <p:cNvSpPr/>
            <p:nvPr/>
          </p:nvSpPr>
          <p:spPr>
            <a:xfrm>
              <a:off x="0" y="0"/>
              <a:ext cx="4854505" cy="270933"/>
            </a:xfrm>
            <a:custGeom>
              <a:avLst/>
              <a:gdLst/>
              <a:ahLst/>
              <a:cxnLst/>
              <a:rect l="l" t="t" r="r" b="b"/>
              <a:pathLst>
                <a:path w="4854505" h="270933">
                  <a:moveTo>
                    <a:pt x="0" y="0"/>
                  </a:moveTo>
                  <a:lnTo>
                    <a:pt x="4854505" y="0"/>
                  </a:lnTo>
                  <a:lnTo>
                    <a:pt x="4854505" y="270933"/>
                  </a:lnTo>
                  <a:lnTo>
                    <a:pt x="0" y="270933"/>
                  </a:lnTo>
                  <a:close/>
                </a:path>
              </a:pathLst>
            </a:custGeom>
            <a:solidFill>
              <a:srgbClr val="244B7C"/>
            </a:solidFill>
          </p:spPr>
          <p:txBody>
            <a:bodyPr/>
            <a:lstStyle/>
            <a:p>
              <a:endParaRPr lang="en-GB" sz="1200"/>
            </a:p>
          </p:txBody>
        </p:sp>
        <p:sp>
          <p:nvSpPr>
            <p:cNvPr id="7" name="TextBox 7"/>
            <p:cNvSpPr txBox="1"/>
            <p:nvPr/>
          </p:nvSpPr>
          <p:spPr>
            <a:xfrm>
              <a:off x="0" y="-38100"/>
              <a:ext cx="4854505" cy="309033"/>
            </a:xfrm>
            <a:prstGeom prst="rect">
              <a:avLst/>
            </a:prstGeom>
          </p:spPr>
          <p:txBody>
            <a:bodyPr lIns="33867" tIns="33867" rIns="33867" bIns="33867" rtlCol="0" anchor="ctr"/>
            <a:lstStyle/>
            <a:p>
              <a:pPr algn="ctr">
                <a:lnSpc>
                  <a:spcPts val="1773"/>
                </a:lnSpc>
              </a:pPr>
              <a:endParaRPr sz="1200"/>
            </a:p>
          </p:txBody>
        </p:sp>
      </p:grpSp>
      <p:sp>
        <p:nvSpPr>
          <p:cNvPr id="8" name="Freeform 8"/>
          <p:cNvSpPr/>
          <p:nvPr/>
        </p:nvSpPr>
        <p:spPr>
          <a:xfrm>
            <a:off x="0" y="18892"/>
            <a:ext cx="2238705" cy="662901"/>
          </a:xfrm>
          <a:custGeom>
            <a:avLst/>
            <a:gdLst/>
            <a:ahLst/>
            <a:cxnLst/>
            <a:rect l="l" t="t" r="r" b="b"/>
            <a:pathLst>
              <a:path w="3358057" h="994352">
                <a:moveTo>
                  <a:pt x="0" y="0"/>
                </a:moveTo>
                <a:lnTo>
                  <a:pt x="3358057" y="0"/>
                </a:lnTo>
                <a:lnTo>
                  <a:pt x="3358057" y="994351"/>
                </a:lnTo>
                <a:lnTo>
                  <a:pt x="0" y="994351"/>
                </a:lnTo>
                <a:lnTo>
                  <a:pt x="0" y="0"/>
                </a:lnTo>
                <a:close/>
              </a:path>
            </a:pathLst>
          </a:custGeom>
          <a:blipFill>
            <a:blip r:embed="rId3"/>
            <a:stretch>
              <a:fillRect l="-16828" t="-10733" r="-1560" b="-10733"/>
            </a:stretch>
          </a:blipFill>
        </p:spPr>
        <p:txBody>
          <a:bodyPr/>
          <a:lstStyle/>
          <a:p>
            <a:endParaRPr lang="en-GB" sz="1200"/>
          </a:p>
        </p:txBody>
      </p:sp>
      <p:sp>
        <p:nvSpPr>
          <p:cNvPr id="9" name="Freeform 9"/>
          <p:cNvSpPr/>
          <p:nvPr/>
        </p:nvSpPr>
        <p:spPr>
          <a:xfrm>
            <a:off x="111407" y="6156921"/>
            <a:ext cx="2289640" cy="617256"/>
          </a:xfrm>
          <a:custGeom>
            <a:avLst/>
            <a:gdLst/>
            <a:ahLst/>
            <a:cxnLst/>
            <a:rect l="l" t="t" r="r" b="b"/>
            <a:pathLst>
              <a:path w="3434460" h="925884">
                <a:moveTo>
                  <a:pt x="0" y="0"/>
                </a:moveTo>
                <a:lnTo>
                  <a:pt x="3434460" y="0"/>
                </a:lnTo>
                <a:lnTo>
                  <a:pt x="3434460" y="925883"/>
                </a:lnTo>
                <a:lnTo>
                  <a:pt x="0" y="925883"/>
                </a:lnTo>
                <a:lnTo>
                  <a:pt x="0" y="0"/>
                </a:lnTo>
                <a:close/>
              </a:path>
            </a:pathLst>
          </a:custGeom>
          <a:blipFill>
            <a:blip r:embed="rId4"/>
            <a:stretch>
              <a:fillRect/>
            </a:stretch>
          </a:blipFill>
        </p:spPr>
        <p:txBody>
          <a:bodyPr/>
          <a:lstStyle/>
          <a:p>
            <a:endParaRPr lang="en-GB" sz="1200"/>
          </a:p>
        </p:txBody>
      </p:sp>
      <p:sp>
        <p:nvSpPr>
          <p:cNvPr id="10" name="Freeform 10"/>
          <p:cNvSpPr/>
          <p:nvPr/>
        </p:nvSpPr>
        <p:spPr>
          <a:xfrm>
            <a:off x="11351953" y="5843448"/>
            <a:ext cx="685800" cy="930729"/>
          </a:xfrm>
          <a:custGeom>
            <a:avLst/>
            <a:gdLst/>
            <a:ahLst/>
            <a:cxnLst/>
            <a:rect l="l" t="t" r="r" b="b"/>
            <a:pathLst>
              <a:path w="1028700" h="1396093">
                <a:moveTo>
                  <a:pt x="0" y="0"/>
                </a:moveTo>
                <a:lnTo>
                  <a:pt x="1028700" y="0"/>
                </a:lnTo>
                <a:lnTo>
                  <a:pt x="1028700" y="1396093"/>
                </a:lnTo>
                <a:lnTo>
                  <a:pt x="0" y="1396093"/>
                </a:lnTo>
                <a:lnTo>
                  <a:pt x="0" y="0"/>
                </a:lnTo>
                <a:close/>
              </a:path>
            </a:pathLst>
          </a:custGeom>
          <a:blipFill>
            <a:blip r:embed="rId5"/>
            <a:stretch>
              <a:fillRect/>
            </a:stretch>
          </a:blipFill>
        </p:spPr>
        <p:txBody>
          <a:bodyPr/>
          <a:lstStyle/>
          <a:p>
            <a:endParaRPr lang="en-GB" sz="1200"/>
          </a:p>
        </p:txBody>
      </p:sp>
      <p:grpSp>
        <p:nvGrpSpPr>
          <p:cNvPr id="11" name="Group 11"/>
          <p:cNvGrpSpPr/>
          <p:nvPr/>
        </p:nvGrpSpPr>
        <p:grpSpPr>
          <a:xfrm>
            <a:off x="216397" y="865042"/>
            <a:ext cx="11714243" cy="1829169"/>
            <a:chOff x="0" y="0"/>
            <a:chExt cx="4627849" cy="722635"/>
          </a:xfrm>
        </p:grpSpPr>
        <p:sp>
          <p:nvSpPr>
            <p:cNvPr id="12" name="Freeform 12"/>
            <p:cNvSpPr/>
            <p:nvPr/>
          </p:nvSpPr>
          <p:spPr>
            <a:xfrm>
              <a:off x="0" y="0"/>
              <a:ext cx="4627849" cy="722635"/>
            </a:xfrm>
            <a:custGeom>
              <a:avLst/>
              <a:gdLst/>
              <a:ahLst/>
              <a:cxnLst/>
              <a:rect l="l" t="t" r="r" b="b"/>
              <a:pathLst>
                <a:path w="4627849" h="722635">
                  <a:moveTo>
                    <a:pt x="4406" y="0"/>
                  </a:moveTo>
                  <a:lnTo>
                    <a:pt x="4623443" y="0"/>
                  </a:lnTo>
                  <a:cubicBezTo>
                    <a:pt x="4624612" y="0"/>
                    <a:pt x="4625732" y="464"/>
                    <a:pt x="4626559" y="1290"/>
                  </a:cubicBezTo>
                  <a:cubicBezTo>
                    <a:pt x="4627385" y="2117"/>
                    <a:pt x="4627849" y="3237"/>
                    <a:pt x="4627849" y="4406"/>
                  </a:cubicBezTo>
                  <a:lnTo>
                    <a:pt x="4627849" y="718229"/>
                  </a:lnTo>
                  <a:cubicBezTo>
                    <a:pt x="4627849" y="720662"/>
                    <a:pt x="4625877" y="722635"/>
                    <a:pt x="4623443" y="722635"/>
                  </a:cubicBezTo>
                  <a:lnTo>
                    <a:pt x="4406" y="722635"/>
                  </a:lnTo>
                  <a:cubicBezTo>
                    <a:pt x="3237" y="722635"/>
                    <a:pt x="2117" y="722171"/>
                    <a:pt x="1290" y="721344"/>
                  </a:cubicBezTo>
                  <a:cubicBezTo>
                    <a:pt x="464" y="720518"/>
                    <a:pt x="0" y="719397"/>
                    <a:pt x="0" y="718229"/>
                  </a:cubicBezTo>
                  <a:lnTo>
                    <a:pt x="0" y="4406"/>
                  </a:lnTo>
                  <a:cubicBezTo>
                    <a:pt x="0" y="3237"/>
                    <a:pt x="464" y="2117"/>
                    <a:pt x="1290" y="1290"/>
                  </a:cubicBezTo>
                  <a:cubicBezTo>
                    <a:pt x="2117" y="464"/>
                    <a:pt x="3237" y="0"/>
                    <a:pt x="4406" y="0"/>
                  </a:cubicBezTo>
                  <a:close/>
                </a:path>
              </a:pathLst>
            </a:custGeom>
            <a:solidFill>
              <a:srgbClr val="000000">
                <a:alpha val="0"/>
              </a:srgbClr>
            </a:solidFill>
            <a:ln w="76200" cap="sq">
              <a:solidFill>
                <a:srgbClr val="FFFFFF"/>
              </a:solidFill>
              <a:prstDash val="solid"/>
              <a:miter/>
            </a:ln>
          </p:spPr>
          <p:txBody>
            <a:bodyPr/>
            <a:lstStyle/>
            <a:p>
              <a:endParaRPr lang="en-GB" sz="1200"/>
            </a:p>
          </p:txBody>
        </p:sp>
        <p:sp>
          <p:nvSpPr>
            <p:cNvPr id="13" name="TextBox 13"/>
            <p:cNvSpPr txBox="1"/>
            <p:nvPr/>
          </p:nvSpPr>
          <p:spPr>
            <a:xfrm>
              <a:off x="0" y="-38100"/>
              <a:ext cx="4627849" cy="760735"/>
            </a:xfrm>
            <a:prstGeom prst="rect">
              <a:avLst/>
            </a:prstGeom>
          </p:spPr>
          <p:txBody>
            <a:bodyPr lIns="33867" tIns="33867" rIns="33867" bIns="33867" rtlCol="0" anchor="ctr"/>
            <a:lstStyle/>
            <a:p>
              <a:pPr algn="ctr">
                <a:lnSpc>
                  <a:spcPts val="1680"/>
                </a:lnSpc>
              </a:pPr>
              <a:endParaRPr sz="1200"/>
            </a:p>
          </p:txBody>
        </p:sp>
      </p:grpSp>
      <p:pic>
        <p:nvPicPr>
          <p:cNvPr id="14" name="Picture 14"/>
          <p:cNvPicPr>
            <a:picLocks noChangeAspect="1"/>
          </p:cNvPicPr>
          <p:nvPr/>
        </p:nvPicPr>
        <p:blipFill>
          <a:blip r:embed="rId6"/>
          <a:stretch>
            <a:fillRect/>
          </a:stretch>
        </p:blipFill>
        <p:spPr>
          <a:xfrm>
            <a:off x="-633268" y="2103727"/>
            <a:ext cx="10116515" cy="3333710"/>
          </a:xfrm>
          <a:prstGeom prst="rect">
            <a:avLst/>
          </a:prstGeom>
        </p:spPr>
      </p:pic>
      <p:pic>
        <p:nvPicPr>
          <p:cNvPr id="15" name="Picture 15"/>
          <p:cNvPicPr>
            <a:picLocks noChangeAspect="1"/>
          </p:cNvPicPr>
          <p:nvPr/>
        </p:nvPicPr>
        <p:blipFill>
          <a:blip r:embed="rId7"/>
          <a:stretch>
            <a:fillRect/>
          </a:stretch>
        </p:blipFill>
        <p:spPr>
          <a:xfrm>
            <a:off x="8906134" y="2951732"/>
            <a:ext cx="3128408" cy="3233220"/>
          </a:xfrm>
          <a:prstGeom prst="rect">
            <a:avLst/>
          </a:prstGeom>
        </p:spPr>
      </p:pic>
      <p:sp>
        <p:nvSpPr>
          <p:cNvPr id="16" name="TextBox 16"/>
          <p:cNvSpPr txBox="1"/>
          <p:nvPr/>
        </p:nvSpPr>
        <p:spPr>
          <a:xfrm>
            <a:off x="216396" y="2708948"/>
            <a:ext cx="2892519" cy="292965"/>
          </a:xfrm>
          <a:prstGeom prst="rect">
            <a:avLst/>
          </a:prstGeom>
        </p:spPr>
        <p:txBody>
          <a:bodyPr lIns="0" tIns="0" rIns="0" bIns="0" rtlCol="0" anchor="t">
            <a:spAutoFit/>
          </a:bodyPr>
          <a:lstStyle/>
          <a:p>
            <a:pPr>
              <a:lnSpc>
                <a:spcPts val="2520"/>
              </a:lnSpc>
            </a:pPr>
            <a:r>
              <a:rPr lang="en-US">
                <a:solidFill>
                  <a:srgbClr val="FFFFFF"/>
                </a:solidFill>
                <a:latin typeface="Hand Of Sean Pro"/>
                <a:ea typeface="Hand Of Sean Pro"/>
                <a:cs typeface="Hand Of Sean Pro"/>
                <a:sym typeface="Hand Of Sean Pro"/>
              </a:rPr>
              <a:t>Learners</a:t>
            </a:r>
          </a:p>
        </p:txBody>
      </p:sp>
      <p:sp>
        <p:nvSpPr>
          <p:cNvPr id="17" name="TextBox 17"/>
          <p:cNvSpPr txBox="1"/>
          <p:nvPr/>
        </p:nvSpPr>
        <p:spPr>
          <a:xfrm>
            <a:off x="4935535" y="71529"/>
            <a:ext cx="7102218" cy="456856"/>
          </a:xfrm>
          <a:prstGeom prst="rect">
            <a:avLst/>
          </a:prstGeom>
        </p:spPr>
        <p:txBody>
          <a:bodyPr lIns="0" tIns="0" rIns="0" bIns="0" rtlCol="0" anchor="t">
            <a:spAutoFit/>
          </a:bodyPr>
          <a:lstStyle/>
          <a:p>
            <a:pPr algn="r">
              <a:lnSpc>
                <a:spcPts val="3920"/>
              </a:lnSpc>
            </a:pPr>
            <a:r>
              <a:rPr lang="en-US" sz="2800">
                <a:solidFill>
                  <a:srgbClr val="FFFFFF"/>
                </a:solidFill>
                <a:latin typeface="Hand Of Sean Pro"/>
                <a:ea typeface="Hand Of Sean Pro"/>
                <a:cs typeface="Hand Of Sean Pro"/>
                <a:sym typeface="Hand Of Sean Pro"/>
              </a:rPr>
              <a:t>Highlights</a:t>
            </a:r>
          </a:p>
        </p:txBody>
      </p:sp>
      <p:sp>
        <p:nvSpPr>
          <p:cNvPr id="18" name="TextBox 18"/>
          <p:cNvSpPr txBox="1"/>
          <p:nvPr/>
        </p:nvSpPr>
        <p:spPr>
          <a:xfrm>
            <a:off x="471058" y="951159"/>
            <a:ext cx="3014834" cy="1807482"/>
          </a:xfrm>
          <a:prstGeom prst="rect">
            <a:avLst/>
          </a:prstGeom>
        </p:spPr>
        <p:txBody>
          <a:bodyPr lIns="0" tIns="0" rIns="0" bIns="0" rtlCol="0" anchor="t">
            <a:spAutoFit/>
          </a:bodyPr>
          <a:lstStyle/>
          <a:p>
            <a:pPr algn="ctr">
              <a:lnSpc>
                <a:spcPts val="9519"/>
              </a:lnSpc>
            </a:pPr>
            <a:r>
              <a:rPr lang="en-US" sz="6800" dirty="0">
                <a:latin typeface="Hand Of Sean Pro"/>
                <a:ea typeface="Hand Of Sean Pro"/>
                <a:cs typeface="Hand Of Sean Pro"/>
                <a:sym typeface="Hand Of Sean Pro"/>
              </a:rPr>
              <a:t>21680</a:t>
            </a:r>
          </a:p>
          <a:p>
            <a:pPr algn="ctr">
              <a:lnSpc>
                <a:spcPts val="2426"/>
              </a:lnSpc>
            </a:pPr>
            <a:r>
              <a:rPr lang="en-US" sz="1733" dirty="0">
                <a:latin typeface="Hand Of Sean Pro"/>
                <a:ea typeface="Hand Of Sean Pro"/>
                <a:cs typeface="Hand Of Sean Pro"/>
                <a:sym typeface="Hand Of Sean Pro"/>
              </a:rPr>
              <a:t>Learners across 32 local authorities</a:t>
            </a:r>
          </a:p>
        </p:txBody>
      </p:sp>
      <p:sp>
        <p:nvSpPr>
          <p:cNvPr id="19" name="TextBox 19"/>
          <p:cNvSpPr txBox="1"/>
          <p:nvPr/>
        </p:nvSpPr>
        <p:spPr>
          <a:xfrm>
            <a:off x="3620033" y="951159"/>
            <a:ext cx="2539295" cy="1499706"/>
          </a:xfrm>
          <a:prstGeom prst="rect">
            <a:avLst/>
          </a:prstGeom>
        </p:spPr>
        <p:txBody>
          <a:bodyPr lIns="0" tIns="0" rIns="0" bIns="0" rtlCol="0" anchor="t">
            <a:spAutoFit/>
          </a:bodyPr>
          <a:lstStyle/>
          <a:p>
            <a:pPr algn="ctr">
              <a:lnSpc>
                <a:spcPts val="9519"/>
              </a:lnSpc>
            </a:pPr>
            <a:r>
              <a:rPr lang="en-US" sz="6800" dirty="0">
                <a:latin typeface="Hand Of Sean Pro"/>
                <a:ea typeface="Hand Of Sean Pro"/>
                <a:cs typeface="Hand Of Sean Pro"/>
                <a:sym typeface="Hand Of Sean Pro"/>
              </a:rPr>
              <a:t>464</a:t>
            </a:r>
          </a:p>
          <a:p>
            <a:pPr algn="ctr">
              <a:lnSpc>
                <a:spcPts val="2426"/>
              </a:lnSpc>
            </a:pPr>
            <a:r>
              <a:rPr lang="en-US" sz="1733" dirty="0">
                <a:latin typeface="Hand Of Sean Pro"/>
                <a:ea typeface="Hand Of Sean Pro"/>
                <a:cs typeface="Hand Of Sean Pro"/>
                <a:sym typeface="Hand Of Sean Pro"/>
              </a:rPr>
              <a:t>New learners</a:t>
            </a:r>
          </a:p>
        </p:txBody>
      </p:sp>
      <p:sp>
        <p:nvSpPr>
          <p:cNvPr id="20" name="TextBox 20"/>
          <p:cNvSpPr txBox="1"/>
          <p:nvPr/>
        </p:nvSpPr>
        <p:spPr>
          <a:xfrm>
            <a:off x="6293469" y="951159"/>
            <a:ext cx="2539295" cy="1499706"/>
          </a:xfrm>
          <a:prstGeom prst="rect">
            <a:avLst/>
          </a:prstGeom>
        </p:spPr>
        <p:txBody>
          <a:bodyPr lIns="0" tIns="0" rIns="0" bIns="0" rtlCol="0" anchor="t">
            <a:spAutoFit/>
          </a:bodyPr>
          <a:lstStyle/>
          <a:p>
            <a:pPr algn="ctr">
              <a:lnSpc>
                <a:spcPts val="9519"/>
              </a:lnSpc>
            </a:pPr>
            <a:r>
              <a:rPr lang="en-US" sz="6800" dirty="0">
                <a:latin typeface="Hand Of Sean Pro"/>
                <a:ea typeface="Hand Of Sean Pro"/>
                <a:cs typeface="Hand Of Sean Pro"/>
                <a:sym typeface="Hand Of Sean Pro"/>
              </a:rPr>
              <a:t>2467</a:t>
            </a:r>
          </a:p>
          <a:p>
            <a:pPr algn="ctr">
              <a:lnSpc>
                <a:spcPts val="2426"/>
              </a:lnSpc>
            </a:pPr>
            <a:r>
              <a:rPr lang="en-US" sz="1733" dirty="0">
                <a:latin typeface="Hand Of Sean Pro"/>
                <a:ea typeface="Hand Of Sean Pro"/>
                <a:cs typeface="Hand Of Sean Pro"/>
                <a:sym typeface="Hand Of Sean Pro"/>
              </a:rPr>
              <a:t>New course completions</a:t>
            </a:r>
          </a:p>
        </p:txBody>
      </p:sp>
      <p:sp>
        <p:nvSpPr>
          <p:cNvPr id="21" name="TextBox 21"/>
          <p:cNvSpPr txBox="1"/>
          <p:nvPr/>
        </p:nvSpPr>
        <p:spPr>
          <a:xfrm>
            <a:off x="8966905" y="951159"/>
            <a:ext cx="2539295" cy="1807482"/>
          </a:xfrm>
          <a:prstGeom prst="rect">
            <a:avLst/>
          </a:prstGeom>
        </p:spPr>
        <p:txBody>
          <a:bodyPr lIns="0" tIns="0" rIns="0" bIns="0" rtlCol="0" anchor="t">
            <a:spAutoFit/>
          </a:bodyPr>
          <a:lstStyle/>
          <a:p>
            <a:pPr algn="ctr">
              <a:lnSpc>
                <a:spcPts val="9519"/>
              </a:lnSpc>
            </a:pPr>
            <a:r>
              <a:rPr lang="en-US" sz="6800" dirty="0">
                <a:latin typeface="Hand Of Sean Pro"/>
                <a:ea typeface="Hand Of Sean Pro"/>
                <a:cs typeface="Hand Of Sean Pro"/>
                <a:sym typeface="Hand Of Sean Pro"/>
              </a:rPr>
              <a:t>21</a:t>
            </a:r>
          </a:p>
          <a:p>
            <a:pPr algn="ctr">
              <a:lnSpc>
                <a:spcPts val="2426"/>
              </a:lnSpc>
            </a:pPr>
            <a:r>
              <a:rPr lang="en-US" sz="1733" dirty="0">
                <a:latin typeface="Hand Of Sean Pro"/>
                <a:ea typeface="Hand Of Sean Pro"/>
                <a:cs typeface="Hand Of Sean Pro"/>
                <a:sym typeface="Hand Of Sean Pro"/>
              </a:rPr>
              <a:t>New Mark of Achievements</a:t>
            </a:r>
          </a:p>
        </p:txBody>
      </p:sp>
      <p:sp>
        <p:nvSpPr>
          <p:cNvPr id="22" name="TextBox 22"/>
          <p:cNvSpPr txBox="1"/>
          <p:nvPr/>
        </p:nvSpPr>
        <p:spPr>
          <a:xfrm>
            <a:off x="216396" y="4519233"/>
            <a:ext cx="2892519" cy="292965"/>
          </a:xfrm>
          <a:prstGeom prst="rect">
            <a:avLst/>
          </a:prstGeom>
        </p:spPr>
        <p:txBody>
          <a:bodyPr lIns="0" tIns="0" rIns="0" bIns="0" rtlCol="0" anchor="t">
            <a:spAutoFit/>
          </a:bodyPr>
          <a:lstStyle/>
          <a:p>
            <a:pPr>
              <a:lnSpc>
                <a:spcPts val="2520"/>
              </a:lnSpc>
            </a:pPr>
            <a:r>
              <a:rPr lang="en-US">
                <a:solidFill>
                  <a:srgbClr val="FFFFFF"/>
                </a:solidFill>
                <a:latin typeface="Hand Of Sean Pro"/>
                <a:ea typeface="Hand Of Sean Pro"/>
                <a:cs typeface="Hand Of Sean Pro"/>
                <a:sym typeface="Hand Of Sean Pro"/>
              </a:rPr>
              <a:t>Mark of Achievement</a:t>
            </a:r>
          </a:p>
        </p:txBody>
      </p:sp>
      <p:sp>
        <p:nvSpPr>
          <p:cNvPr id="23" name="TextBox 23"/>
          <p:cNvSpPr txBox="1"/>
          <p:nvPr/>
        </p:nvSpPr>
        <p:spPr>
          <a:xfrm>
            <a:off x="8757670" y="2840260"/>
            <a:ext cx="2957765" cy="292965"/>
          </a:xfrm>
          <a:prstGeom prst="rect">
            <a:avLst/>
          </a:prstGeom>
        </p:spPr>
        <p:txBody>
          <a:bodyPr lIns="0" tIns="0" rIns="0" bIns="0" rtlCol="0" anchor="t">
            <a:spAutoFit/>
          </a:bodyPr>
          <a:lstStyle/>
          <a:p>
            <a:pPr algn="ctr">
              <a:lnSpc>
                <a:spcPts val="2520"/>
              </a:lnSpc>
            </a:pPr>
            <a:r>
              <a:rPr lang="en-US">
                <a:solidFill>
                  <a:srgbClr val="FFFFFF"/>
                </a:solidFill>
                <a:latin typeface="Hand Of Sean Pro"/>
                <a:ea typeface="Hand Of Sean Pro"/>
                <a:cs typeface="Hand Of Sean Pro"/>
                <a:sym typeface="Hand Of Sean Pro"/>
              </a:rPr>
              <a:t>Capacity</a:t>
            </a:r>
          </a:p>
        </p:txBody>
      </p:sp>
      <p:pic>
        <p:nvPicPr>
          <p:cNvPr id="24" name="Picture 24"/>
          <p:cNvPicPr>
            <a:picLocks noChangeAspect="1"/>
          </p:cNvPicPr>
          <p:nvPr/>
        </p:nvPicPr>
        <p:blipFill>
          <a:blip r:embed="rId8"/>
          <a:stretch>
            <a:fillRect/>
          </a:stretch>
        </p:blipFill>
        <p:spPr>
          <a:xfrm>
            <a:off x="-618760" y="4041697"/>
            <a:ext cx="10100689" cy="3203243"/>
          </a:xfrm>
          <a:prstGeom prst="rect">
            <a:avLst/>
          </a:prstGeom>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0" y="6172200"/>
            <a:ext cx="12287966" cy="685800"/>
            <a:chOff x="0" y="0"/>
            <a:chExt cx="4854505" cy="270933"/>
          </a:xfrm>
        </p:grpSpPr>
        <p:sp>
          <p:nvSpPr>
            <p:cNvPr id="3" name="Freeform 3"/>
            <p:cNvSpPr/>
            <p:nvPr/>
          </p:nvSpPr>
          <p:spPr>
            <a:xfrm>
              <a:off x="0" y="0"/>
              <a:ext cx="4854505" cy="270933"/>
            </a:xfrm>
            <a:custGeom>
              <a:avLst/>
              <a:gdLst/>
              <a:ahLst/>
              <a:cxnLst/>
              <a:rect l="l" t="t" r="r" b="b"/>
              <a:pathLst>
                <a:path w="4854505" h="270933">
                  <a:moveTo>
                    <a:pt x="0" y="0"/>
                  </a:moveTo>
                  <a:lnTo>
                    <a:pt x="4854505" y="0"/>
                  </a:lnTo>
                  <a:lnTo>
                    <a:pt x="4854505" y="270933"/>
                  </a:lnTo>
                  <a:lnTo>
                    <a:pt x="0" y="270933"/>
                  </a:lnTo>
                  <a:close/>
                </a:path>
              </a:pathLst>
            </a:custGeom>
            <a:solidFill>
              <a:srgbClr val="244B7C"/>
            </a:solidFill>
          </p:spPr>
          <p:txBody>
            <a:bodyPr/>
            <a:lstStyle/>
            <a:p>
              <a:endParaRPr lang="en-GB" sz="1200"/>
            </a:p>
          </p:txBody>
        </p:sp>
        <p:sp>
          <p:nvSpPr>
            <p:cNvPr id="4" name="TextBox 4"/>
            <p:cNvSpPr txBox="1"/>
            <p:nvPr/>
          </p:nvSpPr>
          <p:spPr>
            <a:xfrm>
              <a:off x="0" y="-38100"/>
              <a:ext cx="4854505" cy="309033"/>
            </a:xfrm>
            <a:prstGeom prst="rect">
              <a:avLst/>
            </a:prstGeom>
          </p:spPr>
          <p:txBody>
            <a:bodyPr lIns="33867" tIns="33867" rIns="33867" bIns="33867" rtlCol="0" anchor="ctr"/>
            <a:lstStyle/>
            <a:p>
              <a:pPr algn="ctr">
                <a:lnSpc>
                  <a:spcPts val="1773"/>
                </a:lnSpc>
              </a:pPr>
              <a:endParaRPr sz="1200"/>
            </a:p>
          </p:txBody>
        </p:sp>
      </p:grpSp>
      <p:grpSp>
        <p:nvGrpSpPr>
          <p:cNvPr id="5" name="Group 5"/>
          <p:cNvGrpSpPr/>
          <p:nvPr/>
        </p:nvGrpSpPr>
        <p:grpSpPr>
          <a:xfrm>
            <a:off x="-47983" y="-2131"/>
            <a:ext cx="12287966" cy="685800"/>
            <a:chOff x="0" y="0"/>
            <a:chExt cx="4854505" cy="270933"/>
          </a:xfrm>
        </p:grpSpPr>
        <p:sp>
          <p:nvSpPr>
            <p:cNvPr id="6" name="Freeform 6"/>
            <p:cNvSpPr/>
            <p:nvPr/>
          </p:nvSpPr>
          <p:spPr>
            <a:xfrm>
              <a:off x="0" y="0"/>
              <a:ext cx="4854505" cy="270933"/>
            </a:xfrm>
            <a:custGeom>
              <a:avLst/>
              <a:gdLst/>
              <a:ahLst/>
              <a:cxnLst/>
              <a:rect l="l" t="t" r="r" b="b"/>
              <a:pathLst>
                <a:path w="4854505" h="270933">
                  <a:moveTo>
                    <a:pt x="0" y="0"/>
                  </a:moveTo>
                  <a:lnTo>
                    <a:pt x="4854505" y="0"/>
                  </a:lnTo>
                  <a:lnTo>
                    <a:pt x="4854505" y="270933"/>
                  </a:lnTo>
                  <a:lnTo>
                    <a:pt x="0" y="270933"/>
                  </a:lnTo>
                  <a:close/>
                </a:path>
              </a:pathLst>
            </a:custGeom>
            <a:solidFill>
              <a:srgbClr val="244B7C"/>
            </a:solidFill>
          </p:spPr>
          <p:txBody>
            <a:bodyPr/>
            <a:lstStyle/>
            <a:p>
              <a:endParaRPr lang="en-GB" sz="1200"/>
            </a:p>
          </p:txBody>
        </p:sp>
        <p:sp>
          <p:nvSpPr>
            <p:cNvPr id="7" name="TextBox 7"/>
            <p:cNvSpPr txBox="1"/>
            <p:nvPr/>
          </p:nvSpPr>
          <p:spPr>
            <a:xfrm>
              <a:off x="0" y="-38100"/>
              <a:ext cx="4854505" cy="309033"/>
            </a:xfrm>
            <a:prstGeom prst="rect">
              <a:avLst/>
            </a:prstGeom>
          </p:spPr>
          <p:txBody>
            <a:bodyPr lIns="33867" tIns="33867" rIns="33867" bIns="33867" rtlCol="0" anchor="ctr"/>
            <a:lstStyle/>
            <a:p>
              <a:pPr algn="ctr">
                <a:lnSpc>
                  <a:spcPts val="1773"/>
                </a:lnSpc>
              </a:pPr>
              <a:endParaRPr sz="1200"/>
            </a:p>
          </p:txBody>
        </p:sp>
      </p:grpSp>
      <p:sp>
        <p:nvSpPr>
          <p:cNvPr id="8" name="Freeform 8"/>
          <p:cNvSpPr/>
          <p:nvPr/>
        </p:nvSpPr>
        <p:spPr>
          <a:xfrm>
            <a:off x="0" y="18892"/>
            <a:ext cx="2238705" cy="662901"/>
          </a:xfrm>
          <a:custGeom>
            <a:avLst/>
            <a:gdLst/>
            <a:ahLst/>
            <a:cxnLst/>
            <a:rect l="l" t="t" r="r" b="b"/>
            <a:pathLst>
              <a:path w="3358057" h="994352">
                <a:moveTo>
                  <a:pt x="0" y="0"/>
                </a:moveTo>
                <a:lnTo>
                  <a:pt x="3358057" y="0"/>
                </a:lnTo>
                <a:lnTo>
                  <a:pt x="3358057" y="994351"/>
                </a:lnTo>
                <a:lnTo>
                  <a:pt x="0" y="994351"/>
                </a:lnTo>
                <a:lnTo>
                  <a:pt x="0" y="0"/>
                </a:lnTo>
                <a:close/>
              </a:path>
            </a:pathLst>
          </a:custGeom>
          <a:blipFill>
            <a:blip r:embed="rId3"/>
            <a:stretch>
              <a:fillRect l="-16828" t="-10733" r="-1560" b="-10733"/>
            </a:stretch>
          </a:blipFill>
        </p:spPr>
        <p:txBody>
          <a:bodyPr/>
          <a:lstStyle/>
          <a:p>
            <a:endParaRPr lang="en-GB" sz="1200"/>
          </a:p>
        </p:txBody>
      </p:sp>
      <p:sp>
        <p:nvSpPr>
          <p:cNvPr id="9" name="Freeform 9"/>
          <p:cNvSpPr/>
          <p:nvPr/>
        </p:nvSpPr>
        <p:spPr>
          <a:xfrm>
            <a:off x="111407" y="6156921"/>
            <a:ext cx="2289640" cy="617256"/>
          </a:xfrm>
          <a:custGeom>
            <a:avLst/>
            <a:gdLst/>
            <a:ahLst/>
            <a:cxnLst/>
            <a:rect l="l" t="t" r="r" b="b"/>
            <a:pathLst>
              <a:path w="3434460" h="925884">
                <a:moveTo>
                  <a:pt x="0" y="0"/>
                </a:moveTo>
                <a:lnTo>
                  <a:pt x="3434460" y="0"/>
                </a:lnTo>
                <a:lnTo>
                  <a:pt x="3434460" y="925883"/>
                </a:lnTo>
                <a:lnTo>
                  <a:pt x="0" y="925883"/>
                </a:lnTo>
                <a:lnTo>
                  <a:pt x="0" y="0"/>
                </a:lnTo>
                <a:close/>
              </a:path>
            </a:pathLst>
          </a:custGeom>
          <a:blipFill>
            <a:blip r:embed="rId4"/>
            <a:stretch>
              <a:fillRect/>
            </a:stretch>
          </a:blipFill>
        </p:spPr>
        <p:txBody>
          <a:bodyPr/>
          <a:lstStyle/>
          <a:p>
            <a:endParaRPr lang="en-GB" sz="1200"/>
          </a:p>
        </p:txBody>
      </p:sp>
      <p:sp>
        <p:nvSpPr>
          <p:cNvPr id="10" name="Freeform 10"/>
          <p:cNvSpPr/>
          <p:nvPr/>
        </p:nvSpPr>
        <p:spPr>
          <a:xfrm>
            <a:off x="11351953" y="5843448"/>
            <a:ext cx="685800" cy="930729"/>
          </a:xfrm>
          <a:custGeom>
            <a:avLst/>
            <a:gdLst/>
            <a:ahLst/>
            <a:cxnLst/>
            <a:rect l="l" t="t" r="r" b="b"/>
            <a:pathLst>
              <a:path w="1028700" h="1396093">
                <a:moveTo>
                  <a:pt x="0" y="0"/>
                </a:moveTo>
                <a:lnTo>
                  <a:pt x="1028700" y="0"/>
                </a:lnTo>
                <a:lnTo>
                  <a:pt x="1028700" y="1396093"/>
                </a:lnTo>
                <a:lnTo>
                  <a:pt x="0" y="1396093"/>
                </a:lnTo>
                <a:lnTo>
                  <a:pt x="0" y="0"/>
                </a:lnTo>
                <a:close/>
              </a:path>
            </a:pathLst>
          </a:custGeom>
          <a:blipFill>
            <a:blip r:embed="rId5"/>
            <a:stretch>
              <a:fillRect/>
            </a:stretch>
          </a:blipFill>
        </p:spPr>
        <p:txBody>
          <a:bodyPr/>
          <a:lstStyle/>
          <a:p>
            <a:endParaRPr lang="en-GB" sz="1200"/>
          </a:p>
        </p:txBody>
      </p:sp>
      <p:sp>
        <p:nvSpPr>
          <p:cNvPr id="11" name="TextBox 11"/>
          <p:cNvSpPr txBox="1"/>
          <p:nvPr/>
        </p:nvSpPr>
        <p:spPr>
          <a:xfrm>
            <a:off x="4935535" y="71529"/>
            <a:ext cx="7102218" cy="456856"/>
          </a:xfrm>
          <a:prstGeom prst="rect">
            <a:avLst/>
          </a:prstGeom>
        </p:spPr>
        <p:txBody>
          <a:bodyPr lIns="0" tIns="0" rIns="0" bIns="0" rtlCol="0" anchor="t">
            <a:spAutoFit/>
          </a:bodyPr>
          <a:lstStyle/>
          <a:p>
            <a:pPr algn="r">
              <a:lnSpc>
                <a:spcPts val="3920"/>
              </a:lnSpc>
            </a:pPr>
            <a:r>
              <a:rPr lang="en-US" sz="2800">
                <a:solidFill>
                  <a:srgbClr val="FFFFFF"/>
                </a:solidFill>
                <a:latin typeface="Hand Of Sean Pro"/>
                <a:ea typeface="Hand Of Sean Pro"/>
                <a:cs typeface="Hand Of Sean Pro"/>
                <a:sym typeface="Hand Of Sean Pro"/>
              </a:rPr>
              <a:t>Year 2 Sector Summary</a:t>
            </a:r>
          </a:p>
        </p:txBody>
      </p:sp>
      <p:grpSp>
        <p:nvGrpSpPr>
          <p:cNvPr id="12" name="Group 12"/>
          <p:cNvGrpSpPr/>
          <p:nvPr/>
        </p:nvGrpSpPr>
        <p:grpSpPr>
          <a:xfrm>
            <a:off x="111407" y="757992"/>
            <a:ext cx="11926346" cy="2057400"/>
            <a:chOff x="0" y="0"/>
            <a:chExt cx="4711643" cy="812800"/>
          </a:xfrm>
        </p:grpSpPr>
        <p:sp>
          <p:nvSpPr>
            <p:cNvPr id="13" name="Freeform 13"/>
            <p:cNvSpPr/>
            <p:nvPr/>
          </p:nvSpPr>
          <p:spPr>
            <a:xfrm>
              <a:off x="0" y="0"/>
              <a:ext cx="4711643" cy="812800"/>
            </a:xfrm>
            <a:custGeom>
              <a:avLst/>
              <a:gdLst/>
              <a:ahLst/>
              <a:cxnLst/>
              <a:rect l="l" t="t" r="r" b="b"/>
              <a:pathLst>
                <a:path w="4711643" h="812800">
                  <a:moveTo>
                    <a:pt x="4328" y="0"/>
                  </a:moveTo>
                  <a:lnTo>
                    <a:pt x="4707315" y="0"/>
                  </a:lnTo>
                  <a:cubicBezTo>
                    <a:pt x="4708463" y="0"/>
                    <a:pt x="4709564" y="456"/>
                    <a:pt x="4710376" y="1268"/>
                  </a:cubicBezTo>
                  <a:cubicBezTo>
                    <a:pt x="4711187" y="2079"/>
                    <a:pt x="4711643" y="3180"/>
                    <a:pt x="4711643" y="4328"/>
                  </a:cubicBezTo>
                  <a:lnTo>
                    <a:pt x="4711643" y="808472"/>
                  </a:lnTo>
                  <a:cubicBezTo>
                    <a:pt x="4711643" y="809620"/>
                    <a:pt x="4711187" y="810721"/>
                    <a:pt x="4710376" y="811532"/>
                  </a:cubicBezTo>
                  <a:cubicBezTo>
                    <a:pt x="4709564" y="812344"/>
                    <a:pt x="4708463" y="812800"/>
                    <a:pt x="4707315" y="812800"/>
                  </a:cubicBezTo>
                  <a:lnTo>
                    <a:pt x="4328" y="812800"/>
                  </a:lnTo>
                  <a:cubicBezTo>
                    <a:pt x="3180" y="812800"/>
                    <a:pt x="2079" y="812344"/>
                    <a:pt x="1268" y="811532"/>
                  </a:cubicBezTo>
                  <a:cubicBezTo>
                    <a:pt x="456" y="810721"/>
                    <a:pt x="0" y="809620"/>
                    <a:pt x="0" y="808472"/>
                  </a:cubicBezTo>
                  <a:lnTo>
                    <a:pt x="0" y="4328"/>
                  </a:lnTo>
                  <a:cubicBezTo>
                    <a:pt x="0" y="3180"/>
                    <a:pt x="456" y="2079"/>
                    <a:pt x="1268" y="1268"/>
                  </a:cubicBezTo>
                  <a:cubicBezTo>
                    <a:pt x="2079" y="456"/>
                    <a:pt x="3180" y="0"/>
                    <a:pt x="4328" y="0"/>
                  </a:cubicBezTo>
                  <a:close/>
                </a:path>
              </a:pathLst>
            </a:custGeom>
            <a:solidFill>
              <a:srgbClr val="244B7C"/>
            </a:solidFill>
          </p:spPr>
          <p:txBody>
            <a:bodyPr/>
            <a:lstStyle/>
            <a:p>
              <a:endParaRPr lang="en-GB" sz="1200"/>
            </a:p>
          </p:txBody>
        </p:sp>
        <p:sp>
          <p:nvSpPr>
            <p:cNvPr id="14" name="TextBox 14"/>
            <p:cNvSpPr txBox="1"/>
            <p:nvPr/>
          </p:nvSpPr>
          <p:spPr>
            <a:xfrm>
              <a:off x="0" y="-38100"/>
              <a:ext cx="4711643" cy="850900"/>
            </a:xfrm>
            <a:prstGeom prst="rect">
              <a:avLst/>
            </a:prstGeom>
          </p:spPr>
          <p:txBody>
            <a:bodyPr lIns="33867" tIns="33867" rIns="33867" bIns="33867" rtlCol="0" anchor="ctr"/>
            <a:lstStyle/>
            <a:p>
              <a:pPr algn="ctr">
                <a:lnSpc>
                  <a:spcPts val="1680"/>
                </a:lnSpc>
              </a:pPr>
              <a:endParaRPr sz="1200"/>
            </a:p>
          </p:txBody>
        </p:sp>
      </p:grpSp>
      <p:grpSp>
        <p:nvGrpSpPr>
          <p:cNvPr id="15" name="Group 15"/>
          <p:cNvGrpSpPr/>
          <p:nvPr/>
        </p:nvGrpSpPr>
        <p:grpSpPr>
          <a:xfrm>
            <a:off x="216397" y="865042"/>
            <a:ext cx="11714243" cy="2345209"/>
            <a:chOff x="0" y="0"/>
            <a:chExt cx="4627849" cy="926502"/>
          </a:xfrm>
        </p:grpSpPr>
        <p:sp>
          <p:nvSpPr>
            <p:cNvPr id="16" name="Freeform 16"/>
            <p:cNvSpPr/>
            <p:nvPr/>
          </p:nvSpPr>
          <p:spPr>
            <a:xfrm>
              <a:off x="0" y="0"/>
              <a:ext cx="4627849" cy="926502"/>
            </a:xfrm>
            <a:custGeom>
              <a:avLst/>
              <a:gdLst/>
              <a:ahLst/>
              <a:cxnLst/>
              <a:rect l="l" t="t" r="r" b="b"/>
              <a:pathLst>
                <a:path w="4627849" h="926502">
                  <a:moveTo>
                    <a:pt x="4406" y="0"/>
                  </a:moveTo>
                  <a:lnTo>
                    <a:pt x="4623443" y="0"/>
                  </a:lnTo>
                  <a:cubicBezTo>
                    <a:pt x="4624612" y="0"/>
                    <a:pt x="4625732" y="464"/>
                    <a:pt x="4626559" y="1290"/>
                  </a:cubicBezTo>
                  <a:cubicBezTo>
                    <a:pt x="4627385" y="2117"/>
                    <a:pt x="4627849" y="3237"/>
                    <a:pt x="4627849" y="4406"/>
                  </a:cubicBezTo>
                  <a:lnTo>
                    <a:pt x="4627849" y="922096"/>
                  </a:lnTo>
                  <a:cubicBezTo>
                    <a:pt x="4627849" y="924530"/>
                    <a:pt x="4625877" y="926502"/>
                    <a:pt x="4623443" y="926502"/>
                  </a:cubicBezTo>
                  <a:lnTo>
                    <a:pt x="4406" y="926502"/>
                  </a:lnTo>
                  <a:cubicBezTo>
                    <a:pt x="3237" y="926502"/>
                    <a:pt x="2117" y="926038"/>
                    <a:pt x="1290" y="925212"/>
                  </a:cubicBezTo>
                  <a:cubicBezTo>
                    <a:pt x="464" y="924386"/>
                    <a:pt x="0" y="923265"/>
                    <a:pt x="0" y="922096"/>
                  </a:cubicBezTo>
                  <a:lnTo>
                    <a:pt x="0" y="4406"/>
                  </a:lnTo>
                  <a:cubicBezTo>
                    <a:pt x="0" y="3237"/>
                    <a:pt x="464" y="2117"/>
                    <a:pt x="1290" y="1290"/>
                  </a:cubicBezTo>
                  <a:cubicBezTo>
                    <a:pt x="2117" y="464"/>
                    <a:pt x="3237" y="0"/>
                    <a:pt x="4406" y="0"/>
                  </a:cubicBezTo>
                  <a:close/>
                </a:path>
              </a:pathLst>
            </a:custGeom>
            <a:solidFill>
              <a:srgbClr val="000000">
                <a:alpha val="0"/>
              </a:srgbClr>
            </a:solidFill>
            <a:ln w="76200" cap="sq">
              <a:solidFill>
                <a:srgbClr val="FFFFFF"/>
              </a:solidFill>
              <a:prstDash val="solid"/>
              <a:miter/>
            </a:ln>
          </p:spPr>
          <p:txBody>
            <a:bodyPr/>
            <a:lstStyle/>
            <a:p>
              <a:endParaRPr lang="en-GB" sz="1200"/>
            </a:p>
          </p:txBody>
        </p:sp>
        <p:sp>
          <p:nvSpPr>
            <p:cNvPr id="17" name="TextBox 17"/>
            <p:cNvSpPr txBox="1"/>
            <p:nvPr/>
          </p:nvSpPr>
          <p:spPr>
            <a:xfrm>
              <a:off x="0" y="-38100"/>
              <a:ext cx="4627849" cy="964602"/>
            </a:xfrm>
            <a:prstGeom prst="rect">
              <a:avLst/>
            </a:prstGeom>
          </p:spPr>
          <p:txBody>
            <a:bodyPr lIns="33867" tIns="33867" rIns="33867" bIns="33867" rtlCol="0" anchor="ctr"/>
            <a:lstStyle/>
            <a:p>
              <a:pPr algn="ctr">
                <a:lnSpc>
                  <a:spcPts val="1680"/>
                </a:lnSpc>
              </a:pPr>
              <a:endParaRPr sz="1200"/>
            </a:p>
          </p:txBody>
        </p:sp>
      </p:grpSp>
      <p:pic>
        <p:nvPicPr>
          <p:cNvPr id="18" name="Picture 18"/>
          <p:cNvPicPr>
            <a:picLocks noChangeAspect="1"/>
          </p:cNvPicPr>
          <p:nvPr/>
        </p:nvPicPr>
        <p:blipFill>
          <a:blip r:embed="rId6"/>
          <a:stretch>
            <a:fillRect/>
          </a:stretch>
        </p:blipFill>
        <p:spPr>
          <a:xfrm>
            <a:off x="84062" y="917365"/>
            <a:ext cx="4153727" cy="2394943"/>
          </a:xfrm>
          <a:prstGeom prst="rect">
            <a:avLst/>
          </a:prstGeom>
        </p:spPr>
      </p:pic>
      <p:sp>
        <p:nvSpPr>
          <p:cNvPr id="19" name="TextBox 19"/>
          <p:cNvSpPr txBox="1"/>
          <p:nvPr/>
        </p:nvSpPr>
        <p:spPr>
          <a:xfrm>
            <a:off x="1339259" y="909602"/>
            <a:ext cx="1576991" cy="339195"/>
          </a:xfrm>
          <a:prstGeom prst="rect">
            <a:avLst/>
          </a:prstGeom>
        </p:spPr>
        <p:txBody>
          <a:bodyPr lIns="0" tIns="0" rIns="0" bIns="0" rtlCol="0" anchor="t">
            <a:spAutoFit/>
          </a:bodyPr>
          <a:lstStyle/>
          <a:p>
            <a:pPr algn="ctr">
              <a:lnSpc>
                <a:spcPts val="2893"/>
              </a:lnSpc>
            </a:pPr>
            <a:r>
              <a:rPr lang="en-US" sz="2066">
                <a:solidFill>
                  <a:srgbClr val="E9EDF2"/>
                </a:solidFill>
                <a:latin typeface="Hand Of Sean Pro"/>
                <a:ea typeface="Hand Of Sean Pro"/>
                <a:cs typeface="Hand Of Sean Pro"/>
                <a:sym typeface="Hand Of Sean Pro"/>
              </a:rPr>
              <a:t>Manchester</a:t>
            </a:r>
          </a:p>
        </p:txBody>
      </p:sp>
      <p:grpSp>
        <p:nvGrpSpPr>
          <p:cNvPr id="20" name="Group 20"/>
          <p:cNvGrpSpPr/>
          <p:nvPr/>
        </p:nvGrpSpPr>
        <p:grpSpPr>
          <a:xfrm>
            <a:off x="216397" y="3398186"/>
            <a:ext cx="11714243" cy="2345209"/>
            <a:chOff x="0" y="0"/>
            <a:chExt cx="4627849" cy="926502"/>
          </a:xfrm>
        </p:grpSpPr>
        <p:sp>
          <p:nvSpPr>
            <p:cNvPr id="21" name="Freeform 21"/>
            <p:cNvSpPr/>
            <p:nvPr/>
          </p:nvSpPr>
          <p:spPr>
            <a:xfrm>
              <a:off x="0" y="0"/>
              <a:ext cx="4627849" cy="926502"/>
            </a:xfrm>
            <a:custGeom>
              <a:avLst/>
              <a:gdLst/>
              <a:ahLst/>
              <a:cxnLst/>
              <a:rect l="l" t="t" r="r" b="b"/>
              <a:pathLst>
                <a:path w="4627849" h="926502">
                  <a:moveTo>
                    <a:pt x="4406" y="0"/>
                  </a:moveTo>
                  <a:lnTo>
                    <a:pt x="4623443" y="0"/>
                  </a:lnTo>
                  <a:cubicBezTo>
                    <a:pt x="4624612" y="0"/>
                    <a:pt x="4625732" y="464"/>
                    <a:pt x="4626559" y="1290"/>
                  </a:cubicBezTo>
                  <a:cubicBezTo>
                    <a:pt x="4627385" y="2117"/>
                    <a:pt x="4627849" y="3237"/>
                    <a:pt x="4627849" y="4406"/>
                  </a:cubicBezTo>
                  <a:lnTo>
                    <a:pt x="4627849" y="922096"/>
                  </a:lnTo>
                  <a:cubicBezTo>
                    <a:pt x="4627849" y="924530"/>
                    <a:pt x="4625877" y="926502"/>
                    <a:pt x="4623443" y="926502"/>
                  </a:cubicBezTo>
                  <a:lnTo>
                    <a:pt x="4406" y="926502"/>
                  </a:lnTo>
                  <a:cubicBezTo>
                    <a:pt x="3237" y="926502"/>
                    <a:pt x="2117" y="926038"/>
                    <a:pt x="1290" y="925212"/>
                  </a:cubicBezTo>
                  <a:cubicBezTo>
                    <a:pt x="464" y="924386"/>
                    <a:pt x="0" y="923265"/>
                    <a:pt x="0" y="922096"/>
                  </a:cubicBezTo>
                  <a:lnTo>
                    <a:pt x="0" y="4406"/>
                  </a:lnTo>
                  <a:cubicBezTo>
                    <a:pt x="0" y="3237"/>
                    <a:pt x="464" y="2117"/>
                    <a:pt x="1290" y="1290"/>
                  </a:cubicBezTo>
                  <a:cubicBezTo>
                    <a:pt x="2117" y="464"/>
                    <a:pt x="3237" y="0"/>
                    <a:pt x="4406" y="0"/>
                  </a:cubicBezTo>
                  <a:close/>
                </a:path>
              </a:pathLst>
            </a:custGeom>
            <a:solidFill>
              <a:srgbClr val="000000">
                <a:alpha val="0"/>
              </a:srgbClr>
            </a:solidFill>
            <a:ln w="76200" cap="sq">
              <a:solidFill>
                <a:srgbClr val="FFFFFF"/>
              </a:solidFill>
              <a:prstDash val="solid"/>
              <a:miter/>
            </a:ln>
          </p:spPr>
          <p:txBody>
            <a:bodyPr/>
            <a:lstStyle/>
            <a:p>
              <a:endParaRPr lang="en-GB" sz="1200"/>
            </a:p>
          </p:txBody>
        </p:sp>
        <p:sp>
          <p:nvSpPr>
            <p:cNvPr id="22" name="TextBox 22"/>
            <p:cNvSpPr txBox="1"/>
            <p:nvPr/>
          </p:nvSpPr>
          <p:spPr>
            <a:xfrm>
              <a:off x="0" y="-38100"/>
              <a:ext cx="4627849" cy="964602"/>
            </a:xfrm>
            <a:prstGeom prst="rect">
              <a:avLst/>
            </a:prstGeom>
          </p:spPr>
          <p:txBody>
            <a:bodyPr lIns="33867" tIns="33867" rIns="33867" bIns="33867" rtlCol="0" anchor="ctr"/>
            <a:lstStyle/>
            <a:p>
              <a:pPr algn="ctr">
                <a:lnSpc>
                  <a:spcPts val="1680"/>
                </a:lnSpc>
              </a:pPr>
              <a:endParaRPr sz="1200"/>
            </a:p>
          </p:txBody>
        </p:sp>
      </p:grpSp>
      <p:pic>
        <p:nvPicPr>
          <p:cNvPr id="23" name="Picture 23"/>
          <p:cNvPicPr>
            <a:picLocks noChangeAspect="1"/>
          </p:cNvPicPr>
          <p:nvPr/>
        </p:nvPicPr>
        <p:blipFill>
          <a:blip r:embed="rId7"/>
          <a:stretch>
            <a:fillRect/>
          </a:stretch>
        </p:blipFill>
        <p:spPr>
          <a:xfrm>
            <a:off x="3991343" y="917946"/>
            <a:ext cx="4146747" cy="2336865"/>
          </a:xfrm>
          <a:prstGeom prst="rect">
            <a:avLst/>
          </a:prstGeom>
        </p:spPr>
      </p:pic>
      <p:pic>
        <p:nvPicPr>
          <p:cNvPr id="24" name="Picture 24"/>
          <p:cNvPicPr>
            <a:picLocks noChangeAspect="1"/>
          </p:cNvPicPr>
          <p:nvPr/>
        </p:nvPicPr>
        <p:blipFill>
          <a:blip r:embed="rId8"/>
          <a:stretch>
            <a:fillRect/>
          </a:stretch>
        </p:blipFill>
        <p:spPr>
          <a:xfrm>
            <a:off x="7899789" y="919691"/>
            <a:ext cx="4125804" cy="2390289"/>
          </a:xfrm>
          <a:prstGeom prst="rect">
            <a:avLst/>
          </a:prstGeom>
        </p:spPr>
      </p:pic>
      <p:sp>
        <p:nvSpPr>
          <p:cNvPr id="25" name="TextBox 25"/>
          <p:cNvSpPr txBox="1"/>
          <p:nvPr/>
        </p:nvSpPr>
        <p:spPr>
          <a:xfrm>
            <a:off x="5245960" y="909602"/>
            <a:ext cx="1576991" cy="711092"/>
          </a:xfrm>
          <a:prstGeom prst="rect">
            <a:avLst/>
          </a:prstGeom>
        </p:spPr>
        <p:txBody>
          <a:bodyPr lIns="0" tIns="0" rIns="0" bIns="0" rtlCol="0" anchor="t">
            <a:spAutoFit/>
          </a:bodyPr>
          <a:lstStyle/>
          <a:p>
            <a:pPr algn="ctr">
              <a:lnSpc>
                <a:spcPts val="2893"/>
              </a:lnSpc>
            </a:pPr>
            <a:r>
              <a:rPr lang="en-US" sz="2066">
                <a:solidFill>
                  <a:srgbClr val="E9EDF2"/>
                </a:solidFill>
                <a:latin typeface="Hand Of Sean Pro"/>
                <a:ea typeface="Hand Of Sean Pro"/>
                <a:cs typeface="Hand Of Sean Pro"/>
                <a:sym typeface="Hand Of Sean Pro"/>
              </a:rPr>
              <a:t>North Yorkshire</a:t>
            </a:r>
          </a:p>
        </p:txBody>
      </p:sp>
      <p:sp>
        <p:nvSpPr>
          <p:cNvPr id="26" name="TextBox 26"/>
          <p:cNvSpPr txBox="1"/>
          <p:nvPr/>
        </p:nvSpPr>
        <p:spPr>
          <a:xfrm>
            <a:off x="9152660" y="909602"/>
            <a:ext cx="1576991" cy="339195"/>
          </a:xfrm>
          <a:prstGeom prst="rect">
            <a:avLst/>
          </a:prstGeom>
        </p:spPr>
        <p:txBody>
          <a:bodyPr lIns="0" tIns="0" rIns="0" bIns="0" rtlCol="0" anchor="t">
            <a:spAutoFit/>
          </a:bodyPr>
          <a:lstStyle/>
          <a:p>
            <a:pPr algn="ctr">
              <a:lnSpc>
                <a:spcPts val="2893"/>
              </a:lnSpc>
            </a:pPr>
            <a:r>
              <a:rPr lang="en-US" sz="2066">
                <a:solidFill>
                  <a:srgbClr val="E9EDF2"/>
                </a:solidFill>
                <a:latin typeface="Hand Of Sean Pro"/>
                <a:ea typeface="Hand Of Sean Pro"/>
                <a:cs typeface="Hand Of Sean Pro"/>
                <a:sym typeface="Hand Of Sean Pro"/>
              </a:rPr>
              <a:t>Redbridge</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E9DB-75C7-BDA6-D38C-32DAE3E2E223}"/>
              </a:ext>
            </a:extLst>
          </p:cNvPr>
          <p:cNvSpPr>
            <a:spLocks noGrp="1"/>
          </p:cNvSpPr>
          <p:nvPr>
            <p:ph type="title"/>
          </p:nvPr>
        </p:nvSpPr>
        <p:spPr>
          <a:xfrm>
            <a:off x="487325" y="-134605"/>
            <a:ext cx="10515600" cy="1325563"/>
          </a:xfrm>
        </p:spPr>
        <p:txBody>
          <a:bodyPr/>
          <a:lstStyle/>
          <a:p>
            <a:r>
              <a:rPr lang="en-GB" b="1" dirty="0"/>
              <a:t>Why Dingley’s Promise?</a:t>
            </a:r>
          </a:p>
        </p:txBody>
      </p:sp>
      <p:sp>
        <p:nvSpPr>
          <p:cNvPr id="3" name="Content Placeholder 2">
            <a:extLst>
              <a:ext uri="{FF2B5EF4-FFF2-40B4-BE49-F238E27FC236}">
                <a16:creationId xmlns:a16="http://schemas.microsoft.com/office/drawing/2014/main" id="{0B3429BE-0032-B19A-F642-093ED0B8CAAE}"/>
              </a:ext>
            </a:extLst>
          </p:cNvPr>
          <p:cNvSpPr>
            <a:spLocks noGrp="1"/>
          </p:cNvSpPr>
          <p:nvPr>
            <p:ph idx="1"/>
          </p:nvPr>
        </p:nvSpPr>
        <p:spPr>
          <a:xfrm>
            <a:off x="104554" y="1253331"/>
            <a:ext cx="8390860" cy="4351338"/>
          </a:xfrm>
        </p:spPr>
        <p:txBody>
          <a:bodyPr>
            <a:normAutofit fontScale="92500" lnSpcReduction="20000"/>
          </a:bodyPr>
          <a:lstStyle/>
          <a:p>
            <a:r>
              <a:rPr lang="en-GB" dirty="0"/>
              <a:t>They have used their experience of working with children with SEND over the last 40 years to create resources to enhance skills, improve confidence and inspire early years educators to cultivate an inclusive environment for all children.</a:t>
            </a:r>
          </a:p>
          <a:p>
            <a:endParaRPr lang="en-GB" dirty="0"/>
          </a:p>
          <a:p>
            <a:r>
              <a:rPr lang="en-GB" dirty="0"/>
              <a:t>Professionals across the country are improving their skills and gaining confidence through our range of training courses. Centred around inclusive practice and designed for anyone working in the early years, our training has helped thousands to enhance their ability to include and support children with SEND in their settings.</a:t>
            </a:r>
          </a:p>
        </p:txBody>
      </p:sp>
      <p:pic>
        <p:nvPicPr>
          <p:cNvPr id="5" name="Picture 4">
            <a:extLst>
              <a:ext uri="{FF2B5EF4-FFF2-40B4-BE49-F238E27FC236}">
                <a16:creationId xmlns:a16="http://schemas.microsoft.com/office/drawing/2014/main" id="{CA32C1BE-38DC-0AA9-DCAC-E7AF4C5D436F}"/>
              </a:ext>
            </a:extLst>
          </p:cNvPr>
          <p:cNvPicPr>
            <a:picLocks noChangeAspect="1"/>
          </p:cNvPicPr>
          <p:nvPr/>
        </p:nvPicPr>
        <p:blipFill>
          <a:blip r:embed="rId2"/>
          <a:stretch>
            <a:fillRect/>
          </a:stretch>
        </p:blipFill>
        <p:spPr>
          <a:xfrm>
            <a:off x="8649148" y="1253331"/>
            <a:ext cx="3119323" cy="3179023"/>
          </a:xfrm>
          <a:prstGeom prst="rect">
            <a:avLst/>
          </a:prstGeom>
        </p:spPr>
      </p:pic>
    </p:spTree>
    <p:extLst>
      <p:ext uri="{BB962C8B-B14F-4D97-AF65-F5344CB8AC3E}">
        <p14:creationId xmlns:p14="http://schemas.microsoft.com/office/powerpoint/2010/main" val="42289908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FA4EC23-A45E-B55B-D5F3-62B6B7D51CDD}"/>
              </a:ext>
            </a:extLst>
          </p:cNvPr>
          <p:cNvSpPr txBox="1"/>
          <p:nvPr/>
        </p:nvSpPr>
        <p:spPr>
          <a:xfrm>
            <a:off x="441643" y="1182231"/>
            <a:ext cx="5108552" cy="2308324"/>
          </a:xfrm>
          <a:prstGeom prst="rect">
            <a:avLst/>
          </a:prstGeom>
          <a:solidFill>
            <a:srgbClr val="92D050">
              <a:alpha val="64000"/>
            </a:srgbClr>
          </a:solidFill>
        </p:spPr>
        <p:txBody>
          <a:bodyPr wrap="square">
            <a:spAutoFit/>
          </a:bodyPr>
          <a:lstStyle/>
          <a:p>
            <a:r>
              <a:rPr lang="en-GB" sz="2400" dirty="0"/>
              <a:t>I attended an in-person session for the introduction to Dingley's, I found it very helpful to share ideas with other professionals and ask the course leader questions on how I could support certain children in my class.</a:t>
            </a:r>
          </a:p>
        </p:txBody>
      </p:sp>
      <p:sp>
        <p:nvSpPr>
          <p:cNvPr id="2" name="Content Placeholder 3">
            <a:extLst>
              <a:ext uri="{FF2B5EF4-FFF2-40B4-BE49-F238E27FC236}">
                <a16:creationId xmlns:a16="http://schemas.microsoft.com/office/drawing/2014/main" id="{248EA548-D850-01BE-7D71-B4CFD9183E5F}"/>
              </a:ext>
            </a:extLst>
          </p:cNvPr>
          <p:cNvSpPr txBox="1">
            <a:spLocks/>
          </p:cNvSpPr>
          <p:nvPr/>
        </p:nvSpPr>
        <p:spPr>
          <a:xfrm>
            <a:off x="5630382" y="1190341"/>
            <a:ext cx="6001637" cy="1477328"/>
          </a:xfrm>
          <a:prstGeom prst="rect">
            <a:avLst/>
          </a:prstGeom>
          <a:solidFill>
            <a:srgbClr val="FF5050">
              <a:alpha val="59000"/>
            </a:srgbClr>
          </a:solidFill>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webinars are very useful to gain tips on how to change the environments e.g. making the room minimalistic and not much on the walls as a distraction</a:t>
            </a:r>
            <a:r>
              <a:rPr lang="en-GB" dirty="0"/>
              <a:t>. </a:t>
            </a:r>
          </a:p>
        </p:txBody>
      </p:sp>
      <p:sp>
        <p:nvSpPr>
          <p:cNvPr id="7" name="TextBox 6">
            <a:extLst>
              <a:ext uri="{FF2B5EF4-FFF2-40B4-BE49-F238E27FC236}">
                <a16:creationId xmlns:a16="http://schemas.microsoft.com/office/drawing/2014/main" id="{94EDC8F6-4BA8-88A4-F143-F77039676172}"/>
              </a:ext>
            </a:extLst>
          </p:cNvPr>
          <p:cNvSpPr txBox="1"/>
          <p:nvPr/>
        </p:nvSpPr>
        <p:spPr>
          <a:xfrm>
            <a:off x="366219" y="4206876"/>
            <a:ext cx="4098471" cy="1938992"/>
          </a:xfrm>
          <a:prstGeom prst="rect">
            <a:avLst/>
          </a:prstGeom>
          <a:solidFill>
            <a:srgbClr val="FF99CC"/>
          </a:solidFill>
        </p:spPr>
        <p:txBody>
          <a:bodyPr wrap="square">
            <a:spAutoFit/>
          </a:bodyPr>
          <a:lstStyle/>
          <a:p>
            <a:pPr algn="ctr"/>
            <a:r>
              <a:rPr lang="en-GB" sz="2400" b="1" dirty="0"/>
              <a:t>This was a very knowledgeable course and I have taken many ideas and different strategies away from the course which will be beneficial. </a:t>
            </a:r>
          </a:p>
        </p:txBody>
      </p:sp>
      <p:sp>
        <p:nvSpPr>
          <p:cNvPr id="3" name="Title 1">
            <a:extLst>
              <a:ext uri="{FF2B5EF4-FFF2-40B4-BE49-F238E27FC236}">
                <a16:creationId xmlns:a16="http://schemas.microsoft.com/office/drawing/2014/main" id="{2EA7630E-C407-74E9-5907-FF15736C82D7}"/>
              </a:ext>
            </a:extLst>
          </p:cNvPr>
          <p:cNvSpPr txBox="1">
            <a:spLocks noGrp="1"/>
          </p:cNvSpPr>
          <p:nvPr>
            <p:ph type="title"/>
          </p:nvPr>
        </p:nvSpPr>
        <p:spPr>
          <a:xfrm>
            <a:off x="361456" y="465910"/>
            <a:ext cx="10515600" cy="724431"/>
          </a:xfrm>
        </p:spPr>
        <p:txBody>
          <a:bodyPr/>
          <a:lstStyle/>
          <a:p>
            <a:pPr lvl="0"/>
            <a:r>
              <a:rPr lang="en-GB" b="1" dirty="0">
                <a:latin typeface="+mn-lt"/>
              </a:rPr>
              <a:t>Dingley’s Promise Improving Inclusion </a:t>
            </a:r>
          </a:p>
        </p:txBody>
      </p:sp>
      <p:sp>
        <p:nvSpPr>
          <p:cNvPr id="6" name="TextBox 5">
            <a:extLst>
              <a:ext uri="{FF2B5EF4-FFF2-40B4-BE49-F238E27FC236}">
                <a16:creationId xmlns:a16="http://schemas.microsoft.com/office/drawing/2014/main" id="{88ADC58E-BE81-FB4F-C131-B5F4EA8C4E07}"/>
              </a:ext>
            </a:extLst>
          </p:cNvPr>
          <p:cNvSpPr txBox="1"/>
          <p:nvPr/>
        </p:nvSpPr>
        <p:spPr>
          <a:xfrm>
            <a:off x="5630382" y="2882194"/>
            <a:ext cx="4501114" cy="2677656"/>
          </a:xfrm>
          <a:prstGeom prst="rect">
            <a:avLst/>
          </a:prstGeom>
          <a:solidFill>
            <a:srgbClr val="7BEDA6"/>
          </a:solidFill>
        </p:spPr>
        <p:txBody>
          <a:bodyPr wrap="square">
            <a:spAutoFit/>
          </a:bodyPr>
          <a:lstStyle/>
          <a:p>
            <a:r>
              <a:rPr lang="en-GB" sz="2400" dirty="0"/>
              <a:t>We were at a point of feeling very overwhelmed by the increased number of children with SEND.  Dingley’s Promise Training is giving our staff team an opportunity to reflect on our practice together and make positive changes</a:t>
            </a:r>
            <a:r>
              <a:rPr lang="en-GB" dirty="0"/>
              <a:t>.</a:t>
            </a:r>
          </a:p>
        </p:txBody>
      </p:sp>
    </p:spTree>
    <p:extLst>
      <p:ext uri="{BB962C8B-B14F-4D97-AF65-F5344CB8AC3E}">
        <p14:creationId xmlns:p14="http://schemas.microsoft.com/office/powerpoint/2010/main" val="916858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C99BE-9ACF-45D7-8C7E-EBFE312FE369}"/>
              </a:ext>
            </a:extLst>
          </p:cNvPr>
          <p:cNvSpPr txBox="1">
            <a:spLocks noGrp="1"/>
          </p:cNvSpPr>
          <p:nvPr>
            <p:ph type="title"/>
          </p:nvPr>
        </p:nvSpPr>
        <p:spPr>
          <a:xfrm>
            <a:off x="361456" y="465910"/>
            <a:ext cx="10515600" cy="724431"/>
          </a:xfrm>
        </p:spPr>
        <p:txBody>
          <a:bodyPr/>
          <a:lstStyle/>
          <a:p>
            <a:pPr lvl="0"/>
            <a:r>
              <a:rPr lang="en-GB" b="1" dirty="0">
                <a:latin typeface="+mn-lt"/>
              </a:rPr>
              <a:t>Dingley’s Promise Improving Inclusion </a:t>
            </a:r>
          </a:p>
        </p:txBody>
      </p:sp>
      <p:sp>
        <p:nvSpPr>
          <p:cNvPr id="16" name="TextBox 15">
            <a:extLst>
              <a:ext uri="{FF2B5EF4-FFF2-40B4-BE49-F238E27FC236}">
                <a16:creationId xmlns:a16="http://schemas.microsoft.com/office/drawing/2014/main" id="{024C4F4E-9DDA-7657-FFA1-F665A4F60192}"/>
              </a:ext>
            </a:extLst>
          </p:cNvPr>
          <p:cNvSpPr txBox="1"/>
          <p:nvPr/>
        </p:nvSpPr>
        <p:spPr>
          <a:xfrm>
            <a:off x="361456" y="3041789"/>
            <a:ext cx="7279253" cy="1200329"/>
          </a:xfrm>
          <a:prstGeom prst="rect">
            <a:avLst/>
          </a:prstGeom>
          <a:solidFill>
            <a:srgbClr val="A337C9">
              <a:alpha val="37000"/>
            </a:srgbClr>
          </a:solidFill>
        </p:spPr>
        <p:txBody>
          <a:bodyPr wrap="square">
            <a:spAutoFit/>
          </a:bodyPr>
          <a:lstStyle/>
          <a:p>
            <a:r>
              <a:rPr lang="en-GB" sz="2400" b="1" dirty="0"/>
              <a:t>I thought this course was very informative and gave lots of things to reflect on in our everyday practise. Gave more confidence in implementing strategies</a:t>
            </a:r>
          </a:p>
        </p:txBody>
      </p:sp>
      <p:sp>
        <p:nvSpPr>
          <p:cNvPr id="18" name="TextBox 17">
            <a:extLst>
              <a:ext uri="{FF2B5EF4-FFF2-40B4-BE49-F238E27FC236}">
                <a16:creationId xmlns:a16="http://schemas.microsoft.com/office/drawing/2014/main" id="{89DC1C3F-F437-631A-980B-A73FF2505147}"/>
              </a:ext>
            </a:extLst>
          </p:cNvPr>
          <p:cNvSpPr txBox="1"/>
          <p:nvPr/>
        </p:nvSpPr>
        <p:spPr>
          <a:xfrm>
            <a:off x="4576038" y="1486528"/>
            <a:ext cx="7254506" cy="830997"/>
          </a:xfrm>
          <a:prstGeom prst="rect">
            <a:avLst/>
          </a:prstGeom>
          <a:solidFill>
            <a:srgbClr val="76D7F2"/>
          </a:solidFill>
        </p:spPr>
        <p:txBody>
          <a:bodyPr wrap="square">
            <a:spAutoFit/>
          </a:bodyPr>
          <a:lstStyle/>
          <a:p>
            <a:r>
              <a:rPr lang="en-GB" sz="2400" b="1" dirty="0"/>
              <a:t>brilliant! full of information and makes you reflect on your practice and where improvements can be made. </a:t>
            </a:r>
          </a:p>
        </p:txBody>
      </p:sp>
      <p:sp>
        <p:nvSpPr>
          <p:cNvPr id="20" name="TextBox 19">
            <a:extLst>
              <a:ext uri="{FF2B5EF4-FFF2-40B4-BE49-F238E27FC236}">
                <a16:creationId xmlns:a16="http://schemas.microsoft.com/office/drawing/2014/main" id="{BDBF4395-6610-1BF5-A44F-7F0B967D8B0B}"/>
              </a:ext>
            </a:extLst>
          </p:cNvPr>
          <p:cNvSpPr txBox="1"/>
          <p:nvPr/>
        </p:nvSpPr>
        <p:spPr>
          <a:xfrm>
            <a:off x="410505" y="4523744"/>
            <a:ext cx="7181154" cy="1200329"/>
          </a:xfrm>
          <a:prstGeom prst="rect">
            <a:avLst/>
          </a:prstGeom>
          <a:solidFill>
            <a:srgbClr val="FFC000"/>
          </a:solidFill>
        </p:spPr>
        <p:txBody>
          <a:bodyPr wrap="square">
            <a:spAutoFit/>
          </a:bodyPr>
          <a:lstStyle/>
          <a:p>
            <a:r>
              <a:rPr lang="en-GB" sz="2400" dirty="0"/>
              <a:t>I think this course has made me really reflective my practice and improve my knowledge with not only working with SEN children but with all.</a:t>
            </a:r>
          </a:p>
        </p:txBody>
      </p:sp>
      <p:sp>
        <p:nvSpPr>
          <p:cNvPr id="24" name="TextBox 23">
            <a:extLst>
              <a:ext uri="{FF2B5EF4-FFF2-40B4-BE49-F238E27FC236}">
                <a16:creationId xmlns:a16="http://schemas.microsoft.com/office/drawing/2014/main" id="{CE400776-52B0-F3D7-4A2B-70DD3A526046}"/>
              </a:ext>
            </a:extLst>
          </p:cNvPr>
          <p:cNvSpPr txBox="1"/>
          <p:nvPr/>
        </p:nvSpPr>
        <p:spPr>
          <a:xfrm>
            <a:off x="361456" y="1521964"/>
            <a:ext cx="4105356" cy="1107996"/>
          </a:xfrm>
          <a:prstGeom prst="rect">
            <a:avLst/>
          </a:prstGeom>
          <a:solidFill>
            <a:srgbClr val="9E72F6">
              <a:alpha val="50000"/>
            </a:srgbClr>
          </a:solidFill>
        </p:spPr>
        <p:txBody>
          <a:bodyPr wrap="square">
            <a:spAutoFit/>
          </a:bodyPr>
          <a:lstStyle/>
          <a:p>
            <a:r>
              <a:rPr lang="en-GB" sz="2200" b="0" i="0" u="none" strike="noStrike" dirty="0">
                <a:solidFill>
                  <a:srgbClr val="000000"/>
                </a:solidFill>
                <a:effectLst/>
                <a:latin typeface="Aptos Narrow" panose="020B0004020202020204" pitchFamily="34" charset="0"/>
              </a:rPr>
              <a:t>Very insightful and practical. I learnt a lot about how to help the children regulate</a:t>
            </a:r>
            <a:r>
              <a:rPr lang="en-GB" sz="1800" b="0" i="0" u="none" strike="noStrike" dirty="0">
                <a:solidFill>
                  <a:srgbClr val="000000"/>
                </a:solidFill>
                <a:effectLst/>
                <a:latin typeface="Aptos Narrow" panose="020B0004020202020204" pitchFamily="34" charset="0"/>
              </a:rPr>
              <a:t>.</a:t>
            </a:r>
            <a:r>
              <a:rPr lang="en-GB" dirty="0"/>
              <a:t> </a:t>
            </a:r>
          </a:p>
        </p:txBody>
      </p:sp>
      <p:sp>
        <p:nvSpPr>
          <p:cNvPr id="8" name="TextBox 7">
            <a:extLst>
              <a:ext uri="{FF2B5EF4-FFF2-40B4-BE49-F238E27FC236}">
                <a16:creationId xmlns:a16="http://schemas.microsoft.com/office/drawing/2014/main" id="{4AAE6EFD-FFDD-B33D-9E30-89AF8171FB63}"/>
              </a:ext>
            </a:extLst>
          </p:cNvPr>
          <p:cNvSpPr txBox="1"/>
          <p:nvPr/>
        </p:nvSpPr>
        <p:spPr>
          <a:xfrm>
            <a:off x="8410353" y="3041789"/>
            <a:ext cx="2101274" cy="1938992"/>
          </a:xfrm>
          <a:prstGeom prst="rect">
            <a:avLst/>
          </a:prstGeom>
          <a:solidFill>
            <a:srgbClr val="FFFF00"/>
          </a:solidFill>
        </p:spPr>
        <p:txBody>
          <a:bodyPr wrap="square">
            <a:spAutoFit/>
          </a:bodyPr>
          <a:lstStyle/>
          <a:p>
            <a:pPr algn="ctr"/>
            <a:r>
              <a:rPr lang="en-GB" sz="2400" b="1" dirty="0"/>
              <a:t>Really good resources and well written pieces to read/watch</a:t>
            </a:r>
          </a:p>
        </p:txBody>
      </p:sp>
    </p:spTree>
    <p:extLst>
      <p:ext uri="{BB962C8B-B14F-4D97-AF65-F5344CB8AC3E}">
        <p14:creationId xmlns:p14="http://schemas.microsoft.com/office/powerpoint/2010/main" val="3444091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172200"/>
            <a:ext cx="12287966" cy="685800"/>
            <a:chOff x="0" y="0"/>
            <a:chExt cx="4854505" cy="270933"/>
          </a:xfrm>
        </p:grpSpPr>
        <p:sp>
          <p:nvSpPr>
            <p:cNvPr id="3" name="Freeform 3"/>
            <p:cNvSpPr/>
            <p:nvPr/>
          </p:nvSpPr>
          <p:spPr>
            <a:xfrm>
              <a:off x="0" y="0"/>
              <a:ext cx="4854505" cy="270933"/>
            </a:xfrm>
            <a:custGeom>
              <a:avLst/>
              <a:gdLst/>
              <a:ahLst/>
              <a:cxnLst/>
              <a:rect l="l" t="t" r="r" b="b"/>
              <a:pathLst>
                <a:path w="4854505" h="270933">
                  <a:moveTo>
                    <a:pt x="0" y="0"/>
                  </a:moveTo>
                  <a:lnTo>
                    <a:pt x="4854505" y="0"/>
                  </a:lnTo>
                  <a:lnTo>
                    <a:pt x="4854505" y="270933"/>
                  </a:lnTo>
                  <a:lnTo>
                    <a:pt x="0" y="270933"/>
                  </a:lnTo>
                  <a:close/>
                </a:path>
              </a:pathLst>
            </a:custGeom>
            <a:solidFill>
              <a:srgbClr val="244B7C"/>
            </a:solidFill>
          </p:spPr>
          <p:txBody>
            <a:bodyPr/>
            <a:lstStyle/>
            <a:p>
              <a:endParaRPr lang="en-GB" sz="1200"/>
            </a:p>
          </p:txBody>
        </p:sp>
        <p:sp>
          <p:nvSpPr>
            <p:cNvPr id="4" name="TextBox 4"/>
            <p:cNvSpPr txBox="1"/>
            <p:nvPr/>
          </p:nvSpPr>
          <p:spPr>
            <a:xfrm>
              <a:off x="0" y="-38100"/>
              <a:ext cx="4854505" cy="309033"/>
            </a:xfrm>
            <a:prstGeom prst="rect">
              <a:avLst/>
            </a:prstGeom>
          </p:spPr>
          <p:txBody>
            <a:bodyPr lIns="33867" tIns="33867" rIns="33867" bIns="33867" rtlCol="0" anchor="ctr"/>
            <a:lstStyle/>
            <a:p>
              <a:pPr algn="ctr">
                <a:lnSpc>
                  <a:spcPts val="1773"/>
                </a:lnSpc>
              </a:pPr>
              <a:endParaRPr sz="1200"/>
            </a:p>
          </p:txBody>
        </p:sp>
      </p:grpSp>
      <p:grpSp>
        <p:nvGrpSpPr>
          <p:cNvPr id="5" name="Group 5"/>
          <p:cNvGrpSpPr/>
          <p:nvPr/>
        </p:nvGrpSpPr>
        <p:grpSpPr>
          <a:xfrm>
            <a:off x="-47983" y="-2131"/>
            <a:ext cx="12287966" cy="685800"/>
            <a:chOff x="0" y="0"/>
            <a:chExt cx="4854505" cy="270933"/>
          </a:xfrm>
        </p:grpSpPr>
        <p:sp>
          <p:nvSpPr>
            <p:cNvPr id="6" name="Freeform 6"/>
            <p:cNvSpPr/>
            <p:nvPr/>
          </p:nvSpPr>
          <p:spPr>
            <a:xfrm>
              <a:off x="0" y="0"/>
              <a:ext cx="4854505" cy="270933"/>
            </a:xfrm>
            <a:custGeom>
              <a:avLst/>
              <a:gdLst/>
              <a:ahLst/>
              <a:cxnLst/>
              <a:rect l="l" t="t" r="r" b="b"/>
              <a:pathLst>
                <a:path w="4854505" h="270933">
                  <a:moveTo>
                    <a:pt x="0" y="0"/>
                  </a:moveTo>
                  <a:lnTo>
                    <a:pt x="4854505" y="0"/>
                  </a:lnTo>
                  <a:lnTo>
                    <a:pt x="4854505" y="270933"/>
                  </a:lnTo>
                  <a:lnTo>
                    <a:pt x="0" y="270933"/>
                  </a:lnTo>
                  <a:close/>
                </a:path>
              </a:pathLst>
            </a:custGeom>
            <a:solidFill>
              <a:srgbClr val="244B7C"/>
            </a:solidFill>
          </p:spPr>
          <p:txBody>
            <a:bodyPr/>
            <a:lstStyle/>
            <a:p>
              <a:endParaRPr lang="en-GB" sz="1200"/>
            </a:p>
          </p:txBody>
        </p:sp>
        <p:sp>
          <p:nvSpPr>
            <p:cNvPr id="7" name="TextBox 7"/>
            <p:cNvSpPr txBox="1"/>
            <p:nvPr/>
          </p:nvSpPr>
          <p:spPr>
            <a:xfrm>
              <a:off x="0" y="-38100"/>
              <a:ext cx="4854505" cy="309033"/>
            </a:xfrm>
            <a:prstGeom prst="rect">
              <a:avLst/>
            </a:prstGeom>
          </p:spPr>
          <p:txBody>
            <a:bodyPr lIns="33867" tIns="33867" rIns="33867" bIns="33867" rtlCol="0" anchor="ctr"/>
            <a:lstStyle/>
            <a:p>
              <a:pPr algn="ctr">
                <a:lnSpc>
                  <a:spcPts val="1773"/>
                </a:lnSpc>
              </a:pPr>
              <a:endParaRPr sz="1200"/>
            </a:p>
          </p:txBody>
        </p:sp>
      </p:grpSp>
      <p:sp>
        <p:nvSpPr>
          <p:cNvPr id="8" name="Freeform 8"/>
          <p:cNvSpPr/>
          <p:nvPr/>
        </p:nvSpPr>
        <p:spPr>
          <a:xfrm>
            <a:off x="0" y="18892"/>
            <a:ext cx="2238705" cy="662901"/>
          </a:xfrm>
          <a:custGeom>
            <a:avLst/>
            <a:gdLst/>
            <a:ahLst/>
            <a:cxnLst/>
            <a:rect l="l" t="t" r="r" b="b"/>
            <a:pathLst>
              <a:path w="3358057" h="994352">
                <a:moveTo>
                  <a:pt x="0" y="0"/>
                </a:moveTo>
                <a:lnTo>
                  <a:pt x="3358057" y="0"/>
                </a:lnTo>
                <a:lnTo>
                  <a:pt x="3358057" y="994351"/>
                </a:lnTo>
                <a:lnTo>
                  <a:pt x="0" y="994351"/>
                </a:lnTo>
                <a:lnTo>
                  <a:pt x="0" y="0"/>
                </a:lnTo>
                <a:close/>
              </a:path>
            </a:pathLst>
          </a:custGeom>
          <a:blipFill>
            <a:blip r:embed="rId3"/>
            <a:stretch>
              <a:fillRect l="-16828" t="-10733" r="-1560" b="-10733"/>
            </a:stretch>
          </a:blipFill>
        </p:spPr>
        <p:txBody>
          <a:bodyPr/>
          <a:lstStyle/>
          <a:p>
            <a:endParaRPr lang="en-GB" sz="1200"/>
          </a:p>
        </p:txBody>
      </p:sp>
      <p:sp>
        <p:nvSpPr>
          <p:cNvPr id="9" name="Freeform 9"/>
          <p:cNvSpPr/>
          <p:nvPr/>
        </p:nvSpPr>
        <p:spPr>
          <a:xfrm>
            <a:off x="111407" y="6156921"/>
            <a:ext cx="2289640" cy="617256"/>
          </a:xfrm>
          <a:custGeom>
            <a:avLst/>
            <a:gdLst/>
            <a:ahLst/>
            <a:cxnLst/>
            <a:rect l="l" t="t" r="r" b="b"/>
            <a:pathLst>
              <a:path w="3434460" h="925884">
                <a:moveTo>
                  <a:pt x="0" y="0"/>
                </a:moveTo>
                <a:lnTo>
                  <a:pt x="3434460" y="0"/>
                </a:lnTo>
                <a:lnTo>
                  <a:pt x="3434460" y="925883"/>
                </a:lnTo>
                <a:lnTo>
                  <a:pt x="0" y="925883"/>
                </a:lnTo>
                <a:lnTo>
                  <a:pt x="0" y="0"/>
                </a:lnTo>
                <a:close/>
              </a:path>
            </a:pathLst>
          </a:custGeom>
          <a:blipFill>
            <a:blip r:embed="rId4"/>
            <a:stretch>
              <a:fillRect/>
            </a:stretch>
          </a:blipFill>
        </p:spPr>
        <p:txBody>
          <a:bodyPr/>
          <a:lstStyle/>
          <a:p>
            <a:endParaRPr lang="en-GB" sz="1200"/>
          </a:p>
        </p:txBody>
      </p:sp>
      <p:sp>
        <p:nvSpPr>
          <p:cNvPr id="10" name="Freeform 10"/>
          <p:cNvSpPr/>
          <p:nvPr/>
        </p:nvSpPr>
        <p:spPr>
          <a:xfrm>
            <a:off x="11351953" y="5843448"/>
            <a:ext cx="685800" cy="930729"/>
          </a:xfrm>
          <a:custGeom>
            <a:avLst/>
            <a:gdLst/>
            <a:ahLst/>
            <a:cxnLst/>
            <a:rect l="l" t="t" r="r" b="b"/>
            <a:pathLst>
              <a:path w="1028700" h="1396093">
                <a:moveTo>
                  <a:pt x="0" y="0"/>
                </a:moveTo>
                <a:lnTo>
                  <a:pt x="1028700" y="0"/>
                </a:lnTo>
                <a:lnTo>
                  <a:pt x="1028700" y="1396093"/>
                </a:lnTo>
                <a:lnTo>
                  <a:pt x="0" y="1396093"/>
                </a:lnTo>
                <a:lnTo>
                  <a:pt x="0" y="0"/>
                </a:lnTo>
                <a:close/>
              </a:path>
            </a:pathLst>
          </a:custGeom>
          <a:blipFill>
            <a:blip r:embed="rId5"/>
            <a:stretch>
              <a:fillRect/>
            </a:stretch>
          </a:blipFill>
        </p:spPr>
        <p:txBody>
          <a:bodyPr/>
          <a:lstStyle/>
          <a:p>
            <a:endParaRPr lang="en-GB" sz="1200"/>
          </a:p>
        </p:txBody>
      </p:sp>
      <p:sp>
        <p:nvSpPr>
          <p:cNvPr id="11" name="Freeform 11"/>
          <p:cNvSpPr/>
          <p:nvPr/>
        </p:nvSpPr>
        <p:spPr>
          <a:xfrm>
            <a:off x="3657600" y="3240024"/>
            <a:ext cx="4876800" cy="377952"/>
          </a:xfrm>
          <a:custGeom>
            <a:avLst/>
            <a:gdLst/>
            <a:ahLst/>
            <a:cxnLst/>
            <a:rect l="l" t="t" r="r" b="b"/>
            <a:pathLst>
              <a:path w="7315200" h="566928">
                <a:moveTo>
                  <a:pt x="0" y="0"/>
                </a:moveTo>
                <a:lnTo>
                  <a:pt x="7315200" y="0"/>
                </a:lnTo>
                <a:lnTo>
                  <a:pt x="7315200" y="566928"/>
                </a:lnTo>
                <a:lnTo>
                  <a:pt x="0" y="566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sz="1200"/>
          </a:p>
        </p:txBody>
      </p:sp>
      <p:sp>
        <p:nvSpPr>
          <p:cNvPr id="12" name="TextBox 12"/>
          <p:cNvSpPr txBox="1"/>
          <p:nvPr/>
        </p:nvSpPr>
        <p:spPr>
          <a:xfrm>
            <a:off x="4935535" y="71529"/>
            <a:ext cx="7102218" cy="456856"/>
          </a:xfrm>
          <a:prstGeom prst="rect">
            <a:avLst/>
          </a:prstGeom>
        </p:spPr>
        <p:txBody>
          <a:bodyPr lIns="0" tIns="0" rIns="0" bIns="0" rtlCol="0" anchor="t">
            <a:spAutoFit/>
          </a:bodyPr>
          <a:lstStyle/>
          <a:p>
            <a:pPr algn="r">
              <a:lnSpc>
                <a:spcPts val="3920"/>
              </a:lnSpc>
            </a:pPr>
            <a:r>
              <a:rPr lang="en-US" sz="2800">
                <a:solidFill>
                  <a:srgbClr val="FFFFFF"/>
                </a:solidFill>
                <a:latin typeface="Hand Of Sean Pro"/>
                <a:ea typeface="Hand Of Sean Pro"/>
                <a:cs typeface="Hand Of Sean Pro"/>
                <a:sym typeface="Hand Of Sean Pro"/>
              </a:rPr>
              <a:t>Feedback</a:t>
            </a:r>
          </a:p>
        </p:txBody>
      </p:sp>
      <p:sp>
        <p:nvSpPr>
          <p:cNvPr id="13" name="TextBox 13"/>
          <p:cNvSpPr txBox="1"/>
          <p:nvPr/>
        </p:nvSpPr>
        <p:spPr>
          <a:xfrm>
            <a:off x="5060793" y="4284966"/>
            <a:ext cx="6724807" cy="625749"/>
          </a:xfrm>
          <a:prstGeom prst="rect">
            <a:avLst/>
          </a:prstGeom>
        </p:spPr>
        <p:txBody>
          <a:bodyPr wrap="square" lIns="0" tIns="0" rIns="0" bIns="0" rtlCol="0" anchor="t">
            <a:spAutoFit/>
          </a:bodyPr>
          <a:lstStyle/>
          <a:p>
            <a:pPr algn="ctr">
              <a:lnSpc>
                <a:spcPts val="5226"/>
              </a:lnSpc>
              <a:spcBef>
                <a:spcPct val="0"/>
              </a:spcBef>
            </a:pPr>
            <a:r>
              <a:rPr lang="en-US" sz="3733" dirty="0">
                <a:solidFill>
                  <a:srgbClr val="FFFFFF"/>
                </a:solidFill>
                <a:latin typeface="Anton"/>
                <a:ea typeface="Anton"/>
                <a:cs typeface="Anton"/>
                <a:sym typeface="Anton"/>
              </a:rPr>
              <a:t>"</a:t>
            </a:r>
            <a:r>
              <a:rPr lang="en-US" sz="3733" dirty="0">
                <a:latin typeface="Anton"/>
                <a:ea typeface="Anton"/>
                <a:cs typeface="Anton"/>
                <a:sym typeface="Anton"/>
              </a:rPr>
              <a:t>The best course yet – thank you!"</a:t>
            </a:r>
          </a:p>
        </p:txBody>
      </p:sp>
      <p:sp>
        <p:nvSpPr>
          <p:cNvPr id="14" name="TextBox 14"/>
          <p:cNvSpPr txBox="1"/>
          <p:nvPr/>
        </p:nvSpPr>
        <p:spPr>
          <a:xfrm>
            <a:off x="5445883" y="2450842"/>
            <a:ext cx="5549603" cy="521553"/>
          </a:xfrm>
          <a:prstGeom prst="rect">
            <a:avLst/>
          </a:prstGeom>
        </p:spPr>
        <p:txBody>
          <a:bodyPr lIns="0" tIns="0" rIns="0" bIns="0" rtlCol="0" anchor="t">
            <a:spAutoFit/>
          </a:bodyPr>
          <a:lstStyle/>
          <a:p>
            <a:pPr algn="ctr">
              <a:lnSpc>
                <a:spcPts val="2092"/>
              </a:lnSpc>
              <a:spcBef>
                <a:spcPct val="0"/>
              </a:spcBef>
            </a:pPr>
            <a:r>
              <a:rPr lang="en-US" sz="1494" dirty="0">
                <a:latin typeface="Anton"/>
                <a:ea typeface="Anton"/>
                <a:cs typeface="Anton"/>
                <a:sym typeface="Anton"/>
              </a:rPr>
              <a:t>"The world and community need more content like this to raise </a:t>
            </a:r>
          </a:p>
          <a:p>
            <a:pPr algn="ctr">
              <a:lnSpc>
                <a:spcPts val="2092"/>
              </a:lnSpc>
              <a:spcBef>
                <a:spcPct val="0"/>
              </a:spcBef>
            </a:pPr>
            <a:r>
              <a:rPr lang="en-US" sz="1494" dirty="0">
                <a:latin typeface="Anton"/>
                <a:ea typeface="Anton"/>
                <a:cs typeface="Anton"/>
                <a:sym typeface="Anton"/>
              </a:rPr>
              <a:t>awareness of the varying factors that can impact children and families."</a:t>
            </a:r>
          </a:p>
        </p:txBody>
      </p:sp>
      <p:sp>
        <p:nvSpPr>
          <p:cNvPr id="15" name="TextBox 15"/>
          <p:cNvSpPr txBox="1"/>
          <p:nvPr/>
        </p:nvSpPr>
        <p:spPr>
          <a:xfrm>
            <a:off x="685800" y="4323066"/>
            <a:ext cx="3570319" cy="829651"/>
          </a:xfrm>
          <a:prstGeom prst="rect">
            <a:avLst/>
          </a:prstGeom>
        </p:spPr>
        <p:txBody>
          <a:bodyPr lIns="0" tIns="0" rIns="0" bIns="0" rtlCol="0" anchor="t">
            <a:spAutoFit/>
          </a:bodyPr>
          <a:lstStyle/>
          <a:p>
            <a:pPr algn="ctr">
              <a:lnSpc>
                <a:spcPts val="2239"/>
              </a:lnSpc>
              <a:spcBef>
                <a:spcPct val="0"/>
              </a:spcBef>
            </a:pPr>
            <a:r>
              <a:rPr lang="en-US" sz="1600" dirty="0">
                <a:latin typeface="Anton"/>
                <a:ea typeface="Anton"/>
                <a:cs typeface="Anton"/>
                <a:sym typeface="Anton"/>
              </a:rPr>
              <a:t>"Bringing light to others is a huge positive and will create incredible </a:t>
            </a:r>
          </a:p>
          <a:p>
            <a:pPr algn="ctr">
              <a:lnSpc>
                <a:spcPts val="2239"/>
              </a:lnSpc>
              <a:spcBef>
                <a:spcPct val="0"/>
              </a:spcBef>
            </a:pPr>
            <a:r>
              <a:rPr lang="en-US" sz="1600" dirty="0">
                <a:solidFill>
                  <a:srgbClr val="FFFFFF"/>
                </a:solidFill>
                <a:latin typeface="Anton"/>
                <a:ea typeface="Anton"/>
                <a:cs typeface="Anton"/>
                <a:sym typeface="Anton"/>
              </a:rPr>
              <a:t>change in the industry we work in."</a:t>
            </a:r>
          </a:p>
        </p:txBody>
      </p:sp>
      <p:sp>
        <p:nvSpPr>
          <p:cNvPr id="16" name="TextBox 16"/>
          <p:cNvSpPr txBox="1"/>
          <p:nvPr/>
        </p:nvSpPr>
        <p:spPr>
          <a:xfrm>
            <a:off x="6096000" y="1042313"/>
            <a:ext cx="4249369" cy="1016368"/>
          </a:xfrm>
          <a:prstGeom prst="rect">
            <a:avLst/>
          </a:prstGeom>
        </p:spPr>
        <p:txBody>
          <a:bodyPr lIns="0" tIns="0" rIns="0" bIns="0" rtlCol="0" anchor="t">
            <a:spAutoFit/>
          </a:bodyPr>
          <a:lstStyle/>
          <a:p>
            <a:pPr algn="ctr">
              <a:lnSpc>
                <a:spcPts val="2669"/>
              </a:lnSpc>
              <a:spcBef>
                <a:spcPct val="0"/>
              </a:spcBef>
            </a:pPr>
            <a:r>
              <a:rPr lang="en-US" sz="1907" dirty="0">
                <a:solidFill>
                  <a:srgbClr val="FFFFFF"/>
                </a:solidFill>
                <a:latin typeface="Anton"/>
                <a:ea typeface="Anton"/>
                <a:cs typeface="Anton"/>
                <a:sym typeface="Anton"/>
              </a:rPr>
              <a:t>"</a:t>
            </a:r>
            <a:r>
              <a:rPr lang="en-US" sz="1907" dirty="0">
                <a:latin typeface="Anton"/>
                <a:ea typeface="Anton"/>
                <a:cs typeface="Anton"/>
                <a:sym typeface="Anton"/>
              </a:rPr>
              <a:t>This will help raise children in a more </a:t>
            </a:r>
          </a:p>
          <a:p>
            <a:pPr algn="ctr">
              <a:lnSpc>
                <a:spcPts val="2669"/>
              </a:lnSpc>
              <a:spcBef>
                <a:spcPct val="0"/>
              </a:spcBef>
            </a:pPr>
            <a:r>
              <a:rPr lang="en-US" sz="1907" dirty="0">
                <a:latin typeface="Anton"/>
                <a:ea typeface="Anton"/>
                <a:cs typeface="Anton"/>
                <a:sym typeface="Anton"/>
              </a:rPr>
              <a:t>well-rounded and supportive environment."</a:t>
            </a:r>
          </a:p>
        </p:txBody>
      </p:sp>
      <p:sp>
        <p:nvSpPr>
          <p:cNvPr id="17" name="TextBox 17"/>
          <p:cNvSpPr txBox="1"/>
          <p:nvPr/>
        </p:nvSpPr>
        <p:spPr>
          <a:xfrm>
            <a:off x="1119353" y="2652533"/>
            <a:ext cx="3136767" cy="903645"/>
          </a:xfrm>
          <a:prstGeom prst="rect">
            <a:avLst/>
          </a:prstGeom>
        </p:spPr>
        <p:txBody>
          <a:bodyPr lIns="0" tIns="0" rIns="0" bIns="0" rtlCol="0" anchor="t">
            <a:spAutoFit/>
          </a:bodyPr>
          <a:lstStyle/>
          <a:p>
            <a:pPr algn="ctr">
              <a:lnSpc>
                <a:spcPts val="2383"/>
              </a:lnSpc>
              <a:spcBef>
                <a:spcPct val="0"/>
              </a:spcBef>
            </a:pPr>
            <a:r>
              <a:rPr lang="en-US" sz="1702" dirty="0">
                <a:solidFill>
                  <a:srgbClr val="FFFFFF"/>
                </a:solidFill>
                <a:latin typeface="Anton"/>
                <a:ea typeface="Anton"/>
                <a:cs typeface="Anton"/>
                <a:sym typeface="Anton"/>
              </a:rPr>
              <a:t>"Extremely informative. </a:t>
            </a:r>
          </a:p>
          <a:p>
            <a:pPr algn="ctr">
              <a:lnSpc>
                <a:spcPts val="2383"/>
              </a:lnSpc>
              <a:spcBef>
                <a:spcPct val="0"/>
              </a:spcBef>
            </a:pPr>
            <a:r>
              <a:rPr lang="en-US" sz="1702" dirty="0">
                <a:solidFill>
                  <a:srgbClr val="FFFFFF"/>
                </a:solidFill>
                <a:latin typeface="Anton"/>
                <a:ea typeface="Anton"/>
                <a:cs typeface="Anton"/>
                <a:sym typeface="Anton"/>
              </a:rPr>
              <a:t>Took a lot from the course content."</a:t>
            </a:r>
          </a:p>
        </p:txBody>
      </p:sp>
      <p:sp>
        <p:nvSpPr>
          <p:cNvPr id="18" name="TextBox 18"/>
          <p:cNvSpPr txBox="1"/>
          <p:nvPr/>
        </p:nvSpPr>
        <p:spPr>
          <a:xfrm>
            <a:off x="5651043" y="5435337"/>
            <a:ext cx="4708029" cy="829651"/>
          </a:xfrm>
          <a:prstGeom prst="rect">
            <a:avLst/>
          </a:prstGeom>
        </p:spPr>
        <p:txBody>
          <a:bodyPr lIns="0" tIns="0" rIns="0" bIns="0" rtlCol="0" anchor="t">
            <a:spAutoFit/>
          </a:bodyPr>
          <a:lstStyle/>
          <a:p>
            <a:pPr algn="ctr">
              <a:lnSpc>
                <a:spcPts val="2239"/>
              </a:lnSpc>
              <a:spcBef>
                <a:spcPct val="0"/>
              </a:spcBef>
            </a:pPr>
            <a:r>
              <a:rPr lang="en-US" sz="1600" dirty="0">
                <a:solidFill>
                  <a:srgbClr val="FFFFFF"/>
                </a:solidFill>
                <a:latin typeface="Anton"/>
                <a:ea typeface="Anton"/>
                <a:cs typeface="Anton"/>
                <a:sym typeface="Anton"/>
              </a:rPr>
              <a:t>"</a:t>
            </a:r>
            <a:r>
              <a:rPr lang="en-US" sz="1600" dirty="0">
                <a:latin typeface="Anton"/>
                <a:ea typeface="Anton"/>
                <a:cs typeface="Anton"/>
                <a:sym typeface="Anton"/>
              </a:rPr>
              <a:t>An excellent resource for ensuring that SEND</a:t>
            </a:r>
          </a:p>
          <a:p>
            <a:pPr algn="ctr">
              <a:lnSpc>
                <a:spcPts val="2239"/>
              </a:lnSpc>
              <a:spcBef>
                <a:spcPct val="0"/>
              </a:spcBef>
            </a:pPr>
            <a:r>
              <a:rPr lang="en-US" sz="1600" dirty="0">
                <a:latin typeface="Anton"/>
                <a:ea typeface="Anton"/>
                <a:cs typeface="Anton"/>
                <a:sym typeface="Anton"/>
              </a:rPr>
              <a:t> is at the heart of leadership and management priorities."</a:t>
            </a:r>
          </a:p>
        </p:txBody>
      </p:sp>
      <p:sp>
        <p:nvSpPr>
          <p:cNvPr id="19" name="TextBox 19"/>
          <p:cNvSpPr txBox="1"/>
          <p:nvPr/>
        </p:nvSpPr>
        <p:spPr>
          <a:xfrm>
            <a:off x="685800" y="1122023"/>
            <a:ext cx="4014887" cy="1694631"/>
          </a:xfrm>
          <a:prstGeom prst="rect">
            <a:avLst/>
          </a:prstGeom>
        </p:spPr>
        <p:txBody>
          <a:bodyPr lIns="0" tIns="0" rIns="0" bIns="0" rtlCol="0" anchor="t">
            <a:spAutoFit/>
          </a:bodyPr>
          <a:lstStyle/>
          <a:p>
            <a:pPr algn="ctr">
              <a:lnSpc>
                <a:spcPts val="4480"/>
              </a:lnSpc>
              <a:spcBef>
                <a:spcPct val="0"/>
              </a:spcBef>
            </a:pPr>
            <a:r>
              <a:rPr lang="en-US" sz="3200" dirty="0">
                <a:solidFill>
                  <a:srgbClr val="FFFFFF"/>
                </a:solidFill>
                <a:latin typeface="Anton"/>
                <a:ea typeface="Anton"/>
                <a:cs typeface="Anton"/>
                <a:sym typeface="Anton"/>
              </a:rPr>
              <a:t>"</a:t>
            </a:r>
            <a:r>
              <a:rPr lang="en-US" sz="3200" dirty="0">
                <a:latin typeface="Anton"/>
                <a:ea typeface="Anton"/>
                <a:cs typeface="Anton"/>
                <a:sym typeface="Anton"/>
              </a:rPr>
              <a:t>The use of SEND law </a:t>
            </a:r>
          </a:p>
          <a:p>
            <a:pPr algn="ctr">
              <a:lnSpc>
                <a:spcPts val="4480"/>
              </a:lnSpc>
              <a:spcBef>
                <a:spcPct val="0"/>
              </a:spcBef>
            </a:pPr>
            <a:r>
              <a:rPr lang="en-US" sz="3200" dirty="0">
                <a:latin typeface="Anton"/>
                <a:ea typeface="Anton"/>
                <a:cs typeface="Anton"/>
                <a:sym typeface="Anton"/>
              </a:rPr>
              <a:t>was really helpful here."</a:t>
            </a: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7D6F91-6875-2BD1-0EBD-4FEAD136FEBD}"/>
              </a:ext>
            </a:extLst>
          </p:cNvPr>
          <p:cNvSpPr>
            <a:spLocks noGrp="1"/>
          </p:cNvSpPr>
          <p:nvPr>
            <p:ph type="title"/>
          </p:nvPr>
        </p:nvSpPr>
        <p:spPr>
          <a:xfrm>
            <a:off x="1452656" y="1444741"/>
            <a:ext cx="9357865" cy="1041901"/>
          </a:xfrm>
        </p:spPr>
        <p:txBody>
          <a:bodyPr>
            <a:normAutofit/>
          </a:bodyPr>
          <a:lstStyle/>
          <a:p>
            <a:r>
              <a:rPr lang="en-GB" sz="4000"/>
              <a:t>Contents of Sessions</a:t>
            </a:r>
          </a:p>
        </p:txBody>
      </p:sp>
      <p:sp>
        <p:nvSpPr>
          <p:cNvPr id="3" name="Content Placeholder 2">
            <a:extLst>
              <a:ext uri="{FF2B5EF4-FFF2-40B4-BE49-F238E27FC236}">
                <a16:creationId xmlns:a16="http://schemas.microsoft.com/office/drawing/2014/main" id="{6D99D29A-72FE-37D2-6CEF-1FB50BE0D12F}"/>
              </a:ext>
            </a:extLst>
          </p:cNvPr>
          <p:cNvSpPr>
            <a:spLocks noGrp="1"/>
          </p:cNvSpPr>
          <p:nvPr>
            <p:ph sz="half" idx="1"/>
          </p:nvPr>
        </p:nvSpPr>
        <p:spPr>
          <a:xfrm>
            <a:off x="1452656" y="2701427"/>
            <a:ext cx="4483324" cy="2699968"/>
          </a:xfrm>
        </p:spPr>
        <p:txBody>
          <a:bodyPr>
            <a:normAutofit/>
          </a:bodyPr>
          <a:lstStyle/>
          <a:p>
            <a:r>
              <a:rPr lang="en-GB" sz="2000"/>
              <a:t>Handbook</a:t>
            </a:r>
          </a:p>
          <a:p>
            <a:r>
              <a:rPr lang="en-GB" sz="2000"/>
              <a:t>Webinars</a:t>
            </a:r>
          </a:p>
          <a:p>
            <a:r>
              <a:rPr lang="en-GB" sz="2000"/>
              <a:t>Videos</a:t>
            </a:r>
          </a:p>
          <a:p>
            <a:r>
              <a:rPr lang="en-GB" sz="2000"/>
              <a:t>Other useful resources- sites for reference</a:t>
            </a:r>
          </a:p>
          <a:p>
            <a:r>
              <a:rPr lang="en-GB" sz="2000"/>
              <a:t>Templates</a:t>
            </a:r>
          </a:p>
          <a:p>
            <a:r>
              <a:rPr lang="en-GB" sz="2000"/>
              <a:t>Checklists</a:t>
            </a:r>
          </a:p>
        </p:txBody>
      </p:sp>
      <p:sp>
        <p:nvSpPr>
          <p:cNvPr id="4" name="Content Placeholder 3">
            <a:extLst>
              <a:ext uri="{FF2B5EF4-FFF2-40B4-BE49-F238E27FC236}">
                <a16:creationId xmlns:a16="http://schemas.microsoft.com/office/drawing/2014/main" id="{096C48EE-F839-4720-8792-A9CE000AAA05}"/>
              </a:ext>
            </a:extLst>
          </p:cNvPr>
          <p:cNvSpPr>
            <a:spLocks noGrp="1"/>
          </p:cNvSpPr>
          <p:nvPr>
            <p:ph sz="half" idx="2"/>
          </p:nvPr>
        </p:nvSpPr>
        <p:spPr>
          <a:xfrm>
            <a:off x="6256020" y="2701427"/>
            <a:ext cx="4554501" cy="2699968"/>
          </a:xfrm>
        </p:spPr>
        <p:txBody>
          <a:bodyPr>
            <a:normAutofit/>
          </a:bodyPr>
          <a:lstStyle/>
          <a:p>
            <a:r>
              <a:rPr lang="en-GB" sz="2000"/>
              <a:t>Tasks and activities to guide reflective practice</a:t>
            </a:r>
          </a:p>
          <a:p>
            <a:endParaRPr lang="en-GB" sz="2000"/>
          </a:p>
          <a:p>
            <a:endParaRPr lang="en-GB" sz="2000"/>
          </a:p>
          <a:p>
            <a:r>
              <a:rPr lang="en-GB" sz="2000"/>
              <a:t>You can spend as little or as long as you want depending upon your needs, your staff needs, your setting needs. </a:t>
            </a:r>
          </a:p>
        </p:txBody>
      </p:sp>
    </p:spTree>
    <p:extLst>
      <p:ext uri="{BB962C8B-B14F-4D97-AF65-F5344CB8AC3E}">
        <p14:creationId xmlns:p14="http://schemas.microsoft.com/office/powerpoint/2010/main" val="1825388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3B9F3E-8B38-7E29-7A88-CA27450E5A55}"/>
              </a:ext>
            </a:extLst>
          </p:cNvPr>
          <p:cNvSpPr>
            <a:spLocks noGrp="1"/>
          </p:cNvSpPr>
          <p:nvPr>
            <p:ph type="title"/>
          </p:nvPr>
        </p:nvSpPr>
        <p:spPr>
          <a:xfrm>
            <a:off x="1452656" y="1444741"/>
            <a:ext cx="9357865" cy="1041901"/>
          </a:xfrm>
        </p:spPr>
        <p:txBody>
          <a:bodyPr>
            <a:normAutofit/>
          </a:bodyPr>
          <a:lstStyle/>
          <a:p>
            <a:r>
              <a:rPr lang="en-GB" sz="4000"/>
              <a:t>Behaviours That Challenge</a:t>
            </a:r>
          </a:p>
        </p:txBody>
      </p:sp>
      <p:sp>
        <p:nvSpPr>
          <p:cNvPr id="3" name="Content Placeholder 2">
            <a:extLst>
              <a:ext uri="{FF2B5EF4-FFF2-40B4-BE49-F238E27FC236}">
                <a16:creationId xmlns:a16="http://schemas.microsoft.com/office/drawing/2014/main" id="{ACEF9B8B-566D-C7CE-1386-CC88964F558A}"/>
              </a:ext>
            </a:extLst>
          </p:cNvPr>
          <p:cNvSpPr>
            <a:spLocks noGrp="1"/>
          </p:cNvSpPr>
          <p:nvPr>
            <p:ph sz="half" idx="1"/>
          </p:nvPr>
        </p:nvSpPr>
        <p:spPr>
          <a:xfrm>
            <a:off x="1452656" y="2701427"/>
            <a:ext cx="4483324" cy="2699968"/>
          </a:xfrm>
        </p:spPr>
        <p:txBody>
          <a:bodyPr>
            <a:normAutofit/>
          </a:bodyPr>
          <a:lstStyle/>
          <a:p>
            <a:r>
              <a:rPr lang="en-GB" sz="2000"/>
              <a:t>The child- brain development, understanding the child, aspects of behaviour linked to SEND</a:t>
            </a:r>
          </a:p>
          <a:p>
            <a:r>
              <a:rPr lang="en-GB" sz="2000"/>
              <a:t>STAR chart- how to use. </a:t>
            </a:r>
          </a:p>
          <a:p>
            <a:r>
              <a:rPr lang="en-GB" sz="2000"/>
              <a:t>How to ensure your environment supports a child’s behaviour</a:t>
            </a:r>
          </a:p>
          <a:p>
            <a:r>
              <a:rPr lang="en-GB" sz="2000"/>
              <a:t>Understanding causes of behaviour</a:t>
            </a:r>
          </a:p>
        </p:txBody>
      </p:sp>
      <p:sp>
        <p:nvSpPr>
          <p:cNvPr id="4" name="Content Placeholder 3">
            <a:extLst>
              <a:ext uri="{FF2B5EF4-FFF2-40B4-BE49-F238E27FC236}">
                <a16:creationId xmlns:a16="http://schemas.microsoft.com/office/drawing/2014/main" id="{E7CE9E29-C340-6570-961D-4E55D1B20B6E}"/>
              </a:ext>
            </a:extLst>
          </p:cNvPr>
          <p:cNvSpPr>
            <a:spLocks noGrp="1"/>
          </p:cNvSpPr>
          <p:nvPr>
            <p:ph sz="half" idx="2"/>
          </p:nvPr>
        </p:nvSpPr>
        <p:spPr>
          <a:xfrm>
            <a:off x="6256020" y="2701427"/>
            <a:ext cx="4554501" cy="2699968"/>
          </a:xfrm>
        </p:spPr>
        <p:txBody>
          <a:bodyPr>
            <a:normAutofit/>
          </a:bodyPr>
          <a:lstStyle/>
          <a:p>
            <a:r>
              <a:rPr lang="en-GB" sz="2000"/>
              <a:t>Strategies</a:t>
            </a:r>
          </a:p>
          <a:p>
            <a:r>
              <a:rPr lang="en-GB" sz="2000"/>
              <a:t>Behaviour support plans</a:t>
            </a:r>
          </a:p>
          <a:p>
            <a:r>
              <a:rPr lang="en-GB" sz="2000"/>
              <a:t>Policies and Procedures</a:t>
            </a:r>
          </a:p>
          <a:p>
            <a:endParaRPr lang="en-GB" sz="2000"/>
          </a:p>
        </p:txBody>
      </p:sp>
    </p:spTree>
    <p:extLst>
      <p:ext uri="{BB962C8B-B14F-4D97-AF65-F5344CB8AC3E}">
        <p14:creationId xmlns:p14="http://schemas.microsoft.com/office/powerpoint/2010/main" val="30355091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7" name="Rectangle 16">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3ACFE55A-C71A-E739-0A5A-7EED65A2CB30}"/>
              </a:ext>
            </a:extLst>
          </p:cNvPr>
          <p:cNvSpPr>
            <a:spLocks noGrp="1"/>
          </p:cNvSpPr>
          <p:nvPr>
            <p:ph type="title"/>
          </p:nvPr>
        </p:nvSpPr>
        <p:spPr>
          <a:xfrm>
            <a:off x="6597016" y="905011"/>
            <a:ext cx="4589328" cy="1889135"/>
          </a:xfrm>
        </p:spPr>
        <p:txBody>
          <a:bodyPr vert="horz" lIns="91440" tIns="45720" rIns="91440" bIns="45720" rtlCol="0" anchor="b">
            <a:normAutofit/>
          </a:bodyPr>
          <a:lstStyle/>
          <a:p>
            <a:r>
              <a:rPr lang="en-US" sz="4800" kern="1200">
                <a:solidFill>
                  <a:schemeClr val="tx1"/>
                </a:solidFill>
                <a:latin typeface="+mj-lt"/>
                <a:ea typeface="+mj-ea"/>
                <a:cs typeface="+mj-cs"/>
              </a:rPr>
              <a:t>Early Years Transitions</a:t>
            </a:r>
          </a:p>
        </p:txBody>
      </p:sp>
      <p:pic>
        <p:nvPicPr>
          <p:cNvPr id="6" name="Content Placeholder 5">
            <a:extLst>
              <a:ext uri="{FF2B5EF4-FFF2-40B4-BE49-F238E27FC236}">
                <a16:creationId xmlns:a16="http://schemas.microsoft.com/office/drawing/2014/main" id="{1C541DF9-7172-20B6-EF11-FD30EA9AE835}"/>
              </a:ext>
            </a:extLst>
          </p:cNvPr>
          <p:cNvPicPr>
            <a:picLocks noGrp="1" noChangeAspect="1"/>
          </p:cNvPicPr>
          <p:nvPr>
            <p:ph sz="half" idx="2"/>
          </p:nvPr>
        </p:nvPicPr>
        <p:blipFill>
          <a:blip r:embed="rId3"/>
          <a:stretch>
            <a:fillRect/>
          </a:stretch>
        </p:blipFill>
        <p:spPr>
          <a:xfrm>
            <a:off x="787395" y="895610"/>
            <a:ext cx="5335171" cy="5058020"/>
          </a:xfrm>
          <a:prstGeom prst="rect">
            <a:avLst/>
          </a:prstGeom>
        </p:spPr>
      </p:pic>
      <p:sp>
        <p:nvSpPr>
          <p:cNvPr id="3" name="Content Placeholder 2">
            <a:extLst>
              <a:ext uri="{FF2B5EF4-FFF2-40B4-BE49-F238E27FC236}">
                <a16:creationId xmlns:a16="http://schemas.microsoft.com/office/drawing/2014/main" id="{4E1242A0-74B0-7DE3-011D-E3F3B227547C}"/>
              </a:ext>
            </a:extLst>
          </p:cNvPr>
          <p:cNvSpPr>
            <a:spLocks noGrp="1"/>
          </p:cNvSpPr>
          <p:nvPr>
            <p:ph sz="half" idx="1"/>
          </p:nvPr>
        </p:nvSpPr>
        <p:spPr>
          <a:xfrm>
            <a:off x="6597016" y="2965592"/>
            <a:ext cx="4589328" cy="2987397"/>
          </a:xfrm>
        </p:spPr>
        <p:txBody>
          <a:bodyPr vert="horz" lIns="91440" tIns="45720" rIns="91440" bIns="45720" rtlCol="0">
            <a:normAutofit/>
          </a:bodyPr>
          <a:lstStyle/>
          <a:p>
            <a:r>
              <a:rPr lang="en-US" sz="1800"/>
              <a:t>Legislation</a:t>
            </a:r>
          </a:p>
          <a:p>
            <a:r>
              <a:rPr lang="en-US" sz="1800"/>
              <a:t>Supporting Independence</a:t>
            </a:r>
          </a:p>
          <a:p>
            <a:r>
              <a:rPr lang="en-US" sz="1800"/>
              <a:t>Developing Independence</a:t>
            </a:r>
          </a:p>
          <a:p>
            <a:r>
              <a:rPr lang="en-US" sz="1800"/>
              <a:t>Maintaining Self Esteem</a:t>
            </a:r>
          </a:p>
          <a:p>
            <a:r>
              <a:rPr lang="en-US" sz="1800"/>
              <a:t>Measuring Success</a:t>
            </a:r>
          </a:p>
          <a:p>
            <a:r>
              <a:rPr lang="en-US" sz="1800"/>
              <a:t>The settings</a:t>
            </a:r>
          </a:p>
          <a:p>
            <a:endParaRPr lang="en-US" sz="1800"/>
          </a:p>
        </p:txBody>
      </p:sp>
    </p:spTree>
    <p:extLst>
      <p:ext uri="{BB962C8B-B14F-4D97-AF65-F5344CB8AC3E}">
        <p14:creationId xmlns:p14="http://schemas.microsoft.com/office/powerpoint/2010/main" val="4246033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519334DB-EC8F-4050-9C6E-F92B6A72DA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31" name="Color Cover">
              <a:extLst>
                <a:ext uri="{FF2B5EF4-FFF2-40B4-BE49-F238E27FC236}">
                  <a16:creationId xmlns:a16="http://schemas.microsoft.com/office/drawing/2014/main" id="{EA01B1DD-00B6-4407-827C-3F408B773B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Color Cover">
              <a:extLst>
                <a:ext uri="{FF2B5EF4-FFF2-40B4-BE49-F238E27FC236}">
                  <a16:creationId xmlns:a16="http://schemas.microsoft.com/office/drawing/2014/main" id="{AF1D500A-77DB-437E-A54D-45B239D6D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3F87BA2A-0B66-4DEF-A04F-2CC1722572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35" name="Color">
              <a:extLst>
                <a:ext uri="{FF2B5EF4-FFF2-40B4-BE49-F238E27FC236}">
                  <a16:creationId xmlns:a16="http://schemas.microsoft.com/office/drawing/2014/main" id="{522B2F8C-7861-41DA-AB7F-C621655E4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Color">
              <a:extLst>
                <a:ext uri="{FF2B5EF4-FFF2-40B4-BE49-F238E27FC236}">
                  <a16:creationId xmlns:a16="http://schemas.microsoft.com/office/drawing/2014/main" id="{90AE996F-5C1A-4DD0-B66D-9C837744A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Content Placeholder 7">
            <a:extLst>
              <a:ext uri="{FF2B5EF4-FFF2-40B4-BE49-F238E27FC236}">
                <a16:creationId xmlns:a16="http://schemas.microsoft.com/office/drawing/2014/main" id="{99461C8B-95EE-C8CC-B0B7-51CE104A8170}"/>
              </a:ext>
            </a:extLst>
          </p:cNvPr>
          <p:cNvPicPr>
            <a:picLocks noGrp="1" noChangeAspect="1"/>
          </p:cNvPicPr>
          <p:nvPr>
            <p:ph sz="half" idx="2"/>
          </p:nvPr>
        </p:nvPicPr>
        <p:blipFill>
          <a:blip r:embed="rId2"/>
          <a:stretch>
            <a:fillRect/>
          </a:stretch>
        </p:blipFill>
        <p:spPr>
          <a:xfrm>
            <a:off x="6096000" y="654666"/>
            <a:ext cx="5367688" cy="4244593"/>
          </a:xfrm>
          <a:prstGeom prst="rect">
            <a:avLst/>
          </a:prstGeom>
        </p:spPr>
      </p:pic>
      <p:pic>
        <p:nvPicPr>
          <p:cNvPr id="6" name="Content Placeholder 5">
            <a:extLst>
              <a:ext uri="{FF2B5EF4-FFF2-40B4-BE49-F238E27FC236}">
                <a16:creationId xmlns:a16="http://schemas.microsoft.com/office/drawing/2014/main" id="{F5917C04-748B-BCDA-6EC1-5A87A0D5B702}"/>
              </a:ext>
            </a:extLst>
          </p:cNvPr>
          <p:cNvPicPr>
            <a:picLocks noChangeAspect="1"/>
          </p:cNvPicPr>
          <p:nvPr/>
        </p:nvPicPr>
        <p:blipFill>
          <a:blip r:embed="rId3"/>
          <a:stretch>
            <a:fillRect/>
          </a:stretch>
        </p:blipFill>
        <p:spPr>
          <a:xfrm>
            <a:off x="1194241" y="4071860"/>
            <a:ext cx="4358797" cy="906194"/>
          </a:xfrm>
          <a:prstGeom prst="rect">
            <a:avLst/>
          </a:prstGeom>
        </p:spPr>
      </p:pic>
      <p:grpSp>
        <p:nvGrpSpPr>
          <p:cNvPr id="38" name="Group 37">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39" name="Freeform: Shape 38">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Freeform: Shape 40">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3" name="Freeform: Shape 42">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4" name="Freeform: Shape 43">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5" name="Freeform: Shape 44">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9487FAF1-518B-0CEB-A88B-6C4572DD047A}"/>
              </a:ext>
            </a:extLst>
          </p:cNvPr>
          <p:cNvSpPr>
            <a:spLocks noGrp="1"/>
          </p:cNvSpPr>
          <p:nvPr>
            <p:ph type="title"/>
          </p:nvPr>
        </p:nvSpPr>
        <p:spPr>
          <a:xfrm>
            <a:off x="1012644" y="1197809"/>
            <a:ext cx="5203990" cy="2349622"/>
          </a:xfrm>
        </p:spPr>
        <p:txBody>
          <a:bodyPr vert="horz" lIns="91440" tIns="45720" rIns="91440" bIns="45720" rtlCol="0" anchor="b">
            <a:normAutofit/>
          </a:bodyPr>
          <a:lstStyle/>
          <a:p>
            <a:r>
              <a:rPr lang="en-US" sz="4800">
                <a:solidFill>
                  <a:schemeClr val="bg1"/>
                </a:solidFill>
              </a:rPr>
              <a:t>Having Difficult Conversations with Families</a:t>
            </a:r>
          </a:p>
        </p:txBody>
      </p:sp>
    </p:spTree>
    <p:extLst>
      <p:ext uri="{BB962C8B-B14F-4D97-AF65-F5344CB8AC3E}">
        <p14:creationId xmlns:p14="http://schemas.microsoft.com/office/powerpoint/2010/main" val="9107075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99ED16-882D-5E41-3AEC-30AACD30B6EC}"/>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5600" kern="1200">
                <a:solidFill>
                  <a:schemeClr val="tx1"/>
                </a:solidFill>
                <a:latin typeface="+mj-lt"/>
                <a:ea typeface="+mj-ea"/>
                <a:cs typeface="+mj-cs"/>
              </a:rPr>
              <a:t>Introduction to Early Years Inclusive Practice</a:t>
            </a:r>
          </a:p>
        </p:txBody>
      </p:sp>
      <p:grpSp>
        <p:nvGrpSpPr>
          <p:cNvPr id="13" name="Group 1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4" name="Straight Connector 1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6F5308F6-AB33-B49D-4985-9146B40CA217}"/>
              </a:ext>
            </a:extLst>
          </p:cNvPr>
          <p:cNvPicPr>
            <a:picLocks noGrp="1" noChangeAspect="1"/>
          </p:cNvPicPr>
          <p:nvPr>
            <p:ph sz="half" idx="1"/>
          </p:nvPr>
        </p:nvPicPr>
        <p:blipFill>
          <a:blip r:embed="rId2"/>
          <a:stretch>
            <a:fillRect/>
          </a:stretch>
        </p:blipFill>
        <p:spPr>
          <a:xfrm>
            <a:off x="5846902" y="557360"/>
            <a:ext cx="5196169" cy="5632704"/>
          </a:xfrm>
          <a:prstGeom prst="rect">
            <a:avLst/>
          </a:prstGeom>
        </p:spPr>
      </p:pic>
    </p:spTree>
    <p:extLst>
      <p:ext uri="{BB962C8B-B14F-4D97-AF65-F5344CB8AC3E}">
        <p14:creationId xmlns:p14="http://schemas.microsoft.com/office/powerpoint/2010/main" val="3065737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019117-C045-9AF9-D1FE-F5459910EDB6}"/>
              </a:ext>
            </a:extLst>
          </p:cNvPr>
          <p:cNvSpPr>
            <a:spLocks noGrp="1"/>
          </p:cNvSpPr>
          <p:nvPr>
            <p:ph type="title"/>
          </p:nvPr>
        </p:nvSpPr>
        <p:spPr>
          <a:xfrm>
            <a:off x="838200" y="365125"/>
            <a:ext cx="10515600" cy="1860400"/>
          </a:xfrm>
        </p:spPr>
        <p:txBody>
          <a:bodyPr vert="horz" lIns="91440" tIns="45720" rIns="91440" bIns="45720" rtlCol="0" anchor="ctr">
            <a:normAutofit/>
          </a:bodyPr>
          <a:lstStyle/>
          <a:p>
            <a:r>
              <a:rPr lang="en-US" sz="5200" kern="1200">
                <a:solidFill>
                  <a:schemeClr val="tx1"/>
                </a:solidFill>
                <a:latin typeface="+mj-lt"/>
                <a:ea typeface="+mj-ea"/>
                <a:cs typeface="+mj-cs"/>
              </a:rPr>
              <a:t>The Voice of the Child</a:t>
            </a:r>
          </a:p>
        </p:txBody>
      </p:sp>
      <p:pic>
        <p:nvPicPr>
          <p:cNvPr id="8" name="Content Placeholder 7">
            <a:extLst>
              <a:ext uri="{FF2B5EF4-FFF2-40B4-BE49-F238E27FC236}">
                <a16:creationId xmlns:a16="http://schemas.microsoft.com/office/drawing/2014/main" id="{809226D9-3BA5-B598-7A35-E3545579FE03}"/>
              </a:ext>
            </a:extLst>
          </p:cNvPr>
          <p:cNvPicPr>
            <a:picLocks noGrp="1" noChangeAspect="1"/>
          </p:cNvPicPr>
          <p:nvPr>
            <p:ph sz="half" idx="2"/>
          </p:nvPr>
        </p:nvPicPr>
        <p:blipFill>
          <a:blip r:embed="rId2"/>
          <a:stretch>
            <a:fillRect/>
          </a:stretch>
        </p:blipFill>
        <p:spPr>
          <a:xfrm>
            <a:off x="6910760" y="1270000"/>
            <a:ext cx="4808023" cy="4815840"/>
          </a:xfrm>
          <a:prstGeom prst="rect">
            <a:avLst/>
          </a:prstGeom>
        </p:spPr>
      </p:pic>
      <p:pic>
        <p:nvPicPr>
          <p:cNvPr id="6" name="Content Placeholder 5">
            <a:extLst>
              <a:ext uri="{FF2B5EF4-FFF2-40B4-BE49-F238E27FC236}">
                <a16:creationId xmlns:a16="http://schemas.microsoft.com/office/drawing/2014/main" id="{152EE244-B4E9-DB39-574E-54A172864D1F}"/>
              </a:ext>
            </a:extLst>
          </p:cNvPr>
          <p:cNvPicPr>
            <a:picLocks noGrp="1" noChangeAspect="1"/>
          </p:cNvPicPr>
          <p:nvPr>
            <p:ph sz="half" idx="1"/>
          </p:nvPr>
        </p:nvPicPr>
        <p:blipFill>
          <a:blip r:embed="rId3"/>
          <a:stretch>
            <a:fillRect/>
          </a:stretch>
        </p:blipFill>
        <p:spPr>
          <a:xfrm>
            <a:off x="464740" y="1848970"/>
            <a:ext cx="6774310" cy="3556150"/>
          </a:xfrm>
          <a:prstGeom prst="rect">
            <a:avLst/>
          </a:prstGeom>
        </p:spPr>
      </p:pic>
    </p:spTree>
    <p:extLst>
      <p:ext uri="{BB962C8B-B14F-4D97-AF65-F5344CB8AC3E}">
        <p14:creationId xmlns:p14="http://schemas.microsoft.com/office/powerpoint/2010/main" val="31617131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8C417A-846B-DC15-726A-837E7D21EFE2}"/>
              </a:ext>
            </a:extLst>
          </p:cNvPr>
          <p:cNvSpPr>
            <a:spLocks noGrp="1"/>
          </p:cNvSpPr>
          <p:nvPr>
            <p:ph type="title"/>
          </p:nvPr>
        </p:nvSpPr>
        <p:spPr>
          <a:xfrm>
            <a:off x="838200" y="668377"/>
            <a:ext cx="10515600" cy="1325563"/>
          </a:xfrm>
        </p:spPr>
        <p:txBody>
          <a:bodyPr>
            <a:normAutofit/>
          </a:bodyPr>
          <a:lstStyle/>
          <a:p>
            <a:r>
              <a:rPr lang="en-GB" dirty="0"/>
              <a:t>Leadership and Management for Inclusion</a:t>
            </a:r>
          </a:p>
        </p:txBody>
      </p:sp>
      <p:sp>
        <p:nvSpPr>
          <p:cNvPr id="3" name="Content Placeholder 2">
            <a:extLst>
              <a:ext uri="{FF2B5EF4-FFF2-40B4-BE49-F238E27FC236}">
                <a16:creationId xmlns:a16="http://schemas.microsoft.com/office/drawing/2014/main" id="{2021F10C-AE0C-BD03-3535-888C838D2D54}"/>
              </a:ext>
            </a:extLst>
          </p:cNvPr>
          <p:cNvSpPr>
            <a:spLocks noGrp="1"/>
          </p:cNvSpPr>
          <p:nvPr>
            <p:ph sz="half" idx="1"/>
          </p:nvPr>
        </p:nvSpPr>
        <p:spPr>
          <a:xfrm>
            <a:off x="838200" y="2177456"/>
            <a:ext cx="5097780" cy="3795748"/>
          </a:xfrm>
        </p:spPr>
        <p:txBody>
          <a:bodyPr>
            <a:normAutofit/>
          </a:bodyPr>
          <a:lstStyle/>
          <a:p>
            <a:r>
              <a:rPr lang="en-GB" sz="2400"/>
              <a:t>The Duties of an Inclusive leader and manager</a:t>
            </a:r>
          </a:p>
          <a:p>
            <a:r>
              <a:rPr lang="en-GB" sz="2400"/>
              <a:t>Leadership of SEND: Preparing for Inclusion</a:t>
            </a:r>
          </a:p>
          <a:p>
            <a:r>
              <a:rPr lang="en-GB" sz="2400"/>
              <a:t>Management of SEND: Business Planning and Strategy</a:t>
            </a:r>
          </a:p>
          <a:p>
            <a:r>
              <a:rPr lang="en-GB" sz="2400"/>
              <a:t>Management of SEND: Day to Day working</a:t>
            </a:r>
          </a:p>
          <a:p>
            <a:endParaRPr lang="en-GB" sz="2400"/>
          </a:p>
        </p:txBody>
      </p:sp>
      <p:sp>
        <p:nvSpPr>
          <p:cNvPr id="4" name="Content Placeholder 3">
            <a:extLst>
              <a:ext uri="{FF2B5EF4-FFF2-40B4-BE49-F238E27FC236}">
                <a16:creationId xmlns:a16="http://schemas.microsoft.com/office/drawing/2014/main" id="{515D99B4-40C7-0F20-A87F-3EF9F5181AEF}"/>
              </a:ext>
            </a:extLst>
          </p:cNvPr>
          <p:cNvSpPr>
            <a:spLocks noGrp="1"/>
          </p:cNvSpPr>
          <p:nvPr>
            <p:ph sz="half" idx="2"/>
          </p:nvPr>
        </p:nvSpPr>
        <p:spPr>
          <a:xfrm>
            <a:off x="6256020" y="2177456"/>
            <a:ext cx="5097780" cy="3795748"/>
          </a:xfrm>
        </p:spPr>
        <p:txBody>
          <a:bodyPr>
            <a:normAutofit/>
          </a:bodyPr>
          <a:lstStyle/>
          <a:p>
            <a:r>
              <a:rPr lang="en-GB" sz="2400"/>
              <a:t>Risk assessment template</a:t>
            </a:r>
          </a:p>
          <a:p>
            <a:r>
              <a:rPr lang="en-GB" sz="2400"/>
              <a:t>Inclusive Practice Checklist</a:t>
            </a:r>
          </a:p>
          <a:p>
            <a:r>
              <a:rPr lang="en-GB" sz="2400"/>
              <a:t>Reflective Practice template</a:t>
            </a:r>
          </a:p>
        </p:txBody>
      </p:sp>
    </p:spTree>
    <p:extLst>
      <p:ext uri="{BB962C8B-B14F-4D97-AF65-F5344CB8AC3E}">
        <p14:creationId xmlns:p14="http://schemas.microsoft.com/office/powerpoint/2010/main" val="1748620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ECAFB-D57F-39D1-CD19-49B8C08344DA}"/>
              </a:ext>
            </a:extLst>
          </p:cNvPr>
          <p:cNvSpPr>
            <a:spLocks noGrp="1"/>
          </p:cNvSpPr>
          <p:nvPr>
            <p:ph type="title"/>
          </p:nvPr>
        </p:nvSpPr>
        <p:spPr/>
        <p:txBody>
          <a:bodyPr/>
          <a:lstStyle/>
          <a:p>
            <a:r>
              <a:rPr lang="en-GB" sz="4000" b="1" dirty="0"/>
              <a:t>Why we need more Dingleys Promise in North Yorkshire</a:t>
            </a:r>
            <a:endParaRPr lang="en-GB" b="1" dirty="0"/>
          </a:p>
        </p:txBody>
      </p:sp>
      <p:pic>
        <p:nvPicPr>
          <p:cNvPr id="4" name="Picture 3">
            <a:hlinkClick r:id="rId2"/>
            <a:extLst>
              <a:ext uri="{FF2B5EF4-FFF2-40B4-BE49-F238E27FC236}">
                <a16:creationId xmlns:a16="http://schemas.microsoft.com/office/drawing/2014/main" id="{92B37FC0-208D-B45A-409E-0BE125189436}"/>
              </a:ext>
            </a:extLst>
          </p:cNvPr>
          <p:cNvPicPr>
            <a:picLocks noChangeAspect="1"/>
          </p:cNvPicPr>
          <p:nvPr/>
        </p:nvPicPr>
        <p:blipFill>
          <a:blip r:embed="rId3"/>
          <a:stretch>
            <a:fillRect/>
          </a:stretch>
        </p:blipFill>
        <p:spPr>
          <a:xfrm>
            <a:off x="838200" y="1690689"/>
            <a:ext cx="2417935" cy="3399472"/>
          </a:xfrm>
          <a:prstGeom prst="rect">
            <a:avLst/>
          </a:prstGeom>
        </p:spPr>
      </p:pic>
      <p:sp>
        <p:nvSpPr>
          <p:cNvPr id="6" name="TextBox 5">
            <a:extLst>
              <a:ext uri="{FF2B5EF4-FFF2-40B4-BE49-F238E27FC236}">
                <a16:creationId xmlns:a16="http://schemas.microsoft.com/office/drawing/2014/main" id="{E8D36E60-E417-18E5-512D-9C2851F3F6E1}"/>
              </a:ext>
            </a:extLst>
          </p:cNvPr>
          <p:cNvSpPr txBox="1"/>
          <p:nvPr/>
        </p:nvSpPr>
        <p:spPr>
          <a:xfrm>
            <a:off x="594360" y="5393174"/>
            <a:ext cx="6096000" cy="369332"/>
          </a:xfrm>
          <a:prstGeom prst="rect">
            <a:avLst/>
          </a:prstGeom>
          <a:noFill/>
        </p:spPr>
        <p:txBody>
          <a:bodyPr wrap="square">
            <a:spAutoFit/>
          </a:bodyPr>
          <a:lstStyle/>
          <a:p>
            <a:r>
              <a:rPr lang="it-IT" dirty="0">
                <a:hlinkClick r:id="rId2"/>
              </a:rPr>
              <a:t>Manifesto 2023 v5 (dingley.org.uk)</a:t>
            </a:r>
            <a:endParaRPr lang="en-GB" dirty="0"/>
          </a:p>
        </p:txBody>
      </p:sp>
      <p:sp>
        <p:nvSpPr>
          <p:cNvPr id="3" name="TextBox 2">
            <a:extLst>
              <a:ext uri="{FF2B5EF4-FFF2-40B4-BE49-F238E27FC236}">
                <a16:creationId xmlns:a16="http://schemas.microsoft.com/office/drawing/2014/main" id="{12F099E2-388E-26A6-CDB9-AE9EAAE357CD}"/>
              </a:ext>
            </a:extLst>
          </p:cNvPr>
          <p:cNvSpPr txBox="1"/>
          <p:nvPr/>
        </p:nvSpPr>
        <p:spPr>
          <a:xfrm>
            <a:off x="3865497" y="1397479"/>
            <a:ext cx="7392262" cy="3139321"/>
          </a:xfrm>
          <a:prstGeom prst="rect">
            <a:avLst/>
          </a:prstGeom>
          <a:noFill/>
        </p:spPr>
        <p:txBody>
          <a:bodyPr wrap="square" rtlCol="0">
            <a:spAutoFit/>
          </a:bodyPr>
          <a:lstStyle/>
          <a:p>
            <a:r>
              <a:rPr lang="en-GB" dirty="0"/>
              <a:t>We are receiving more reports from parents saying that they have been turned away from a setting</a:t>
            </a:r>
          </a:p>
          <a:p>
            <a:endParaRPr lang="en-GB" dirty="0"/>
          </a:p>
          <a:p>
            <a:endParaRPr lang="en-GB" dirty="0"/>
          </a:p>
          <a:p>
            <a:endParaRPr lang="en-GB" dirty="0"/>
          </a:p>
          <a:p>
            <a:r>
              <a:rPr lang="en-GB" dirty="0"/>
              <a:t>Setting say that there has been a significant rise in the number of children with SEND</a:t>
            </a:r>
          </a:p>
          <a:p>
            <a:endParaRPr lang="en-GB" dirty="0"/>
          </a:p>
          <a:p>
            <a:endParaRPr lang="en-GB" dirty="0"/>
          </a:p>
          <a:p>
            <a:r>
              <a:rPr lang="en-GB" dirty="0"/>
              <a:t>Settings state there are a number of difficulties in terms of available spaces for children with SEND</a:t>
            </a:r>
          </a:p>
        </p:txBody>
      </p:sp>
    </p:spTree>
    <p:extLst>
      <p:ext uri="{BB962C8B-B14F-4D97-AF65-F5344CB8AC3E}">
        <p14:creationId xmlns:p14="http://schemas.microsoft.com/office/powerpoint/2010/main" val="4203618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1A56B1AA-A476-19CA-9FB8-13760BE5D08F}"/>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7400" kern="1200">
                <a:solidFill>
                  <a:srgbClr val="FFFFFF"/>
                </a:solidFill>
                <a:latin typeface="+mj-lt"/>
                <a:ea typeface="+mj-ea"/>
                <a:cs typeface="+mj-cs"/>
              </a:rPr>
              <a:t>Handy Information linked to deferred or delayed entry</a:t>
            </a:r>
          </a:p>
        </p:txBody>
      </p:sp>
      <p:sp>
        <p:nvSpPr>
          <p:cNvPr id="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5" name="Straight Connector 1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7041961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CF1623-C967-ED68-8335-2154E1B081DD}"/>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sz="4800" kern="1200">
                <a:solidFill>
                  <a:schemeClr val="tx1"/>
                </a:solidFill>
                <a:latin typeface="+mj-lt"/>
                <a:ea typeface="+mj-ea"/>
                <a:cs typeface="+mj-cs"/>
              </a:rPr>
              <a:t>Deferred and Delayed Entry</a:t>
            </a:r>
          </a:p>
        </p:txBody>
      </p:sp>
      <p:sp>
        <p:nvSpPr>
          <p:cNvPr id="13" name="Rectangle 1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CB617A4-0327-ACBF-5A4C-64F2E571DE53}"/>
              </a:ext>
            </a:extLst>
          </p:cNvPr>
          <p:cNvSpPr>
            <a:spLocks noGrp="1"/>
          </p:cNvSpPr>
          <p:nvPr>
            <p:ph sz="half" idx="2"/>
          </p:nvPr>
        </p:nvSpPr>
        <p:spPr>
          <a:xfrm>
            <a:off x="793661" y="2599509"/>
            <a:ext cx="4530898" cy="3639450"/>
          </a:xfrm>
        </p:spPr>
        <p:txBody>
          <a:bodyPr vert="horz" lIns="91440" tIns="45720" rIns="91440" bIns="45720" rtlCol="0" anchor="ctr">
            <a:normAutofit lnSpcReduction="10000"/>
          </a:bodyPr>
          <a:lstStyle/>
          <a:p>
            <a:r>
              <a:rPr lang="en-US" sz="1900" dirty="0"/>
              <a:t>Parents must apply for a school place in the normal way at the usual time. At the point that a parent has been offered a school place, they should liaise directly with the school to notify the school that their child’s entry to a reception class will be deferred until later in the same reception academic year group, when they reach statutory school age. </a:t>
            </a:r>
          </a:p>
          <a:p>
            <a:r>
              <a:rPr lang="en-US" sz="1900" dirty="0"/>
              <a:t>This cannot be beyond the point at which they reach compulsory school age, or beyond the start of the final term of that school year. </a:t>
            </a:r>
          </a:p>
        </p:txBody>
      </p:sp>
      <p:pic>
        <p:nvPicPr>
          <p:cNvPr id="6" name="Content Placeholder 5">
            <a:extLst>
              <a:ext uri="{FF2B5EF4-FFF2-40B4-BE49-F238E27FC236}">
                <a16:creationId xmlns:a16="http://schemas.microsoft.com/office/drawing/2014/main" id="{EDC09F28-5A9C-3160-54EB-D8E15C0F4BF1}"/>
              </a:ext>
            </a:extLst>
          </p:cNvPr>
          <p:cNvPicPr>
            <a:picLocks noGrp="1" noChangeAspect="1"/>
          </p:cNvPicPr>
          <p:nvPr>
            <p:ph sz="half" idx="1"/>
          </p:nvPr>
        </p:nvPicPr>
        <p:blipFill>
          <a:blip r:embed="rId2"/>
          <a:stretch>
            <a:fillRect/>
          </a:stretch>
        </p:blipFill>
        <p:spPr>
          <a:xfrm>
            <a:off x="5911532" y="3176127"/>
            <a:ext cx="5150277" cy="2330500"/>
          </a:xfrm>
          <a:prstGeom prst="rect">
            <a:avLst/>
          </a:prstGeom>
        </p:spPr>
      </p:pic>
      <p:sp>
        <p:nvSpPr>
          <p:cNvPr id="17" name="Rectangle 1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04060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18A8E1-4C13-8201-D977-919C6B52000C}"/>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kern="1200">
                <a:solidFill>
                  <a:schemeClr val="tx1"/>
                </a:solidFill>
                <a:latin typeface="+mj-lt"/>
                <a:ea typeface="+mj-ea"/>
                <a:cs typeface="+mj-cs"/>
              </a:rPr>
              <a:t>Delayed Entry for Summer Born Children</a:t>
            </a:r>
          </a:p>
        </p:txBody>
      </p:sp>
      <p:sp>
        <p:nvSpPr>
          <p:cNvPr id="13" name="Rectangle 1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01D5B8A8-92B2-7515-453A-0919767D1FB8}"/>
              </a:ext>
            </a:extLst>
          </p:cNvPr>
          <p:cNvSpPr>
            <a:spLocks noGrp="1"/>
          </p:cNvSpPr>
          <p:nvPr>
            <p:ph sz="half" idx="2"/>
          </p:nvPr>
        </p:nvSpPr>
        <p:spPr>
          <a:xfrm>
            <a:off x="793661" y="2599509"/>
            <a:ext cx="4530898" cy="3639450"/>
          </a:xfrm>
        </p:spPr>
        <p:txBody>
          <a:bodyPr vert="horz" lIns="91440" tIns="45720" rIns="91440" bIns="45720" rtlCol="0" anchor="ctr">
            <a:normAutofit lnSpcReduction="10000"/>
          </a:bodyPr>
          <a:lstStyle/>
          <a:p>
            <a:r>
              <a:rPr lang="en-US" sz="1900" dirty="0"/>
              <a:t>Placement outside a child’s chronological year group must be considered to be in the best interests of the child. </a:t>
            </a:r>
          </a:p>
          <a:p>
            <a:r>
              <a:rPr lang="en-US" sz="1900" dirty="0"/>
              <a:t>The decision could potentially have long-term effects and it is therefore important to establish the reasons for the request to delay starting school. </a:t>
            </a:r>
          </a:p>
          <a:p>
            <a:r>
              <a:rPr lang="en-US" sz="1900" dirty="0"/>
              <a:t>It is also important to anticipate what will happen when your child would be old enough to transfer to secondary school, to leave statutory education and the timing of any consequent examinations. </a:t>
            </a:r>
          </a:p>
        </p:txBody>
      </p:sp>
      <p:pic>
        <p:nvPicPr>
          <p:cNvPr id="6" name="Content Placeholder 5">
            <a:extLst>
              <a:ext uri="{FF2B5EF4-FFF2-40B4-BE49-F238E27FC236}">
                <a16:creationId xmlns:a16="http://schemas.microsoft.com/office/drawing/2014/main" id="{DB49DE4F-E056-B3BA-934E-FECD5353BCA4}"/>
              </a:ext>
            </a:extLst>
          </p:cNvPr>
          <p:cNvPicPr>
            <a:picLocks noGrp="1" noChangeAspect="1"/>
          </p:cNvPicPr>
          <p:nvPr>
            <p:ph sz="half" idx="1"/>
          </p:nvPr>
        </p:nvPicPr>
        <p:blipFill>
          <a:blip r:embed="rId2"/>
          <a:stretch>
            <a:fillRect/>
          </a:stretch>
        </p:blipFill>
        <p:spPr>
          <a:xfrm>
            <a:off x="5911532" y="3266257"/>
            <a:ext cx="5150277" cy="2150240"/>
          </a:xfrm>
          <a:prstGeom prst="rect">
            <a:avLst/>
          </a:prstGeom>
        </p:spPr>
      </p:pic>
      <p:sp>
        <p:nvSpPr>
          <p:cNvPr id="17" name="Rectangle 1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51587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D87A45-B6AF-B16B-2866-F44ED9473CBD}"/>
              </a:ext>
            </a:extLst>
          </p:cNvPr>
          <p:cNvSpPr>
            <a:spLocks noGrp="1"/>
          </p:cNvSpPr>
          <p:nvPr>
            <p:ph type="title"/>
          </p:nvPr>
        </p:nvSpPr>
        <p:spPr>
          <a:xfrm>
            <a:off x="838200" y="620742"/>
            <a:ext cx="10515600" cy="1325563"/>
          </a:xfrm>
        </p:spPr>
        <p:txBody>
          <a:bodyPr>
            <a:normAutofit/>
          </a:bodyPr>
          <a:lstStyle/>
          <a:p>
            <a:r>
              <a:rPr lang="en-GB">
                <a:solidFill>
                  <a:srgbClr val="FFFFFF"/>
                </a:solidFill>
              </a:rPr>
              <a:t>Points for Parents to Consider</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6E8AB3E-D60E-E036-3E33-B8CED2DA0529}"/>
              </a:ext>
            </a:extLst>
          </p:cNvPr>
          <p:cNvSpPr>
            <a:spLocks noGrp="1"/>
          </p:cNvSpPr>
          <p:nvPr>
            <p:ph sz="half" idx="1"/>
          </p:nvPr>
        </p:nvSpPr>
        <p:spPr>
          <a:xfrm>
            <a:off x="838200" y="2266345"/>
            <a:ext cx="5097780" cy="3910617"/>
          </a:xfrm>
        </p:spPr>
        <p:txBody>
          <a:bodyPr>
            <a:normAutofit lnSpcReduction="10000"/>
          </a:bodyPr>
          <a:lstStyle/>
          <a:p>
            <a:r>
              <a:rPr lang="en-GB" sz="1900" dirty="0">
                <a:solidFill>
                  <a:srgbClr val="FFFFFF"/>
                </a:solidFill>
              </a:rPr>
              <a:t>Your preferred school may not have space in the following year to accommodate your child. Early years settings may not have a place for your child to remain in the setting. </a:t>
            </a:r>
          </a:p>
          <a:p>
            <a:r>
              <a:rPr lang="en-GB" sz="1900" dirty="0">
                <a:solidFill>
                  <a:srgbClr val="FFFFFF"/>
                </a:solidFill>
              </a:rPr>
              <a:t>You should discuss with your early years setting the implications on your eligibility to receive nursery education funding. The 30 hours entitlement ceases when the child reaches compulsory school age (the term after their fifth birthday.) </a:t>
            </a:r>
          </a:p>
          <a:p>
            <a:r>
              <a:rPr lang="en-GB" sz="1900" dirty="0">
                <a:solidFill>
                  <a:srgbClr val="FFFFFF"/>
                </a:solidFill>
              </a:rPr>
              <a:t>For more information, visit the following website: gov.uk/apply-30-hours-free-childcare</a:t>
            </a:r>
          </a:p>
          <a:p>
            <a:endParaRPr lang="en-GB" sz="1900" dirty="0">
              <a:solidFill>
                <a:srgbClr val="FFFFFF"/>
              </a:solidFill>
            </a:endParaRPr>
          </a:p>
        </p:txBody>
      </p:sp>
      <p:sp>
        <p:nvSpPr>
          <p:cNvPr id="4" name="Content Placeholder 3">
            <a:extLst>
              <a:ext uri="{FF2B5EF4-FFF2-40B4-BE49-F238E27FC236}">
                <a16:creationId xmlns:a16="http://schemas.microsoft.com/office/drawing/2014/main" id="{C563BDF1-CAEE-9E49-E20C-6ED576966DBE}"/>
              </a:ext>
            </a:extLst>
          </p:cNvPr>
          <p:cNvSpPr>
            <a:spLocks noGrp="1"/>
          </p:cNvSpPr>
          <p:nvPr>
            <p:ph sz="half" idx="2"/>
          </p:nvPr>
        </p:nvSpPr>
        <p:spPr>
          <a:xfrm>
            <a:off x="6256020" y="2266345"/>
            <a:ext cx="5097780" cy="3910618"/>
          </a:xfrm>
        </p:spPr>
        <p:txBody>
          <a:bodyPr>
            <a:normAutofit lnSpcReduction="10000"/>
          </a:bodyPr>
          <a:lstStyle/>
          <a:p>
            <a:r>
              <a:rPr lang="en-GB" sz="1500" dirty="0">
                <a:solidFill>
                  <a:srgbClr val="FFFFFF"/>
                </a:solidFill>
              </a:rPr>
              <a:t>As your child matures they may realise that the rest of their class are of a different age, causing adverse emotional impact. </a:t>
            </a:r>
          </a:p>
          <a:p>
            <a:r>
              <a:rPr lang="en-GB" sz="1500" dirty="0">
                <a:solidFill>
                  <a:srgbClr val="FFFFFF"/>
                </a:solidFill>
              </a:rPr>
              <a:t>For example, when they are having their 16th birthday, all their peers will be having their 15th birthday. The social, emotional and educational impact of this should be carefully considered. Parents should consider the impact on friendship groups and peer-to-peer relationships. </a:t>
            </a:r>
          </a:p>
          <a:p>
            <a:r>
              <a:rPr lang="en-GB" sz="1500" dirty="0">
                <a:solidFill>
                  <a:srgbClr val="FFFFFF"/>
                </a:solidFill>
              </a:rPr>
              <a:t> Admission authorities (e.g. academies) will be the decision makers and may decide to decline a Delayed Entry request. </a:t>
            </a:r>
          </a:p>
          <a:p>
            <a:r>
              <a:rPr lang="en-GB" sz="1500" dirty="0">
                <a:solidFill>
                  <a:srgbClr val="FFFFFF"/>
                </a:solidFill>
              </a:rPr>
              <a:t>As the law currently stands, when your child transfers to another school, the admission authority for that school will make the decision on whether to allow them to continue to be educated out of their normal year group. You should ‘rehearse’ this conversation with the school before making your decision.</a:t>
            </a:r>
          </a:p>
        </p:txBody>
      </p:sp>
    </p:spTree>
    <p:extLst>
      <p:ext uri="{BB962C8B-B14F-4D97-AF65-F5344CB8AC3E}">
        <p14:creationId xmlns:p14="http://schemas.microsoft.com/office/powerpoint/2010/main" val="1876071219"/>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ADBFB7-673E-7B44-A9D8-12B17121F863}"/>
              </a:ext>
            </a:extLst>
          </p:cNvPr>
          <p:cNvSpPr>
            <a:spLocks noGrp="1"/>
          </p:cNvSpPr>
          <p:nvPr>
            <p:ph type="title"/>
          </p:nvPr>
        </p:nvSpPr>
        <p:spPr>
          <a:xfrm>
            <a:off x="838200" y="620742"/>
            <a:ext cx="10515600" cy="1325563"/>
          </a:xfrm>
        </p:spPr>
        <p:txBody>
          <a:bodyPr>
            <a:normAutofit/>
          </a:bodyPr>
          <a:lstStyle/>
          <a:p>
            <a:r>
              <a:rPr lang="en-GB">
                <a:solidFill>
                  <a:srgbClr val="FFFFFF"/>
                </a:solidFill>
              </a:rPr>
              <a:t>Points for Consideration</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A0961A5-FF91-9631-AE6F-AC8F268EA64A}"/>
              </a:ext>
            </a:extLst>
          </p:cNvPr>
          <p:cNvSpPr>
            <a:spLocks noGrp="1"/>
          </p:cNvSpPr>
          <p:nvPr>
            <p:ph sz="half" idx="1"/>
          </p:nvPr>
        </p:nvSpPr>
        <p:spPr>
          <a:xfrm>
            <a:off x="838200" y="2266345"/>
            <a:ext cx="5097780" cy="3910617"/>
          </a:xfrm>
        </p:spPr>
        <p:txBody>
          <a:bodyPr>
            <a:normAutofit fontScale="92500" lnSpcReduction="10000"/>
          </a:bodyPr>
          <a:lstStyle/>
          <a:p>
            <a:r>
              <a:rPr lang="en-GB" sz="1700" dirty="0">
                <a:solidFill>
                  <a:srgbClr val="FFFFFF"/>
                </a:solidFill>
              </a:rPr>
              <a:t>When a parent/carer delays their child’s admission to reception at a first or primary school, until the year after their expected admission, a request for Delayed Entry must be submitted before an application for the next phase of education is made. </a:t>
            </a:r>
          </a:p>
          <a:p>
            <a:r>
              <a:rPr lang="en-GB" sz="1700" dirty="0">
                <a:solidFill>
                  <a:srgbClr val="FFFFFF"/>
                </a:solidFill>
              </a:rPr>
              <a:t>So for example for a high school place, when your child starts year 5, rather than year 6, you must at that point request the Delayed Entry. </a:t>
            </a:r>
          </a:p>
          <a:p>
            <a:r>
              <a:rPr lang="en-GB" sz="1700" dirty="0">
                <a:solidFill>
                  <a:srgbClr val="FFFFFF"/>
                </a:solidFill>
              </a:rPr>
              <a:t>A child applying for a selective school (e.g. grammar school) may be subject to a weighting in their selective test due to being older than other children in their cohort. </a:t>
            </a:r>
          </a:p>
          <a:p>
            <a:r>
              <a:rPr lang="en-GB" sz="1700" dirty="0">
                <a:solidFill>
                  <a:srgbClr val="FFFFFF"/>
                </a:solidFill>
              </a:rPr>
              <a:t>If your child reaches school-leaving age before they have completed their Key Stage 4 curriculum, they may decide to leave school without completing formal examinations.</a:t>
            </a:r>
          </a:p>
        </p:txBody>
      </p:sp>
      <p:sp>
        <p:nvSpPr>
          <p:cNvPr id="4" name="Content Placeholder 3">
            <a:extLst>
              <a:ext uri="{FF2B5EF4-FFF2-40B4-BE49-F238E27FC236}">
                <a16:creationId xmlns:a16="http://schemas.microsoft.com/office/drawing/2014/main" id="{D86A1B82-A8A3-E9A8-2B7B-9B5019E1CE49}"/>
              </a:ext>
            </a:extLst>
          </p:cNvPr>
          <p:cNvSpPr>
            <a:spLocks noGrp="1"/>
          </p:cNvSpPr>
          <p:nvPr>
            <p:ph sz="half" idx="2"/>
          </p:nvPr>
        </p:nvSpPr>
        <p:spPr>
          <a:xfrm>
            <a:off x="6256020" y="2266345"/>
            <a:ext cx="5097780" cy="3910618"/>
          </a:xfrm>
        </p:spPr>
        <p:txBody>
          <a:bodyPr>
            <a:normAutofit fontScale="92500" lnSpcReduction="10000"/>
          </a:bodyPr>
          <a:lstStyle/>
          <a:p>
            <a:r>
              <a:rPr lang="en-GB" sz="2400">
                <a:solidFill>
                  <a:srgbClr val="FFFFFF"/>
                </a:solidFill>
              </a:rPr>
              <a:t>The expectation is that they will participate in employment or training up until the age of at least 19. If they wish to continue, their further education beyond the academic year of which they turn 18, there is no guarantee that their education establishment will be able to secure funding for that year. </a:t>
            </a:r>
          </a:p>
          <a:p>
            <a:r>
              <a:rPr lang="en-GB" sz="2400">
                <a:solidFill>
                  <a:srgbClr val="FFFFFF"/>
                </a:solidFill>
              </a:rPr>
              <a:t>Home to School Transport</a:t>
            </a:r>
          </a:p>
        </p:txBody>
      </p:sp>
    </p:spTree>
    <p:extLst>
      <p:ext uri="{BB962C8B-B14F-4D97-AF65-F5344CB8AC3E}">
        <p14:creationId xmlns:p14="http://schemas.microsoft.com/office/powerpoint/2010/main" val="4105227670"/>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3F0FFE-BB6A-5ED4-9938-EBE7A6FAE67D}"/>
              </a:ext>
            </a:extLst>
          </p:cNvPr>
          <p:cNvSpPr>
            <a:spLocks noGrp="1"/>
          </p:cNvSpPr>
          <p:nvPr>
            <p:ph type="title"/>
          </p:nvPr>
        </p:nvSpPr>
        <p:spPr>
          <a:xfrm>
            <a:off x="838200" y="620742"/>
            <a:ext cx="10515600" cy="1325563"/>
          </a:xfrm>
        </p:spPr>
        <p:txBody>
          <a:bodyPr>
            <a:normAutofit/>
          </a:bodyPr>
          <a:lstStyle/>
          <a:p>
            <a:r>
              <a:rPr lang="en-GB">
                <a:solidFill>
                  <a:srgbClr val="FFFFFF"/>
                </a:solidFill>
              </a:rPr>
              <a:t>Outcomes for Children who have delayed entry</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95EEEF6-F4F1-36F3-674C-1B43650B2B35}"/>
              </a:ext>
            </a:extLst>
          </p:cNvPr>
          <p:cNvSpPr>
            <a:spLocks noGrp="1"/>
          </p:cNvSpPr>
          <p:nvPr>
            <p:ph sz="half" idx="1"/>
          </p:nvPr>
        </p:nvSpPr>
        <p:spPr>
          <a:xfrm>
            <a:off x="838200" y="2266345"/>
            <a:ext cx="5097780" cy="3910617"/>
          </a:xfrm>
        </p:spPr>
        <p:txBody>
          <a:bodyPr>
            <a:normAutofit/>
          </a:bodyPr>
          <a:lstStyle/>
          <a:p>
            <a:r>
              <a:rPr lang="en-GB" sz="2400">
                <a:solidFill>
                  <a:srgbClr val="FFFFFF"/>
                </a:solidFill>
              </a:rPr>
              <a:t>The Education Endowment Fund has carried out a review of research that shows a negative impact on development and attainment of children who have been placed below their chronological age group. As your child matures, they may realise that the rest of their class are of a different age, causing adverse emotional impact</a:t>
            </a:r>
          </a:p>
        </p:txBody>
      </p:sp>
      <p:sp>
        <p:nvSpPr>
          <p:cNvPr id="4" name="Content Placeholder 3">
            <a:extLst>
              <a:ext uri="{FF2B5EF4-FFF2-40B4-BE49-F238E27FC236}">
                <a16:creationId xmlns:a16="http://schemas.microsoft.com/office/drawing/2014/main" id="{428098D8-9002-A3BF-DAC3-FF169AFCEBCB}"/>
              </a:ext>
            </a:extLst>
          </p:cNvPr>
          <p:cNvSpPr>
            <a:spLocks noGrp="1"/>
          </p:cNvSpPr>
          <p:nvPr>
            <p:ph sz="half" idx="2"/>
          </p:nvPr>
        </p:nvSpPr>
        <p:spPr>
          <a:xfrm>
            <a:off x="6256020" y="2266345"/>
            <a:ext cx="5097780" cy="3910618"/>
          </a:xfrm>
        </p:spPr>
        <p:txBody>
          <a:bodyPr>
            <a:normAutofit/>
          </a:bodyPr>
          <a:lstStyle/>
          <a:p>
            <a:r>
              <a:rPr lang="en-GB" sz="1500" dirty="0">
                <a:solidFill>
                  <a:srgbClr val="FFFFFF"/>
                </a:solidFill>
              </a:rPr>
              <a:t>The admission authority of the school must make the decision based on the circumstances of each case and in the best interests of the child concerned. </a:t>
            </a:r>
          </a:p>
          <a:p>
            <a:r>
              <a:rPr lang="en-GB" sz="1500" dirty="0">
                <a:solidFill>
                  <a:srgbClr val="FFFFFF"/>
                </a:solidFill>
              </a:rPr>
              <a:t>Please be aware that even if delayed entry is agreed, the normal admission arrangements apply and there is no guarantee of a place. Who makes the decision? </a:t>
            </a:r>
          </a:p>
          <a:p>
            <a:r>
              <a:rPr lang="en-GB" sz="1500" dirty="0">
                <a:solidFill>
                  <a:srgbClr val="FFFFFF"/>
                </a:solidFill>
              </a:rPr>
              <a:t>The admission authority for each school must make the decision based on the circumstances of each case and in the best interests of the child concerned. </a:t>
            </a:r>
          </a:p>
          <a:p>
            <a:r>
              <a:rPr lang="en-GB" sz="1500" dirty="0">
                <a:solidFill>
                  <a:srgbClr val="FFFFFF"/>
                </a:solidFill>
              </a:rPr>
              <a:t>So, if the school is an academy, free, foundation or voluntary aided school, this will be the Governing Body/Academy Trust.</a:t>
            </a:r>
          </a:p>
          <a:p>
            <a:r>
              <a:rPr lang="en-GB" sz="1500" dirty="0">
                <a:solidFill>
                  <a:srgbClr val="FFFFFF"/>
                </a:solidFill>
              </a:rPr>
              <a:t> If the school is a community school or a voluntary controlled school, the Local Authority will ask the Head Teacher of the school to use the Policy on Delayed and Accelerated Transfer to make the assessment.</a:t>
            </a:r>
          </a:p>
        </p:txBody>
      </p:sp>
    </p:spTree>
    <p:extLst>
      <p:ext uri="{BB962C8B-B14F-4D97-AF65-F5344CB8AC3E}">
        <p14:creationId xmlns:p14="http://schemas.microsoft.com/office/powerpoint/2010/main" val="712461577"/>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F27251-4FD9-7DFD-09F2-C5BB1749B897}"/>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kern="1200">
                <a:solidFill>
                  <a:srgbClr val="FFFFFF"/>
                </a:solidFill>
                <a:latin typeface="+mj-lt"/>
                <a:ea typeface="+mj-ea"/>
                <a:cs typeface="+mj-cs"/>
              </a:rPr>
              <a:t>Schools need to consider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F7EA4F3-4913-B585-6D08-8EBADEE9E247}"/>
              </a:ext>
            </a:extLst>
          </p:cNvPr>
          <p:cNvSpPr>
            <a:spLocks noGrp="1"/>
          </p:cNvSpPr>
          <p:nvPr>
            <p:ph sz="half" idx="1"/>
          </p:nvPr>
        </p:nvSpPr>
        <p:spPr>
          <a:xfrm>
            <a:off x="4447308" y="591344"/>
            <a:ext cx="6906491" cy="5585619"/>
          </a:xfrm>
        </p:spPr>
        <p:txBody>
          <a:bodyPr vert="horz" lIns="91440" tIns="45720" rIns="91440" bIns="45720" rtlCol="0" anchor="ctr">
            <a:normAutofit/>
          </a:bodyPr>
          <a:lstStyle/>
          <a:p>
            <a:r>
              <a:rPr lang="en-US" dirty="0"/>
              <a:t>The parents views; Information about the child’s academic, social and emotional development; </a:t>
            </a:r>
          </a:p>
          <a:p>
            <a:r>
              <a:rPr lang="en-US" dirty="0"/>
              <a:t>Where relevant, their medical history and the views of a medical professional; </a:t>
            </a:r>
          </a:p>
          <a:p>
            <a:r>
              <a:rPr lang="en-US" dirty="0"/>
              <a:t> Whether they may naturally have fallen into a lower age group had they not been born prematurely; and / or Where relevant evidence from specialist (SEND, The Virtual School) agencies supporting the child. </a:t>
            </a:r>
          </a:p>
        </p:txBody>
      </p:sp>
    </p:spTree>
    <p:extLst>
      <p:ext uri="{BB962C8B-B14F-4D97-AF65-F5344CB8AC3E}">
        <p14:creationId xmlns:p14="http://schemas.microsoft.com/office/powerpoint/2010/main" val="25489734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513CC-C6A2-EC9C-9194-24E361FBA50D}"/>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100" kern="1200">
                <a:solidFill>
                  <a:schemeClr val="tx1"/>
                </a:solidFill>
                <a:latin typeface="+mj-lt"/>
                <a:ea typeface="+mj-ea"/>
                <a:cs typeface="+mj-cs"/>
              </a:rPr>
              <a:t>Can I request Delayed Entry if my child is NOT Summer Born?</a:t>
            </a:r>
          </a:p>
        </p:txBody>
      </p:sp>
      <p:sp>
        <p:nvSpPr>
          <p:cNvPr id="1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13F5C79B-F694-1386-FDA2-66E9E8C3DE3F}"/>
              </a:ext>
            </a:extLst>
          </p:cNvPr>
          <p:cNvPicPr>
            <a:picLocks noGrp="1" noChangeAspect="1"/>
          </p:cNvPicPr>
          <p:nvPr>
            <p:ph sz="half" idx="2"/>
          </p:nvPr>
        </p:nvPicPr>
        <p:blipFill>
          <a:blip r:embed="rId2"/>
          <a:stretch>
            <a:fillRect/>
          </a:stretch>
        </p:blipFill>
        <p:spPr>
          <a:xfrm>
            <a:off x="534236" y="2633472"/>
            <a:ext cx="11120479" cy="3586353"/>
          </a:xfrm>
          <a:prstGeom prst="rect">
            <a:avLst/>
          </a:prstGeom>
        </p:spPr>
      </p:pic>
    </p:spTree>
    <p:extLst>
      <p:ext uri="{BB962C8B-B14F-4D97-AF65-F5344CB8AC3E}">
        <p14:creationId xmlns:p14="http://schemas.microsoft.com/office/powerpoint/2010/main" val="14607028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1EBE1-C366-2BA9-594D-071047A38E10}"/>
              </a:ext>
            </a:extLst>
          </p:cNvPr>
          <p:cNvSpPr>
            <a:spLocks noGrp="1"/>
          </p:cNvSpPr>
          <p:nvPr>
            <p:ph type="title"/>
          </p:nvPr>
        </p:nvSpPr>
        <p:spPr/>
        <p:txBody>
          <a:bodyPr>
            <a:normAutofit fontScale="90000"/>
          </a:bodyPr>
          <a:lstStyle/>
          <a:p>
            <a:r>
              <a:rPr lang="en-GB" dirty="0"/>
              <a:t>What if I believe my child has Special Educational Needs or has an Education Health Care Plan, can I request Delayed Entry?</a:t>
            </a:r>
          </a:p>
        </p:txBody>
      </p:sp>
      <p:pic>
        <p:nvPicPr>
          <p:cNvPr id="6" name="Content Placeholder 5">
            <a:extLst>
              <a:ext uri="{FF2B5EF4-FFF2-40B4-BE49-F238E27FC236}">
                <a16:creationId xmlns:a16="http://schemas.microsoft.com/office/drawing/2014/main" id="{FA5596AE-367B-CD31-9EF1-1C240268DD77}"/>
              </a:ext>
            </a:extLst>
          </p:cNvPr>
          <p:cNvPicPr>
            <a:picLocks noGrp="1" noChangeAspect="1"/>
          </p:cNvPicPr>
          <p:nvPr>
            <p:ph sz="half" idx="1"/>
          </p:nvPr>
        </p:nvPicPr>
        <p:blipFill>
          <a:blip r:embed="rId2"/>
          <a:stretch>
            <a:fillRect/>
          </a:stretch>
        </p:blipFill>
        <p:spPr>
          <a:xfrm>
            <a:off x="838200" y="2450515"/>
            <a:ext cx="5181600" cy="3101557"/>
          </a:xfrm>
        </p:spPr>
      </p:pic>
      <p:sp>
        <p:nvSpPr>
          <p:cNvPr id="4" name="Content Placeholder 3">
            <a:extLst>
              <a:ext uri="{FF2B5EF4-FFF2-40B4-BE49-F238E27FC236}">
                <a16:creationId xmlns:a16="http://schemas.microsoft.com/office/drawing/2014/main" id="{E3A59179-9F3E-0CD0-7EF1-BAD28D778CDF}"/>
              </a:ext>
            </a:extLst>
          </p:cNvPr>
          <p:cNvSpPr>
            <a:spLocks noGrp="1"/>
          </p:cNvSpPr>
          <p:nvPr>
            <p:ph sz="half" idx="2"/>
          </p:nvPr>
        </p:nvSpPr>
        <p:spPr/>
        <p:txBody>
          <a:bodyPr>
            <a:normAutofit fontScale="85000" lnSpcReduction="20000"/>
          </a:bodyPr>
          <a:lstStyle/>
          <a:p>
            <a:r>
              <a:rPr lang="en-GB" dirty="0"/>
              <a:t>The Local Authority view is that children with EHCP’ should be educated in their chronological year group. </a:t>
            </a:r>
          </a:p>
          <a:p>
            <a:r>
              <a:rPr lang="en-GB" dirty="0"/>
              <a:t>This is supported by research into repeating a year which in general shows a negative effect in terms of both academic and emotional outcomes. </a:t>
            </a:r>
          </a:p>
          <a:p>
            <a:r>
              <a:rPr lang="en-GB" dirty="0"/>
              <a:t>However, where requests are received for children with an EHCP to be educated out of year group, whether by delaying entry to school, if summer born, or by repeating a year</a:t>
            </a:r>
          </a:p>
        </p:txBody>
      </p:sp>
    </p:spTree>
    <p:extLst>
      <p:ext uri="{BB962C8B-B14F-4D97-AF65-F5344CB8AC3E}">
        <p14:creationId xmlns:p14="http://schemas.microsoft.com/office/powerpoint/2010/main" val="11662947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C6741E56-673C-54F4-C6D8-9A76E28854C9}"/>
              </a:ext>
            </a:extLst>
          </p:cNvPr>
          <p:cNvSpPr>
            <a:spLocks noGrp="1"/>
          </p:cNvSpPr>
          <p:nvPr>
            <p:ph type="title"/>
          </p:nvPr>
        </p:nvSpPr>
        <p:spPr>
          <a:xfrm>
            <a:off x="479394" y="1070800"/>
            <a:ext cx="3939688" cy="5583126"/>
          </a:xfrm>
        </p:spPr>
        <p:txBody>
          <a:bodyPr vert="horz" lIns="91440" tIns="45720" rIns="91440" bIns="45720" rtlCol="0" anchor="ctr">
            <a:normAutofit/>
          </a:bodyPr>
          <a:lstStyle/>
          <a:p>
            <a:pPr algn="r"/>
            <a:r>
              <a:rPr lang="en-US" sz="6200" kern="1200">
                <a:solidFill>
                  <a:schemeClr val="tx1"/>
                </a:solidFill>
                <a:latin typeface="+mj-lt"/>
                <a:ea typeface="+mj-ea"/>
                <a:cs typeface="+mj-cs"/>
              </a:rPr>
              <a:t>Topics for next SENCO Networks?</a:t>
            </a:r>
          </a:p>
        </p:txBody>
      </p:sp>
      <p:cxnSp>
        <p:nvCxnSpPr>
          <p:cNvPr id="26" name="Straight Connector 25">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id="{113741C9-4A42-ACF3-206E-237FAB0917C2}"/>
              </a:ext>
            </a:extLst>
          </p:cNvPr>
          <p:cNvGraphicFramePr>
            <a:graphicFrameLocks noGrp="1"/>
          </p:cNvGraphicFramePr>
          <p:nvPr>
            <p:ph sz="half" idx="1"/>
            <p:extLst>
              <p:ext uri="{D42A27DB-BD31-4B8C-83A1-F6EECF244321}">
                <p14:modId xmlns:p14="http://schemas.microsoft.com/office/powerpoint/2010/main" val="622722244"/>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961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4b0bd0b-7d09-46e1-9efe-9a520a01025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3FEC39C432EE4A8C970901B72B712D" ma:contentTypeVersion="16" ma:contentTypeDescription="Create a new document." ma:contentTypeScope="" ma:versionID="041f188ee4e05bf99e80c61af174290b">
  <xsd:schema xmlns:xsd="http://www.w3.org/2001/XMLSchema" xmlns:xs="http://www.w3.org/2001/XMLSchema" xmlns:p="http://schemas.microsoft.com/office/2006/metadata/properties" xmlns:ns3="f4b0bd0b-7d09-46e1-9efe-9a520a010254" xmlns:ns4="323608ce-00ff-4447-a334-f3bc62c379ca" targetNamespace="http://schemas.microsoft.com/office/2006/metadata/properties" ma:root="true" ma:fieldsID="b58643aa1a6f134001b76ed845674daa" ns3:_="" ns4:_="">
    <xsd:import namespace="f4b0bd0b-7d09-46e1-9efe-9a520a010254"/>
    <xsd:import namespace="323608ce-00ff-4447-a334-f3bc62c379c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SystemTags" minOccurs="0"/>
                <xsd:element ref="ns3:MediaLengthInSecond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b0bd0b-7d09-46e1-9efe-9a520a0102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3608ce-00ff-4447-a334-f3bc62c379c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2C8130-6A81-4D6B-B157-CFA1C44F552A}">
  <ds:schemaRefs>
    <ds:schemaRef ds:uri="f4b0bd0b-7d09-46e1-9efe-9a520a010254"/>
    <ds:schemaRef ds:uri="http://schemas.microsoft.com/office/infopath/2007/PartnerControls"/>
    <ds:schemaRef ds:uri="http://schemas.microsoft.com/office/2006/metadata/properties"/>
    <ds:schemaRef ds:uri="http://purl.org/dc/elements/1.1/"/>
    <ds:schemaRef ds:uri="http://schemas.microsoft.com/office/2006/documentManagement/types"/>
    <ds:schemaRef ds:uri="323608ce-00ff-4447-a334-f3bc62c379ca"/>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E567512A-E586-48CA-B741-3D053EB2E2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b0bd0b-7d09-46e1-9efe-9a520a010254"/>
    <ds:schemaRef ds:uri="323608ce-00ff-4447-a334-f3bc62c379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461202-B084-490A-B203-57BC7E0308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248</TotalTime>
  <Words>3376</Words>
  <Application>Microsoft Office PowerPoint</Application>
  <PresentationFormat>Widescreen</PresentationFormat>
  <Paragraphs>312</Paragraphs>
  <Slides>57</Slides>
  <Notes>7</Notes>
  <HiddenSlides>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Anton</vt:lpstr>
      <vt:lpstr>Aptos</vt:lpstr>
      <vt:lpstr>Aptos Display</vt:lpstr>
      <vt:lpstr>Aptos Narrow</vt:lpstr>
      <vt:lpstr>Arial</vt:lpstr>
      <vt:lpstr>Calibri</vt:lpstr>
      <vt:lpstr>Figtree</vt:lpstr>
      <vt:lpstr>Figtree Light</vt:lpstr>
      <vt:lpstr>Hand Of Sean Pro</vt:lpstr>
      <vt:lpstr>Wingdings</vt:lpstr>
      <vt:lpstr>Office Theme</vt:lpstr>
      <vt:lpstr>Early Years SENCO Network</vt:lpstr>
      <vt:lpstr>House Keeping</vt:lpstr>
      <vt:lpstr>Agenda</vt:lpstr>
      <vt:lpstr>Please share the following updated poster</vt:lpstr>
      <vt:lpstr>PowerPoint Presentation</vt:lpstr>
      <vt:lpstr>PowerPoint Presentation</vt:lpstr>
      <vt:lpstr>Free Early Years Courses and Resources: Open University</vt:lpstr>
      <vt:lpstr>Transitions</vt:lpstr>
      <vt:lpstr>Learning from the Pilot Project</vt:lpstr>
      <vt:lpstr>Tiny Happy People Resources</vt:lpstr>
      <vt:lpstr>  Startingreception.co.uk  KINDRED</vt:lpstr>
      <vt:lpstr>Why Starting Reception?  Kindred Survey results</vt:lpstr>
      <vt:lpstr>PowerPoint Presentation</vt:lpstr>
      <vt:lpstr>PowerPoint Presentation</vt:lpstr>
      <vt:lpstr>PowerPoint Presentation</vt:lpstr>
      <vt:lpstr>PowerPoint Presentation</vt:lpstr>
      <vt:lpstr>PowerPoint Presentation</vt:lpstr>
      <vt:lpstr>PowerPoint Presentation</vt:lpstr>
      <vt:lpstr>Starting Reception: your child’s journey to school starts at home…but we have to start somewhere!</vt:lpstr>
      <vt:lpstr>North Yorkshire Early Years SEND Trends</vt:lpstr>
      <vt:lpstr>PowerPoint Presentation</vt:lpstr>
      <vt:lpstr>PowerPoint Presentation</vt:lpstr>
      <vt:lpstr>PowerPoint Presentation</vt:lpstr>
      <vt:lpstr>How can we support you in terms of Early Identification? </vt:lpstr>
      <vt:lpstr>PowerPoint Presentation</vt:lpstr>
      <vt:lpstr>PowerPoint Presentation</vt:lpstr>
      <vt:lpstr>PowerPoint Presentation</vt:lpstr>
      <vt:lpstr>What will help you to support children with additional needs? </vt:lpstr>
      <vt:lpstr>Who has accessed Dingley’s training? </vt:lpstr>
      <vt:lpstr>What have you thought of the training?</vt:lpstr>
      <vt:lpstr>What have you implemented or altered following the training? </vt:lpstr>
      <vt:lpstr>What have been the barriers to accessing the training? </vt:lpstr>
      <vt:lpstr>Latest Headline data from Dingley’s </vt:lpstr>
      <vt:lpstr>PowerPoint Presentation</vt:lpstr>
      <vt:lpstr>PowerPoint Presentation</vt:lpstr>
      <vt:lpstr>Why Dingley’s Promise?</vt:lpstr>
      <vt:lpstr>Dingley’s Promise Improving Inclusion </vt:lpstr>
      <vt:lpstr>Dingley’s Promise Improving Inclusion </vt:lpstr>
      <vt:lpstr>PowerPoint Presentation</vt:lpstr>
      <vt:lpstr>Contents of Sessions</vt:lpstr>
      <vt:lpstr>Behaviours That Challenge</vt:lpstr>
      <vt:lpstr>Early Years Transitions</vt:lpstr>
      <vt:lpstr>Having Difficult Conversations with Families</vt:lpstr>
      <vt:lpstr>Introduction to Early Years Inclusive Practice</vt:lpstr>
      <vt:lpstr>The Voice of the Child</vt:lpstr>
      <vt:lpstr>Leadership and Management for Inclusion</vt:lpstr>
      <vt:lpstr>Why we need more Dingleys Promise in North Yorkshire</vt:lpstr>
      <vt:lpstr>Handy Information linked to deferred or delayed entry</vt:lpstr>
      <vt:lpstr>Deferred and Delayed Entry</vt:lpstr>
      <vt:lpstr>Delayed Entry for Summer Born Children</vt:lpstr>
      <vt:lpstr>Points for Parents to Consider</vt:lpstr>
      <vt:lpstr>Points for Consideration</vt:lpstr>
      <vt:lpstr>Outcomes for Children who have delayed entry</vt:lpstr>
      <vt:lpstr>Schools need to consider</vt:lpstr>
      <vt:lpstr>Can I request Delayed Entry if my child is NOT Summer Born?</vt:lpstr>
      <vt:lpstr>What if I believe my child has Special Educational Needs or has an Education Health Care Plan, can I request Delayed Entry?</vt:lpstr>
      <vt:lpstr>Topics for next SENCO Networks?</vt:lpstr>
    </vt:vector>
  </TitlesOfParts>
  <Company>North Yorkshire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Lynne Kilford</dc:creator>
  <cp:lastModifiedBy>Lynne Kilford</cp:lastModifiedBy>
  <cp:revision>2</cp:revision>
  <dcterms:created xsi:type="dcterms:W3CDTF">2025-04-14T10:37:46Z</dcterms:created>
  <dcterms:modified xsi:type="dcterms:W3CDTF">2025-10-15T14:28:50Z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ecdfc32-7be5-4b17-9f97-00453388bdd7_Enabled">
    <vt:lpwstr>true</vt:lpwstr>
  </property>
  <property fmtid="{D5CDD505-2E9C-101B-9397-08002B2CF9AE}" pid="3" name="MSIP_Label_3ecdfc32-7be5-4b17-9f97-00453388bdd7_SetDate">
    <vt:lpwstr>2025-04-14T10:45:06Z</vt:lpwstr>
  </property>
  <property fmtid="{D5CDD505-2E9C-101B-9397-08002B2CF9AE}" pid="4" name="MSIP_Label_3ecdfc32-7be5-4b17-9f97-00453388bdd7_Method">
    <vt:lpwstr>Standard</vt:lpwstr>
  </property>
  <property fmtid="{D5CDD505-2E9C-101B-9397-08002B2CF9AE}" pid="5" name="MSIP_Label_3ecdfc32-7be5-4b17-9f97-00453388bdd7_Name">
    <vt:lpwstr>OFFICIAL</vt:lpwstr>
  </property>
  <property fmtid="{D5CDD505-2E9C-101B-9397-08002B2CF9AE}" pid="6" name="MSIP_Label_3ecdfc32-7be5-4b17-9f97-00453388bdd7_SiteId">
    <vt:lpwstr>ad3d9c73-9830-44a1-b487-e1055441c70e</vt:lpwstr>
  </property>
  <property fmtid="{D5CDD505-2E9C-101B-9397-08002B2CF9AE}" pid="7" name="MSIP_Label_3ecdfc32-7be5-4b17-9f97-00453388bdd7_ActionId">
    <vt:lpwstr>806380d7-0ff4-4904-9ef5-3bd5adeb8194</vt:lpwstr>
  </property>
  <property fmtid="{D5CDD505-2E9C-101B-9397-08002B2CF9AE}" pid="8" name="MSIP_Label_3ecdfc32-7be5-4b17-9f97-00453388bdd7_ContentBits">
    <vt:lpwstr>2</vt:lpwstr>
  </property>
  <property fmtid="{D5CDD505-2E9C-101B-9397-08002B2CF9AE}" pid="9" name="ClassificationContentMarkingFooterLocations">
    <vt:lpwstr>Office Theme:8</vt:lpwstr>
  </property>
  <property fmtid="{D5CDD505-2E9C-101B-9397-08002B2CF9AE}" pid="10" name="ClassificationContentMarkingFooterText">
    <vt:lpwstr>OFFICIAL</vt:lpwstr>
  </property>
  <property fmtid="{D5CDD505-2E9C-101B-9397-08002B2CF9AE}" pid="11" name="ContentTypeId">
    <vt:lpwstr>0x010100433FEC39C432EE4A8C970901B72B712D</vt:lpwstr>
  </property>
</Properties>
</file>