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5.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54"/>
  </p:notesMasterIdLst>
  <p:sldIdLst>
    <p:sldId id="258" r:id="rId5"/>
    <p:sldId id="262" r:id="rId6"/>
    <p:sldId id="423" r:id="rId7"/>
    <p:sldId id="256" r:id="rId8"/>
    <p:sldId id="273" r:id="rId9"/>
    <p:sldId id="264" r:id="rId10"/>
    <p:sldId id="280" r:id="rId11"/>
    <p:sldId id="281" r:id="rId12"/>
    <p:sldId id="274" r:id="rId13"/>
    <p:sldId id="424" r:id="rId14"/>
    <p:sldId id="279" r:id="rId15"/>
    <p:sldId id="425" r:id="rId16"/>
    <p:sldId id="276" r:id="rId17"/>
    <p:sldId id="284" r:id="rId18"/>
    <p:sldId id="426" r:id="rId19"/>
    <p:sldId id="285" r:id="rId20"/>
    <p:sldId id="427" r:id="rId21"/>
    <p:sldId id="282" r:id="rId22"/>
    <p:sldId id="283" r:id="rId23"/>
    <p:sldId id="289" r:id="rId24"/>
    <p:sldId id="420" r:id="rId25"/>
    <p:sldId id="422" r:id="rId26"/>
    <p:sldId id="300" r:id="rId27"/>
    <p:sldId id="410" r:id="rId28"/>
    <p:sldId id="686" r:id="rId29"/>
    <p:sldId id="687" r:id="rId30"/>
    <p:sldId id="688" r:id="rId31"/>
    <p:sldId id="696" r:id="rId32"/>
    <p:sldId id="689" r:id="rId33"/>
    <p:sldId id="690" r:id="rId34"/>
    <p:sldId id="692" r:id="rId35"/>
    <p:sldId id="695" r:id="rId36"/>
    <p:sldId id="693" r:id="rId37"/>
    <p:sldId id="694" r:id="rId38"/>
    <p:sldId id="697" r:id="rId39"/>
    <p:sldId id="698" r:id="rId40"/>
    <p:sldId id="685" r:id="rId41"/>
    <p:sldId id="430" r:id="rId42"/>
    <p:sldId id="324" r:id="rId43"/>
    <p:sldId id="404" r:id="rId44"/>
    <p:sldId id="415" r:id="rId45"/>
    <p:sldId id="396" r:id="rId46"/>
    <p:sldId id="290" r:id="rId47"/>
    <p:sldId id="261" r:id="rId48"/>
    <p:sldId id="257" r:id="rId49"/>
    <p:sldId id="259" r:id="rId50"/>
    <p:sldId id="418" r:id="rId51"/>
    <p:sldId id="429" r:id="rId52"/>
    <p:sldId id="263" r:id="rId5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48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E733FA5-C87B-4024-9CBB-37EA6CA68C7A}" v="1" dt="2024-11-20T12:23:12.61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2" d="100"/>
          <a:sy n="62" d="100"/>
        </p:scale>
        <p:origin x="804" y="3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presProps" Target="pres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tableStyles" Target="tableStyles.xml"/><Relationship Id="rId5" Type="http://schemas.openxmlformats.org/officeDocument/2006/relationships/slide" Target="slides/slide1.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viewProps" Target="viewProp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microsoft.com/office/2015/10/relationships/revisionInfo" Target="revisionInfo.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theme" Target="theme/theme1.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s>
</file>

<file path=ppt/charts/_rels/chart1.xml.rels><?xml version="1.0" encoding="UTF-8" standalone="yes"?>
<Relationships xmlns="http://schemas.openxmlformats.org/package/2006/relationships"><Relationship Id="rId3" Type="http://schemas.openxmlformats.org/officeDocument/2006/relationships/oleObject" Target="../embeddings/oleObject1.bin"/><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embeddings/oleObject2.bin"/><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'[20241031.xlsx]4 and 6'!$C$3</c:f>
              <c:strCache>
                <c:ptCount val="1"/>
                <c:pt idx="0">
                  <c:v>Total Learners</c:v>
                </c:pt>
              </c:strCache>
            </c:strRef>
          </c:tx>
          <c:spPr>
            <a:solidFill>
              <a:schemeClr val="accent1"/>
            </a:solidFill>
            <a:ln>
              <a:noFill/>
            </a:ln>
            <a:effectLst/>
          </c:spPr>
          <c:invertIfNegative val="0"/>
          <c:dPt>
            <c:idx val="0"/>
            <c:invertIfNegative val="0"/>
            <c:bubble3D val="0"/>
            <c:spPr>
              <a:solidFill>
                <a:srgbClr val="FFD966"/>
              </a:solidFill>
              <a:ln>
                <a:noFill/>
              </a:ln>
              <a:effectLst/>
            </c:spPr>
            <c:extLst>
              <c:ext xmlns:c16="http://schemas.microsoft.com/office/drawing/2014/chart" uri="{C3380CC4-5D6E-409C-BE32-E72D297353CC}">
                <c16:uniqueId val="{00000001-F376-4252-A3ED-79B76352B450}"/>
              </c:ext>
            </c:extLst>
          </c:dPt>
          <c:dPt>
            <c:idx val="2"/>
            <c:invertIfNegative val="0"/>
            <c:bubble3D val="0"/>
            <c:spPr>
              <a:solidFill>
                <a:srgbClr val="FFD966"/>
              </a:solidFill>
              <a:ln>
                <a:noFill/>
              </a:ln>
              <a:effectLst/>
            </c:spPr>
            <c:extLst>
              <c:ext xmlns:c16="http://schemas.microsoft.com/office/drawing/2014/chart" uri="{C3380CC4-5D6E-409C-BE32-E72D297353CC}">
                <c16:uniqueId val="{00000003-F376-4252-A3ED-79B76352B450}"/>
              </c:ext>
            </c:extLst>
          </c:dPt>
          <c:dPt>
            <c:idx val="3"/>
            <c:invertIfNegative val="0"/>
            <c:bubble3D val="0"/>
            <c:spPr>
              <a:solidFill>
                <a:schemeClr val="accent6">
                  <a:lumMod val="60000"/>
                  <a:lumOff val="40000"/>
                </a:schemeClr>
              </a:solidFill>
              <a:ln>
                <a:noFill/>
              </a:ln>
              <a:effectLst/>
            </c:spPr>
            <c:extLst>
              <c:ext xmlns:c16="http://schemas.microsoft.com/office/drawing/2014/chart" uri="{C3380CC4-5D6E-409C-BE32-E72D297353CC}">
                <c16:uniqueId val="{00000005-F376-4252-A3ED-79B76352B450}"/>
              </c:ext>
            </c:extLst>
          </c:dPt>
          <c:dPt>
            <c:idx val="4"/>
            <c:invertIfNegative val="0"/>
            <c:bubble3D val="0"/>
            <c:spPr>
              <a:solidFill>
                <a:srgbClr val="FFD966"/>
              </a:solidFill>
              <a:ln>
                <a:noFill/>
              </a:ln>
              <a:effectLst/>
            </c:spPr>
            <c:extLst>
              <c:ext xmlns:c16="http://schemas.microsoft.com/office/drawing/2014/chart" uri="{C3380CC4-5D6E-409C-BE32-E72D297353CC}">
                <c16:uniqueId val="{00000007-F376-4252-A3ED-79B76352B450}"/>
              </c:ext>
            </c:extLst>
          </c:dPt>
          <c:dPt>
            <c:idx val="5"/>
            <c:invertIfNegative val="0"/>
            <c:bubble3D val="0"/>
            <c:spPr>
              <a:solidFill>
                <a:srgbClr val="FFD966"/>
              </a:solidFill>
              <a:ln>
                <a:noFill/>
              </a:ln>
              <a:effectLst/>
            </c:spPr>
            <c:extLst>
              <c:ext xmlns:c16="http://schemas.microsoft.com/office/drawing/2014/chart" uri="{C3380CC4-5D6E-409C-BE32-E72D297353CC}">
                <c16:uniqueId val="{00000009-F376-4252-A3ED-79B76352B450}"/>
              </c:ext>
            </c:extLst>
          </c:dPt>
          <c:dPt>
            <c:idx val="6"/>
            <c:invertIfNegative val="0"/>
            <c:bubble3D val="0"/>
            <c:spPr>
              <a:solidFill>
                <a:schemeClr val="accent6">
                  <a:lumMod val="60000"/>
                  <a:lumOff val="40000"/>
                </a:schemeClr>
              </a:solidFill>
              <a:ln>
                <a:noFill/>
              </a:ln>
              <a:effectLst/>
            </c:spPr>
            <c:extLst>
              <c:ext xmlns:c16="http://schemas.microsoft.com/office/drawing/2014/chart" uri="{C3380CC4-5D6E-409C-BE32-E72D297353CC}">
                <c16:uniqueId val="{0000000B-F376-4252-A3ED-79B76352B450}"/>
              </c:ext>
            </c:extLst>
          </c:dPt>
          <c:dPt>
            <c:idx val="8"/>
            <c:invertIfNegative val="0"/>
            <c:bubble3D val="0"/>
            <c:spPr>
              <a:solidFill>
                <a:schemeClr val="accent6">
                  <a:lumMod val="60000"/>
                  <a:lumOff val="40000"/>
                </a:schemeClr>
              </a:solidFill>
              <a:ln>
                <a:noFill/>
              </a:ln>
              <a:effectLst/>
            </c:spPr>
            <c:extLst>
              <c:ext xmlns:c16="http://schemas.microsoft.com/office/drawing/2014/chart" uri="{C3380CC4-5D6E-409C-BE32-E72D297353CC}">
                <c16:uniqueId val="{0000000D-F376-4252-A3ED-79B76352B450}"/>
              </c:ext>
            </c:extLst>
          </c:dPt>
          <c:dPt>
            <c:idx val="9"/>
            <c:invertIfNegative val="0"/>
            <c:bubble3D val="0"/>
            <c:spPr>
              <a:solidFill>
                <a:srgbClr val="FFD966"/>
              </a:solidFill>
              <a:ln>
                <a:noFill/>
              </a:ln>
              <a:effectLst/>
            </c:spPr>
            <c:extLst>
              <c:ext xmlns:c16="http://schemas.microsoft.com/office/drawing/2014/chart" uri="{C3380CC4-5D6E-409C-BE32-E72D297353CC}">
                <c16:uniqueId val="{0000000F-F376-4252-A3ED-79B76352B450}"/>
              </c:ext>
            </c:extLst>
          </c:dPt>
          <c:dPt>
            <c:idx val="10"/>
            <c:invertIfNegative val="0"/>
            <c:bubble3D val="0"/>
            <c:spPr>
              <a:solidFill>
                <a:srgbClr val="FFD966"/>
              </a:solidFill>
              <a:ln>
                <a:noFill/>
              </a:ln>
              <a:effectLst/>
            </c:spPr>
            <c:extLst>
              <c:ext xmlns:c16="http://schemas.microsoft.com/office/drawing/2014/chart" uri="{C3380CC4-5D6E-409C-BE32-E72D297353CC}">
                <c16:uniqueId val="{00000011-F376-4252-A3ED-79B76352B450}"/>
              </c:ext>
            </c:extLst>
          </c:dPt>
          <c:dPt>
            <c:idx val="11"/>
            <c:invertIfNegative val="0"/>
            <c:bubble3D val="0"/>
            <c:spPr>
              <a:solidFill>
                <a:schemeClr val="accent6">
                  <a:lumMod val="60000"/>
                  <a:lumOff val="40000"/>
                </a:schemeClr>
              </a:solidFill>
              <a:ln>
                <a:noFill/>
              </a:ln>
              <a:effectLst/>
            </c:spPr>
            <c:extLst>
              <c:ext xmlns:c16="http://schemas.microsoft.com/office/drawing/2014/chart" uri="{C3380CC4-5D6E-409C-BE32-E72D297353CC}">
                <c16:uniqueId val="{00000013-F376-4252-A3ED-79B76352B450}"/>
              </c:ext>
            </c:extLst>
          </c:dPt>
          <c:dPt>
            <c:idx val="14"/>
            <c:invertIfNegative val="0"/>
            <c:bubble3D val="0"/>
            <c:spPr>
              <a:solidFill>
                <a:schemeClr val="accent6">
                  <a:lumMod val="60000"/>
                  <a:lumOff val="40000"/>
                </a:schemeClr>
              </a:solidFill>
              <a:ln>
                <a:noFill/>
              </a:ln>
              <a:effectLst/>
            </c:spPr>
            <c:extLst>
              <c:ext xmlns:c16="http://schemas.microsoft.com/office/drawing/2014/chart" uri="{C3380CC4-5D6E-409C-BE32-E72D297353CC}">
                <c16:uniqueId val="{00000015-F376-4252-A3ED-79B76352B450}"/>
              </c:ext>
            </c:extLst>
          </c:dPt>
          <c:dPt>
            <c:idx val="15"/>
            <c:invertIfNegative val="0"/>
            <c:bubble3D val="0"/>
            <c:spPr>
              <a:solidFill>
                <a:schemeClr val="accent6">
                  <a:lumMod val="60000"/>
                  <a:lumOff val="40000"/>
                </a:schemeClr>
              </a:solidFill>
              <a:ln>
                <a:noFill/>
              </a:ln>
              <a:effectLst/>
            </c:spPr>
            <c:extLst>
              <c:ext xmlns:c16="http://schemas.microsoft.com/office/drawing/2014/chart" uri="{C3380CC4-5D6E-409C-BE32-E72D297353CC}">
                <c16:uniqueId val="{00000017-F376-4252-A3ED-79B76352B450}"/>
              </c:ext>
            </c:extLst>
          </c:dPt>
          <c:dPt>
            <c:idx val="16"/>
            <c:invertIfNegative val="0"/>
            <c:bubble3D val="0"/>
            <c:spPr>
              <a:solidFill>
                <a:schemeClr val="accent6">
                  <a:lumMod val="60000"/>
                  <a:lumOff val="40000"/>
                </a:schemeClr>
              </a:solidFill>
              <a:ln>
                <a:noFill/>
              </a:ln>
              <a:effectLst/>
            </c:spPr>
            <c:extLst>
              <c:ext xmlns:c16="http://schemas.microsoft.com/office/drawing/2014/chart" uri="{C3380CC4-5D6E-409C-BE32-E72D297353CC}">
                <c16:uniqueId val="{00000019-F376-4252-A3ED-79B76352B450}"/>
              </c:ext>
            </c:extLst>
          </c:dPt>
          <c:dPt>
            <c:idx val="17"/>
            <c:invertIfNegative val="0"/>
            <c:bubble3D val="0"/>
            <c:spPr>
              <a:solidFill>
                <a:srgbClr val="FFD966"/>
              </a:solidFill>
              <a:ln>
                <a:noFill/>
              </a:ln>
              <a:effectLst/>
            </c:spPr>
            <c:extLst>
              <c:ext xmlns:c16="http://schemas.microsoft.com/office/drawing/2014/chart" uri="{C3380CC4-5D6E-409C-BE32-E72D297353CC}">
                <c16:uniqueId val="{0000001B-F376-4252-A3ED-79B76352B450}"/>
              </c:ext>
            </c:extLst>
          </c:dPt>
          <c:dPt>
            <c:idx val="18"/>
            <c:invertIfNegative val="0"/>
            <c:bubble3D val="0"/>
            <c:spPr>
              <a:solidFill>
                <a:srgbClr val="FFD966"/>
              </a:solidFill>
              <a:ln>
                <a:noFill/>
              </a:ln>
              <a:effectLst/>
            </c:spPr>
            <c:extLst>
              <c:ext xmlns:c16="http://schemas.microsoft.com/office/drawing/2014/chart" uri="{C3380CC4-5D6E-409C-BE32-E72D297353CC}">
                <c16:uniqueId val="{0000001D-F376-4252-A3ED-79B76352B450}"/>
              </c:ext>
            </c:extLst>
          </c:dPt>
          <c:dPt>
            <c:idx val="20"/>
            <c:invertIfNegative val="0"/>
            <c:bubble3D val="0"/>
            <c:spPr>
              <a:solidFill>
                <a:srgbClr val="FFD966"/>
              </a:solidFill>
              <a:ln>
                <a:noFill/>
              </a:ln>
              <a:effectLst/>
            </c:spPr>
            <c:extLst>
              <c:ext xmlns:c16="http://schemas.microsoft.com/office/drawing/2014/chart" uri="{C3380CC4-5D6E-409C-BE32-E72D297353CC}">
                <c16:uniqueId val="{0000001F-F376-4252-A3ED-79B76352B450}"/>
              </c:ext>
            </c:extLst>
          </c:dPt>
          <c:dPt>
            <c:idx val="21"/>
            <c:invertIfNegative val="0"/>
            <c:bubble3D val="0"/>
            <c:spPr>
              <a:solidFill>
                <a:schemeClr val="accent6">
                  <a:lumMod val="60000"/>
                  <a:lumOff val="40000"/>
                </a:schemeClr>
              </a:solidFill>
              <a:ln>
                <a:noFill/>
              </a:ln>
              <a:effectLst/>
            </c:spPr>
            <c:extLst>
              <c:ext xmlns:c16="http://schemas.microsoft.com/office/drawing/2014/chart" uri="{C3380CC4-5D6E-409C-BE32-E72D297353CC}">
                <c16:uniqueId val="{00000021-F376-4252-A3ED-79B76352B450}"/>
              </c:ext>
            </c:extLst>
          </c:dPt>
          <c:dPt>
            <c:idx val="22"/>
            <c:invertIfNegative val="0"/>
            <c:bubble3D val="0"/>
            <c:spPr>
              <a:solidFill>
                <a:schemeClr val="accent6">
                  <a:lumMod val="60000"/>
                  <a:lumOff val="40000"/>
                </a:schemeClr>
              </a:solidFill>
              <a:ln>
                <a:noFill/>
              </a:ln>
              <a:effectLst/>
            </c:spPr>
            <c:extLst>
              <c:ext xmlns:c16="http://schemas.microsoft.com/office/drawing/2014/chart" uri="{C3380CC4-5D6E-409C-BE32-E72D297353CC}">
                <c16:uniqueId val="{00000023-F376-4252-A3ED-79B76352B450}"/>
              </c:ext>
            </c:extLst>
          </c:dPt>
          <c:dPt>
            <c:idx val="25"/>
            <c:invertIfNegative val="0"/>
            <c:bubble3D val="0"/>
            <c:spPr>
              <a:solidFill>
                <a:srgbClr val="FFD966"/>
              </a:solidFill>
              <a:ln>
                <a:noFill/>
              </a:ln>
              <a:effectLst/>
            </c:spPr>
            <c:extLst>
              <c:ext xmlns:c16="http://schemas.microsoft.com/office/drawing/2014/chart" uri="{C3380CC4-5D6E-409C-BE32-E72D297353CC}">
                <c16:uniqueId val="{00000025-F376-4252-A3ED-79B76352B450}"/>
              </c:ext>
            </c:extLst>
          </c:dPt>
          <c:dPt>
            <c:idx val="27"/>
            <c:invertIfNegative val="0"/>
            <c:bubble3D val="0"/>
            <c:spPr>
              <a:solidFill>
                <a:schemeClr val="accent6">
                  <a:lumMod val="60000"/>
                  <a:lumOff val="40000"/>
                </a:schemeClr>
              </a:solidFill>
              <a:ln>
                <a:noFill/>
              </a:ln>
              <a:effectLst/>
            </c:spPr>
            <c:extLst>
              <c:ext xmlns:c16="http://schemas.microsoft.com/office/drawing/2014/chart" uri="{C3380CC4-5D6E-409C-BE32-E72D297353CC}">
                <c16:uniqueId val="{00000027-F376-4252-A3ED-79B76352B450}"/>
              </c:ext>
            </c:extLst>
          </c:dPt>
          <c:dPt>
            <c:idx val="29"/>
            <c:invertIfNegative val="0"/>
            <c:bubble3D val="0"/>
            <c:spPr>
              <a:solidFill>
                <a:schemeClr val="accent6">
                  <a:lumMod val="60000"/>
                  <a:lumOff val="40000"/>
                </a:schemeClr>
              </a:solidFill>
              <a:ln>
                <a:noFill/>
              </a:ln>
              <a:effectLst/>
            </c:spPr>
            <c:extLst>
              <c:ext xmlns:c16="http://schemas.microsoft.com/office/drawing/2014/chart" uri="{C3380CC4-5D6E-409C-BE32-E72D297353CC}">
                <c16:uniqueId val="{00000029-F376-4252-A3ED-79B76352B450}"/>
              </c:ext>
            </c:extLst>
          </c:dPt>
          <c:dPt>
            <c:idx val="30"/>
            <c:invertIfNegative val="0"/>
            <c:bubble3D val="0"/>
            <c:spPr>
              <a:solidFill>
                <a:srgbClr val="FFD966"/>
              </a:solidFill>
              <a:ln>
                <a:noFill/>
              </a:ln>
              <a:effectLst/>
            </c:spPr>
            <c:extLst>
              <c:ext xmlns:c16="http://schemas.microsoft.com/office/drawing/2014/chart" uri="{C3380CC4-5D6E-409C-BE32-E72D297353CC}">
                <c16:uniqueId val="{0000002B-F376-4252-A3ED-79B76352B450}"/>
              </c:ext>
            </c:extLst>
          </c:dPt>
          <c:dLbls>
            <c:spPr>
              <a:noFill/>
              <a:ln>
                <a:noFill/>
              </a:ln>
              <a:effectLst/>
            </c:spPr>
            <c:txPr>
              <a:bodyPr rot="-5400000" spcFirstLastPara="1" vertOverflow="clip" horzOverflow="clip" vert="horz" wrap="square" lIns="38100" tIns="19050" rIns="38100" bIns="19050" anchor="ctr" anchorCtr="1">
                <a:spAutoFit/>
              </a:bodyPr>
              <a:lstStyle/>
              <a:p>
                <a:pPr>
                  <a:defRPr sz="800" b="0" i="0" u="none" strike="noStrike" kern="1200" baseline="0">
                    <a:solidFill>
                      <a:schemeClr val="tx1">
                        <a:lumMod val="50000"/>
                        <a:lumOff val="50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'[20241031.xlsx]4 and 6'!$B$4:$B$35</c:f>
              <c:strCache>
                <c:ptCount val="32"/>
                <c:pt idx="0">
                  <c:v>BANES</c:v>
                </c:pt>
                <c:pt idx="1">
                  <c:v>BCP</c:v>
                </c:pt>
                <c:pt idx="2">
                  <c:v>Birmingham</c:v>
                </c:pt>
                <c:pt idx="3">
                  <c:v>Bracknell Forest</c:v>
                </c:pt>
                <c:pt idx="4">
                  <c:v>Bristol</c:v>
                </c:pt>
                <c:pt idx="5">
                  <c:v>Calderdale</c:v>
                </c:pt>
                <c:pt idx="6">
                  <c:v>Cornwall</c:v>
                </c:pt>
                <c:pt idx="7">
                  <c:v>Dorset</c:v>
                </c:pt>
                <c:pt idx="8">
                  <c:v>East Riding</c:v>
                </c:pt>
                <c:pt idx="9">
                  <c:v>Gloucestershire</c:v>
                </c:pt>
                <c:pt idx="10">
                  <c:v>Herefordshire</c:v>
                </c:pt>
                <c:pt idx="11">
                  <c:v>Kent</c:v>
                </c:pt>
                <c:pt idx="12">
                  <c:v>Kirklees</c:v>
                </c:pt>
                <c:pt idx="13">
                  <c:v>Lambeth</c:v>
                </c:pt>
                <c:pt idx="14">
                  <c:v>Leicester</c:v>
                </c:pt>
                <c:pt idx="15">
                  <c:v>Lincolnshire</c:v>
                </c:pt>
                <c:pt idx="16">
                  <c:v>Liverpool</c:v>
                </c:pt>
                <c:pt idx="17">
                  <c:v>Manchester</c:v>
                </c:pt>
                <c:pt idx="18">
                  <c:v>North Yorkshire</c:v>
                </c:pt>
                <c:pt idx="19">
                  <c:v>Reading</c:v>
                </c:pt>
                <c:pt idx="20">
                  <c:v>Redbridge</c:v>
                </c:pt>
                <c:pt idx="21">
                  <c:v>Rochdale</c:v>
                </c:pt>
                <c:pt idx="22">
                  <c:v>Sandwell</c:v>
                </c:pt>
                <c:pt idx="23">
                  <c:v>Slough</c:v>
                </c:pt>
                <c:pt idx="24">
                  <c:v>Solihull</c:v>
                </c:pt>
                <c:pt idx="25">
                  <c:v>Somerset</c:v>
                </c:pt>
                <c:pt idx="26">
                  <c:v>Southampton </c:v>
                </c:pt>
                <c:pt idx="27">
                  <c:v>Stafford</c:v>
                </c:pt>
                <c:pt idx="28">
                  <c:v>Swindon</c:v>
                </c:pt>
                <c:pt idx="29">
                  <c:v>Torbay</c:v>
                </c:pt>
                <c:pt idx="30">
                  <c:v>Wandsworth</c:v>
                </c:pt>
                <c:pt idx="31">
                  <c:v>Wiltshire</c:v>
                </c:pt>
              </c:strCache>
            </c:strRef>
          </c:cat>
          <c:val>
            <c:numRef>
              <c:f>'[20241031.xlsx]4 and 6'!$C$4:$C$35</c:f>
              <c:numCache>
                <c:formatCode>General</c:formatCode>
                <c:ptCount val="32"/>
                <c:pt idx="0">
                  <c:v>115</c:v>
                </c:pt>
                <c:pt idx="1">
                  <c:v>367</c:v>
                </c:pt>
                <c:pt idx="2">
                  <c:v>708</c:v>
                </c:pt>
                <c:pt idx="3">
                  <c:v>189</c:v>
                </c:pt>
                <c:pt idx="4">
                  <c:v>424</c:v>
                </c:pt>
                <c:pt idx="5">
                  <c:v>1023</c:v>
                </c:pt>
                <c:pt idx="6">
                  <c:v>294</c:v>
                </c:pt>
                <c:pt idx="7">
                  <c:v>391</c:v>
                </c:pt>
                <c:pt idx="8">
                  <c:v>320</c:v>
                </c:pt>
                <c:pt idx="9">
                  <c:v>820</c:v>
                </c:pt>
                <c:pt idx="10">
                  <c:v>435</c:v>
                </c:pt>
                <c:pt idx="11">
                  <c:v>244</c:v>
                </c:pt>
                <c:pt idx="12">
                  <c:v>1120</c:v>
                </c:pt>
                <c:pt idx="13">
                  <c:v>484</c:v>
                </c:pt>
                <c:pt idx="14">
                  <c:v>387</c:v>
                </c:pt>
                <c:pt idx="15">
                  <c:v>603</c:v>
                </c:pt>
                <c:pt idx="16">
                  <c:v>513</c:v>
                </c:pt>
                <c:pt idx="17">
                  <c:v>1419</c:v>
                </c:pt>
                <c:pt idx="18">
                  <c:v>806</c:v>
                </c:pt>
                <c:pt idx="19">
                  <c:v>231</c:v>
                </c:pt>
                <c:pt idx="20">
                  <c:v>225</c:v>
                </c:pt>
                <c:pt idx="21">
                  <c:v>483</c:v>
                </c:pt>
                <c:pt idx="22">
                  <c:v>667</c:v>
                </c:pt>
                <c:pt idx="23">
                  <c:v>407</c:v>
                </c:pt>
                <c:pt idx="24">
                  <c:v>589</c:v>
                </c:pt>
                <c:pt idx="25">
                  <c:v>516</c:v>
                </c:pt>
                <c:pt idx="26">
                  <c:v>226</c:v>
                </c:pt>
                <c:pt idx="27">
                  <c:v>1110</c:v>
                </c:pt>
                <c:pt idx="28">
                  <c:v>409</c:v>
                </c:pt>
                <c:pt idx="29">
                  <c:v>198</c:v>
                </c:pt>
                <c:pt idx="30">
                  <c:v>299</c:v>
                </c:pt>
                <c:pt idx="31">
                  <c:v>816</c:v>
                </c:pt>
              </c:numCache>
            </c:numRef>
          </c:val>
          <c:extLst>
            <c:ext xmlns:c16="http://schemas.microsoft.com/office/drawing/2014/chart" uri="{C3380CC4-5D6E-409C-BE32-E72D297353CC}">
              <c16:uniqueId val="{0000002C-F376-4252-A3ED-79B76352B450}"/>
            </c:ext>
          </c:extLst>
        </c:ser>
        <c:dLbls>
          <c:dLblPos val="outEnd"/>
          <c:showLegendKey val="0"/>
          <c:showVal val="1"/>
          <c:showCatName val="0"/>
          <c:showSerName val="0"/>
          <c:showPercent val="0"/>
          <c:showBubbleSize val="0"/>
        </c:dLbls>
        <c:gapWidth val="444"/>
        <c:overlap val="-90"/>
        <c:axId val="2032420255"/>
        <c:axId val="2032421215"/>
      </c:barChart>
      <c:catAx>
        <c:axId val="2032420255"/>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cap="all" spc="120" normalizeH="0" baseline="0">
                <a:solidFill>
                  <a:schemeClr val="tx1">
                    <a:lumMod val="65000"/>
                    <a:lumOff val="35000"/>
                  </a:schemeClr>
                </a:solidFill>
                <a:latin typeface="+mn-lt"/>
                <a:ea typeface="+mn-ea"/>
                <a:cs typeface="+mn-cs"/>
              </a:defRPr>
            </a:pPr>
            <a:endParaRPr lang="en-US"/>
          </a:p>
        </c:txPr>
        <c:crossAx val="2032421215"/>
        <c:crosses val="autoZero"/>
        <c:auto val="1"/>
        <c:lblAlgn val="ctr"/>
        <c:lblOffset val="100"/>
        <c:noMultiLvlLbl val="0"/>
      </c:catAx>
      <c:valAx>
        <c:axId val="2032421215"/>
        <c:scaling>
          <c:orientation val="minMax"/>
        </c:scaling>
        <c:delete val="1"/>
        <c:axPos val="l"/>
        <c:numFmt formatCode="General" sourceLinked="1"/>
        <c:majorTickMark val="none"/>
        <c:minorTickMark val="none"/>
        <c:tickLblPos val="nextTo"/>
        <c:crossAx val="2032420255"/>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'[20241031.xlsx]5'!$C$1</c:f>
              <c:strCache>
                <c:ptCount val="1"/>
                <c:pt idx="0">
                  <c:v>Courses Pending Completion</c:v>
                </c:pt>
              </c:strCache>
            </c:strRef>
          </c:tx>
          <c:spPr>
            <a:solidFill>
              <a:schemeClr val="accent1"/>
            </a:solidFill>
            <a:ln>
              <a:noFill/>
            </a:ln>
            <a:effectLst/>
          </c:spPr>
          <c:invertIfNegative val="0"/>
          <c:cat>
            <c:strRef>
              <c:f>'[20241031.xlsx]5'!$B$2:$B$33</c:f>
              <c:strCache>
                <c:ptCount val="32"/>
                <c:pt idx="0">
                  <c:v>BANES</c:v>
                </c:pt>
                <c:pt idx="1">
                  <c:v>BCP</c:v>
                </c:pt>
                <c:pt idx="2">
                  <c:v>Birmingham</c:v>
                </c:pt>
                <c:pt idx="3">
                  <c:v>Bracknell Forest</c:v>
                </c:pt>
                <c:pt idx="4">
                  <c:v>Bristol</c:v>
                </c:pt>
                <c:pt idx="5">
                  <c:v>Calderdale</c:v>
                </c:pt>
                <c:pt idx="6">
                  <c:v>Cornwall</c:v>
                </c:pt>
                <c:pt idx="7">
                  <c:v>Dorset</c:v>
                </c:pt>
                <c:pt idx="8">
                  <c:v>East Riding</c:v>
                </c:pt>
                <c:pt idx="9">
                  <c:v>Gloucestershire</c:v>
                </c:pt>
                <c:pt idx="10">
                  <c:v>Herefordshire</c:v>
                </c:pt>
                <c:pt idx="11">
                  <c:v>Kent</c:v>
                </c:pt>
                <c:pt idx="12">
                  <c:v>Kirklees</c:v>
                </c:pt>
                <c:pt idx="13">
                  <c:v>Lambeth</c:v>
                </c:pt>
                <c:pt idx="14">
                  <c:v>Leicester</c:v>
                </c:pt>
                <c:pt idx="15">
                  <c:v>Lincolnshire</c:v>
                </c:pt>
                <c:pt idx="16">
                  <c:v>Liverpool</c:v>
                </c:pt>
                <c:pt idx="17">
                  <c:v>Manchester</c:v>
                </c:pt>
                <c:pt idx="18">
                  <c:v>North Yorkshire</c:v>
                </c:pt>
                <c:pt idx="19">
                  <c:v>Reading</c:v>
                </c:pt>
                <c:pt idx="20">
                  <c:v>Redbridge</c:v>
                </c:pt>
                <c:pt idx="21">
                  <c:v>Rochdale</c:v>
                </c:pt>
                <c:pt idx="22">
                  <c:v>Sandwell</c:v>
                </c:pt>
                <c:pt idx="23">
                  <c:v>Slough</c:v>
                </c:pt>
                <c:pt idx="24">
                  <c:v>Solihull</c:v>
                </c:pt>
                <c:pt idx="25">
                  <c:v>Somerset</c:v>
                </c:pt>
                <c:pt idx="26">
                  <c:v>Southampton </c:v>
                </c:pt>
                <c:pt idx="27">
                  <c:v>Stafford</c:v>
                </c:pt>
                <c:pt idx="28">
                  <c:v>Swindon</c:v>
                </c:pt>
                <c:pt idx="29">
                  <c:v>Torbay</c:v>
                </c:pt>
                <c:pt idx="30">
                  <c:v>Wandsworth</c:v>
                </c:pt>
                <c:pt idx="31">
                  <c:v>Wiltshire</c:v>
                </c:pt>
              </c:strCache>
            </c:strRef>
          </c:cat>
          <c:val>
            <c:numRef>
              <c:f>'[20241031.xlsx]5'!$C$2:$C$33</c:f>
              <c:numCache>
                <c:formatCode>General</c:formatCode>
                <c:ptCount val="32"/>
                <c:pt idx="0">
                  <c:v>417</c:v>
                </c:pt>
                <c:pt idx="1">
                  <c:v>1428</c:v>
                </c:pt>
                <c:pt idx="2">
                  <c:v>2711</c:v>
                </c:pt>
                <c:pt idx="3">
                  <c:v>722</c:v>
                </c:pt>
                <c:pt idx="4">
                  <c:v>1720</c:v>
                </c:pt>
                <c:pt idx="5">
                  <c:v>3106</c:v>
                </c:pt>
                <c:pt idx="6">
                  <c:v>1059</c:v>
                </c:pt>
                <c:pt idx="7">
                  <c:v>1376</c:v>
                </c:pt>
                <c:pt idx="8">
                  <c:v>1306</c:v>
                </c:pt>
                <c:pt idx="9">
                  <c:v>2676</c:v>
                </c:pt>
                <c:pt idx="10">
                  <c:v>1758</c:v>
                </c:pt>
                <c:pt idx="11">
                  <c:v>987</c:v>
                </c:pt>
                <c:pt idx="12">
                  <c:v>3840</c:v>
                </c:pt>
                <c:pt idx="13">
                  <c:v>2035</c:v>
                </c:pt>
                <c:pt idx="14">
                  <c:v>1485</c:v>
                </c:pt>
                <c:pt idx="15">
                  <c:v>2167</c:v>
                </c:pt>
                <c:pt idx="16">
                  <c:v>1718</c:v>
                </c:pt>
                <c:pt idx="17">
                  <c:v>5320</c:v>
                </c:pt>
                <c:pt idx="18">
                  <c:v>3464</c:v>
                </c:pt>
                <c:pt idx="19">
                  <c:v>1004</c:v>
                </c:pt>
                <c:pt idx="20">
                  <c:v>1038</c:v>
                </c:pt>
                <c:pt idx="21">
                  <c:v>1237</c:v>
                </c:pt>
                <c:pt idx="22">
                  <c:v>2047</c:v>
                </c:pt>
                <c:pt idx="23">
                  <c:v>1223</c:v>
                </c:pt>
                <c:pt idx="24">
                  <c:v>2024</c:v>
                </c:pt>
                <c:pt idx="25">
                  <c:v>1985</c:v>
                </c:pt>
                <c:pt idx="26">
                  <c:v>946</c:v>
                </c:pt>
                <c:pt idx="27">
                  <c:v>4328</c:v>
                </c:pt>
                <c:pt idx="28">
                  <c:v>1467</c:v>
                </c:pt>
                <c:pt idx="29">
                  <c:v>537</c:v>
                </c:pt>
                <c:pt idx="30">
                  <c:v>1169</c:v>
                </c:pt>
                <c:pt idx="31">
                  <c:v>2917</c:v>
                </c:pt>
              </c:numCache>
            </c:numRef>
          </c:val>
          <c:extLst>
            <c:ext xmlns:c16="http://schemas.microsoft.com/office/drawing/2014/chart" uri="{C3380CC4-5D6E-409C-BE32-E72D297353CC}">
              <c16:uniqueId val="{00000000-C832-4EDC-9DE1-CDA019FFBC6C}"/>
            </c:ext>
          </c:extLst>
        </c:ser>
        <c:ser>
          <c:idx val="1"/>
          <c:order val="1"/>
          <c:tx>
            <c:strRef>
              <c:f>'[20241031.xlsx]5'!$D$1</c:f>
              <c:strCache>
                <c:ptCount val="1"/>
                <c:pt idx="0">
                  <c:v>Courses Completed</c:v>
                </c:pt>
              </c:strCache>
            </c:strRef>
          </c:tx>
          <c:spPr>
            <a:solidFill>
              <a:schemeClr val="accent2"/>
            </a:solidFill>
            <a:ln>
              <a:noFill/>
            </a:ln>
            <a:effectLst/>
          </c:spPr>
          <c:invertIfNegative val="0"/>
          <c:cat>
            <c:strRef>
              <c:f>'[20241031.xlsx]5'!$B$2:$B$33</c:f>
              <c:strCache>
                <c:ptCount val="32"/>
                <c:pt idx="0">
                  <c:v>BANES</c:v>
                </c:pt>
                <c:pt idx="1">
                  <c:v>BCP</c:v>
                </c:pt>
                <c:pt idx="2">
                  <c:v>Birmingham</c:v>
                </c:pt>
                <c:pt idx="3">
                  <c:v>Bracknell Forest</c:v>
                </c:pt>
                <c:pt idx="4">
                  <c:v>Bristol</c:v>
                </c:pt>
                <c:pt idx="5">
                  <c:v>Calderdale</c:v>
                </c:pt>
                <c:pt idx="6">
                  <c:v>Cornwall</c:v>
                </c:pt>
                <c:pt idx="7">
                  <c:v>Dorset</c:v>
                </c:pt>
                <c:pt idx="8">
                  <c:v>East Riding</c:v>
                </c:pt>
                <c:pt idx="9">
                  <c:v>Gloucestershire</c:v>
                </c:pt>
                <c:pt idx="10">
                  <c:v>Herefordshire</c:v>
                </c:pt>
                <c:pt idx="11">
                  <c:v>Kent</c:v>
                </c:pt>
                <c:pt idx="12">
                  <c:v>Kirklees</c:v>
                </c:pt>
                <c:pt idx="13">
                  <c:v>Lambeth</c:v>
                </c:pt>
                <c:pt idx="14">
                  <c:v>Leicester</c:v>
                </c:pt>
                <c:pt idx="15">
                  <c:v>Lincolnshire</c:v>
                </c:pt>
                <c:pt idx="16">
                  <c:v>Liverpool</c:v>
                </c:pt>
                <c:pt idx="17">
                  <c:v>Manchester</c:v>
                </c:pt>
                <c:pt idx="18">
                  <c:v>North Yorkshire</c:v>
                </c:pt>
                <c:pt idx="19">
                  <c:v>Reading</c:v>
                </c:pt>
                <c:pt idx="20">
                  <c:v>Redbridge</c:v>
                </c:pt>
                <c:pt idx="21">
                  <c:v>Rochdale</c:v>
                </c:pt>
                <c:pt idx="22">
                  <c:v>Sandwell</c:v>
                </c:pt>
                <c:pt idx="23">
                  <c:v>Slough</c:v>
                </c:pt>
                <c:pt idx="24">
                  <c:v>Solihull</c:v>
                </c:pt>
                <c:pt idx="25">
                  <c:v>Somerset</c:v>
                </c:pt>
                <c:pt idx="26">
                  <c:v>Southampton </c:v>
                </c:pt>
                <c:pt idx="27">
                  <c:v>Stafford</c:v>
                </c:pt>
                <c:pt idx="28">
                  <c:v>Swindon</c:v>
                </c:pt>
                <c:pt idx="29">
                  <c:v>Torbay</c:v>
                </c:pt>
                <c:pt idx="30">
                  <c:v>Wandsworth</c:v>
                </c:pt>
                <c:pt idx="31">
                  <c:v>Wiltshire</c:v>
                </c:pt>
              </c:strCache>
            </c:strRef>
          </c:cat>
          <c:val>
            <c:numRef>
              <c:f>'[20241031.xlsx]5'!$D$2:$D$33</c:f>
              <c:numCache>
                <c:formatCode>General</c:formatCode>
                <c:ptCount val="32"/>
                <c:pt idx="0">
                  <c:v>162</c:v>
                </c:pt>
                <c:pt idx="1">
                  <c:v>408</c:v>
                </c:pt>
                <c:pt idx="2">
                  <c:v>832</c:v>
                </c:pt>
                <c:pt idx="3">
                  <c:v>215</c:v>
                </c:pt>
                <c:pt idx="4">
                  <c:v>428</c:v>
                </c:pt>
                <c:pt idx="5">
                  <c:v>2001</c:v>
                </c:pt>
                <c:pt idx="6">
                  <c:v>413</c:v>
                </c:pt>
                <c:pt idx="7">
                  <c:v>589</c:v>
                </c:pt>
                <c:pt idx="8">
                  <c:v>298</c:v>
                </c:pt>
                <c:pt idx="9">
                  <c:v>1424</c:v>
                </c:pt>
                <c:pt idx="10">
                  <c:v>417</c:v>
                </c:pt>
                <c:pt idx="11">
                  <c:v>229</c:v>
                </c:pt>
                <c:pt idx="12">
                  <c:v>1797</c:v>
                </c:pt>
                <c:pt idx="13">
                  <c:v>365</c:v>
                </c:pt>
                <c:pt idx="14">
                  <c:v>452</c:v>
                </c:pt>
                <c:pt idx="15">
                  <c:v>866</c:v>
                </c:pt>
                <c:pt idx="16">
                  <c:v>847</c:v>
                </c:pt>
                <c:pt idx="17">
                  <c:v>1773</c:v>
                </c:pt>
                <c:pt idx="18">
                  <c:v>564</c:v>
                </c:pt>
                <c:pt idx="19">
                  <c:v>156</c:v>
                </c:pt>
                <c:pt idx="20">
                  <c:v>94</c:v>
                </c:pt>
                <c:pt idx="21">
                  <c:v>1173</c:v>
                </c:pt>
                <c:pt idx="22">
                  <c:v>1270</c:v>
                </c:pt>
                <c:pt idx="23">
                  <c:v>804</c:v>
                </c:pt>
                <c:pt idx="24">
                  <c:v>919</c:v>
                </c:pt>
                <c:pt idx="25">
                  <c:v>611</c:v>
                </c:pt>
                <c:pt idx="26">
                  <c:v>181</c:v>
                </c:pt>
                <c:pt idx="27">
                  <c:v>1205</c:v>
                </c:pt>
                <c:pt idx="28">
                  <c:v>571</c:v>
                </c:pt>
                <c:pt idx="29">
                  <c:v>361</c:v>
                </c:pt>
                <c:pt idx="30">
                  <c:v>313</c:v>
                </c:pt>
                <c:pt idx="31">
                  <c:v>1154</c:v>
                </c:pt>
              </c:numCache>
            </c:numRef>
          </c:val>
          <c:extLst>
            <c:ext xmlns:c16="http://schemas.microsoft.com/office/drawing/2014/chart" uri="{C3380CC4-5D6E-409C-BE32-E72D297353CC}">
              <c16:uniqueId val="{00000001-C832-4EDC-9DE1-CDA019FFBC6C}"/>
            </c:ext>
          </c:extLst>
        </c:ser>
        <c:dLbls>
          <c:showLegendKey val="0"/>
          <c:showVal val="0"/>
          <c:showCatName val="0"/>
          <c:showSerName val="0"/>
          <c:showPercent val="0"/>
          <c:showBubbleSize val="0"/>
        </c:dLbls>
        <c:gapWidth val="219"/>
        <c:overlap val="-27"/>
        <c:axId val="225380384"/>
        <c:axId val="225377984"/>
      </c:barChart>
      <c:catAx>
        <c:axId val="225380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25377984"/>
        <c:crosses val="autoZero"/>
        <c:auto val="1"/>
        <c:lblAlgn val="ctr"/>
        <c:lblOffset val="100"/>
        <c:noMultiLvlLbl val="0"/>
      </c:catAx>
      <c:valAx>
        <c:axId val="2253779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25380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2">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800"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50000"/>
        <a:lumOff val="50000"/>
      </a:schemeClr>
    </cs:fontRef>
    <cs:defRPr sz="800" b="0" i="0" u="none" strike="noStrike" kern="1200" baseline="0"/>
    <cs:bodyPr rot="-5400000" spcFirstLastPara="1" vertOverflow="clip" horzOverflow="clip" vert="horz" wrap="square" lIns="38100" tIns="19050" rIns="38100" bIns="19050" anchor="ctr" anchorCtr="1">
      <a:spAutoFit/>
    </cs:bodyPr>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800"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900"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DECC210-972A-4F66-B6D0-758286DACE61}" type="doc">
      <dgm:prSet loTypeId="urn:microsoft.com/office/officeart/2005/8/layout/rings+Icon" loCatId="relationship" qsTypeId="urn:microsoft.com/office/officeart/2005/8/quickstyle/3d1" qsCatId="3D" csTypeId="urn:microsoft.com/office/officeart/2005/8/colors/colorful4" csCatId="colorful" phldr="1"/>
      <dgm:spPr/>
    </dgm:pt>
    <dgm:pt modelId="{D2A2A8FD-728F-40CC-BA3A-0433F519B5FA}">
      <dgm:prSet phldrT="[Text]"/>
      <dgm:spPr/>
      <dgm:t>
        <a:bodyPr/>
        <a:lstStyle/>
        <a:p>
          <a:r>
            <a:rPr lang="en-GB" dirty="0"/>
            <a:t>Really helpful to think about adjustments</a:t>
          </a:r>
        </a:p>
      </dgm:t>
    </dgm:pt>
    <dgm:pt modelId="{D72BD436-BAD1-495B-9FE1-853E5AFBFD0F}" type="parTrans" cxnId="{7F3C0885-FD6E-4347-B402-BC5A2C3CF602}">
      <dgm:prSet/>
      <dgm:spPr/>
      <dgm:t>
        <a:bodyPr/>
        <a:lstStyle/>
        <a:p>
          <a:endParaRPr lang="en-GB"/>
        </a:p>
      </dgm:t>
    </dgm:pt>
    <dgm:pt modelId="{83BD822A-37AC-4015-80DB-4575272D2C22}" type="sibTrans" cxnId="{7F3C0885-FD6E-4347-B402-BC5A2C3CF602}">
      <dgm:prSet/>
      <dgm:spPr/>
      <dgm:t>
        <a:bodyPr/>
        <a:lstStyle/>
        <a:p>
          <a:endParaRPr lang="en-GB"/>
        </a:p>
      </dgm:t>
    </dgm:pt>
    <dgm:pt modelId="{7605DBD7-9988-4F1F-9956-57CE053087ED}">
      <dgm:prSet phldrT="[Text]"/>
      <dgm:spPr/>
      <dgm:t>
        <a:bodyPr/>
        <a:lstStyle/>
        <a:p>
          <a:r>
            <a:rPr lang="en-GB" dirty="0"/>
            <a:t>I found it empowering</a:t>
          </a:r>
        </a:p>
      </dgm:t>
    </dgm:pt>
    <dgm:pt modelId="{CD5A8950-E6F9-421E-85DF-FF2A14F23FF3}" type="parTrans" cxnId="{73E5736F-2EBA-4096-834B-E338692D83F1}">
      <dgm:prSet/>
      <dgm:spPr/>
      <dgm:t>
        <a:bodyPr/>
        <a:lstStyle/>
        <a:p>
          <a:endParaRPr lang="en-GB"/>
        </a:p>
      </dgm:t>
    </dgm:pt>
    <dgm:pt modelId="{17B3589F-C1FD-4199-9DF2-927C4E35F827}" type="sibTrans" cxnId="{73E5736F-2EBA-4096-834B-E338692D83F1}">
      <dgm:prSet/>
      <dgm:spPr/>
      <dgm:t>
        <a:bodyPr/>
        <a:lstStyle/>
        <a:p>
          <a:endParaRPr lang="en-GB"/>
        </a:p>
      </dgm:t>
    </dgm:pt>
    <dgm:pt modelId="{D4315B26-A21A-43C8-BA09-86AE267DB263}">
      <dgm:prSet phldrT="[Text]"/>
      <dgm:spPr/>
      <dgm:t>
        <a:bodyPr/>
        <a:lstStyle/>
        <a:p>
          <a:r>
            <a:rPr lang="en-GB" dirty="0"/>
            <a:t>For those who work with children of all ages</a:t>
          </a:r>
        </a:p>
      </dgm:t>
    </dgm:pt>
    <dgm:pt modelId="{028E48D4-1494-4745-89E1-8A2C6DBB737A}" type="parTrans" cxnId="{7ADC35D7-08FA-49F3-B8FE-C9C7264BA120}">
      <dgm:prSet/>
      <dgm:spPr/>
      <dgm:t>
        <a:bodyPr/>
        <a:lstStyle/>
        <a:p>
          <a:endParaRPr lang="en-GB"/>
        </a:p>
      </dgm:t>
    </dgm:pt>
    <dgm:pt modelId="{0A3BE5E9-1491-4B95-A28A-2DBAF1D4A5A4}" type="sibTrans" cxnId="{7ADC35D7-08FA-49F3-B8FE-C9C7264BA120}">
      <dgm:prSet/>
      <dgm:spPr/>
      <dgm:t>
        <a:bodyPr/>
        <a:lstStyle/>
        <a:p>
          <a:endParaRPr lang="en-GB"/>
        </a:p>
      </dgm:t>
    </dgm:pt>
    <dgm:pt modelId="{FDEB28FE-8C56-4926-BC23-1EC2C0427DD7}">
      <dgm:prSet phldrT="[Text]"/>
      <dgm:spPr/>
      <dgm:t>
        <a:bodyPr/>
        <a:lstStyle/>
        <a:p>
          <a:r>
            <a:rPr lang="en-GB" dirty="0"/>
            <a:t>Very thought provoking</a:t>
          </a:r>
        </a:p>
      </dgm:t>
    </dgm:pt>
    <dgm:pt modelId="{18A418EC-6B68-49B9-8846-A0FDA10ECB5D}" type="parTrans" cxnId="{C45BDAA3-62AC-47F9-8ED7-3927A7DB0DF7}">
      <dgm:prSet/>
      <dgm:spPr/>
      <dgm:t>
        <a:bodyPr/>
        <a:lstStyle/>
        <a:p>
          <a:endParaRPr lang="en-GB"/>
        </a:p>
      </dgm:t>
    </dgm:pt>
    <dgm:pt modelId="{72200FFF-4F6F-47F9-99A0-1E39830C6212}" type="sibTrans" cxnId="{C45BDAA3-62AC-47F9-8ED7-3927A7DB0DF7}">
      <dgm:prSet/>
      <dgm:spPr/>
      <dgm:t>
        <a:bodyPr/>
        <a:lstStyle/>
        <a:p>
          <a:endParaRPr lang="en-GB"/>
        </a:p>
      </dgm:t>
    </dgm:pt>
    <dgm:pt modelId="{AA2ECAD7-5EE2-4BFF-8E2F-E17B5C9C1C54}">
      <dgm:prSet phldrT="[Text]"/>
      <dgm:spPr/>
      <dgm:t>
        <a:bodyPr/>
        <a:lstStyle/>
        <a:p>
          <a:r>
            <a:rPr lang="en-GB" dirty="0"/>
            <a:t>Good ideas for working practice</a:t>
          </a:r>
        </a:p>
      </dgm:t>
    </dgm:pt>
    <dgm:pt modelId="{5A3D6D19-D96D-4350-9328-BED16363151D}" type="parTrans" cxnId="{388678C2-A379-44C0-8ED6-DDE19EB87F2D}">
      <dgm:prSet/>
      <dgm:spPr/>
      <dgm:t>
        <a:bodyPr/>
        <a:lstStyle/>
        <a:p>
          <a:endParaRPr lang="en-GB"/>
        </a:p>
      </dgm:t>
    </dgm:pt>
    <dgm:pt modelId="{ECE80774-FC7A-4CC8-A724-16A982F110C4}" type="sibTrans" cxnId="{388678C2-A379-44C0-8ED6-DDE19EB87F2D}">
      <dgm:prSet/>
      <dgm:spPr/>
      <dgm:t>
        <a:bodyPr/>
        <a:lstStyle/>
        <a:p>
          <a:endParaRPr lang="en-GB"/>
        </a:p>
      </dgm:t>
    </dgm:pt>
    <dgm:pt modelId="{94693433-D275-47AF-AC03-5F1D00558866}">
      <dgm:prSet phldrT="[Text]"/>
      <dgm:spPr/>
      <dgm:t>
        <a:bodyPr/>
        <a:lstStyle/>
        <a:p>
          <a:r>
            <a:rPr lang="en-GB" dirty="0"/>
            <a:t>Easy to access</a:t>
          </a:r>
        </a:p>
      </dgm:t>
    </dgm:pt>
    <dgm:pt modelId="{6FAA3F57-DECF-4D32-A602-6DE3FFB81E3C}" type="parTrans" cxnId="{D430B129-6612-40FC-BB33-167FF77D3E9B}">
      <dgm:prSet/>
      <dgm:spPr/>
      <dgm:t>
        <a:bodyPr/>
        <a:lstStyle/>
        <a:p>
          <a:endParaRPr lang="en-GB"/>
        </a:p>
      </dgm:t>
    </dgm:pt>
    <dgm:pt modelId="{82EE789D-FA1E-4917-BBBE-E54F73B89BC0}" type="sibTrans" cxnId="{D430B129-6612-40FC-BB33-167FF77D3E9B}">
      <dgm:prSet/>
      <dgm:spPr/>
      <dgm:t>
        <a:bodyPr/>
        <a:lstStyle/>
        <a:p>
          <a:endParaRPr lang="en-GB"/>
        </a:p>
      </dgm:t>
    </dgm:pt>
    <dgm:pt modelId="{288754BE-C716-48B4-8F35-EDF318FC117A}">
      <dgm:prSet phldrT="[Text]"/>
      <dgm:spPr/>
      <dgm:t>
        <a:bodyPr/>
        <a:lstStyle/>
        <a:p>
          <a:r>
            <a:rPr lang="en-GB" dirty="0"/>
            <a:t>Videos were really useful</a:t>
          </a:r>
        </a:p>
      </dgm:t>
    </dgm:pt>
    <dgm:pt modelId="{45957694-CEA8-4DEF-A832-9553D87CC9FB}" type="parTrans" cxnId="{D1698299-1735-4EB8-AF2E-7B448C2A7426}">
      <dgm:prSet/>
      <dgm:spPr/>
      <dgm:t>
        <a:bodyPr/>
        <a:lstStyle/>
        <a:p>
          <a:endParaRPr lang="en-GB"/>
        </a:p>
      </dgm:t>
    </dgm:pt>
    <dgm:pt modelId="{9BA5004B-0E75-40E4-A110-1AD700E9B207}" type="sibTrans" cxnId="{D1698299-1735-4EB8-AF2E-7B448C2A7426}">
      <dgm:prSet/>
      <dgm:spPr/>
      <dgm:t>
        <a:bodyPr/>
        <a:lstStyle/>
        <a:p>
          <a:endParaRPr lang="en-GB"/>
        </a:p>
      </dgm:t>
    </dgm:pt>
    <dgm:pt modelId="{26C044DE-6B5E-48C3-8E00-758EF88AFD1D}" type="pres">
      <dgm:prSet presAssocID="{DDECC210-972A-4F66-B6D0-758286DACE61}" presName="Name0" presStyleCnt="0">
        <dgm:presLayoutVars>
          <dgm:chMax val="7"/>
          <dgm:dir/>
          <dgm:resizeHandles val="exact"/>
        </dgm:presLayoutVars>
      </dgm:prSet>
      <dgm:spPr/>
    </dgm:pt>
    <dgm:pt modelId="{7C9AAAA4-5804-4B6C-96F5-E464BB0B7F8D}" type="pres">
      <dgm:prSet presAssocID="{DDECC210-972A-4F66-B6D0-758286DACE61}" presName="ellipse1" presStyleLbl="vennNode1" presStyleIdx="0" presStyleCnt="7">
        <dgm:presLayoutVars>
          <dgm:bulletEnabled val="1"/>
        </dgm:presLayoutVars>
      </dgm:prSet>
      <dgm:spPr/>
    </dgm:pt>
    <dgm:pt modelId="{4686F0E3-4C66-40A3-8094-879F1D4A9AC0}" type="pres">
      <dgm:prSet presAssocID="{DDECC210-972A-4F66-B6D0-758286DACE61}" presName="ellipse2" presStyleLbl="vennNode1" presStyleIdx="1" presStyleCnt="7">
        <dgm:presLayoutVars>
          <dgm:bulletEnabled val="1"/>
        </dgm:presLayoutVars>
      </dgm:prSet>
      <dgm:spPr/>
    </dgm:pt>
    <dgm:pt modelId="{542EE9BF-6D9B-4673-9D90-694DB2661791}" type="pres">
      <dgm:prSet presAssocID="{DDECC210-972A-4F66-B6D0-758286DACE61}" presName="ellipse3" presStyleLbl="vennNode1" presStyleIdx="2" presStyleCnt="7">
        <dgm:presLayoutVars>
          <dgm:bulletEnabled val="1"/>
        </dgm:presLayoutVars>
      </dgm:prSet>
      <dgm:spPr/>
    </dgm:pt>
    <dgm:pt modelId="{78A4B5A8-A286-46E6-B86A-86FE370197A5}" type="pres">
      <dgm:prSet presAssocID="{DDECC210-972A-4F66-B6D0-758286DACE61}" presName="ellipse4" presStyleLbl="vennNode1" presStyleIdx="3" presStyleCnt="7">
        <dgm:presLayoutVars>
          <dgm:bulletEnabled val="1"/>
        </dgm:presLayoutVars>
      </dgm:prSet>
      <dgm:spPr/>
    </dgm:pt>
    <dgm:pt modelId="{D0C50DEB-61A5-4C69-967F-2F55EB220B9C}" type="pres">
      <dgm:prSet presAssocID="{DDECC210-972A-4F66-B6D0-758286DACE61}" presName="ellipse5" presStyleLbl="vennNode1" presStyleIdx="4" presStyleCnt="7">
        <dgm:presLayoutVars>
          <dgm:bulletEnabled val="1"/>
        </dgm:presLayoutVars>
      </dgm:prSet>
      <dgm:spPr/>
    </dgm:pt>
    <dgm:pt modelId="{23D1DD21-56C3-40BF-8892-698E8B90B551}" type="pres">
      <dgm:prSet presAssocID="{DDECC210-972A-4F66-B6D0-758286DACE61}" presName="ellipse6" presStyleLbl="vennNode1" presStyleIdx="5" presStyleCnt="7">
        <dgm:presLayoutVars>
          <dgm:bulletEnabled val="1"/>
        </dgm:presLayoutVars>
      </dgm:prSet>
      <dgm:spPr/>
    </dgm:pt>
    <dgm:pt modelId="{A82B938C-6CBD-465D-BA73-E447B2E05BD3}" type="pres">
      <dgm:prSet presAssocID="{DDECC210-972A-4F66-B6D0-758286DACE61}" presName="ellipse7" presStyleLbl="vennNode1" presStyleIdx="6" presStyleCnt="7">
        <dgm:presLayoutVars>
          <dgm:bulletEnabled val="1"/>
        </dgm:presLayoutVars>
      </dgm:prSet>
      <dgm:spPr/>
    </dgm:pt>
  </dgm:ptLst>
  <dgm:cxnLst>
    <dgm:cxn modelId="{1A749F06-894C-4C0B-8D11-17B00388C99C}" type="presOf" srcId="{AA2ECAD7-5EE2-4BFF-8E2F-E17B5C9C1C54}" destId="{D0C50DEB-61A5-4C69-967F-2F55EB220B9C}" srcOrd="0" destOrd="0" presId="urn:microsoft.com/office/officeart/2005/8/layout/rings+Icon"/>
    <dgm:cxn modelId="{D430B129-6612-40FC-BB33-167FF77D3E9B}" srcId="{DDECC210-972A-4F66-B6D0-758286DACE61}" destId="{94693433-D275-47AF-AC03-5F1D00558866}" srcOrd="5" destOrd="0" parTransId="{6FAA3F57-DECF-4D32-A602-6DE3FFB81E3C}" sibTransId="{82EE789D-FA1E-4917-BBBE-E54F73B89BC0}"/>
    <dgm:cxn modelId="{73E5736F-2EBA-4096-834B-E338692D83F1}" srcId="{DDECC210-972A-4F66-B6D0-758286DACE61}" destId="{7605DBD7-9988-4F1F-9956-57CE053087ED}" srcOrd="1" destOrd="0" parTransId="{CD5A8950-E6F9-421E-85DF-FF2A14F23FF3}" sibTransId="{17B3589F-C1FD-4199-9DF2-927C4E35F827}"/>
    <dgm:cxn modelId="{C9455671-87EE-47D4-B622-ACD8DA49BA33}" type="presOf" srcId="{288754BE-C716-48B4-8F35-EDF318FC117A}" destId="{A82B938C-6CBD-465D-BA73-E447B2E05BD3}" srcOrd="0" destOrd="0" presId="urn:microsoft.com/office/officeart/2005/8/layout/rings+Icon"/>
    <dgm:cxn modelId="{1F15D354-50EC-4A5C-B0D5-015DB8272608}" type="presOf" srcId="{FDEB28FE-8C56-4926-BC23-1EC2C0427DD7}" destId="{78A4B5A8-A286-46E6-B86A-86FE370197A5}" srcOrd="0" destOrd="0" presId="urn:microsoft.com/office/officeart/2005/8/layout/rings+Icon"/>
    <dgm:cxn modelId="{56C1C65A-DEB9-4AC8-9A8D-761C44D687B9}" type="presOf" srcId="{D2A2A8FD-728F-40CC-BA3A-0433F519B5FA}" destId="{7C9AAAA4-5804-4B6C-96F5-E464BB0B7F8D}" srcOrd="0" destOrd="0" presId="urn:microsoft.com/office/officeart/2005/8/layout/rings+Icon"/>
    <dgm:cxn modelId="{7DD02480-FBE5-4591-9630-55B274394001}" type="presOf" srcId="{D4315B26-A21A-43C8-BA09-86AE267DB263}" destId="{542EE9BF-6D9B-4673-9D90-694DB2661791}" srcOrd="0" destOrd="0" presId="urn:microsoft.com/office/officeart/2005/8/layout/rings+Icon"/>
    <dgm:cxn modelId="{7F3C0885-FD6E-4347-B402-BC5A2C3CF602}" srcId="{DDECC210-972A-4F66-B6D0-758286DACE61}" destId="{D2A2A8FD-728F-40CC-BA3A-0433F519B5FA}" srcOrd="0" destOrd="0" parTransId="{D72BD436-BAD1-495B-9FE1-853E5AFBFD0F}" sibTransId="{83BD822A-37AC-4015-80DB-4575272D2C22}"/>
    <dgm:cxn modelId="{D1698299-1735-4EB8-AF2E-7B448C2A7426}" srcId="{DDECC210-972A-4F66-B6D0-758286DACE61}" destId="{288754BE-C716-48B4-8F35-EDF318FC117A}" srcOrd="6" destOrd="0" parTransId="{45957694-CEA8-4DEF-A832-9553D87CC9FB}" sibTransId="{9BA5004B-0E75-40E4-A110-1AD700E9B207}"/>
    <dgm:cxn modelId="{C45BDAA3-62AC-47F9-8ED7-3927A7DB0DF7}" srcId="{DDECC210-972A-4F66-B6D0-758286DACE61}" destId="{FDEB28FE-8C56-4926-BC23-1EC2C0427DD7}" srcOrd="3" destOrd="0" parTransId="{18A418EC-6B68-49B9-8846-A0FDA10ECB5D}" sibTransId="{72200FFF-4F6F-47F9-99A0-1E39830C6212}"/>
    <dgm:cxn modelId="{43389DA7-AAA6-43CA-BB0D-9501B84703B5}" type="presOf" srcId="{DDECC210-972A-4F66-B6D0-758286DACE61}" destId="{26C044DE-6B5E-48C3-8E00-758EF88AFD1D}" srcOrd="0" destOrd="0" presId="urn:microsoft.com/office/officeart/2005/8/layout/rings+Icon"/>
    <dgm:cxn modelId="{7355D4AA-E5AA-4847-97E0-128532699B6E}" type="presOf" srcId="{94693433-D275-47AF-AC03-5F1D00558866}" destId="{23D1DD21-56C3-40BF-8892-698E8B90B551}" srcOrd="0" destOrd="0" presId="urn:microsoft.com/office/officeart/2005/8/layout/rings+Icon"/>
    <dgm:cxn modelId="{3EDF9BAC-AEE9-4161-B613-36DBED5D26B7}" type="presOf" srcId="{7605DBD7-9988-4F1F-9956-57CE053087ED}" destId="{4686F0E3-4C66-40A3-8094-879F1D4A9AC0}" srcOrd="0" destOrd="0" presId="urn:microsoft.com/office/officeart/2005/8/layout/rings+Icon"/>
    <dgm:cxn modelId="{388678C2-A379-44C0-8ED6-DDE19EB87F2D}" srcId="{DDECC210-972A-4F66-B6D0-758286DACE61}" destId="{AA2ECAD7-5EE2-4BFF-8E2F-E17B5C9C1C54}" srcOrd="4" destOrd="0" parTransId="{5A3D6D19-D96D-4350-9328-BED16363151D}" sibTransId="{ECE80774-FC7A-4CC8-A724-16A982F110C4}"/>
    <dgm:cxn modelId="{7ADC35D7-08FA-49F3-B8FE-C9C7264BA120}" srcId="{DDECC210-972A-4F66-B6D0-758286DACE61}" destId="{D4315B26-A21A-43C8-BA09-86AE267DB263}" srcOrd="2" destOrd="0" parTransId="{028E48D4-1494-4745-89E1-8A2C6DBB737A}" sibTransId="{0A3BE5E9-1491-4B95-A28A-2DBAF1D4A5A4}"/>
    <dgm:cxn modelId="{D7FF4FBD-969F-4B58-AB84-CEA71D7CD765}" type="presParOf" srcId="{26C044DE-6B5E-48C3-8E00-758EF88AFD1D}" destId="{7C9AAAA4-5804-4B6C-96F5-E464BB0B7F8D}" srcOrd="0" destOrd="0" presId="urn:microsoft.com/office/officeart/2005/8/layout/rings+Icon"/>
    <dgm:cxn modelId="{059298EF-ADEF-4991-89E3-00AD1033FFCC}" type="presParOf" srcId="{26C044DE-6B5E-48C3-8E00-758EF88AFD1D}" destId="{4686F0E3-4C66-40A3-8094-879F1D4A9AC0}" srcOrd="1" destOrd="0" presId="urn:microsoft.com/office/officeart/2005/8/layout/rings+Icon"/>
    <dgm:cxn modelId="{1E67513C-6D42-4200-A5CF-A6CB75DE27C7}" type="presParOf" srcId="{26C044DE-6B5E-48C3-8E00-758EF88AFD1D}" destId="{542EE9BF-6D9B-4673-9D90-694DB2661791}" srcOrd="2" destOrd="0" presId="urn:microsoft.com/office/officeart/2005/8/layout/rings+Icon"/>
    <dgm:cxn modelId="{D097C9A3-CD44-48DF-907B-C80BA752EE5D}" type="presParOf" srcId="{26C044DE-6B5E-48C3-8E00-758EF88AFD1D}" destId="{78A4B5A8-A286-46E6-B86A-86FE370197A5}" srcOrd="3" destOrd="0" presId="urn:microsoft.com/office/officeart/2005/8/layout/rings+Icon"/>
    <dgm:cxn modelId="{7DE74174-77F6-4E87-BD49-E569DDAF8FBF}" type="presParOf" srcId="{26C044DE-6B5E-48C3-8E00-758EF88AFD1D}" destId="{D0C50DEB-61A5-4C69-967F-2F55EB220B9C}" srcOrd="4" destOrd="0" presId="urn:microsoft.com/office/officeart/2005/8/layout/rings+Icon"/>
    <dgm:cxn modelId="{59E8F3D0-396A-493D-B194-2849A089CF7A}" type="presParOf" srcId="{26C044DE-6B5E-48C3-8E00-758EF88AFD1D}" destId="{23D1DD21-56C3-40BF-8892-698E8B90B551}" srcOrd="5" destOrd="0" presId="urn:microsoft.com/office/officeart/2005/8/layout/rings+Icon"/>
    <dgm:cxn modelId="{1A2ADFF2-1F6E-4B55-8AD1-4B2CAE26F70F}" type="presParOf" srcId="{26C044DE-6B5E-48C3-8E00-758EF88AFD1D}" destId="{A82B938C-6CBD-465D-BA73-E447B2E05BD3}" srcOrd="6" destOrd="0" presId="urn:microsoft.com/office/officeart/2005/8/layout/rings+Icon"/>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9AAAA4-5804-4B6C-96F5-E464BB0B7F8D}">
      <dsp:nvSpPr>
        <dsp:cNvPr id="0" name=""/>
        <dsp:cNvSpPr/>
      </dsp:nvSpPr>
      <dsp:spPr>
        <a:xfrm>
          <a:off x="0" y="1089135"/>
          <a:ext cx="1989474" cy="1989508"/>
        </a:xfrm>
        <a:prstGeom prst="ellipse">
          <a:avLst/>
        </a:prstGeom>
        <a:solidFill>
          <a:schemeClr val="accent4">
            <a:alpha val="50000"/>
            <a:hueOff val="0"/>
            <a:satOff val="0"/>
            <a:lumOff val="0"/>
            <a:alphaOff val="0"/>
          </a:schemeClr>
        </a:solidFill>
        <a:ln>
          <a:noFill/>
        </a:ln>
        <a:effectLst/>
        <a:scene3d>
          <a:camera prst="orthographicFront"/>
          <a:lightRig rig="flat" dir="t"/>
        </a:scene3d>
        <a:sp3d prstMaterial="plastic">
          <a:bevelT w="120900" h="88900"/>
          <a:bevelB w="88900" h="31750" prst="angle"/>
        </a:sp3d>
      </dsp:spPr>
      <dsp:style>
        <a:lnRef idx="0">
          <a:scrgbClr r="0" g="0" b="0"/>
        </a:lnRef>
        <a:fillRef idx="1">
          <a:scrgbClr r="0" g="0" b="0"/>
        </a:fillRef>
        <a:effectRef idx="1">
          <a:scrgbClr r="0" g="0" b="0"/>
        </a:effectRef>
        <a:fontRef idx="minor">
          <a:schemeClr val="tx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dirty="0"/>
            <a:t>Really helpful to think about adjustments</a:t>
          </a:r>
        </a:p>
      </dsp:txBody>
      <dsp:txXfrm>
        <a:off x="291352" y="1380492"/>
        <a:ext cx="1406770" cy="1406794"/>
      </dsp:txXfrm>
    </dsp:sp>
    <dsp:sp modelId="{4686F0E3-4C66-40A3-8094-879F1D4A9AC0}">
      <dsp:nvSpPr>
        <dsp:cNvPr id="0" name=""/>
        <dsp:cNvSpPr/>
      </dsp:nvSpPr>
      <dsp:spPr>
        <a:xfrm>
          <a:off x="1018643" y="2553035"/>
          <a:ext cx="1989474" cy="1989508"/>
        </a:xfrm>
        <a:prstGeom prst="ellipse">
          <a:avLst/>
        </a:prstGeom>
        <a:solidFill>
          <a:schemeClr val="accent4">
            <a:alpha val="50000"/>
            <a:hueOff val="-2634362"/>
            <a:satOff val="6593"/>
            <a:lumOff val="3432"/>
            <a:alphaOff val="0"/>
          </a:schemeClr>
        </a:solidFill>
        <a:ln>
          <a:noFill/>
        </a:ln>
        <a:effectLst/>
        <a:scene3d>
          <a:camera prst="orthographicFront"/>
          <a:lightRig rig="flat" dir="t"/>
        </a:scene3d>
        <a:sp3d prstMaterial="plastic">
          <a:bevelT w="120900" h="88900"/>
          <a:bevelB w="88900" h="31750" prst="angle"/>
        </a:sp3d>
      </dsp:spPr>
      <dsp:style>
        <a:lnRef idx="0">
          <a:scrgbClr r="0" g="0" b="0"/>
        </a:lnRef>
        <a:fillRef idx="1">
          <a:scrgbClr r="0" g="0" b="0"/>
        </a:fillRef>
        <a:effectRef idx="1">
          <a:scrgbClr r="0" g="0" b="0"/>
        </a:effectRef>
        <a:fontRef idx="minor">
          <a:schemeClr val="tx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dirty="0"/>
            <a:t>I found it empowering</a:t>
          </a:r>
        </a:p>
      </dsp:txBody>
      <dsp:txXfrm>
        <a:off x="1309995" y="2844392"/>
        <a:ext cx="1406770" cy="1406794"/>
      </dsp:txXfrm>
    </dsp:sp>
    <dsp:sp modelId="{542EE9BF-6D9B-4673-9D90-694DB2661791}">
      <dsp:nvSpPr>
        <dsp:cNvPr id="0" name=""/>
        <dsp:cNvSpPr/>
      </dsp:nvSpPr>
      <dsp:spPr>
        <a:xfrm>
          <a:off x="2038097" y="1089135"/>
          <a:ext cx="1989474" cy="1989508"/>
        </a:xfrm>
        <a:prstGeom prst="ellipse">
          <a:avLst/>
        </a:prstGeom>
        <a:solidFill>
          <a:schemeClr val="accent4">
            <a:alpha val="50000"/>
            <a:hueOff val="-5268724"/>
            <a:satOff val="13186"/>
            <a:lumOff val="6863"/>
            <a:alphaOff val="0"/>
          </a:schemeClr>
        </a:solidFill>
        <a:ln>
          <a:noFill/>
        </a:ln>
        <a:effectLst/>
        <a:scene3d>
          <a:camera prst="orthographicFront"/>
          <a:lightRig rig="flat" dir="t"/>
        </a:scene3d>
        <a:sp3d prstMaterial="plastic">
          <a:bevelT w="120900" h="88900"/>
          <a:bevelB w="88900" h="31750" prst="angle"/>
        </a:sp3d>
      </dsp:spPr>
      <dsp:style>
        <a:lnRef idx="0">
          <a:scrgbClr r="0" g="0" b="0"/>
        </a:lnRef>
        <a:fillRef idx="1">
          <a:scrgbClr r="0" g="0" b="0"/>
        </a:fillRef>
        <a:effectRef idx="1">
          <a:scrgbClr r="0" g="0" b="0"/>
        </a:effectRef>
        <a:fontRef idx="minor">
          <a:schemeClr val="tx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dirty="0"/>
            <a:t>For those who work with children of all ages</a:t>
          </a:r>
        </a:p>
      </dsp:txBody>
      <dsp:txXfrm>
        <a:off x="2329449" y="1380492"/>
        <a:ext cx="1406770" cy="1406794"/>
      </dsp:txXfrm>
    </dsp:sp>
    <dsp:sp modelId="{78A4B5A8-A286-46E6-B86A-86FE370197A5}">
      <dsp:nvSpPr>
        <dsp:cNvPr id="0" name=""/>
        <dsp:cNvSpPr/>
      </dsp:nvSpPr>
      <dsp:spPr>
        <a:xfrm>
          <a:off x="3056740" y="2553035"/>
          <a:ext cx="1989474" cy="1989508"/>
        </a:xfrm>
        <a:prstGeom prst="ellipse">
          <a:avLst/>
        </a:prstGeom>
        <a:solidFill>
          <a:schemeClr val="accent4">
            <a:alpha val="50000"/>
            <a:hueOff val="-7903086"/>
            <a:satOff val="19779"/>
            <a:lumOff val="10294"/>
            <a:alphaOff val="0"/>
          </a:schemeClr>
        </a:solidFill>
        <a:ln>
          <a:noFill/>
        </a:ln>
        <a:effectLst/>
        <a:scene3d>
          <a:camera prst="orthographicFront"/>
          <a:lightRig rig="flat" dir="t"/>
        </a:scene3d>
        <a:sp3d prstMaterial="plastic">
          <a:bevelT w="120900" h="88900"/>
          <a:bevelB w="88900" h="31750" prst="angle"/>
        </a:sp3d>
      </dsp:spPr>
      <dsp:style>
        <a:lnRef idx="0">
          <a:scrgbClr r="0" g="0" b="0"/>
        </a:lnRef>
        <a:fillRef idx="1">
          <a:scrgbClr r="0" g="0" b="0"/>
        </a:fillRef>
        <a:effectRef idx="1">
          <a:scrgbClr r="0" g="0" b="0"/>
        </a:effectRef>
        <a:fontRef idx="minor">
          <a:schemeClr val="tx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dirty="0"/>
            <a:t>Very thought provoking</a:t>
          </a:r>
        </a:p>
      </dsp:txBody>
      <dsp:txXfrm>
        <a:off x="3348092" y="2844392"/>
        <a:ext cx="1406770" cy="1406794"/>
      </dsp:txXfrm>
    </dsp:sp>
    <dsp:sp modelId="{D0C50DEB-61A5-4C69-967F-2F55EB220B9C}">
      <dsp:nvSpPr>
        <dsp:cNvPr id="0" name=""/>
        <dsp:cNvSpPr/>
      </dsp:nvSpPr>
      <dsp:spPr>
        <a:xfrm>
          <a:off x="4076194" y="1089135"/>
          <a:ext cx="1989474" cy="1989508"/>
        </a:xfrm>
        <a:prstGeom prst="ellipse">
          <a:avLst/>
        </a:prstGeom>
        <a:solidFill>
          <a:schemeClr val="accent4">
            <a:alpha val="50000"/>
            <a:hueOff val="-10537448"/>
            <a:satOff val="26371"/>
            <a:lumOff val="13726"/>
            <a:alphaOff val="0"/>
          </a:schemeClr>
        </a:solidFill>
        <a:ln>
          <a:noFill/>
        </a:ln>
        <a:effectLst/>
        <a:scene3d>
          <a:camera prst="orthographicFront"/>
          <a:lightRig rig="flat" dir="t"/>
        </a:scene3d>
        <a:sp3d prstMaterial="plastic">
          <a:bevelT w="120900" h="88900"/>
          <a:bevelB w="88900" h="31750" prst="angle"/>
        </a:sp3d>
      </dsp:spPr>
      <dsp:style>
        <a:lnRef idx="0">
          <a:scrgbClr r="0" g="0" b="0"/>
        </a:lnRef>
        <a:fillRef idx="1">
          <a:scrgbClr r="0" g="0" b="0"/>
        </a:fillRef>
        <a:effectRef idx="1">
          <a:scrgbClr r="0" g="0" b="0"/>
        </a:effectRef>
        <a:fontRef idx="minor">
          <a:schemeClr val="tx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dirty="0"/>
            <a:t>Good ideas for working practice</a:t>
          </a:r>
        </a:p>
      </dsp:txBody>
      <dsp:txXfrm>
        <a:off x="4367546" y="1380492"/>
        <a:ext cx="1406770" cy="1406794"/>
      </dsp:txXfrm>
    </dsp:sp>
    <dsp:sp modelId="{23D1DD21-56C3-40BF-8892-698E8B90B551}">
      <dsp:nvSpPr>
        <dsp:cNvPr id="0" name=""/>
        <dsp:cNvSpPr/>
      </dsp:nvSpPr>
      <dsp:spPr>
        <a:xfrm>
          <a:off x="5094837" y="2553035"/>
          <a:ext cx="1989474" cy="1989508"/>
        </a:xfrm>
        <a:prstGeom prst="ellipse">
          <a:avLst/>
        </a:prstGeom>
        <a:solidFill>
          <a:schemeClr val="accent4">
            <a:alpha val="50000"/>
            <a:hueOff val="-13171809"/>
            <a:satOff val="32964"/>
            <a:lumOff val="17157"/>
            <a:alphaOff val="0"/>
          </a:schemeClr>
        </a:solidFill>
        <a:ln>
          <a:noFill/>
        </a:ln>
        <a:effectLst/>
        <a:scene3d>
          <a:camera prst="orthographicFront"/>
          <a:lightRig rig="flat" dir="t"/>
        </a:scene3d>
        <a:sp3d prstMaterial="plastic">
          <a:bevelT w="120900" h="88900"/>
          <a:bevelB w="88900" h="31750" prst="angle"/>
        </a:sp3d>
      </dsp:spPr>
      <dsp:style>
        <a:lnRef idx="0">
          <a:scrgbClr r="0" g="0" b="0"/>
        </a:lnRef>
        <a:fillRef idx="1">
          <a:scrgbClr r="0" g="0" b="0"/>
        </a:fillRef>
        <a:effectRef idx="1">
          <a:scrgbClr r="0" g="0" b="0"/>
        </a:effectRef>
        <a:fontRef idx="minor">
          <a:schemeClr val="tx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dirty="0"/>
            <a:t>Easy to access</a:t>
          </a:r>
        </a:p>
      </dsp:txBody>
      <dsp:txXfrm>
        <a:off x="5386189" y="2844392"/>
        <a:ext cx="1406770" cy="1406794"/>
      </dsp:txXfrm>
    </dsp:sp>
    <dsp:sp modelId="{A82B938C-6CBD-465D-BA73-E447B2E05BD3}">
      <dsp:nvSpPr>
        <dsp:cNvPr id="0" name=""/>
        <dsp:cNvSpPr/>
      </dsp:nvSpPr>
      <dsp:spPr>
        <a:xfrm>
          <a:off x="6114291" y="1089135"/>
          <a:ext cx="1989474" cy="1989508"/>
        </a:xfrm>
        <a:prstGeom prst="ellipse">
          <a:avLst/>
        </a:prstGeom>
        <a:solidFill>
          <a:schemeClr val="accent4">
            <a:alpha val="50000"/>
            <a:hueOff val="-15806171"/>
            <a:satOff val="39557"/>
            <a:lumOff val="20589"/>
            <a:alphaOff val="0"/>
          </a:schemeClr>
        </a:solidFill>
        <a:ln>
          <a:noFill/>
        </a:ln>
        <a:effectLst/>
        <a:scene3d>
          <a:camera prst="orthographicFront"/>
          <a:lightRig rig="flat" dir="t"/>
        </a:scene3d>
        <a:sp3d prstMaterial="plastic">
          <a:bevelT w="120900" h="88900"/>
          <a:bevelB w="88900" h="31750" prst="angle"/>
        </a:sp3d>
      </dsp:spPr>
      <dsp:style>
        <a:lnRef idx="0">
          <a:scrgbClr r="0" g="0" b="0"/>
        </a:lnRef>
        <a:fillRef idx="1">
          <a:scrgbClr r="0" g="0" b="0"/>
        </a:fillRef>
        <a:effectRef idx="1">
          <a:scrgbClr r="0" g="0" b="0"/>
        </a:effectRef>
        <a:fontRef idx="minor">
          <a:schemeClr val="tx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dirty="0"/>
            <a:t>Videos were really useful</a:t>
          </a:r>
        </a:p>
      </dsp:txBody>
      <dsp:txXfrm>
        <a:off x="6405643" y="1380492"/>
        <a:ext cx="1406770" cy="1406794"/>
      </dsp:txXfrm>
    </dsp:sp>
  </dsp:spTree>
</dsp:drawing>
</file>

<file path=ppt/diagrams/layout1.xml><?xml version="1.0" encoding="utf-8"?>
<dgm:layoutDef xmlns:dgm="http://schemas.openxmlformats.org/drawingml/2006/diagram" xmlns:a="http://schemas.openxmlformats.org/drawingml/2006/main" uniqueId="urn:microsoft.com/office/officeart/2005/8/layout/rings+Icon">
  <dgm:title val="Interconnected Rings"/>
  <dgm:desc val="Use to show overlapping or interconnected ideas or concepts. The first seven lines of Level 1 text correspond with a circle. Unused text does not appear, but remains available if you switch layouts.  "/>
  <dgm:catLst>
    <dgm:cat type="relationship" pri="32000"/>
    <dgm:cat type="officeonline" pri="6000"/>
  </dgm:catLst>
  <dgm:sampData useDef="1">
    <dgm:dataModel>
      <dgm:ptLst/>
      <dgm:bg/>
      <dgm:whole/>
    </dgm:dataModel>
  </dgm:sampData>
  <dgm:styleData>
    <dgm:dataModel>
      <dgm:ptLst>
        <dgm:pt modelId="0" type="doc"/>
        <dgm:pt modelId="10"/>
        <dgm:pt modelId="20"/>
      </dgm:ptLst>
      <dgm:cxnLst>
        <dgm:cxn modelId="30" srcId="0" destId="10" srcOrd="0" destOrd="0"/>
        <dgm:cxn modelId="40" srcId="0" destId="20" srcOrd="1" destOrd="0"/>
      </dgm:cxnLst>
      <dgm:bg/>
      <dgm:whole/>
    </dgm:dataModel>
  </dgm:styleData>
  <dgm:clrData>
    <dgm:dataModel>
      <dgm:ptLst>
        <dgm:pt modelId="0" type="doc"/>
        <dgm:pt modelId="10"/>
        <dgm:pt modelId="20"/>
        <dgm:pt modelId="30"/>
        <dgm:pt modelId="40"/>
      </dgm:ptLst>
      <dgm:cxnLst>
        <dgm:cxn modelId="50" srcId="0" destId="10" srcOrd="0" destOrd="0"/>
        <dgm:cxn modelId="60" srcId="0" destId="20" srcOrd="1" destOrd="0"/>
        <dgm:cxn modelId="70" srcId="0" destId="30" srcOrd="2" destOrd="0"/>
        <dgm:cxn modelId="80" srcId="0" destId="40" srcOrd="2" destOrd="0"/>
      </dgm:cxnLst>
      <dgm:bg/>
      <dgm:whole/>
    </dgm:dataModel>
  </dgm:clrData>
  <dgm:layoutNode name="Name0">
    <dgm:varLst>
      <dgm:chMax val="7"/>
      <dgm:dir/>
      <dgm:resizeHandles val="exact"/>
    </dgm:varLst>
    <dgm:choose name="Name1">
      <dgm:if name="Name2" axis="ch" ptType="node" func="cnt" op="lt" val="1">
        <dgm:alg type="composite"/>
        <dgm:shape xmlns:r="http://schemas.openxmlformats.org/officeDocument/2006/relationships" r:blip="">
          <dgm:adjLst/>
        </dgm:shape>
        <dgm:presOf/>
        <dgm:constrLst/>
        <dgm:ruleLst/>
      </dgm:if>
      <dgm:if name="Name3" axis="ch" ptType="node" func="cnt" op="equ" val="1">
        <dgm:alg type="composite">
          <dgm:param type="ar" val="1"/>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dgm:constr type="h" for="ch" forName="ellipse1" refType="h"/>
        </dgm:constrLst>
      </dgm:if>
      <dgm:if name="Name4" axis="ch" ptType="node" func="cnt" op="equ" val="2">
        <dgm:alg type="composite">
          <dgm:param type="ar" val="0.9086"/>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6602"/>
          <dgm:constr type="h" for="ch" forName="ellipse1" refType="h" fact="0.5999"/>
          <dgm:constr type="l" for="ch" forName="ellipse2" refType="w" fact="0.3398"/>
          <dgm:constr type="t" for="ch" forName="ellipse2" refType="h" fact="0.4001"/>
          <dgm:constr type="w" for="ch" forName="ellipse2" refType="w" fact="0.6602"/>
          <dgm:constr type="h" for="ch" forName="ellipse2" refType="h" fact="0.5999"/>
        </dgm:constrLst>
      </dgm:if>
      <dgm:if name="Name5" axis="ch" ptType="node" func="cnt" op="equ" val="3">
        <dgm:alg type="composite">
          <dgm:param type="ar" val="1.2171"/>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4929"/>
          <dgm:constr type="h" for="ch" forName="ellipse1" refType="h" fact="0.5999"/>
          <dgm:constr type="l" for="ch" forName="ellipse2" refType="w" fact="0.2537"/>
          <dgm:constr type="t" for="ch" forName="ellipse2" refType="h" fact="0.4001"/>
          <dgm:constr type="w" for="ch" forName="ellipse2" refType="w" fact="0.4929"/>
          <dgm:constr type="h" for="ch" forName="ellipse2" refType="h" fact="0.5999"/>
          <dgm:constr type="l" for="ch" forName="ellipse3" refType="w" fact="0.5071"/>
          <dgm:constr type="t" for="ch" forName="ellipse3" refType="h" fact="0"/>
          <dgm:constr type="w" for="ch" forName="ellipse3" refType="w" fact="0.4929"/>
          <dgm:constr type="h" for="ch" forName="ellipse3" refType="h" fact="0.5999"/>
        </dgm:constrLst>
      </dgm:if>
      <dgm:if name="Name6" axis="ch" ptType="node" func="cnt" op="equ" val="4">
        <dgm:alg type="composite">
          <dgm:param type="ar" val="1.5255"/>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3932"/>
          <dgm:constr type="h" for="ch" forName="ellipse1" refType="h" fact="0.5999"/>
          <dgm:constr type="l" for="ch" forName="ellipse2" refType="w" fact="0.2023"/>
          <dgm:constr type="t" for="ch" forName="ellipse2" refType="h" fact="0.4001"/>
          <dgm:constr type="w" for="ch" forName="ellipse2" refType="w" fact="0.3932"/>
          <dgm:constr type="h" for="ch" forName="ellipse2" refType="h" fact="0.5999"/>
          <dgm:constr type="l" for="ch" forName="ellipse3" refType="w" fact="0.4045"/>
          <dgm:constr type="t" for="ch" forName="ellipse3" refType="h" fact="0"/>
          <dgm:constr type="w" for="ch" forName="ellipse3" refType="w" fact="0.3932"/>
          <dgm:constr type="h" for="ch" forName="ellipse3" refType="h" fact="0.5999"/>
          <dgm:constr type="l" for="ch" forName="ellipse4" refType="w" fact="0.6068"/>
          <dgm:constr type="t" for="ch" forName="ellipse4" refType="h" fact="0.4001"/>
          <dgm:constr type="w" for="ch" forName="ellipse4" refType="w" fact="0.3932"/>
          <dgm:constr type="h" for="ch" forName="ellipse4" refType="h" fact="0.5999"/>
        </dgm:constrLst>
      </dgm:if>
      <dgm:if name="Name7" axis="ch" ptType="node" func="cnt" op="equ" val="5">
        <dgm:alg type="composite">
          <dgm:param type="ar" val="1.834"/>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3271"/>
          <dgm:constr type="h" for="ch" forName="ellipse1" refType="h" fact="0.5999"/>
          <dgm:constr type="l" for="ch" forName="ellipse2" refType="w" fact="0.1682"/>
          <dgm:constr type="t" for="ch" forName="ellipse2" refType="h" fact="0.4001"/>
          <dgm:constr type="w" for="ch" forName="ellipse2" refType="w" fact="0.3271"/>
          <dgm:constr type="h" for="ch" forName="ellipse2" refType="h" fact="0.5999"/>
          <dgm:constr type="l" for="ch" forName="ellipse3" refType="w" fact="0.3365"/>
          <dgm:constr type="t" for="ch" forName="ellipse3" refType="h" fact="0"/>
          <dgm:constr type="w" for="ch" forName="ellipse3" refType="w" fact="0.3271"/>
          <dgm:constr type="h" for="ch" forName="ellipse3" refType="h" fact="0.5999"/>
          <dgm:constr type="l" for="ch" forName="ellipse4" refType="w" fact="0.5047"/>
          <dgm:constr type="t" for="ch" forName="ellipse4" refType="h" fact="0.4001"/>
          <dgm:constr type="w" for="ch" forName="ellipse4" refType="w" fact="0.3271"/>
          <dgm:constr type="h" for="ch" forName="ellipse4" refType="h" fact="0.5999"/>
          <dgm:constr type="l" for="ch" forName="ellipse5" refType="w" fact="0.6729"/>
          <dgm:constr type="t" for="ch" forName="ellipse5" refType="h" fact="0"/>
          <dgm:constr type="w" for="ch" forName="ellipse5" refType="w" fact="0.3271"/>
          <dgm:constr type="h" for="ch" forName="ellipse5" refType="h" fact="0.5999"/>
        </dgm:constrLst>
      </dgm:if>
      <dgm:if name="Name8" axis="ch" ptType="node" func="cnt" op="equ" val="6">
        <dgm:alg type="composite">
          <dgm:param type="ar" val="2.1873"/>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278"/>
          <dgm:constr type="h" for="ch" forName="ellipse1" refType="h" fact="0.6081"/>
          <dgm:constr type="l" for="ch" forName="ellipse2" refType="w" fact="0.1444"/>
          <dgm:constr type="t" for="ch" forName="ellipse2" refType="h" fact="0.3919"/>
          <dgm:constr type="w" for="ch" forName="ellipse2" refType="w" fact="0.278"/>
          <dgm:constr type="h" for="ch" forName="ellipse2" refType="h" fact="0.6081"/>
          <dgm:constr type="l" for="ch" forName="ellipse3" refType="w" fact="0.2888"/>
          <dgm:constr type="t" for="ch" forName="ellipse3" refType="h" fact="0"/>
          <dgm:constr type="w" for="ch" forName="ellipse3" refType="w" fact="0.278"/>
          <dgm:constr type="h" for="ch" forName="ellipse3" refType="h" fact="0.6081"/>
          <dgm:constr type="l" for="ch" forName="ellipse4" refType="w" fact="0.4332"/>
          <dgm:constr type="t" for="ch" forName="ellipse4" refType="h" fact="0.3919"/>
          <dgm:constr type="w" for="ch" forName="ellipse4" refType="w" fact="0.278"/>
          <dgm:constr type="h" for="ch" forName="ellipse4" refType="h" fact="0.6081"/>
          <dgm:constr type="l" for="ch" forName="ellipse5" refType="w" fact="0.5776"/>
          <dgm:constr type="t" for="ch" forName="ellipse5" refType="h" fact="0"/>
          <dgm:constr type="w" for="ch" forName="ellipse5" refType="w" fact="0.278"/>
          <dgm:constr type="h" for="ch" forName="ellipse5" refType="h" fact="0.6081"/>
          <dgm:constr type="l" for="ch" forName="ellipse6" refType="w" fact="0.722"/>
          <dgm:constr type="t" for="ch" forName="ellipse6" refType="h" fact="0.3919"/>
          <dgm:constr type="w" for="ch" forName="ellipse6" refType="w" fact="0.278"/>
          <dgm:constr type="h" for="ch" forName="ellipse6" refType="h" fact="0.6081"/>
        </dgm:constrLst>
      </dgm:if>
      <dgm:else name="Name9">
        <dgm:alg type="composite">
          <dgm:param type="ar" val="2.3466"/>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2455"/>
          <dgm:constr type="h" for="ch" forName="ellipse1" refType="h" fact="0.5761"/>
          <dgm:constr type="l" for="ch" forName="ellipse2" refType="w" fact="0.1257"/>
          <dgm:constr type="t" for="ch" forName="ellipse2" refType="h" fact="0.4239"/>
          <dgm:constr type="w" for="ch" forName="ellipse2" refType="w" fact="0.2455"/>
          <dgm:constr type="h" for="ch" forName="ellipse2" refType="h" fact="0.5761"/>
          <dgm:constr type="l" for="ch" forName="ellipse3" refType="w" fact="0.2515"/>
          <dgm:constr type="t" for="ch" forName="ellipse3" refType="h" fact="0"/>
          <dgm:constr type="w" for="ch" forName="ellipse3" refType="w" fact="0.2455"/>
          <dgm:constr type="h" for="ch" forName="ellipse3" refType="h" fact="0.5761"/>
          <dgm:constr type="l" for="ch" forName="ellipse4" refType="w" fact="0.3772"/>
          <dgm:constr type="t" for="ch" forName="ellipse4" refType="h" fact="0.4239"/>
          <dgm:constr type="w" for="ch" forName="ellipse4" refType="w" fact="0.2455"/>
          <dgm:constr type="h" for="ch" forName="ellipse4" refType="h" fact="0.5761"/>
          <dgm:constr type="l" for="ch" forName="ellipse5" refType="w" fact="0.503"/>
          <dgm:constr type="t" for="ch" forName="ellipse5" refType="h" fact="0"/>
          <dgm:constr type="w" for="ch" forName="ellipse5" refType="w" fact="0.2455"/>
          <dgm:constr type="h" for="ch" forName="ellipse5" refType="h" fact="0.5761"/>
          <dgm:constr type="l" for="ch" forName="ellipse6" refType="w" fact="0.6287"/>
          <dgm:constr type="t" for="ch" forName="ellipse6" refType="h" fact="0.4239"/>
          <dgm:constr type="w" for="ch" forName="ellipse6" refType="w" fact="0.2455"/>
          <dgm:constr type="h" for="ch" forName="ellipse6" refType="h" fact="0.5761"/>
          <dgm:constr type="l" for="ch" forName="ellipse7" refType="w" fact="0.7545"/>
          <dgm:constr type="t" for="ch" forName="ellipse7" refType="h" fact="0"/>
          <dgm:constr type="w" for="ch" forName="ellipse7" refType="w" fact="0.2455"/>
          <dgm:constr type="h" for="ch" forName="ellipse7" refType="h" fact="0.5761"/>
        </dgm:constrLst>
      </dgm:else>
    </dgm:choose>
    <dgm:choose name="Name10">
      <dgm:if name="Name11" axis="ch" ptType="node" func="cnt" op="gte" val="1">
        <dgm:layoutNode name="ellipse1" styleLbl="vennNode1">
          <dgm:varLst>
            <dgm:bulletEnabled val="1"/>
          </dgm:varLst>
          <dgm:alg type="tx"/>
          <dgm:shape xmlns:r="http://schemas.openxmlformats.org/officeDocument/2006/relationships" type="ellipse" r:blip="">
            <dgm:adjLst/>
          </dgm:shape>
          <dgm:choose name="Name12">
            <dgm:if name="Name13" func="var" arg="dir" op="equ" val="norm">
              <dgm:presOf axis="ch desOrSelf" ptType="node node" st="1 1" cnt="1 0"/>
            </dgm:if>
            <dgm:else name="Name14">
              <dgm:choose name="Name15">
                <dgm:if name="Name16" axis="ch" ptType="node" func="cnt" op="equ" val="1">
                  <dgm:presOf axis="ch desOrSelf" ptType="node node" st="1 1" cnt="1 0"/>
                </dgm:if>
                <dgm:if name="Name17" axis="ch" ptType="node" func="cnt" op="equ" val="2">
                  <dgm:presOf axis="ch desOrSelf" ptType="node node" st="2 1" cnt="1 0"/>
                </dgm:if>
                <dgm:if name="Name18" axis="ch" ptType="node" func="cnt" op="equ" val="3">
                  <dgm:presOf axis="ch desOrSelf" ptType="node node" st="3 1" cnt="1 0"/>
                </dgm:if>
                <dgm:if name="Name19" axis="ch" ptType="node" func="cnt" op="equ" val="4">
                  <dgm:presOf axis="ch desOrSelf" ptType="node node" st="4 1" cnt="1 0"/>
                </dgm:if>
                <dgm:if name="Name20" axis="ch" ptType="node" func="cnt" op="equ" val="5">
                  <dgm:presOf axis="ch desOrSelf" ptType="node node" st="5 1" cnt="1 0"/>
                </dgm:if>
                <dgm:if name="Name21" axis="ch" ptType="node" func="cnt" op="equ" val="6">
                  <dgm:presOf axis="ch desOrSelf" ptType="node node" st="6 1" cnt="1 0"/>
                </dgm:if>
                <dgm:if name="Name22" axis="ch" ptType="node" func="cnt" op="gte" val="7">
                  <dgm:presOf axis="ch desOrSelf" ptType="node node" st="7 1" cnt="1 0"/>
                </dgm:if>
                <dgm:else name="Name2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4"/>
    </dgm:choose>
    <dgm:choose name="Name25">
      <dgm:if name="Name26" axis="ch" ptType="node" func="cnt" op="gte" val="2">
        <dgm:layoutNode name="ellipse2" styleLbl="vennNode1">
          <dgm:varLst>
            <dgm:bulletEnabled val="1"/>
          </dgm:varLst>
          <dgm:alg type="tx"/>
          <dgm:choose name="Name27">
            <dgm:if name="Name28" func="var" arg="dir" op="equ" val="norm">
              <dgm:shape xmlns:r="http://schemas.openxmlformats.org/officeDocument/2006/relationships" type="ellipse" r:blip="">
                <dgm:adjLst/>
              </dgm:shape>
              <dgm:presOf axis="ch desOrSelf" ptType="node node" st="2 1" cnt="1 0"/>
            </dgm:if>
            <dgm:else name="Name29">
              <dgm:shape xmlns:r="http://schemas.openxmlformats.org/officeDocument/2006/relationships" type="ellipse" r:blip="" zOrderOff="-2">
                <dgm:adjLst/>
              </dgm:shape>
              <dgm:choose name="Name30">
                <dgm:if name="Name31" axis="ch" ptType="node" func="cnt" op="equ" val="2">
                  <dgm:presOf axis="ch desOrSelf" ptType="node node" st="1 1" cnt="1 0"/>
                </dgm:if>
                <dgm:if name="Name32" axis="ch" ptType="node" func="cnt" op="equ" val="3">
                  <dgm:presOf axis="ch desOrSelf" ptType="node node" st="2 1" cnt="1 0"/>
                </dgm:if>
                <dgm:if name="Name33" axis="ch" ptType="node" func="cnt" op="equ" val="4">
                  <dgm:presOf axis="ch desOrSelf" ptType="node node" st="3 1" cnt="1 0"/>
                </dgm:if>
                <dgm:if name="Name34" axis="ch" ptType="node" func="cnt" op="equ" val="5">
                  <dgm:presOf axis="ch desOrSelf" ptType="node node" st="4 1" cnt="1 0"/>
                </dgm:if>
                <dgm:if name="Name35" axis="ch" ptType="node" func="cnt" op="equ" val="6">
                  <dgm:presOf axis="ch desOrSelf" ptType="node node" st="5 1" cnt="1 0"/>
                </dgm:if>
                <dgm:if name="Name36" axis="ch" ptType="node" func="cnt" op="gte" val="7">
                  <dgm:presOf axis="ch desOrSelf" ptType="node node" st="6 1" cnt="1 0"/>
                </dgm:if>
                <dgm:else name="Name37"/>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8"/>
    </dgm:choose>
    <dgm:choose name="Name39">
      <dgm:if name="Name40" axis="ch" ptType="node" func="cnt" op="gte" val="3">
        <dgm:layoutNode name="ellipse3" styleLbl="vennNode1">
          <dgm:varLst>
            <dgm:bulletEnabled val="1"/>
          </dgm:varLst>
          <dgm:alg type="tx"/>
          <dgm:shape xmlns:r="http://schemas.openxmlformats.org/officeDocument/2006/relationships" type="ellipse" r:blip="">
            <dgm:adjLst/>
          </dgm:shape>
          <dgm:choose name="Name41">
            <dgm:if name="Name42" func="var" arg="dir" op="equ" val="norm">
              <dgm:shape xmlns:r="http://schemas.openxmlformats.org/officeDocument/2006/relationships" type="ellipse" r:blip="">
                <dgm:adjLst/>
              </dgm:shape>
              <dgm:presOf axis="ch desOrSelf" ptType="node node" st="3 1" cnt="1 0"/>
            </dgm:if>
            <dgm:else name="Name43">
              <dgm:shape xmlns:r="http://schemas.openxmlformats.org/officeDocument/2006/relationships" type="ellipse" r:blip="" zOrderOff="-4">
                <dgm:adjLst/>
              </dgm:shape>
              <dgm:choose name="Name44">
                <dgm:if name="Name45" axis="ch" ptType="node" func="cnt" op="equ" val="3">
                  <dgm:presOf axis="ch desOrSelf" ptType="node node" st="1 1" cnt="1 0"/>
                </dgm:if>
                <dgm:if name="Name46" axis="ch" ptType="node" func="cnt" op="equ" val="4">
                  <dgm:presOf axis="ch desOrSelf" ptType="node node" st="2 1" cnt="1 0"/>
                </dgm:if>
                <dgm:if name="Name47" axis="ch" ptType="node" func="cnt" op="equ" val="5">
                  <dgm:presOf axis="ch desOrSelf" ptType="node node" st="3 1" cnt="1 0"/>
                </dgm:if>
                <dgm:if name="Name48" axis="ch" ptType="node" func="cnt" op="equ" val="6">
                  <dgm:presOf axis="ch desOrSelf" ptType="node node" st="4 1" cnt="1 0"/>
                </dgm:if>
                <dgm:if name="Name49" axis="ch" ptType="node" func="cnt" op="gte" val="7">
                  <dgm:presOf axis="ch desOrSelf" ptType="node node" st="5 1" cnt="1 0"/>
                </dgm:if>
                <dgm:else name="Name50"/>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1"/>
    </dgm:choose>
    <dgm:choose name="Name52">
      <dgm:if name="Name53" axis="ch" ptType="node" func="cnt" op="gte" val="4">
        <dgm:layoutNode name="ellipse4" styleLbl="vennNode1">
          <dgm:varLst>
            <dgm:bulletEnabled val="1"/>
          </dgm:varLst>
          <dgm:alg type="tx"/>
          <dgm:choose name="Name54">
            <dgm:if name="Name55" func="var" arg="dir" op="equ" val="norm">
              <dgm:shape xmlns:r="http://schemas.openxmlformats.org/officeDocument/2006/relationships" type="ellipse" r:blip="">
                <dgm:adjLst/>
              </dgm:shape>
              <dgm:presOf axis="ch desOrSelf" ptType="node node" st="4 1" cnt="1 0"/>
            </dgm:if>
            <dgm:else name="Name56">
              <dgm:shape xmlns:r="http://schemas.openxmlformats.org/officeDocument/2006/relationships" type="ellipse" r:blip="" zOrderOff="-6">
                <dgm:adjLst/>
              </dgm:shape>
              <dgm:choose name="Name57">
                <dgm:if name="Name58" axis="ch" ptType="node" func="cnt" op="equ" val="4">
                  <dgm:presOf axis="ch desOrSelf" ptType="node node" st="1 1" cnt="1 0"/>
                </dgm:if>
                <dgm:if name="Name59" axis="ch" ptType="node" func="cnt" op="equ" val="5">
                  <dgm:presOf axis="ch desOrSelf" ptType="node node" st="2 1" cnt="1 0"/>
                </dgm:if>
                <dgm:if name="Name60" axis="ch" ptType="node" func="cnt" op="equ" val="6">
                  <dgm:presOf axis="ch desOrSelf" ptType="node node" st="3 1" cnt="1 0"/>
                </dgm:if>
                <dgm:if name="Name61" axis="ch" ptType="node" func="cnt" op="gte" val="7">
                  <dgm:presOf axis="ch desOrSelf" ptType="node node" st="4 1" cnt="1 0"/>
                </dgm:if>
                <dgm:else name="Name62"/>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3"/>
    </dgm:choose>
    <dgm:choose name="Name64">
      <dgm:if name="Name65" axis="ch" ptType="node" func="cnt" op="gte" val="5">
        <dgm:layoutNode name="ellipse5" styleLbl="vennNode1">
          <dgm:varLst>
            <dgm:bulletEnabled val="1"/>
          </dgm:varLst>
          <dgm:alg type="tx"/>
          <dgm:choose name="Name66">
            <dgm:if name="Name67" func="var" arg="dir" op="equ" val="norm">
              <dgm:shape xmlns:r="http://schemas.openxmlformats.org/officeDocument/2006/relationships" type="ellipse" r:blip="">
                <dgm:adjLst/>
              </dgm:shape>
              <dgm:presOf axis="ch desOrSelf" ptType="node node" st="5 1" cnt="1 0"/>
            </dgm:if>
            <dgm:else name="Name68">
              <dgm:shape xmlns:r="http://schemas.openxmlformats.org/officeDocument/2006/relationships" type="ellipse" r:blip="" zOrderOff="-8">
                <dgm:adjLst/>
              </dgm:shape>
              <dgm:choose name="Name69">
                <dgm:if name="Name70" axis="ch" ptType="node" func="cnt" op="equ" val="5">
                  <dgm:presOf axis="ch desOrSelf" ptType="node node" st="1 1" cnt="1 0"/>
                </dgm:if>
                <dgm:if name="Name71" axis="ch" ptType="node" func="cnt" op="equ" val="6">
                  <dgm:presOf axis="ch desOrSelf" ptType="node node" st="2 1" cnt="1 0"/>
                </dgm:if>
                <dgm:if name="Name72" axis="ch" ptType="node" func="cnt" op="gte" val="7">
                  <dgm:presOf axis="ch desOrSelf" ptType="node node" st="3 1" cnt="1 0"/>
                </dgm:if>
                <dgm:else name="Name7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4"/>
    </dgm:choose>
    <dgm:choose name="Name75">
      <dgm:if name="Name76" axis="ch" ptType="node" func="cnt" op="gte" val="6">
        <dgm:layoutNode name="ellipse6" styleLbl="vennNode1">
          <dgm:varLst>
            <dgm:bulletEnabled val="1"/>
          </dgm:varLst>
          <dgm:alg type="tx"/>
          <dgm:choose name="Name77">
            <dgm:if name="Name78" func="var" arg="dir" op="equ" val="norm">
              <dgm:shape xmlns:r="http://schemas.openxmlformats.org/officeDocument/2006/relationships" type="ellipse" r:blip="">
                <dgm:adjLst/>
              </dgm:shape>
              <dgm:presOf axis="ch desOrSelf" ptType="node node" st="6 1" cnt="1 0"/>
            </dgm:if>
            <dgm:else name="Name79">
              <dgm:shape xmlns:r="http://schemas.openxmlformats.org/officeDocument/2006/relationships" type="ellipse" r:blip="" zOrderOff="-10">
                <dgm:adjLst/>
              </dgm:shape>
              <dgm:choose name="Name80">
                <dgm:if name="Name81" axis="ch" ptType="node" func="cnt" op="equ" val="6">
                  <dgm:presOf axis="ch desOrSelf" ptType="node node" st="1 1" cnt="1 0"/>
                </dgm:if>
                <dgm:if name="Name82" axis="ch" ptType="node" func="cnt" op="gte" val="7">
                  <dgm:presOf axis="ch desOrSelf" ptType="node node" st="2 1" cnt="1 0"/>
                </dgm:if>
                <dgm:else name="Name8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choose name="Name85">
      <dgm:if name="Name86" axis="ch" ptType="node" func="cnt" op="gte" val="7">
        <dgm:layoutNode name="ellipse7" styleLbl="vennNode1">
          <dgm:varLst>
            <dgm:bulletEnabled val="1"/>
          </dgm:varLst>
          <dgm:alg type="tx"/>
          <dgm:choose name="Name87">
            <dgm:if name="Name88" func="var" arg="dir" op="equ" val="norm">
              <dgm:shape xmlns:r="http://schemas.openxmlformats.org/officeDocument/2006/relationships" type="ellipse" r:blip="">
                <dgm:adjLst/>
              </dgm:shape>
              <dgm:presOf axis="ch desOrSelf" ptType="node node" st="7 1" cnt="1 0"/>
            </dgm:if>
            <dgm:else name="Name89">
              <dgm:shape xmlns:r="http://schemas.openxmlformats.org/officeDocument/2006/relationships" type="ellipse" r:blip="" zOrderOff="-12">
                <dgm:adjLst/>
              </dgm:shape>
              <dgm:presOf axis="ch desOrSelf" ptType="node node" st="1 1" cnt="1 0"/>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1E0CB45-B642-4745-B64D-49D27E455D09}" type="datetimeFigureOut">
              <a:rPr lang="en-GB" smtClean="0"/>
              <a:t>05/02/2025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1023B74-6080-43DE-8A41-62CD7BB1FFDC}" type="slidenum">
              <a:rPr lang="en-GB" smtClean="0"/>
              <a:t>‹#›</a:t>
            </a:fld>
            <a:endParaRPr lang="en-GB"/>
          </a:p>
        </p:txBody>
      </p:sp>
    </p:spTree>
    <p:extLst>
      <p:ext uri="{BB962C8B-B14F-4D97-AF65-F5344CB8AC3E}">
        <p14:creationId xmlns:p14="http://schemas.microsoft.com/office/powerpoint/2010/main" val="17460013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A01B37C-0A29-4279-82C3-89592A40C7B3}" type="slidenum">
              <a:rPr lang="en-GB" smtClean="0"/>
              <a:t>4</a:t>
            </a:fld>
            <a:endParaRPr lang="en-GB"/>
          </a:p>
        </p:txBody>
      </p:sp>
    </p:spTree>
    <p:extLst>
      <p:ext uri="{BB962C8B-B14F-4D97-AF65-F5344CB8AC3E}">
        <p14:creationId xmlns:p14="http://schemas.microsoft.com/office/powerpoint/2010/main" val="20492067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fld id="{9AECA067-4713-450F-A1F2-AB996B823935}" type="slidenum">
              <a:rPr lang="en-GB"/>
              <a:t>5</a:t>
            </a:fld>
            <a:endParaRPr lang="en-GB"/>
          </a:p>
        </p:txBody>
      </p:sp>
    </p:spTree>
    <p:extLst>
      <p:ext uri="{BB962C8B-B14F-4D97-AF65-F5344CB8AC3E}">
        <p14:creationId xmlns:p14="http://schemas.microsoft.com/office/powerpoint/2010/main" val="27045114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A01B37C-0A29-4279-82C3-89592A40C7B3}" type="slidenum">
              <a:rPr lang="en-GB" smtClean="0"/>
              <a:t>9</a:t>
            </a:fld>
            <a:endParaRPr lang="en-GB"/>
          </a:p>
        </p:txBody>
      </p:sp>
    </p:spTree>
    <p:extLst>
      <p:ext uri="{BB962C8B-B14F-4D97-AF65-F5344CB8AC3E}">
        <p14:creationId xmlns:p14="http://schemas.microsoft.com/office/powerpoint/2010/main" val="33977659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820 learners (Dec 24)</a:t>
            </a:r>
          </a:p>
          <a:p>
            <a:r>
              <a:rPr lang="en-GB" dirty="0"/>
              <a:t>4 </a:t>
            </a:r>
            <a:r>
              <a:rPr lang="en-GB" dirty="0" err="1"/>
              <a:t>MoA’s</a:t>
            </a:r>
            <a:endParaRPr lang="en-GB" dirty="0"/>
          </a:p>
        </p:txBody>
      </p:sp>
      <p:sp>
        <p:nvSpPr>
          <p:cNvPr id="4" name="Slide Number Placeholder 3"/>
          <p:cNvSpPr>
            <a:spLocks noGrp="1"/>
          </p:cNvSpPr>
          <p:nvPr>
            <p:ph type="sldNum" sz="quarter" idx="5"/>
          </p:nvPr>
        </p:nvSpPr>
        <p:spPr/>
        <p:txBody>
          <a:bodyPr/>
          <a:lstStyle/>
          <a:p>
            <a:fld id="{3A01B37C-0A29-4279-82C3-89592A40C7B3}" type="slidenum">
              <a:rPr lang="en-GB" smtClean="0"/>
              <a:t>10</a:t>
            </a:fld>
            <a:endParaRPr lang="en-GB"/>
          </a:p>
        </p:txBody>
      </p:sp>
    </p:spTree>
    <p:extLst>
      <p:ext uri="{BB962C8B-B14F-4D97-AF65-F5344CB8AC3E}">
        <p14:creationId xmlns:p14="http://schemas.microsoft.com/office/powerpoint/2010/main" val="21462947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A01B37C-0A29-4279-82C3-89592A40C7B3}" type="slidenum">
              <a:rPr lang="en-GB" smtClean="0"/>
              <a:t>11</a:t>
            </a:fld>
            <a:endParaRPr lang="en-GB"/>
          </a:p>
        </p:txBody>
      </p:sp>
    </p:spTree>
    <p:extLst>
      <p:ext uri="{BB962C8B-B14F-4D97-AF65-F5344CB8AC3E}">
        <p14:creationId xmlns:p14="http://schemas.microsoft.com/office/powerpoint/2010/main" val="3434050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fld id="{9AECA067-4713-450F-A1F2-AB996B823935}" type="slidenum">
              <a:rPr lang="en-GB"/>
              <a:t>13</a:t>
            </a:fld>
            <a:endParaRPr lang="en-GB"/>
          </a:p>
        </p:txBody>
      </p:sp>
    </p:spTree>
    <p:extLst>
      <p:ext uri="{BB962C8B-B14F-4D97-AF65-F5344CB8AC3E}">
        <p14:creationId xmlns:p14="http://schemas.microsoft.com/office/powerpoint/2010/main" val="27045114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A01B37C-0A29-4279-82C3-89592A40C7B3}" type="slidenum">
              <a:rPr lang="en-GB" smtClean="0"/>
              <a:t>19</a:t>
            </a:fld>
            <a:endParaRPr lang="en-GB"/>
          </a:p>
        </p:txBody>
      </p:sp>
    </p:spTree>
    <p:extLst>
      <p:ext uri="{BB962C8B-B14F-4D97-AF65-F5344CB8AC3E}">
        <p14:creationId xmlns:p14="http://schemas.microsoft.com/office/powerpoint/2010/main" val="23974873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400" dirty="0">
              <a:cs typeface="Karma Medium" panose="02000000000000000000" pitchFamily="2" charset="0"/>
            </a:endParaRPr>
          </a:p>
        </p:txBody>
      </p:sp>
      <p:sp>
        <p:nvSpPr>
          <p:cNvPr id="4" name="Slide Number Placeholder 3"/>
          <p:cNvSpPr>
            <a:spLocks noGrp="1"/>
          </p:cNvSpPr>
          <p:nvPr>
            <p:ph type="sldNum" sz="quarter" idx="5"/>
          </p:nvPr>
        </p:nvSpPr>
        <p:spPr/>
        <p:txBody>
          <a:bodyPr/>
          <a:lstStyle/>
          <a:p>
            <a:fld id="{F345EE48-80B2-4E69-9E59-4D536D6B14D9}" type="slidenum">
              <a:rPr lang="en-GB" smtClean="0"/>
              <a:t>24</a:t>
            </a:fld>
            <a:endParaRPr lang="en-GB"/>
          </a:p>
        </p:txBody>
      </p:sp>
    </p:spTree>
    <p:extLst>
      <p:ext uri="{BB962C8B-B14F-4D97-AF65-F5344CB8AC3E}">
        <p14:creationId xmlns:p14="http://schemas.microsoft.com/office/powerpoint/2010/main" val="19654122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50"/>
            <a:ext cx="5486400" cy="4054518"/>
          </a:xfrm>
        </p:spPr>
        <p:txBody>
          <a:bodyPr/>
          <a:lstStyle/>
          <a:p>
            <a:pPr marL="0" indent="0" algn="l">
              <a:buFont typeface="Arial" panose="020B0604020202020204" pitchFamily="34" charset="0"/>
              <a:buNone/>
            </a:pPr>
            <a:endParaRPr lang="en-GB" dirty="0"/>
          </a:p>
        </p:txBody>
      </p:sp>
      <p:sp>
        <p:nvSpPr>
          <p:cNvPr id="4" name="Slide Number Placeholder 3"/>
          <p:cNvSpPr>
            <a:spLocks noGrp="1"/>
          </p:cNvSpPr>
          <p:nvPr>
            <p:ph type="sldNum" sz="quarter" idx="5"/>
          </p:nvPr>
        </p:nvSpPr>
        <p:spPr/>
        <p:txBody>
          <a:bodyPr/>
          <a:lstStyle/>
          <a:p>
            <a:fld id="{12BB9595-FBAD-42CE-A771-5F524805F17A}" type="slidenum">
              <a:rPr lang="en-GB" smtClean="0"/>
              <a:t>25</a:t>
            </a:fld>
            <a:endParaRPr lang="en-GB"/>
          </a:p>
        </p:txBody>
      </p:sp>
    </p:spTree>
    <p:extLst>
      <p:ext uri="{BB962C8B-B14F-4D97-AF65-F5344CB8AC3E}">
        <p14:creationId xmlns:p14="http://schemas.microsoft.com/office/powerpoint/2010/main" val="30857283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50"/>
            <a:ext cx="5486400" cy="4054518"/>
          </a:xfrm>
        </p:spPr>
        <p:txBody>
          <a:bodyPr/>
          <a:lstStyle/>
          <a:p>
            <a:pPr marL="0" indent="0" algn="l">
              <a:buFont typeface="Arial" panose="020B0604020202020204" pitchFamily="34" charset="0"/>
              <a:buNone/>
            </a:pPr>
            <a:endParaRPr lang="en-GB" dirty="0"/>
          </a:p>
        </p:txBody>
      </p:sp>
      <p:sp>
        <p:nvSpPr>
          <p:cNvPr id="4" name="Slide Number Placeholder 3"/>
          <p:cNvSpPr>
            <a:spLocks noGrp="1"/>
          </p:cNvSpPr>
          <p:nvPr>
            <p:ph type="sldNum" sz="quarter" idx="5"/>
          </p:nvPr>
        </p:nvSpPr>
        <p:spPr/>
        <p:txBody>
          <a:bodyPr/>
          <a:lstStyle/>
          <a:p>
            <a:fld id="{12BB9595-FBAD-42CE-A771-5F524805F17A}" type="slidenum">
              <a:rPr lang="en-GB" smtClean="0"/>
              <a:t>26</a:t>
            </a:fld>
            <a:endParaRPr lang="en-GB"/>
          </a:p>
        </p:txBody>
      </p:sp>
    </p:spTree>
    <p:extLst>
      <p:ext uri="{BB962C8B-B14F-4D97-AF65-F5344CB8AC3E}">
        <p14:creationId xmlns:p14="http://schemas.microsoft.com/office/powerpoint/2010/main" val="15809134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50"/>
            <a:ext cx="5486400" cy="4054518"/>
          </a:xfrm>
        </p:spPr>
        <p:txBody>
          <a:bodyPr/>
          <a:lstStyle/>
          <a:p>
            <a:pPr marL="0" indent="0" algn="l">
              <a:buFont typeface="Arial" panose="020B0604020202020204" pitchFamily="34" charset="0"/>
              <a:buNone/>
            </a:pPr>
            <a:endParaRPr lang="en-GB" dirty="0"/>
          </a:p>
        </p:txBody>
      </p:sp>
      <p:sp>
        <p:nvSpPr>
          <p:cNvPr id="4" name="Slide Number Placeholder 3"/>
          <p:cNvSpPr>
            <a:spLocks noGrp="1"/>
          </p:cNvSpPr>
          <p:nvPr>
            <p:ph type="sldNum" sz="quarter" idx="5"/>
          </p:nvPr>
        </p:nvSpPr>
        <p:spPr/>
        <p:txBody>
          <a:bodyPr/>
          <a:lstStyle/>
          <a:p>
            <a:fld id="{12BB9595-FBAD-42CE-A771-5F524805F17A}" type="slidenum">
              <a:rPr lang="en-GB" smtClean="0"/>
              <a:t>27</a:t>
            </a:fld>
            <a:endParaRPr lang="en-GB"/>
          </a:p>
        </p:txBody>
      </p:sp>
    </p:spTree>
    <p:extLst>
      <p:ext uri="{BB962C8B-B14F-4D97-AF65-F5344CB8AC3E}">
        <p14:creationId xmlns:p14="http://schemas.microsoft.com/office/powerpoint/2010/main" val="23420199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50"/>
            <a:ext cx="5486400" cy="4054518"/>
          </a:xfrm>
        </p:spPr>
        <p:txBody>
          <a:bodyPr/>
          <a:lstStyle/>
          <a:p>
            <a:pPr marL="0" indent="0" algn="l">
              <a:buFont typeface="Arial" panose="020B0604020202020204" pitchFamily="34" charset="0"/>
              <a:buNone/>
            </a:pPr>
            <a:endParaRPr lang="en-GB" dirty="0"/>
          </a:p>
        </p:txBody>
      </p:sp>
      <p:sp>
        <p:nvSpPr>
          <p:cNvPr id="4" name="Slide Number Placeholder 3"/>
          <p:cNvSpPr>
            <a:spLocks noGrp="1"/>
          </p:cNvSpPr>
          <p:nvPr>
            <p:ph type="sldNum" sz="quarter" idx="5"/>
          </p:nvPr>
        </p:nvSpPr>
        <p:spPr/>
        <p:txBody>
          <a:bodyPr/>
          <a:lstStyle/>
          <a:p>
            <a:fld id="{12BB9595-FBAD-42CE-A771-5F524805F17A}" type="slidenum">
              <a:rPr lang="en-GB" smtClean="0"/>
              <a:t>28</a:t>
            </a:fld>
            <a:endParaRPr lang="en-GB"/>
          </a:p>
        </p:txBody>
      </p:sp>
    </p:spTree>
    <p:extLst>
      <p:ext uri="{BB962C8B-B14F-4D97-AF65-F5344CB8AC3E}">
        <p14:creationId xmlns:p14="http://schemas.microsoft.com/office/powerpoint/2010/main" val="21476534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50"/>
            <a:ext cx="5486400" cy="4054518"/>
          </a:xfrm>
        </p:spPr>
        <p:txBody>
          <a:bodyPr/>
          <a:lstStyle/>
          <a:p>
            <a:pPr marL="0" indent="0" algn="l">
              <a:buFont typeface="Arial" panose="020B0604020202020204" pitchFamily="34" charset="0"/>
              <a:buNone/>
            </a:pPr>
            <a:endParaRPr lang="en-GB" dirty="0"/>
          </a:p>
        </p:txBody>
      </p:sp>
      <p:sp>
        <p:nvSpPr>
          <p:cNvPr id="4" name="Slide Number Placeholder 3"/>
          <p:cNvSpPr>
            <a:spLocks noGrp="1"/>
          </p:cNvSpPr>
          <p:nvPr>
            <p:ph type="sldNum" sz="quarter" idx="5"/>
          </p:nvPr>
        </p:nvSpPr>
        <p:spPr/>
        <p:txBody>
          <a:bodyPr/>
          <a:lstStyle/>
          <a:p>
            <a:fld id="{12BB9595-FBAD-42CE-A771-5F524805F17A}" type="slidenum">
              <a:rPr lang="en-GB" smtClean="0"/>
              <a:t>29</a:t>
            </a:fld>
            <a:endParaRPr lang="en-GB"/>
          </a:p>
        </p:txBody>
      </p:sp>
    </p:spTree>
    <p:extLst>
      <p:ext uri="{BB962C8B-B14F-4D97-AF65-F5344CB8AC3E}">
        <p14:creationId xmlns:p14="http://schemas.microsoft.com/office/powerpoint/2010/main" val="20449095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50"/>
            <a:ext cx="5486400" cy="4054518"/>
          </a:xfrm>
        </p:spPr>
        <p:txBody>
          <a:bodyPr/>
          <a:lstStyle/>
          <a:p>
            <a:pPr marL="0" indent="0" algn="l">
              <a:buFont typeface="Arial" panose="020B0604020202020204" pitchFamily="34" charset="0"/>
              <a:buNone/>
            </a:pPr>
            <a:endParaRPr lang="en-GB" dirty="0"/>
          </a:p>
        </p:txBody>
      </p:sp>
      <p:sp>
        <p:nvSpPr>
          <p:cNvPr id="4" name="Slide Number Placeholder 3"/>
          <p:cNvSpPr>
            <a:spLocks noGrp="1"/>
          </p:cNvSpPr>
          <p:nvPr>
            <p:ph type="sldNum" sz="quarter" idx="5"/>
          </p:nvPr>
        </p:nvSpPr>
        <p:spPr/>
        <p:txBody>
          <a:bodyPr/>
          <a:lstStyle/>
          <a:p>
            <a:fld id="{12BB9595-FBAD-42CE-A771-5F524805F17A}" type="slidenum">
              <a:rPr lang="en-GB" smtClean="0"/>
              <a:t>30</a:t>
            </a:fld>
            <a:endParaRPr lang="en-GB"/>
          </a:p>
        </p:txBody>
      </p:sp>
    </p:spTree>
    <p:extLst>
      <p:ext uri="{BB962C8B-B14F-4D97-AF65-F5344CB8AC3E}">
        <p14:creationId xmlns:p14="http://schemas.microsoft.com/office/powerpoint/2010/main" val="2818895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50"/>
            <a:ext cx="5486400" cy="4054518"/>
          </a:xfrm>
        </p:spPr>
        <p:txBody>
          <a:bodyPr/>
          <a:lstStyle/>
          <a:p>
            <a:pPr marL="0" indent="0" algn="l">
              <a:buFont typeface="Arial" panose="020B0604020202020204" pitchFamily="34" charset="0"/>
              <a:buNone/>
            </a:pPr>
            <a:endParaRPr lang="en-GB" dirty="0"/>
          </a:p>
        </p:txBody>
      </p:sp>
      <p:sp>
        <p:nvSpPr>
          <p:cNvPr id="4" name="Slide Number Placeholder 3"/>
          <p:cNvSpPr>
            <a:spLocks noGrp="1"/>
          </p:cNvSpPr>
          <p:nvPr>
            <p:ph type="sldNum" sz="quarter" idx="5"/>
          </p:nvPr>
        </p:nvSpPr>
        <p:spPr/>
        <p:txBody>
          <a:bodyPr/>
          <a:lstStyle/>
          <a:p>
            <a:fld id="{12BB9595-FBAD-42CE-A771-5F524805F17A}" type="slidenum">
              <a:rPr lang="en-GB" smtClean="0"/>
              <a:t>31</a:t>
            </a:fld>
            <a:endParaRPr lang="en-GB"/>
          </a:p>
        </p:txBody>
      </p:sp>
    </p:spTree>
    <p:extLst>
      <p:ext uri="{BB962C8B-B14F-4D97-AF65-F5344CB8AC3E}">
        <p14:creationId xmlns:p14="http://schemas.microsoft.com/office/powerpoint/2010/main" val="134102202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50"/>
            <a:ext cx="5486400" cy="4054518"/>
          </a:xfrm>
        </p:spPr>
        <p:txBody>
          <a:bodyPr/>
          <a:lstStyle/>
          <a:p>
            <a:pPr marL="0" indent="0" algn="l">
              <a:buFont typeface="Arial" panose="020B0604020202020204" pitchFamily="34" charset="0"/>
              <a:buNone/>
            </a:pPr>
            <a:endParaRPr lang="en-GB" dirty="0"/>
          </a:p>
        </p:txBody>
      </p:sp>
      <p:sp>
        <p:nvSpPr>
          <p:cNvPr id="4" name="Slide Number Placeholder 3"/>
          <p:cNvSpPr>
            <a:spLocks noGrp="1"/>
          </p:cNvSpPr>
          <p:nvPr>
            <p:ph type="sldNum" sz="quarter" idx="5"/>
          </p:nvPr>
        </p:nvSpPr>
        <p:spPr/>
        <p:txBody>
          <a:bodyPr/>
          <a:lstStyle/>
          <a:p>
            <a:fld id="{12BB9595-FBAD-42CE-A771-5F524805F17A}" type="slidenum">
              <a:rPr lang="en-GB" smtClean="0"/>
              <a:t>32</a:t>
            </a:fld>
            <a:endParaRPr lang="en-GB"/>
          </a:p>
        </p:txBody>
      </p:sp>
    </p:spTree>
    <p:extLst>
      <p:ext uri="{BB962C8B-B14F-4D97-AF65-F5344CB8AC3E}">
        <p14:creationId xmlns:p14="http://schemas.microsoft.com/office/powerpoint/2010/main" val="335118626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50"/>
            <a:ext cx="5486400" cy="4054518"/>
          </a:xfrm>
        </p:spPr>
        <p:txBody>
          <a:bodyPr/>
          <a:lstStyle/>
          <a:p>
            <a:pPr marL="0" indent="0" algn="l">
              <a:buFont typeface="Arial" panose="020B0604020202020204" pitchFamily="34" charset="0"/>
              <a:buNone/>
            </a:pPr>
            <a:endParaRPr lang="en-GB" dirty="0"/>
          </a:p>
        </p:txBody>
      </p:sp>
      <p:sp>
        <p:nvSpPr>
          <p:cNvPr id="4" name="Slide Number Placeholder 3"/>
          <p:cNvSpPr>
            <a:spLocks noGrp="1"/>
          </p:cNvSpPr>
          <p:nvPr>
            <p:ph type="sldNum" sz="quarter" idx="5"/>
          </p:nvPr>
        </p:nvSpPr>
        <p:spPr/>
        <p:txBody>
          <a:bodyPr/>
          <a:lstStyle/>
          <a:p>
            <a:fld id="{12BB9595-FBAD-42CE-A771-5F524805F17A}" type="slidenum">
              <a:rPr lang="en-GB" smtClean="0"/>
              <a:t>33</a:t>
            </a:fld>
            <a:endParaRPr lang="en-GB"/>
          </a:p>
        </p:txBody>
      </p:sp>
    </p:spTree>
    <p:extLst>
      <p:ext uri="{BB962C8B-B14F-4D97-AF65-F5344CB8AC3E}">
        <p14:creationId xmlns:p14="http://schemas.microsoft.com/office/powerpoint/2010/main" val="329095714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50"/>
            <a:ext cx="5486400" cy="4054518"/>
          </a:xfrm>
        </p:spPr>
        <p:txBody>
          <a:bodyPr/>
          <a:lstStyle/>
          <a:p>
            <a:pPr marL="0" indent="0" algn="l">
              <a:buFont typeface="Arial" panose="020B0604020202020204" pitchFamily="34" charset="0"/>
              <a:buNone/>
            </a:pPr>
            <a:endParaRPr lang="en-GB" dirty="0"/>
          </a:p>
        </p:txBody>
      </p:sp>
      <p:sp>
        <p:nvSpPr>
          <p:cNvPr id="4" name="Slide Number Placeholder 3"/>
          <p:cNvSpPr>
            <a:spLocks noGrp="1"/>
          </p:cNvSpPr>
          <p:nvPr>
            <p:ph type="sldNum" sz="quarter" idx="5"/>
          </p:nvPr>
        </p:nvSpPr>
        <p:spPr/>
        <p:txBody>
          <a:bodyPr/>
          <a:lstStyle/>
          <a:p>
            <a:fld id="{12BB9595-FBAD-42CE-A771-5F524805F17A}" type="slidenum">
              <a:rPr lang="en-GB" smtClean="0"/>
              <a:t>34</a:t>
            </a:fld>
            <a:endParaRPr lang="en-GB"/>
          </a:p>
        </p:txBody>
      </p:sp>
    </p:spTree>
    <p:extLst>
      <p:ext uri="{BB962C8B-B14F-4D97-AF65-F5344CB8AC3E}">
        <p14:creationId xmlns:p14="http://schemas.microsoft.com/office/powerpoint/2010/main" val="342676780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50"/>
            <a:ext cx="5486400" cy="4054518"/>
          </a:xfrm>
        </p:spPr>
        <p:txBody>
          <a:bodyPr/>
          <a:lstStyle/>
          <a:p>
            <a:pPr marL="0" indent="0" algn="l">
              <a:buFont typeface="Arial" panose="020B0604020202020204" pitchFamily="34" charset="0"/>
              <a:buNone/>
            </a:pPr>
            <a:endParaRPr lang="en-GB" dirty="0"/>
          </a:p>
        </p:txBody>
      </p:sp>
      <p:sp>
        <p:nvSpPr>
          <p:cNvPr id="4" name="Slide Number Placeholder 3"/>
          <p:cNvSpPr>
            <a:spLocks noGrp="1"/>
          </p:cNvSpPr>
          <p:nvPr>
            <p:ph type="sldNum" sz="quarter" idx="5"/>
          </p:nvPr>
        </p:nvSpPr>
        <p:spPr/>
        <p:txBody>
          <a:bodyPr/>
          <a:lstStyle/>
          <a:p>
            <a:fld id="{12BB9595-FBAD-42CE-A771-5F524805F17A}" type="slidenum">
              <a:rPr lang="en-GB" smtClean="0"/>
              <a:t>35</a:t>
            </a:fld>
            <a:endParaRPr lang="en-GB"/>
          </a:p>
        </p:txBody>
      </p:sp>
    </p:spTree>
    <p:extLst>
      <p:ext uri="{BB962C8B-B14F-4D97-AF65-F5344CB8AC3E}">
        <p14:creationId xmlns:p14="http://schemas.microsoft.com/office/powerpoint/2010/main" val="100041226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50"/>
            <a:ext cx="5486400" cy="4054518"/>
          </a:xfrm>
        </p:spPr>
        <p:txBody>
          <a:bodyPr/>
          <a:lstStyle/>
          <a:p>
            <a:pPr marL="0" indent="0" algn="l">
              <a:buFont typeface="Arial" panose="020B0604020202020204" pitchFamily="34" charset="0"/>
              <a:buNone/>
            </a:pPr>
            <a:endParaRPr lang="en-GB" dirty="0"/>
          </a:p>
        </p:txBody>
      </p:sp>
      <p:sp>
        <p:nvSpPr>
          <p:cNvPr id="4" name="Slide Number Placeholder 3"/>
          <p:cNvSpPr>
            <a:spLocks noGrp="1"/>
          </p:cNvSpPr>
          <p:nvPr>
            <p:ph type="sldNum" sz="quarter" idx="5"/>
          </p:nvPr>
        </p:nvSpPr>
        <p:spPr/>
        <p:txBody>
          <a:bodyPr/>
          <a:lstStyle/>
          <a:p>
            <a:fld id="{12BB9595-FBAD-42CE-A771-5F524805F17A}" type="slidenum">
              <a:rPr lang="en-GB" smtClean="0"/>
              <a:t>36</a:t>
            </a:fld>
            <a:endParaRPr lang="en-GB"/>
          </a:p>
        </p:txBody>
      </p:sp>
    </p:spTree>
    <p:extLst>
      <p:ext uri="{BB962C8B-B14F-4D97-AF65-F5344CB8AC3E}">
        <p14:creationId xmlns:p14="http://schemas.microsoft.com/office/powerpoint/2010/main" val="191760010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19125" y="1182688"/>
            <a:ext cx="5486400" cy="3086100"/>
          </a:xfrm>
        </p:spPr>
      </p:sp>
      <p:sp>
        <p:nvSpPr>
          <p:cNvPr id="3" name="Notes Placeholder 2"/>
          <p:cNvSpPr>
            <a:spLocks noGrp="1"/>
          </p:cNvSpPr>
          <p:nvPr>
            <p:ph type="body" idx="1"/>
          </p:nvPr>
        </p:nvSpPr>
        <p:spPr/>
        <p:txBody>
          <a:bodyPr/>
          <a:lstStyle/>
          <a:p>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CB6C6922-9EE6-4E22-9890-FDAA0AC98DF2}" type="slidenum">
              <a:rPr lang="en-GB" smtClean="0"/>
              <a:t>37</a:t>
            </a:fld>
            <a:endParaRPr lang="en-GB"/>
          </a:p>
        </p:txBody>
      </p:sp>
    </p:spTree>
    <p:extLst>
      <p:ext uri="{BB962C8B-B14F-4D97-AF65-F5344CB8AC3E}">
        <p14:creationId xmlns:p14="http://schemas.microsoft.com/office/powerpoint/2010/main" val="212893405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60635" y="3830563"/>
            <a:ext cx="9144000" cy="727006"/>
          </a:xfrm>
        </p:spPr>
        <p:txBody>
          <a:bodyPr anchor="b">
            <a:normAutofit/>
          </a:bodyPr>
          <a:lstStyle>
            <a:lvl1pPr algn="l">
              <a:defRPr sz="4400"/>
            </a:lvl1pPr>
          </a:lstStyle>
          <a:p>
            <a:r>
              <a:rPr lang="en-GB"/>
              <a:t>Master title Arial Bold 44pt</a:t>
            </a:r>
          </a:p>
        </p:txBody>
      </p:sp>
      <p:sp>
        <p:nvSpPr>
          <p:cNvPr id="3" name="Subtitle 2"/>
          <p:cNvSpPr>
            <a:spLocks noGrp="1"/>
          </p:cNvSpPr>
          <p:nvPr>
            <p:ph type="subTitle" idx="1" hasCustomPrompt="1"/>
          </p:nvPr>
        </p:nvSpPr>
        <p:spPr>
          <a:xfrm>
            <a:off x="460635" y="4649644"/>
            <a:ext cx="9144000" cy="433249"/>
          </a:xfrm>
        </p:spPr>
        <p:txBody>
          <a:bodyPr>
            <a:normAutofit/>
          </a:bodyPr>
          <a:lstStyle>
            <a:lvl1pPr marL="0" indent="0" algn="l">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en-GB"/>
              <a:t>Master text Arial 28pt</a:t>
            </a:r>
          </a:p>
        </p:txBody>
      </p:sp>
    </p:spTree>
    <p:extLst>
      <p:ext uri="{BB962C8B-B14F-4D97-AF65-F5344CB8AC3E}">
        <p14:creationId xmlns:p14="http://schemas.microsoft.com/office/powerpoint/2010/main" val="1205201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64573" y="1573162"/>
            <a:ext cx="10515600" cy="707462"/>
          </a:xfrm>
        </p:spPr>
        <p:txBody>
          <a:bodyPr/>
          <a:lstStyle/>
          <a:p>
            <a:r>
              <a:rPr lang="en-GB"/>
              <a:t>Master title Arial Bold 44pt</a:t>
            </a:r>
          </a:p>
        </p:txBody>
      </p:sp>
      <p:sp>
        <p:nvSpPr>
          <p:cNvPr id="3" name="Content Placeholder 2"/>
          <p:cNvSpPr>
            <a:spLocks noGrp="1"/>
          </p:cNvSpPr>
          <p:nvPr>
            <p:ph idx="1" hasCustomPrompt="1"/>
          </p:nvPr>
        </p:nvSpPr>
        <p:spPr>
          <a:xfrm>
            <a:off x="464573" y="2369574"/>
            <a:ext cx="10515600" cy="3807389"/>
          </a:xfrm>
          <a:noFill/>
        </p:spPr>
        <p:txBody>
          <a:bodyPr/>
          <a:lstStyle>
            <a:lvl1pPr marL="0" indent="0">
              <a:buNone/>
              <a:defRPr baseline="0"/>
            </a:lvl1pPr>
          </a:lstStyle>
          <a:p>
            <a:pPr lvl="0"/>
            <a:r>
              <a:rPr lang="en-GB"/>
              <a:t>Master text Arial 28pt</a:t>
            </a:r>
          </a:p>
          <a:p>
            <a:pPr lvl="1"/>
            <a:r>
              <a:rPr lang="en-GB"/>
              <a:t>Second level Arial 24pt</a:t>
            </a:r>
          </a:p>
          <a:p>
            <a:pPr lvl="2"/>
            <a:r>
              <a:rPr lang="en-GB"/>
              <a:t>Third level Arial 20pt</a:t>
            </a:r>
          </a:p>
          <a:p>
            <a:pPr lvl="3"/>
            <a:r>
              <a:rPr lang="en-GB"/>
              <a:t>Fourth level Arial 18pt</a:t>
            </a:r>
          </a:p>
          <a:p>
            <a:pPr lvl="4"/>
            <a:r>
              <a:rPr lang="en-GB"/>
              <a:t>Fifth level Arial 18pt</a:t>
            </a:r>
          </a:p>
        </p:txBody>
      </p:sp>
    </p:spTree>
    <p:extLst>
      <p:ext uri="{BB962C8B-B14F-4D97-AF65-F5344CB8AC3E}">
        <p14:creationId xmlns:p14="http://schemas.microsoft.com/office/powerpoint/2010/main" val="27910542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and Tab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64573" y="1573162"/>
            <a:ext cx="10515600" cy="707462"/>
          </a:xfrm>
        </p:spPr>
        <p:txBody>
          <a:bodyPr/>
          <a:lstStyle/>
          <a:p>
            <a:r>
              <a:rPr lang="en-GB"/>
              <a:t>Master title Arial Bold 44pt</a:t>
            </a:r>
          </a:p>
        </p:txBody>
      </p:sp>
      <p:sp>
        <p:nvSpPr>
          <p:cNvPr id="3" name="Content Placeholder 2"/>
          <p:cNvSpPr>
            <a:spLocks noGrp="1"/>
          </p:cNvSpPr>
          <p:nvPr>
            <p:ph idx="1" hasCustomPrompt="1"/>
          </p:nvPr>
        </p:nvSpPr>
        <p:spPr>
          <a:xfrm>
            <a:off x="464573" y="2369574"/>
            <a:ext cx="10515600" cy="3807389"/>
          </a:xfrm>
          <a:noFill/>
        </p:spPr>
        <p:txBody>
          <a:bodyPr/>
          <a:lstStyle>
            <a:lvl1pPr marL="0" indent="0">
              <a:buNone/>
              <a:defRPr baseline="0"/>
            </a:lvl1pPr>
          </a:lstStyle>
          <a:p>
            <a:pPr lvl="0"/>
            <a:r>
              <a:rPr lang="en-GB"/>
              <a:t>Master text Arial 28pt</a:t>
            </a:r>
          </a:p>
          <a:p>
            <a:pPr lvl="1"/>
            <a:r>
              <a:rPr lang="en-GB"/>
              <a:t>Second level Arial 24pt</a:t>
            </a:r>
          </a:p>
          <a:p>
            <a:pPr lvl="2"/>
            <a:r>
              <a:rPr lang="en-GB"/>
              <a:t>Third level Arial 20pt</a:t>
            </a:r>
          </a:p>
          <a:p>
            <a:pPr lvl="3"/>
            <a:r>
              <a:rPr lang="en-GB"/>
              <a:t>Fourth level Arial 18pt</a:t>
            </a:r>
          </a:p>
          <a:p>
            <a:pPr lvl="4"/>
            <a:r>
              <a:rPr lang="en-GB"/>
              <a:t>Fifth level Arial 18pt</a:t>
            </a:r>
          </a:p>
        </p:txBody>
      </p:sp>
      <p:graphicFrame>
        <p:nvGraphicFramePr>
          <p:cNvPr id="4" name="Table 4">
            <a:extLst>
              <a:ext uri="{FF2B5EF4-FFF2-40B4-BE49-F238E27FC236}">
                <a16:creationId xmlns:a16="http://schemas.microsoft.com/office/drawing/2014/main" id="{6BC8CEC5-3827-46EE-8BEA-4F16E0243C6E}"/>
              </a:ext>
            </a:extLst>
          </p:cNvPr>
          <p:cNvGraphicFramePr>
            <a:graphicFrameLocks noGrp="1"/>
          </p:cNvGraphicFramePr>
          <p:nvPr userDrawn="1">
            <p:extLst>
              <p:ext uri="{D42A27DB-BD31-4B8C-83A1-F6EECF244321}">
                <p14:modId xmlns:p14="http://schemas.microsoft.com/office/powerpoint/2010/main" val="1329214374"/>
              </p:ext>
            </p:extLst>
          </p:nvPr>
        </p:nvGraphicFramePr>
        <p:xfrm>
          <a:off x="464573" y="4728578"/>
          <a:ext cx="7319012" cy="1112520"/>
        </p:xfrm>
        <a:graphic>
          <a:graphicData uri="http://schemas.openxmlformats.org/drawingml/2006/table">
            <a:tbl>
              <a:tblPr firstRow="1" bandRow="1">
                <a:tableStyleId>{69012ECD-51FC-41F1-AA8D-1B2483CD663E}</a:tableStyleId>
              </a:tblPr>
              <a:tblGrid>
                <a:gridCol w="1829753">
                  <a:extLst>
                    <a:ext uri="{9D8B030D-6E8A-4147-A177-3AD203B41FA5}">
                      <a16:colId xmlns:a16="http://schemas.microsoft.com/office/drawing/2014/main" val="215339676"/>
                    </a:ext>
                  </a:extLst>
                </a:gridCol>
                <a:gridCol w="1829753">
                  <a:extLst>
                    <a:ext uri="{9D8B030D-6E8A-4147-A177-3AD203B41FA5}">
                      <a16:colId xmlns:a16="http://schemas.microsoft.com/office/drawing/2014/main" val="2362435220"/>
                    </a:ext>
                  </a:extLst>
                </a:gridCol>
                <a:gridCol w="1829753">
                  <a:extLst>
                    <a:ext uri="{9D8B030D-6E8A-4147-A177-3AD203B41FA5}">
                      <a16:colId xmlns:a16="http://schemas.microsoft.com/office/drawing/2014/main" val="1733039016"/>
                    </a:ext>
                  </a:extLst>
                </a:gridCol>
                <a:gridCol w="1829753">
                  <a:extLst>
                    <a:ext uri="{9D8B030D-6E8A-4147-A177-3AD203B41FA5}">
                      <a16:colId xmlns:a16="http://schemas.microsoft.com/office/drawing/2014/main" val="3806425770"/>
                    </a:ext>
                  </a:extLst>
                </a:gridCol>
              </a:tblGrid>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Table header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Table header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Table header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Table header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81732984"/>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latin typeface="Arial" panose="020B0604020202020204" pitchFamily="34" charset="0"/>
                          <a:cs typeface="Arial" panose="020B0604020202020204" pitchFamily="34" charset="0"/>
                        </a:rPr>
                        <a:t>Table data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latin typeface="Arial" panose="020B0604020202020204" pitchFamily="34" charset="0"/>
                          <a:cs typeface="Arial" panose="020B0604020202020204" pitchFamily="34" charset="0"/>
                        </a:rPr>
                        <a:t>Table data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latin typeface="Arial" panose="020B0604020202020204" pitchFamily="34" charset="0"/>
                          <a:cs typeface="Arial" panose="020B0604020202020204" pitchFamily="34" charset="0"/>
                        </a:rPr>
                        <a:t>Table data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latin typeface="Arial" panose="020B0604020202020204" pitchFamily="34" charset="0"/>
                          <a:cs typeface="Arial" panose="020B0604020202020204" pitchFamily="34" charset="0"/>
                        </a:rPr>
                        <a:t>Table data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77889416"/>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latin typeface="Arial" panose="020B0604020202020204" pitchFamily="34" charset="0"/>
                          <a:cs typeface="Arial" panose="020B0604020202020204" pitchFamily="34" charset="0"/>
                        </a:rPr>
                        <a:t>Table data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latin typeface="Arial" panose="020B0604020202020204" pitchFamily="34" charset="0"/>
                          <a:cs typeface="Arial" panose="020B0604020202020204" pitchFamily="34" charset="0"/>
                        </a:rPr>
                        <a:t>Table data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latin typeface="Arial" panose="020B0604020202020204" pitchFamily="34" charset="0"/>
                          <a:cs typeface="Arial" panose="020B0604020202020204" pitchFamily="34" charset="0"/>
                        </a:rPr>
                        <a:t>Table data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latin typeface="Arial" panose="020B0604020202020204" pitchFamily="34" charset="0"/>
                          <a:cs typeface="Arial" panose="020B0604020202020204" pitchFamily="34" charset="0"/>
                        </a:rPr>
                        <a:t>Table data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24772600"/>
                  </a:ext>
                </a:extLst>
              </a:tr>
            </a:tbl>
          </a:graphicData>
        </a:graphic>
      </p:graphicFrame>
    </p:spTree>
    <p:extLst>
      <p:ext uri="{BB962C8B-B14F-4D97-AF65-F5344CB8AC3E}">
        <p14:creationId xmlns:p14="http://schemas.microsoft.com/office/powerpoint/2010/main" val="34466815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6937943-455F-46BC-BD8A-4C6E9B2609AC}" type="datetime1">
              <a:rPr lang="en-GB" smtClean="0"/>
              <a:t>05/02/2025</a:t>
            </a:fld>
            <a:endParaRPr lang="en-GB"/>
          </a:p>
        </p:txBody>
      </p:sp>
      <p:sp>
        <p:nvSpPr>
          <p:cNvPr id="3" name="Footer Placeholder 2"/>
          <p:cNvSpPr>
            <a:spLocks noGrp="1"/>
          </p:cNvSpPr>
          <p:nvPr>
            <p:ph type="ftr" sz="quarter" idx="11"/>
          </p:nvPr>
        </p:nvSpPr>
        <p:spPr/>
        <p:txBody>
          <a:bodyPr/>
          <a:lstStyle/>
          <a:p>
            <a:endParaRPr lang="en-GB"/>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09E82490-5922-4EA3-B260-ACC1F52D64D9}" type="slidenum">
              <a:rPr lang="en-GB" smtClean="0"/>
              <a:t>‹#›</a:t>
            </a:fld>
            <a:endParaRPr lang="en-GB"/>
          </a:p>
        </p:txBody>
      </p:sp>
    </p:spTree>
    <p:extLst>
      <p:ext uri="{BB962C8B-B14F-4D97-AF65-F5344CB8AC3E}">
        <p14:creationId xmlns:p14="http://schemas.microsoft.com/office/powerpoint/2010/main" val="56973721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Master title Arial Bold 44pt</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Master text Arial 28pt</a:t>
            </a:r>
          </a:p>
          <a:p>
            <a:pPr lvl="1"/>
            <a:r>
              <a:rPr lang="en-GB"/>
              <a:t>Second level Arial 24pt</a:t>
            </a:r>
          </a:p>
          <a:p>
            <a:pPr lvl="2"/>
            <a:r>
              <a:rPr lang="en-GB"/>
              <a:t>Third level Arial 20pt</a:t>
            </a:r>
          </a:p>
          <a:p>
            <a:pPr lvl="3"/>
            <a:r>
              <a:rPr lang="en-GB"/>
              <a:t>Fourth level Arial 18pt</a:t>
            </a:r>
          </a:p>
          <a:p>
            <a:pPr lvl="4"/>
            <a:r>
              <a:rPr lang="en-GB"/>
              <a:t>Fifth level Arial 18pt</a:t>
            </a:r>
          </a:p>
        </p:txBody>
      </p:sp>
      <p:sp>
        <p:nvSpPr>
          <p:cNvPr id="7" name="MSIPCMContentMarking" descr="{&quot;HashCode&quot;:-1399272816,&quot;Placement&quot;:&quot;Footer&quot;,&quot;Top&quot;:519.343,&quot;Left&quot;:451.105438,&quot;SlideWidth&quot;:960,&quot;SlideHeight&quot;:540}"/>
          <p:cNvSpPr txBox="1"/>
          <p:nvPr userDrawn="1"/>
        </p:nvSpPr>
        <p:spPr>
          <a:xfrm>
            <a:off x="5729039" y="6595656"/>
            <a:ext cx="733923" cy="262344"/>
          </a:xfrm>
          <a:prstGeom prst="rect">
            <a:avLst/>
          </a:prstGeom>
          <a:noFill/>
        </p:spPr>
        <p:txBody>
          <a:bodyPr vert="horz" wrap="square" lIns="0" tIns="0" rIns="0" bIns="0" rtlCol="0" anchor="ctr" anchorCtr="1">
            <a:spAutoFit/>
          </a:bodyPr>
          <a:lstStyle/>
          <a:p>
            <a:pPr algn="ctr">
              <a:spcBef>
                <a:spcPts val="0"/>
              </a:spcBef>
              <a:spcAft>
                <a:spcPts val="0"/>
              </a:spcAft>
            </a:pPr>
            <a:r>
              <a:rPr lang="en-GB" sz="1000">
                <a:solidFill>
                  <a:srgbClr val="FF0000"/>
                </a:solidFill>
                <a:latin typeface="Calibri" panose="020F0502020204030204" pitchFamily="34" charset="0"/>
              </a:rPr>
              <a:t>OFFICIAL</a:t>
            </a:r>
          </a:p>
        </p:txBody>
      </p:sp>
    </p:spTree>
    <p:extLst>
      <p:ext uri="{BB962C8B-B14F-4D97-AF65-F5344CB8AC3E}">
        <p14:creationId xmlns:p14="http://schemas.microsoft.com/office/powerpoint/2010/main" val="11572466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txStyles>
    <p:titleStyle>
      <a:lvl1pPr algn="l" defTabSz="914400" rtl="0" eaLnBrk="1" latinLnBrk="0" hangingPunct="1">
        <a:lnSpc>
          <a:spcPct val="90000"/>
        </a:lnSpc>
        <a:spcBef>
          <a:spcPct val="0"/>
        </a:spcBef>
        <a:buNone/>
        <a:defRPr sz="4400" b="1" kern="1200">
          <a:solidFill>
            <a:srgbClr val="005489"/>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jpg"/></Relationships>
</file>

<file path=ppt/slides/_rels/slide5.xml.rels><?xml version="1.0" encoding="UTF-8" standalone="yes"?>
<Relationships xmlns="http://schemas.openxmlformats.org/package/2006/relationships"><Relationship Id="rId3" Type="http://schemas.openxmlformats.org/officeDocument/2006/relationships/hyperlink" Target="https://dingley.org.uk/dingleys-promise-training/early-years-inclusion-programme/" TargetMode="External"/><Relationship Id="rId7"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jpg"/></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3.png"/><Relationship Id="rId7"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4.jp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chart" Target="../charts/chart1.xml"/><Relationship Id="rId4" Type="http://schemas.openxmlformats.org/officeDocument/2006/relationships/image" Target="../media/image4.jp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chart" Target="../charts/chart2.xml"/><Relationship Id="rId4" Type="http://schemas.openxmlformats.org/officeDocument/2006/relationships/image" Target="../media/image4.jpg"/></Relationships>
</file>

<file path=ppt/slides/_rels/slide1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hyperlink" Target="https://dingley.org.uk/dingleys-promise-training/early-years-inclusion-programme/" TargetMode="External"/><Relationship Id="rId7"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jpg"/></Relationships>
</file>

<file path=ppt/slides/_rels/slide14.xml.rels><?xml version="1.0" encoding="UTF-8" standalone="yes"?>
<Relationships xmlns="http://schemas.openxmlformats.org/package/2006/relationships"><Relationship Id="rId8" Type="http://schemas.openxmlformats.org/officeDocument/2006/relationships/image" Target="../media/image4.jp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5.xml.rels><?xml version="1.0" encoding="UTF-8" standalone="yes"?>
<Relationships xmlns="http://schemas.openxmlformats.org/package/2006/relationships"><Relationship Id="rId3" Type="http://schemas.openxmlformats.org/officeDocument/2006/relationships/hyperlink" Target="https://dingley.org.uk/dingleys-promise-training/early-years-inclusion-programme/" TargetMode="External"/><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4.jpg"/><Relationship Id="rId4" Type="http://schemas.openxmlformats.org/officeDocument/2006/relationships/hyperlink" Target="mailto:wendy.Butterfield@northyorks.gov.uk"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hyperlink" Target="https://childcareworks.org.uk/wraparound-toolkit/"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childcareworks.org.uk/early-years-toolkit/"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hyperlink" Target="https://childcareworks.org.uk/wraparound-toolkit/" TargetMode="External"/><Relationship Id="rId1" Type="http://schemas.openxmlformats.org/officeDocument/2006/relationships/slideLayout" Target="../slideLayouts/slideLayout2.xml"/><Relationship Id="rId5" Type="http://schemas.openxmlformats.org/officeDocument/2006/relationships/hyperlink" Target="https://childcareworks.org.uk/wraparound-toolkit/sub-topic/send-and-inclusive-practice/" TargetMode="External"/><Relationship Id="rId4" Type="http://schemas.openxmlformats.org/officeDocument/2006/relationships/image" Target="../media/image22.png"/></Relationships>
</file>

<file path=ppt/slides/_rels/slide21.xml.rels><?xml version="1.0" encoding="UTF-8" standalone="yes"?>
<Relationships xmlns="http://schemas.openxmlformats.org/package/2006/relationships"><Relationship Id="rId2" Type="http://schemas.openxmlformats.org/officeDocument/2006/relationships/hyperlink" Target="https://eur02.safelinks.protection.outlook.com/?url=https%3A%2F%2Fdingley.us7.list-manage.com%2Ftrack%2Fclick%3Fu%3D01d1e7dbe96ebed8f92641b6f%26id%3D01bbb2deec%26e%3Ddc502d8d86&amp;data=05%7C02%7Clynne.kilford%40northyorks.gov.uk%7C7809cab445d5415cb32a08dd211827ec%7Cad3d9c73983044a1b487e1055441c70e%7C0%7C0%7C638703110139841599%7CUnknown%7CTWFpbGZsb3d8eyJFbXB0eU1hcGkiOnRydWUsIlYiOiIwLjAuMDAwMCIsIlAiOiJXaW4zMiIsIkFOIjoiTWFpbCIsIldUIjoyfQ%3D%3D%7C0%7C%7C%7C&amp;sdata=A98Hfp%2Fx%2FOAttr4wBXORFIE52GHiz7Uiog0le6XNs1o%3D&amp;reserved=0"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councilfordisabledchildren.org.uk/about-us-0/networks/early-years-send" TargetMode="External"/><Relationship Id="rId2" Type="http://schemas.openxmlformats.org/officeDocument/2006/relationships/hyperlink" Target="https://childcareworks.org.uk/early-years-toolkit/" TargetMode="External"/><Relationship Id="rId1" Type="http://schemas.openxmlformats.org/officeDocument/2006/relationships/slideLayout" Target="../slideLayouts/slideLayout2.xml"/><Relationship Id="rId6" Type="http://schemas.openxmlformats.org/officeDocument/2006/relationships/hyperlink" Target="https://www.familyandchildcaretrust.org/providing-childcare-children-special-educational-needs-and-disabilities" TargetMode="External"/><Relationship Id="rId5" Type="http://schemas.openxmlformats.org/officeDocument/2006/relationships/hyperlink" Target="https://www.pacey.org.uk/understanding-autism/" TargetMode="External"/><Relationship Id="rId4" Type="http://schemas.openxmlformats.org/officeDocument/2006/relationships/hyperlink" Target="https://help-for-early-years-providers.education.gov.uk/support-for-practitioners/meeting-the-needs-of-all-children" TargetMode="External"/></Relationships>
</file>

<file path=ppt/slides/_rels/slide23.xml.rels><?xml version="1.0" encoding="UTF-8" standalone="yes"?>
<Relationships xmlns="http://schemas.openxmlformats.org/package/2006/relationships"><Relationship Id="rId3" Type="http://schemas.openxmlformats.org/officeDocument/2006/relationships/hyperlink" Target="https://localityboardsnorthyorks.co.uk/" TargetMode="External"/><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8.xml"/><Relationship Id="rId1" Type="http://schemas.openxmlformats.org/officeDocument/2006/relationships/slideLayout" Target="../slideLayouts/slideLayout4.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2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9.xml"/><Relationship Id="rId1" Type="http://schemas.openxmlformats.org/officeDocument/2006/relationships/slideLayout" Target="../slideLayouts/slideLayout4.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4.png"/></Relationships>
</file>

<file path=ppt/slides/_rels/slide2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24.png"/></Relationships>
</file>

<file path=ppt/slides/_rels/slide2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1.xml"/><Relationship Id="rId1" Type="http://schemas.openxmlformats.org/officeDocument/2006/relationships/slideLayout" Target="../slideLayouts/slideLayout4.xml"/><Relationship Id="rId5" Type="http://schemas.openxmlformats.org/officeDocument/2006/relationships/hyperlink" Target="https://safeguardingchildren.co.uk/Resources/early-help-assessment-form/" TargetMode="External"/><Relationship Id="rId4" Type="http://schemas.openxmlformats.org/officeDocument/2006/relationships/image" Target="../media/image24.png"/></Relationships>
</file>

<file path=ppt/slides/_rels/slide2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image" Target="../media/image24.png"/></Relationships>
</file>

<file path=ppt/slides/_rels/slide2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3.xml"/><Relationship Id="rId1" Type="http://schemas.openxmlformats.org/officeDocument/2006/relationships/slideLayout" Target="../slideLayouts/slideLayout4.xml"/><Relationship Id="rId5" Type="http://schemas.openxmlformats.org/officeDocument/2006/relationships/image" Target="../media/image30.png"/><Relationship Id="rId4" Type="http://schemas.openxmlformats.org/officeDocument/2006/relationships/image" Target="../media/image24.png"/></Relationships>
</file>

<file path=ppt/slides/_rels/slide30.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27.png"/><Relationship Id="rId7" Type="http://schemas.openxmlformats.org/officeDocument/2006/relationships/image" Target="../media/image33.png"/><Relationship Id="rId2" Type="http://schemas.openxmlformats.org/officeDocument/2006/relationships/notesSlide" Target="../notesSlides/notesSlide14.xml"/><Relationship Id="rId1" Type="http://schemas.openxmlformats.org/officeDocument/2006/relationships/slideLayout" Target="../slideLayouts/slideLayout4.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24.png"/><Relationship Id="rId9" Type="http://schemas.openxmlformats.org/officeDocument/2006/relationships/image" Target="../media/image35.jpe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4.xml"/><Relationship Id="rId1" Type="http://schemas.openxmlformats.org/officeDocument/2006/relationships/video" Target="https://www.youtube.com/embed/T4ouq7MVj9s?feature=oembed" TargetMode="External"/><Relationship Id="rId6" Type="http://schemas.openxmlformats.org/officeDocument/2006/relationships/image" Target="../media/image36.jpeg"/><Relationship Id="rId5" Type="http://schemas.openxmlformats.org/officeDocument/2006/relationships/image" Target="../media/image24.png"/><Relationship Id="rId4" Type="http://schemas.openxmlformats.org/officeDocument/2006/relationships/image" Target="../media/image27.png"/></Relationships>
</file>

<file path=ppt/slides/_rels/slide3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6.xml"/><Relationship Id="rId1" Type="http://schemas.openxmlformats.org/officeDocument/2006/relationships/slideLayout" Target="../slideLayouts/slideLayout4.xml"/><Relationship Id="rId5" Type="http://schemas.openxmlformats.org/officeDocument/2006/relationships/image" Target="../media/image37.png"/><Relationship Id="rId4" Type="http://schemas.openxmlformats.org/officeDocument/2006/relationships/image" Target="../media/image24.png"/></Relationships>
</file>

<file path=ppt/slides/_rels/slide3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7.xml"/><Relationship Id="rId1" Type="http://schemas.openxmlformats.org/officeDocument/2006/relationships/slideLayout" Target="../slideLayouts/slideLayout4.xml"/><Relationship Id="rId4" Type="http://schemas.openxmlformats.org/officeDocument/2006/relationships/image" Target="../media/image24.png"/></Relationships>
</file>

<file path=ppt/slides/_rels/slide34.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39.png"/><Relationship Id="rId2" Type="http://schemas.openxmlformats.org/officeDocument/2006/relationships/notesSlide" Target="../notesSlides/notesSlide18.xml"/><Relationship Id="rId1" Type="http://schemas.openxmlformats.org/officeDocument/2006/relationships/slideLayout" Target="../slideLayouts/slideLayout4.xml"/><Relationship Id="rId6" Type="http://schemas.openxmlformats.org/officeDocument/2006/relationships/image" Target="../media/image38.png"/><Relationship Id="rId5" Type="http://schemas.openxmlformats.org/officeDocument/2006/relationships/hyperlink" Target="https://nyes.info/Page/38583" TargetMode="External"/><Relationship Id="rId4" Type="http://schemas.openxmlformats.org/officeDocument/2006/relationships/image" Target="../media/image24.png"/></Relationships>
</file>

<file path=ppt/slides/_rels/slide3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9.xml"/><Relationship Id="rId1" Type="http://schemas.openxmlformats.org/officeDocument/2006/relationships/slideLayout" Target="../slideLayouts/slideLayout4.xml"/><Relationship Id="rId6" Type="http://schemas.openxmlformats.org/officeDocument/2006/relationships/image" Target="../media/image40.png"/><Relationship Id="rId5" Type="http://schemas.openxmlformats.org/officeDocument/2006/relationships/hyperlink" Target="https://nyes.info/Page/38583" TargetMode="External"/><Relationship Id="rId4" Type="http://schemas.openxmlformats.org/officeDocument/2006/relationships/image" Target="../media/image24.png"/></Relationships>
</file>

<file path=ppt/slides/_rels/slide36.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hyperlink" Target="https://nyes.info/Page/38583" TargetMode="External"/><Relationship Id="rId2" Type="http://schemas.openxmlformats.org/officeDocument/2006/relationships/notesSlide" Target="../notesSlides/notesSlide20.xml"/><Relationship Id="rId1" Type="http://schemas.openxmlformats.org/officeDocument/2006/relationships/slideLayout" Target="../slideLayouts/slideLayout4.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24.png"/></Relationships>
</file>

<file path=ppt/slides/_rels/slide3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1.xml"/><Relationship Id="rId1" Type="http://schemas.openxmlformats.org/officeDocument/2006/relationships/slideLayout" Target="../slideLayouts/slideLayout4.xml"/><Relationship Id="rId5" Type="http://schemas.openxmlformats.org/officeDocument/2006/relationships/hyperlink" Target="mailto:rachel.yeadon@northyorks.gov.uk" TargetMode="External"/><Relationship Id="rId4" Type="http://schemas.openxmlformats.org/officeDocument/2006/relationships/image" Target="../media/image43.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hyperlink" Target="https://view.officeapps.live.com/op/view.aspx?src=https%3A%2F%2Fcyps.northyorks.gov.uk%2Fsites%2Fdefault%2Ffiles%2FSEND%2FSEND%2520Hubs%2FSEND%2520-%2520Hub%2520Referral%2520Form.docx&amp;wdOrigin=BROWSELINK" TargetMode="External"/><Relationship Id="rId2" Type="http://schemas.openxmlformats.org/officeDocument/2006/relationships/hyperlink" Target="https://cyps.northyorks.gov.uk/send-hubs?msclkid=8632b019d05e11ec883859f2a87f92da" TargetMode="Externa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hyperlink" Target="mailto:Tracy.johnson-hughes@northyorks.gov.uk" TargetMode="External"/><Relationship Id="rId2" Type="http://schemas.openxmlformats.org/officeDocument/2006/relationships/hyperlink" Target="mailto:Stacey.gould@northyorks.gov.uk" TargetMode="External"/><Relationship Id="rId1" Type="http://schemas.openxmlformats.org/officeDocument/2006/relationships/slideLayout" Target="../slideLayouts/slideLayout2.xml"/><Relationship Id="rId6" Type="http://schemas.openxmlformats.org/officeDocument/2006/relationships/hyperlink" Target="mailto:lorayne.farrington@northyorks.gov.uk" TargetMode="External"/><Relationship Id="rId5" Type="http://schemas.openxmlformats.org/officeDocument/2006/relationships/hyperlink" Target="mailto:lynne.kilford@northyorks.gov.uk" TargetMode="External"/><Relationship Id="rId4" Type="http://schemas.openxmlformats.org/officeDocument/2006/relationships/hyperlink" Target="mailto:Elizabeth.fawcett@northyorks.gov.uk" TargetMode="Externa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hyperlink" Target="https://councilfordisabledchildren.org.uk/sites/default/files/uploads/attachments/PfA%20outcomes%20Tool.pdf" TargetMode="Externa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hyperlink" Target="https://eur02.safelinks.protection.outlook.com/?url=https%3A%2F%2Fcyps.northyorks.gov.uk%2Fsenco-early-years&amp;data=05%7C02%7CLynne.Kilford%40northyorks.gov.uk%7C0977d854f5d34464f18508dd0e28f09c%7Cad3d9c73983044a1b487e1055441c70e%7C0%7C0%7C638682291173825252%7CUnknown%7CTWFpbGZsb3d8eyJFbXB0eU1hcGkiOnRydWUsIlYiOiIwLjAuMDAwMCIsIlAiOiJXaW4zMiIsIkFOIjoiTWFpbCIsIldUIjoyfQ%3D%3D%7C0%7C%7C%7C&amp;sdata=%2Bd7VTgbGWr9Um2RoiVRZfdff5jNEsRVSFCUMpXbpdao%3D&amp;reserved=0" TargetMode="External"/><Relationship Id="rId2" Type="http://schemas.openxmlformats.org/officeDocument/2006/relationships/hyperlink" Target="https://eur02.safelinks.protection.outlook.com/?url=https%3A%2F%2Fcyps.northyorks.gov.uk%2Findex.php%2Fsenco-network&amp;data=05%7C02%7CLynne.Kilford%40northyorks.gov.uk%7C0977d854f5d34464f18508dd0e28f09c%7Cad3d9c73983044a1b487e1055441c70e%7C0%7C0%7C638682291173808348%7CUnknown%7CTWFpbGZsb3d8eyJFbXB0eU1hcGkiOnRydWUsIlYiOiIwLjAuMDAwMCIsIlAiOiJXaW4zMiIsIkFOIjoiTWFpbCIsIldUIjoyfQ%3D%3D%7C0%7C%7C%7C&amp;sdata=oubazQkrSvcOwM3yB2GaaCUvH4OxRSDsXiCdapTZl9M%3D&amp;reserved=0" TargetMode="Externa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hyperlink" Target="https://educationendowmentfoundation.org.uk/early-years" TargetMode="External"/><Relationship Id="rId2" Type="http://schemas.openxmlformats.org/officeDocument/2006/relationships/hyperlink" Target="https://educationendowmentfoundation.org.uk/education-evidence/using-pupil-premium" TargetMode="External"/><Relationship Id="rId1" Type="http://schemas.openxmlformats.org/officeDocument/2006/relationships/slideLayout" Target="../slideLayouts/slideLayout2.xml"/><Relationship Id="rId6" Type="http://schemas.openxmlformats.org/officeDocument/2006/relationships/hyperlink" Target="https://educationendowmentfoundation.org.uk/projects-and-evaluation/projects-recruiting" TargetMode="External"/><Relationship Id="rId5" Type="http://schemas.openxmlformats.org/officeDocument/2006/relationships/hyperlink" Target="https://educationendowmentfoundation.org.uk/education-evidence/secondary" TargetMode="External"/><Relationship Id="rId4" Type="http://schemas.openxmlformats.org/officeDocument/2006/relationships/hyperlink" Target="https://educationendowmentfoundation.org.uk/education-evidence/primary" TargetMode="External"/></Relationships>
</file>

<file path=ppt/slides/_rels/slide46.xml.rels><?xml version="1.0" encoding="UTF-8" standalone="yes"?>
<Relationships xmlns="http://schemas.openxmlformats.org/package/2006/relationships"><Relationship Id="rId3" Type="http://schemas.openxmlformats.org/officeDocument/2006/relationships/hyperlink" Target="https://asset.nasen.org.uk/17667_leadership_and_senco_toolkit_2.pdf" TargetMode="External"/><Relationship Id="rId2" Type="http://schemas.openxmlformats.org/officeDocument/2006/relationships/hyperlink" Target="https://nasen.org.uk/resources/early-years-send-review-guide" TargetMode="External"/><Relationship Id="rId1" Type="http://schemas.openxmlformats.org/officeDocument/2006/relationships/slideLayout" Target="../slideLayouts/slideLayout2.xml"/><Relationship Id="rId5" Type="http://schemas.openxmlformats.org/officeDocument/2006/relationships/hyperlink" Target="https://www.wholeschoolsend.org.uk/events" TargetMode="External"/><Relationship Id="rId4" Type="http://schemas.openxmlformats.org/officeDocument/2006/relationships/hyperlink" Target="https://www.wholeschoolsend.org.uk/page/send-forums" TargetMode="External"/></Relationships>
</file>

<file path=ppt/slides/_rels/slide47.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hyperlink" Target="mailto:lynne.kilford@northyorks.gov.uk" TargetMode="External"/><Relationship Id="rId2" Type="http://schemas.openxmlformats.org/officeDocument/2006/relationships/image" Target="../media/image4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5830DC8-8CB0-4304-98AF-96D75BC44614}"/>
              </a:ext>
            </a:extLst>
          </p:cNvPr>
          <p:cNvSpPr>
            <a:spLocks noGrp="1"/>
          </p:cNvSpPr>
          <p:nvPr>
            <p:ph type="ctrTitle"/>
          </p:nvPr>
        </p:nvSpPr>
        <p:spPr>
          <a:xfrm>
            <a:off x="938033" y="3830563"/>
            <a:ext cx="9144000" cy="727006"/>
          </a:xfrm>
        </p:spPr>
        <p:txBody>
          <a:bodyPr>
            <a:noAutofit/>
          </a:bodyPr>
          <a:lstStyle/>
          <a:p>
            <a:r>
              <a:rPr lang="en-GB" sz="4800" dirty="0">
                <a:latin typeface="Arial"/>
                <a:cs typeface="Arial"/>
              </a:rPr>
              <a:t>Early Years SENCO Network</a:t>
            </a:r>
            <a:endParaRPr lang="en-GB" sz="4800" dirty="0"/>
          </a:p>
        </p:txBody>
      </p:sp>
      <p:sp>
        <p:nvSpPr>
          <p:cNvPr id="3" name="Title 3">
            <a:extLst>
              <a:ext uri="{FF2B5EF4-FFF2-40B4-BE49-F238E27FC236}">
                <a16:creationId xmlns:a16="http://schemas.microsoft.com/office/drawing/2014/main" id="{E25B0CAF-D1F5-C76D-20E1-7DFF16899352}"/>
              </a:ext>
            </a:extLst>
          </p:cNvPr>
          <p:cNvSpPr txBox="1">
            <a:spLocks/>
          </p:cNvSpPr>
          <p:nvPr/>
        </p:nvSpPr>
        <p:spPr>
          <a:xfrm>
            <a:off x="1007806" y="4643975"/>
            <a:ext cx="9144000" cy="727006"/>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4400" b="1" kern="1200">
                <a:solidFill>
                  <a:srgbClr val="005489"/>
                </a:solidFill>
                <a:latin typeface="Arial" panose="020B0604020202020204" pitchFamily="34" charset="0"/>
                <a:ea typeface="+mj-ea"/>
                <a:cs typeface="Arial" panose="020B0604020202020204" pitchFamily="34" charset="0"/>
              </a:defRPr>
            </a:lvl1pPr>
          </a:lstStyle>
          <a:p>
            <a:r>
              <a:rPr lang="en-GB" sz="3600" dirty="0">
                <a:solidFill>
                  <a:schemeClr val="tx1"/>
                </a:solidFill>
                <a:latin typeface="Arial"/>
                <a:cs typeface="Arial"/>
              </a:rPr>
              <a:t>12</a:t>
            </a:r>
            <a:r>
              <a:rPr lang="en-GB" sz="3600" baseline="30000" dirty="0">
                <a:solidFill>
                  <a:schemeClr val="tx1"/>
                </a:solidFill>
                <a:latin typeface="Arial"/>
                <a:cs typeface="Arial"/>
              </a:rPr>
              <a:t>th</a:t>
            </a:r>
            <a:r>
              <a:rPr lang="en-GB" sz="3600" dirty="0">
                <a:solidFill>
                  <a:schemeClr val="tx1"/>
                </a:solidFill>
                <a:latin typeface="Arial"/>
                <a:cs typeface="Arial"/>
              </a:rPr>
              <a:t> February 2025 </a:t>
            </a:r>
          </a:p>
        </p:txBody>
      </p:sp>
    </p:spTree>
    <p:extLst>
      <p:ext uri="{BB962C8B-B14F-4D97-AF65-F5344CB8AC3E}">
        <p14:creationId xmlns:p14="http://schemas.microsoft.com/office/powerpoint/2010/main" val="25914133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4465BC-3416-F5E9-54DA-85F14AFACC3D}"/>
              </a:ext>
            </a:extLst>
          </p:cNvPr>
          <p:cNvSpPr>
            <a:spLocks noGrp="1"/>
          </p:cNvSpPr>
          <p:nvPr>
            <p:ph type="title"/>
          </p:nvPr>
        </p:nvSpPr>
        <p:spPr/>
        <p:txBody>
          <a:bodyPr/>
          <a:lstStyle/>
          <a:p>
            <a:r>
              <a:rPr lang="en-GB" dirty="0"/>
              <a:t>Agenda</a:t>
            </a:r>
          </a:p>
        </p:txBody>
      </p:sp>
      <p:sp>
        <p:nvSpPr>
          <p:cNvPr id="3" name="Content Placeholder 2">
            <a:extLst>
              <a:ext uri="{FF2B5EF4-FFF2-40B4-BE49-F238E27FC236}">
                <a16:creationId xmlns:a16="http://schemas.microsoft.com/office/drawing/2014/main" id="{40070A51-60E7-97E1-CDC8-4E105761CDB4}"/>
              </a:ext>
            </a:extLst>
          </p:cNvPr>
          <p:cNvSpPr>
            <a:spLocks noGrp="1"/>
          </p:cNvSpPr>
          <p:nvPr>
            <p:ph idx="1"/>
          </p:nvPr>
        </p:nvSpPr>
        <p:spPr/>
        <p:txBody>
          <a:bodyPr>
            <a:normAutofit lnSpcReduction="10000"/>
          </a:bodyPr>
          <a:lstStyle/>
          <a:p>
            <a:r>
              <a:rPr lang="en-GB" dirty="0"/>
              <a:t>9:30 Welcome and Introductions</a:t>
            </a:r>
          </a:p>
          <a:p>
            <a:r>
              <a:rPr lang="en-GB" dirty="0"/>
              <a:t>9:40: Lucy Wade- Digital EHCPs. </a:t>
            </a:r>
          </a:p>
          <a:p>
            <a:r>
              <a:rPr lang="en-GB" dirty="0"/>
              <a:t>10:10: Wendy Butterfield- Dingley’s Promise Updates </a:t>
            </a:r>
          </a:p>
          <a:p>
            <a:r>
              <a:rPr lang="en-GB" dirty="0"/>
              <a:t>10:25: Rachel Yeadon- Early Help and Available training</a:t>
            </a:r>
          </a:p>
          <a:p>
            <a:r>
              <a:rPr lang="en-GB" dirty="0"/>
              <a:t>10:40: Holly Strickland- VERBO</a:t>
            </a:r>
          </a:p>
          <a:p>
            <a:r>
              <a:rPr lang="en-GB" dirty="0"/>
              <a:t>Close</a:t>
            </a:r>
          </a:p>
          <a:p>
            <a:r>
              <a:rPr lang="en-GB" dirty="0"/>
              <a:t>Further key messages and reminders are in the slides and the full presentation will be uploaded onto CYPS info. </a:t>
            </a:r>
          </a:p>
        </p:txBody>
      </p:sp>
    </p:spTree>
    <p:extLst>
      <p:ext uri="{BB962C8B-B14F-4D97-AF65-F5344CB8AC3E}">
        <p14:creationId xmlns:p14="http://schemas.microsoft.com/office/powerpoint/2010/main" val="486293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696750-F447-0854-AB3F-F837D60C6B19}"/>
              </a:ext>
            </a:extLst>
          </p:cNvPr>
          <p:cNvSpPr>
            <a:spLocks noGrp="1"/>
          </p:cNvSpPr>
          <p:nvPr>
            <p:ph type="title"/>
          </p:nvPr>
        </p:nvSpPr>
        <p:spPr/>
        <p:txBody>
          <a:bodyPr/>
          <a:lstStyle/>
          <a:p>
            <a:r>
              <a:rPr lang="en-GB" dirty="0"/>
              <a:t>Lucy Wade: Digital EHCPs</a:t>
            </a:r>
          </a:p>
        </p:txBody>
      </p:sp>
      <p:sp>
        <p:nvSpPr>
          <p:cNvPr id="3" name="Content Placeholder 2">
            <a:extLst>
              <a:ext uri="{FF2B5EF4-FFF2-40B4-BE49-F238E27FC236}">
                <a16:creationId xmlns:a16="http://schemas.microsoft.com/office/drawing/2014/main" id="{321F3D3B-CD74-1139-03B9-9E86DA5F1077}"/>
              </a:ext>
            </a:extLst>
          </p:cNvPr>
          <p:cNvSpPr>
            <a:spLocks noGrp="1"/>
          </p:cNvSpPr>
          <p:nvPr>
            <p:ph idx="1"/>
          </p:nvPr>
        </p:nvSpPr>
        <p:spPr/>
        <p:txBody>
          <a:bodyPr/>
          <a:lstStyle/>
          <a:p>
            <a:endParaRPr lang="en-GB"/>
          </a:p>
        </p:txBody>
      </p:sp>
    </p:spTree>
    <p:extLst>
      <p:ext uri="{BB962C8B-B14F-4D97-AF65-F5344CB8AC3E}">
        <p14:creationId xmlns:p14="http://schemas.microsoft.com/office/powerpoint/2010/main" val="36812816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2EB630-6C2A-474E-89FB-FD332450D701}"/>
              </a:ext>
            </a:extLst>
          </p:cNvPr>
          <p:cNvSpPr>
            <a:spLocks noGrp="1"/>
          </p:cNvSpPr>
          <p:nvPr>
            <p:ph type="ctrTitle"/>
          </p:nvPr>
        </p:nvSpPr>
        <p:spPr>
          <a:xfrm>
            <a:off x="4038600" y="1939159"/>
            <a:ext cx="7644627" cy="2096924"/>
          </a:xfrm>
        </p:spPr>
        <p:txBody>
          <a:bodyPr>
            <a:normAutofit/>
          </a:bodyPr>
          <a:lstStyle/>
          <a:p>
            <a:pPr algn="r"/>
            <a:r>
              <a:rPr lang="en-GB" dirty="0"/>
              <a:t>Dingley’s Promise</a:t>
            </a:r>
            <a:br>
              <a:rPr lang="en-GB" dirty="0"/>
            </a:br>
            <a:r>
              <a:rPr lang="en-GB" dirty="0"/>
              <a:t>Early Years SENCO update</a:t>
            </a:r>
          </a:p>
        </p:txBody>
      </p:sp>
      <p:sp>
        <p:nvSpPr>
          <p:cNvPr id="3" name="Subtitle 2">
            <a:extLst>
              <a:ext uri="{FF2B5EF4-FFF2-40B4-BE49-F238E27FC236}">
                <a16:creationId xmlns:a16="http://schemas.microsoft.com/office/drawing/2014/main" id="{8EB48285-1A30-479E-9DEE-E0024C6DB09A}"/>
              </a:ext>
            </a:extLst>
          </p:cNvPr>
          <p:cNvSpPr>
            <a:spLocks noGrp="1"/>
          </p:cNvSpPr>
          <p:nvPr>
            <p:ph type="subTitle" idx="1"/>
          </p:nvPr>
        </p:nvSpPr>
        <p:spPr>
          <a:xfrm>
            <a:off x="4038600" y="4672222"/>
            <a:ext cx="7644627" cy="1329443"/>
          </a:xfrm>
        </p:spPr>
        <p:txBody>
          <a:bodyPr>
            <a:normAutofit/>
          </a:bodyPr>
          <a:lstStyle/>
          <a:p>
            <a:pPr algn="r"/>
            <a:r>
              <a:rPr lang="en-GB" dirty="0"/>
              <a:t>January 2025</a:t>
            </a:r>
          </a:p>
          <a:p>
            <a:pPr algn="r"/>
            <a:r>
              <a:rPr lang="en-GB" dirty="0"/>
              <a:t>Wendy Butterfield</a:t>
            </a:r>
          </a:p>
        </p:txBody>
      </p:sp>
      <p:pic>
        <p:nvPicPr>
          <p:cNvPr id="5" name="Picture 4">
            <a:extLst>
              <a:ext uri="{FF2B5EF4-FFF2-40B4-BE49-F238E27FC236}">
                <a16:creationId xmlns:a16="http://schemas.microsoft.com/office/drawing/2014/main" id="{5F35AEED-1497-4C00-B580-B7CB33F605C2}"/>
              </a:ext>
            </a:extLst>
          </p:cNvPr>
          <p:cNvPicPr>
            <a:picLocks noChangeAspect="1"/>
          </p:cNvPicPr>
          <p:nvPr/>
        </p:nvPicPr>
        <p:blipFill rotWithShape="1">
          <a:blip r:embed="rId3"/>
          <a:srcRect l="80250" t="65482" r="12500" b="17481"/>
          <a:stretch/>
        </p:blipFill>
        <p:spPr>
          <a:xfrm>
            <a:off x="748714" y="5221009"/>
            <a:ext cx="883920" cy="1168400"/>
          </a:xfrm>
          <a:prstGeom prst="rect">
            <a:avLst/>
          </a:prstGeom>
        </p:spPr>
      </p:pic>
      <p:pic>
        <p:nvPicPr>
          <p:cNvPr id="6" name="Picture 5" descr="A blue text on a white background&#10;&#10;Description automatically generated with medium confidence">
            <a:extLst>
              <a:ext uri="{FF2B5EF4-FFF2-40B4-BE49-F238E27FC236}">
                <a16:creationId xmlns:a16="http://schemas.microsoft.com/office/drawing/2014/main" id="{EEC73B95-4125-4675-9655-9CC6219755C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49772" y="479537"/>
            <a:ext cx="1590675" cy="533400"/>
          </a:xfrm>
          <a:prstGeom prst="rect">
            <a:avLst/>
          </a:prstGeom>
        </p:spPr>
      </p:pic>
    </p:spTree>
    <p:extLst>
      <p:ext uri="{BB962C8B-B14F-4D97-AF65-F5344CB8AC3E}">
        <p14:creationId xmlns:p14="http://schemas.microsoft.com/office/powerpoint/2010/main" val="38612584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0128D22-F4B9-46EE-BC65-FA58810BCD6B}"/>
              </a:ext>
            </a:extLst>
          </p:cNvPr>
          <p:cNvSpPr/>
          <p:nvPr/>
        </p:nvSpPr>
        <p:spPr>
          <a:xfrm>
            <a:off x="144193" y="162968"/>
            <a:ext cx="9747716" cy="1077218"/>
          </a:xfrm>
          <a:prstGeom prst="rect">
            <a:avLst/>
          </a:prstGeom>
          <a:solidFill>
            <a:schemeClr val="accent5">
              <a:lumMod val="20000"/>
              <a:lumOff val="80000"/>
            </a:schemeClr>
          </a:solidFill>
        </p:spPr>
        <p:txBody>
          <a:bodyPr wrap="square" lIns="91440" tIns="45720" rIns="91440" bIns="45720" anchor="t">
            <a:spAutoFit/>
          </a:bodyPr>
          <a:lstStyle/>
          <a:p>
            <a:pPr algn="ctr">
              <a:defRPr/>
            </a:pPr>
            <a:endParaRPr kumimoji="0" lang="en-GB" sz="1000" b="1" i="0" u="none" strike="noStrike" kern="1200" cap="none" spc="0" normalizeH="0" baseline="0" noProof="0" dirty="0">
              <a:ln>
                <a:noFill/>
              </a:ln>
              <a:effectLst/>
              <a:uLnTx/>
              <a:uFillTx/>
              <a:latin typeface="Segoe Print" panose="02000600000000000000" pitchFamily="2" charset="0"/>
            </a:endParaRPr>
          </a:p>
          <a:p>
            <a:pPr algn="ctr">
              <a:defRPr/>
            </a:pPr>
            <a:r>
              <a:rPr kumimoji="0" lang="en-GB" sz="2200" b="1" i="0" u="none" strike="noStrike" kern="1200" cap="none" spc="0" normalizeH="0" baseline="0" noProof="0" dirty="0">
                <a:ln>
                  <a:noFill/>
                </a:ln>
                <a:effectLst/>
                <a:uLnTx/>
                <a:uFillTx/>
                <a:latin typeface="Segoe Print" panose="02000600000000000000" pitchFamily="2" charset="0"/>
              </a:rPr>
              <a:t>Dingley’s Promise – Early Years Inclusion Project (North Yorkshire)</a:t>
            </a:r>
          </a:p>
          <a:p>
            <a:pPr algn="ctr">
              <a:defRPr/>
            </a:pPr>
            <a:r>
              <a:rPr lang="en-GB" sz="2200" dirty="0">
                <a:latin typeface="Segoe Print" panose="02000600000000000000" pitchFamily="2" charset="0"/>
              </a:rPr>
              <a:t>Do you want access to cutting edge training?</a:t>
            </a:r>
            <a:endParaRPr kumimoji="0" lang="en-GB" sz="2200" i="0" u="none" strike="noStrike" kern="1200" cap="none" spc="0" normalizeH="0" baseline="0" noProof="0" dirty="0">
              <a:ln>
                <a:noFill/>
              </a:ln>
              <a:effectLst/>
              <a:uLnTx/>
              <a:uFillTx/>
              <a:latin typeface="Segoe Print" panose="02000600000000000000" pitchFamily="2" charset="0"/>
            </a:endParaRPr>
          </a:p>
          <a:p>
            <a:pPr algn="ctr">
              <a:defRPr/>
            </a:pPr>
            <a:endParaRPr kumimoji="0" lang="en-GB" sz="1000" b="1" i="0" u="none" strike="noStrike" kern="1200" cap="none" spc="0" normalizeH="0" baseline="0" noProof="0" dirty="0">
              <a:ln>
                <a:noFill/>
              </a:ln>
              <a:effectLst/>
              <a:uLnTx/>
              <a:uFillTx/>
              <a:latin typeface="Segoe Print" panose="02000600000000000000" pitchFamily="2" charset="0"/>
            </a:endParaRPr>
          </a:p>
        </p:txBody>
      </p:sp>
      <p:sp>
        <p:nvSpPr>
          <p:cNvPr id="15" name="TextBox 14">
            <a:extLst>
              <a:ext uri="{FF2B5EF4-FFF2-40B4-BE49-F238E27FC236}">
                <a16:creationId xmlns:a16="http://schemas.microsoft.com/office/drawing/2014/main" id="{BE9F02DE-ED30-461B-96DC-F2E7770EB603}"/>
              </a:ext>
            </a:extLst>
          </p:cNvPr>
          <p:cNvSpPr txBox="1"/>
          <p:nvPr/>
        </p:nvSpPr>
        <p:spPr>
          <a:xfrm>
            <a:off x="144193" y="1364087"/>
            <a:ext cx="11771227" cy="5262979"/>
          </a:xfrm>
          <a:prstGeom prst="rect">
            <a:avLst/>
          </a:prstGeom>
          <a:solidFill>
            <a:schemeClr val="accent5">
              <a:lumMod val="20000"/>
              <a:lumOff val="80000"/>
            </a:schemeClr>
          </a:solidFill>
        </p:spPr>
        <p:txBody>
          <a:bodyPr wrap="square">
            <a:spAutoFit/>
          </a:bodyPr>
          <a:lstStyle/>
          <a:p>
            <a:r>
              <a:rPr lang="en-US" sz="2400" dirty="0"/>
              <a:t>Free online training for </a:t>
            </a:r>
            <a:r>
              <a:rPr lang="en-US" sz="2400" b="1" dirty="0"/>
              <a:t>those working with young children (0-5 years)</a:t>
            </a:r>
          </a:p>
          <a:p>
            <a:endParaRPr lang="en-US" sz="2400" dirty="0">
              <a:cs typeface="Calibri"/>
            </a:endParaRPr>
          </a:p>
          <a:p>
            <a:r>
              <a:rPr lang="en-US" dirty="0"/>
              <a:t>Courses include:</a:t>
            </a:r>
            <a:endParaRPr lang="en-US" dirty="0">
              <a:cs typeface="Calibri" panose="020F0502020204030204"/>
            </a:endParaRPr>
          </a:p>
          <a:p>
            <a:pPr marL="914400" lvl="1" indent="-457200">
              <a:buFont typeface="+mj-lt"/>
              <a:buAutoNum type="arabicPeriod"/>
            </a:pPr>
            <a:r>
              <a:rPr lang="en-GB" sz="2000" b="1" dirty="0"/>
              <a:t>Introduction To Early Years Inclusive Practice – </a:t>
            </a:r>
            <a:r>
              <a:rPr lang="en-GB" sz="2000" dirty="0"/>
              <a:t>environment, learning styles and individualised learning</a:t>
            </a:r>
            <a:endParaRPr lang="en-GB" sz="2000" dirty="0">
              <a:cs typeface="Calibri"/>
            </a:endParaRPr>
          </a:p>
          <a:p>
            <a:pPr marL="914400" lvl="1" indent="-457200">
              <a:buFont typeface="+mj-lt"/>
              <a:buAutoNum type="arabicPeriod"/>
            </a:pPr>
            <a:r>
              <a:rPr lang="en-GB" sz="2000" b="1" dirty="0"/>
              <a:t>Early Years SEND Transitions – </a:t>
            </a:r>
            <a:r>
              <a:rPr lang="en-GB" sz="2000" dirty="0"/>
              <a:t>explore positive transitions for children with SEND</a:t>
            </a:r>
            <a:endParaRPr lang="en-GB" sz="2000" dirty="0">
              <a:ea typeface="+mn-ea"/>
              <a:cs typeface="Calibri"/>
            </a:endParaRPr>
          </a:p>
          <a:p>
            <a:pPr marL="914400" lvl="1" indent="-457200">
              <a:buFont typeface="+mj-lt"/>
              <a:buAutoNum type="arabicPeriod"/>
            </a:pPr>
            <a:r>
              <a:rPr lang="en-GB" sz="2000" b="1" dirty="0">
                <a:ea typeface="+mn-lt"/>
                <a:cs typeface="+mn-lt"/>
              </a:rPr>
              <a:t>Managing Behaviours that Challenge – </a:t>
            </a:r>
            <a:r>
              <a:rPr lang="en-GB" sz="2000" dirty="0">
                <a:ea typeface="+mn-lt"/>
                <a:cs typeface="+mn-lt"/>
              </a:rPr>
              <a:t>influences on behaviour and getting the right support</a:t>
            </a:r>
            <a:endParaRPr lang="en-US" sz="2000" dirty="0">
              <a:ea typeface="+mn-lt"/>
              <a:cs typeface="+mn-lt"/>
            </a:endParaRPr>
          </a:p>
          <a:p>
            <a:pPr marL="914400" lvl="1" indent="-457200">
              <a:buFont typeface="+mj-lt"/>
              <a:buAutoNum type="arabicPeriod"/>
            </a:pPr>
            <a:r>
              <a:rPr lang="en-GB" sz="2000" b="1" dirty="0">
                <a:ea typeface="+mn-lt"/>
                <a:cs typeface="+mn-lt"/>
              </a:rPr>
              <a:t>Having Difficult Conversations with Families – </a:t>
            </a:r>
            <a:r>
              <a:rPr lang="en-GB" sz="2000" dirty="0">
                <a:ea typeface="+mn-lt"/>
                <a:cs typeface="+mn-lt"/>
              </a:rPr>
              <a:t>plan for difficult conversations</a:t>
            </a:r>
          </a:p>
          <a:p>
            <a:pPr marL="914400" lvl="1" indent="-457200">
              <a:buFont typeface="+mj-lt"/>
              <a:buAutoNum type="arabicPeriod"/>
            </a:pPr>
            <a:r>
              <a:rPr lang="en-GB" sz="2000" b="1" dirty="0">
                <a:ea typeface="+mn-lt"/>
                <a:cs typeface="+mn-lt"/>
              </a:rPr>
              <a:t>The Voice of the Child </a:t>
            </a:r>
            <a:r>
              <a:rPr lang="en-GB" sz="2000" dirty="0">
                <a:ea typeface="+mn-lt"/>
                <a:cs typeface="+mn-lt"/>
              </a:rPr>
              <a:t>– communication strategies and the impact of relationships</a:t>
            </a:r>
          </a:p>
          <a:p>
            <a:pPr marL="914400" lvl="1" indent="-457200">
              <a:buFont typeface="+mj-lt"/>
              <a:buAutoNum type="arabicPeriod"/>
            </a:pPr>
            <a:r>
              <a:rPr lang="en-GB" sz="2000" b="1" i="1" dirty="0">
                <a:ea typeface="+mn-lt"/>
                <a:cs typeface="+mn-lt"/>
              </a:rPr>
              <a:t>Intersections within Early Years </a:t>
            </a:r>
            <a:r>
              <a:rPr lang="en-GB" sz="2000" i="1" dirty="0">
                <a:ea typeface="+mn-lt"/>
                <a:cs typeface="+mn-lt"/>
              </a:rPr>
              <a:t>- </a:t>
            </a:r>
            <a:r>
              <a:rPr lang="en-GB" sz="2000" b="0" i="1" dirty="0">
                <a:solidFill>
                  <a:srgbClr val="1E1E1E"/>
                </a:solidFill>
                <a:effectLst/>
              </a:rPr>
              <a:t> the overlapping and interdependent systems of discrimination and disadvantage that many face due to the intersections in their lives.</a:t>
            </a:r>
          </a:p>
          <a:p>
            <a:pPr marL="914400" lvl="1" indent="-457200">
              <a:buFont typeface="+mj-lt"/>
              <a:buAutoNum type="arabicPeriod"/>
            </a:pPr>
            <a:r>
              <a:rPr lang="en-GB" sz="2000" b="1" i="1" dirty="0">
                <a:solidFill>
                  <a:srgbClr val="1E1E1E"/>
                </a:solidFill>
              </a:rPr>
              <a:t>Leadership and Management of Inclusion </a:t>
            </a:r>
            <a:r>
              <a:rPr lang="en-GB" sz="2000" i="1" dirty="0">
                <a:solidFill>
                  <a:srgbClr val="1E1E1E"/>
                </a:solidFill>
              </a:rPr>
              <a:t>– give you tools to make the changes on your inclusivity journey</a:t>
            </a:r>
            <a:endParaRPr lang="en-GB" sz="2000" i="1" dirty="0"/>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dirty="0"/>
              <a:t>All courses are online and are a mix of workbook, clips and activities.</a:t>
            </a:r>
          </a:p>
          <a:p>
            <a:pPr marL="285750" indent="-285750">
              <a:buFont typeface="Arial" panose="020B0604020202020204" pitchFamily="34" charset="0"/>
              <a:buChar char="•"/>
            </a:pPr>
            <a:r>
              <a:rPr lang="en-GB" dirty="0"/>
              <a:t>Complete in any order and at your own pace.</a:t>
            </a:r>
            <a:endParaRPr lang="en-GB" dirty="0">
              <a:cs typeface="Calibri"/>
            </a:endParaRPr>
          </a:p>
          <a:p>
            <a:pPr marL="285750" indent="-285750">
              <a:buFont typeface="Arial" panose="020B0604020202020204" pitchFamily="34" charset="0"/>
              <a:buChar char="•"/>
            </a:pPr>
            <a:r>
              <a:rPr lang="en-GB" dirty="0">
                <a:cs typeface="Calibri"/>
              </a:rPr>
              <a:t>Receive a certificate of completion for each course. </a:t>
            </a:r>
          </a:p>
          <a:p>
            <a:pPr marL="285750" indent="-285750">
              <a:buFont typeface="Arial" panose="020B0604020202020204" pitchFamily="34" charset="0"/>
              <a:buChar char="•"/>
            </a:pPr>
            <a:r>
              <a:rPr lang="en-GB" dirty="0">
                <a:cs typeface="Calibri"/>
              </a:rPr>
              <a:t>Get the Dingley’s Promise Mark of Achievement!</a:t>
            </a:r>
          </a:p>
        </p:txBody>
      </p:sp>
      <p:sp>
        <p:nvSpPr>
          <p:cNvPr id="17" name="TextBox 16">
            <a:extLst>
              <a:ext uri="{FF2B5EF4-FFF2-40B4-BE49-F238E27FC236}">
                <a16:creationId xmlns:a16="http://schemas.microsoft.com/office/drawing/2014/main" id="{7CD5A594-678D-438D-98E2-B5921D7124E7}"/>
              </a:ext>
            </a:extLst>
          </p:cNvPr>
          <p:cNvSpPr txBox="1"/>
          <p:nvPr/>
        </p:nvSpPr>
        <p:spPr>
          <a:xfrm>
            <a:off x="9098764" y="4839335"/>
            <a:ext cx="2900634" cy="120032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Register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solidFill>
                  <a:schemeClr val="accent5">
                    <a:lumMod val="75000"/>
                  </a:schemeClr>
                </a:solidFill>
                <a:hlinkClick r:id="rId3">
                  <a:extLst>
                    <a:ext uri="{A12FA001-AC4F-418D-AE19-62706E023703}">
                      <ahyp:hlinkClr xmlns:ahyp="http://schemas.microsoft.com/office/drawing/2018/hyperlinkcolor" val="tx"/>
                    </a:ext>
                  </a:extLst>
                </a:hlinkClick>
              </a:rPr>
              <a:t>https://dingley.org.uk/dingleys-promise-training/early-years-inclusion-programme/</a:t>
            </a:r>
            <a:endParaRPr lang="en-GB" b="1" dirty="0">
              <a:solidFill>
                <a:schemeClr val="accent5">
                  <a:lumMod val="75000"/>
                </a:schemeClr>
              </a:solidFill>
              <a:cs typeface="Calibri"/>
            </a:endParaRPr>
          </a:p>
        </p:txBody>
      </p:sp>
      <p:pic>
        <p:nvPicPr>
          <p:cNvPr id="5" name="Picture 4" descr="A blue text on a white background&#10;&#10;Description automatically generated">
            <a:extLst>
              <a:ext uri="{FF2B5EF4-FFF2-40B4-BE49-F238E27FC236}">
                <a16:creationId xmlns:a16="http://schemas.microsoft.com/office/drawing/2014/main" id="{22801423-540C-4787-850A-3124B6E0780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57975" y="6119190"/>
            <a:ext cx="1590675" cy="533400"/>
          </a:xfrm>
          <a:prstGeom prst="rect">
            <a:avLst/>
          </a:prstGeom>
        </p:spPr>
      </p:pic>
      <p:pic>
        <p:nvPicPr>
          <p:cNvPr id="7" name="Picture 6">
            <a:extLst>
              <a:ext uri="{FF2B5EF4-FFF2-40B4-BE49-F238E27FC236}">
                <a16:creationId xmlns:a16="http://schemas.microsoft.com/office/drawing/2014/main" id="{30168AFB-2091-4BBE-ACFD-2541DF60F71A}"/>
              </a:ext>
            </a:extLst>
          </p:cNvPr>
          <p:cNvPicPr>
            <a:picLocks noChangeAspect="1"/>
          </p:cNvPicPr>
          <p:nvPr/>
        </p:nvPicPr>
        <p:blipFill rotWithShape="1">
          <a:blip r:embed="rId5"/>
          <a:srcRect l="6994" t="31160" r="48603" b="41124"/>
          <a:stretch/>
        </p:blipFill>
        <p:spPr>
          <a:xfrm>
            <a:off x="9891909" y="152004"/>
            <a:ext cx="2226236" cy="781631"/>
          </a:xfrm>
          <a:prstGeom prst="rect">
            <a:avLst/>
          </a:prstGeom>
        </p:spPr>
      </p:pic>
      <p:pic>
        <p:nvPicPr>
          <p:cNvPr id="3" name="Picture 2" descr="A qr code on a white background&#10;&#10;Description automatically generated">
            <a:extLst>
              <a:ext uri="{FF2B5EF4-FFF2-40B4-BE49-F238E27FC236}">
                <a16:creationId xmlns:a16="http://schemas.microsoft.com/office/drawing/2014/main" id="{2754CAD8-19A5-47DD-978D-7D0265C8CA3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401406" y="5130472"/>
            <a:ext cx="1077949" cy="1340250"/>
          </a:xfrm>
          <a:prstGeom prst="rect">
            <a:avLst/>
          </a:prstGeom>
        </p:spPr>
      </p:pic>
      <p:pic>
        <p:nvPicPr>
          <p:cNvPr id="10" name="Picture 9">
            <a:extLst>
              <a:ext uri="{FF2B5EF4-FFF2-40B4-BE49-F238E27FC236}">
                <a16:creationId xmlns:a16="http://schemas.microsoft.com/office/drawing/2014/main" id="{4CB11860-FE34-45CF-8BBC-59601CEE9341}"/>
              </a:ext>
            </a:extLst>
          </p:cNvPr>
          <p:cNvPicPr>
            <a:picLocks noChangeAspect="1"/>
          </p:cNvPicPr>
          <p:nvPr/>
        </p:nvPicPr>
        <p:blipFill rotWithShape="1">
          <a:blip r:embed="rId7"/>
          <a:srcRect l="80250" t="65482" r="12500" b="17481"/>
          <a:stretch/>
        </p:blipFill>
        <p:spPr>
          <a:xfrm>
            <a:off x="10716577" y="1135056"/>
            <a:ext cx="883920" cy="1168400"/>
          </a:xfrm>
          <a:prstGeom prst="rect">
            <a:avLst/>
          </a:prstGeom>
        </p:spPr>
      </p:pic>
    </p:spTree>
    <p:extLst>
      <p:ext uri="{BB962C8B-B14F-4D97-AF65-F5344CB8AC3E}">
        <p14:creationId xmlns:p14="http://schemas.microsoft.com/office/powerpoint/2010/main" val="20694093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8EFD2D-B2B6-4CCF-AC45-5ADCE2A5D54E}"/>
              </a:ext>
            </a:extLst>
          </p:cNvPr>
          <p:cNvSpPr>
            <a:spLocks noGrp="1"/>
          </p:cNvSpPr>
          <p:nvPr>
            <p:ph type="title"/>
          </p:nvPr>
        </p:nvSpPr>
        <p:spPr>
          <a:xfrm>
            <a:off x="686834" y="1153572"/>
            <a:ext cx="3200400" cy="4461163"/>
          </a:xfrm>
        </p:spPr>
        <p:txBody>
          <a:bodyPr>
            <a:normAutofit/>
          </a:bodyPr>
          <a:lstStyle/>
          <a:p>
            <a:r>
              <a:rPr lang="en-GB" dirty="0">
                <a:solidFill>
                  <a:schemeClr val="tx1"/>
                </a:solidFill>
              </a:rPr>
              <a:t>National</a:t>
            </a:r>
            <a:br>
              <a:rPr lang="en-GB" dirty="0">
                <a:solidFill>
                  <a:schemeClr val="tx1"/>
                </a:solidFill>
              </a:rPr>
            </a:br>
            <a:r>
              <a:rPr lang="en-GB" dirty="0">
                <a:solidFill>
                  <a:schemeClr val="tx1"/>
                </a:solidFill>
              </a:rPr>
              <a:t>Overview</a:t>
            </a:r>
          </a:p>
        </p:txBody>
      </p:sp>
      <p:pic>
        <p:nvPicPr>
          <p:cNvPr id="9" name="Picture 8">
            <a:extLst>
              <a:ext uri="{FF2B5EF4-FFF2-40B4-BE49-F238E27FC236}">
                <a16:creationId xmlns:a16="http://schemas.microsoft.com/office/drawing/2014/main" id="{B375C81E-9FBE-472A-A841-CB9613A6F9B4}"/>
              </a:ext>
            </a:extLst>
          </p:cNvPr>
          <p:cNvPicPr>
            <a:picLocks noChangeAspect="1"/>
          </p:cNvPicPr>
          <p:nvPr/>
        </p:nvPicPr>
        <p:blipFill rotWithShape="1">
          <a:blip r:embed="rId2"/>
          <a:srcRect l="80250" t="65482" r="12500" b="17481"/>
          <a:stretch/>
        </p:blipFill>
        <p:spPr>
          <a:xfrm>
            <a:off x="11053694" y="5447041"/>
            <a:ext cx="883920" cy="1168400"/>
          </a:xfrm>
          <a:prstGeom prst="rect">
            <a:avLst/>
          </a:prstGeom>
        </p:spPr>
      </p:pic>
      <p:pic>
        <p:nvPicPr>
          <p:cNvPr id="11" name="Picture 10" descr="A blue text on a white background&#10;&#10;Description automatically generated with medium confidence">
            <a:extLst>
              <a:ext uri="{FF2B5EF4-FFF2-40B4-BE49-F238E27FC236}">
                <a16:creationId xmlns:a16="http://schemas.microsoft.com/office/drawing/2014/main" id="{B5444164-8A83-493E-9F3F-536179B349C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00662" y="6172596"/>
            <a:ext cx="1590675" cy="533400"/>
          </a:xfrm>
          <a:prstGeom prst="rect">
            <a:avLst/>
          </a:prstGeom>
        </p:spPr>
      </p:pic>
      <p:sp>
        <p:nvSpPr>
          <p:cNvPr id="4" name="Content Placeholder 3">
            <a:extLst>
              <a:ext uri="{FF2B5EF4-FFF2-40B4-BE49-F238E27FC236}">
                <a16:creationId xmlns:a16="http://schemas.microsoft.com/office/drawing/2014/main" id="{46E1396D-C4D9-4F21-8A07-8C8EF7A35A76}"/>
              </a:ext>
            </a:extLst>
          </p:cNvPr>
          <p:cNvSpPr>
            <a:spLocks noGrp="1"/>
          </p:cNvSpPr>
          <p:nvPr>
            <p:ph idx="1"/>
          </p:nvPr>
        </p:nvSpPr>
        <p:spPr>
          <a:xfrm>
            <a:off x="4402053" y="719192"/>
            <a:ext cx="7535561" cy="5301400"/>
          </a:xfrm>
        </p:spPr>
        <p:txBody>
          <a:bodyPr>
            <a:normAutofit/>
          </a:bodyPr>
          <a:lstStyle/>
          <a:p>
            <a:r>
              <a:rPr lang="en-GB" dirty="0"/>
              <a:t>10 FREE training courses (7 currently)</a:t>
            </a:r>
          </a:p>
          <a:p>
            <a:r>
              <a:rPr lang="en-GB" dirty="0"/>
              <a:t>Mark of Achievement - 159</a:t>
            </a:r>
          </a:p>
          <a:p>
            <a:r>
              <a:rPr lang="en-GB" dirty="0"/>
              <a:t>Stakeholder groups</a:t>
            </a:r>
          </a:p>
          <a:p>
            <a:r>
              <a:rPr lang="en-GB" dirty="0"/>
              <a:t>Peer networks</a:t>
            </a:r>
          </a:p>
          <a:p>
            <a:r>
              <a:rPr lang="en-GB" dirty="0"/>
              <a:t>National steering group</a:t>
            </a:r>
          </a:p>
          <a:p>
            <a:r>
              <a:rPr lang="en-GB" dirty="0"/>
              <a:t>Parent Carer Group</a:t>
            </a:r>
          </a:p>
          <a:p>
            <a:endParaRPr lang="en-GB" dirty="0"/>
          </a:p>
          <a:p>
            <a:pPr marL="0" indent="0">
              <a:buNone/>
            </a:pPr>
            <a:r>
              <a:rPr lang="en-US" sz="2800" dirty="0"/>
              <a:t>In total:</a:t>
            </a:r>
          </a:p>
          <a:p>
            <a:r>
              <a:rPr lang="en-US" sz="2800" b="1" dirty="0"/>
              <a:t>17,155 </a:t>
            </a:r>
            <a:r>
              <a:rPr lang="en-US" sz="2800" dirty="0"/>
              <a:t>learners across our 32 local authorities</a:t>
            </a:r>
          </a:p>
          <a:p>
            <a:r>
              <a:rPr lang="en-US" sz="2800" b="1" dirty="0"/>
              <a:t>23,194 </a:t>
            </a:r>
            <a:r>
              <a:rPr lang="en-US" sz="2800" dirty="0"/>
              <a:t>completed courses</a:t>
            </a:r>
          </a:p>
        </p:txBody>
      </p:sp>
    </p:spTree>
    <p:extLst>
      <p:ext uri="{BB962C8B-B14F-4D97-AF65-F5344CB8AC3E}">
        <p14:creationId xmlns:p14="http://schemas.microsoft.com/office/powerpoint/2010/main" val="30007802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8EFD2D-B2B6-4CCF-AC45-5ADCE2A5D54E}"/>
              </a:ext>
            </a:extLst>
          </p:cNvPr>
          <p:cNvSpPr>
            <a:spLocks noGrp="1"/>
          </p:cNvSpPr>
          <p:nvPr>
            <p:ph type="title"/>
          </p:nvPr>
        </p:nvSpPr>
        <p:spPr>
          <a:xfrm>
            <a:off x="254385" y="1153572"/>
            <a:ext cx="3711439" cy="4461163"/>
          </a:xfrm>
        </p:spPr>
        <p:txBody>
          <a:bodyPr>
            <a:normAutofit/>
          </a:bodyPr>
          <a:lstStyle/>
          <a:p>
            <a:r>
              <a:rPr lang="en-GB" dirty="0">
                <a:solidFill>
                  <a:schemeClr val="tx1"/>
                </a:solidFill>
              </a:rPr>
              <a:t>Mark of Achievement </a:t>
            </a:r>
          </a:p>
        </p:txBody>
      </p:sp>
      <p:pic>
        <p:nvPicPr>
          <p:cNvPr id="9" name="Picture 8">
            <a:extLst>
              <a:ext uri="{FF2B5EF4-FFF2-40B4-BE49-F238E27FC236}">
                <a16:creationId xmlns:a16="http://schemas.microsoft.com/office/drawing/2014/main" id="{B375C81E-9FBE-472A-A841-CB9613A6F9B4}"/>
              </a:ext>
            </a:extLst>
          </p:cNvPr>
          <p:cNvPicPr>
            <a:picLocks noChangeAspect="1"/>
          </p:cNvPicPr>
          <p:nvPr/>
        </p:nvPicPr>
        <p:blipFill rotWithShape="1">
          <a:blip r:embed="rId2"/>
          <a:srcRect l="80250" t="65482" r="12500" b="17481"/>
          <a:stretch/>
        </p:blipFill>
        <p:spPr>
          <a:xfrm>
            <a:off x="11053694" y="5447041"/>
            <a:ext cx="883920" cy="1168400"/>
          </a:xfrm>
          <a:prstGeom prst="rect">
            <a:avLst/>
          </a:prstGeom>
        </p:spPr>
      </p:pic>
      <p:pic>
        <p:nvPicPr>
          <p:cNvPr id="11" name="Picture 10" descr="A blue text on a white background&#10;&#10;Description automatically generated with medium confidence">
            <a:extLst>
              <a:ext uri="{FF2B5EF4-FFF2-40B4-BE49-F238E27FC236}">
                <a16:creationId xmlns:a16="http://schemas.microsoft.com/office/drawing/2014/main" id="{B5444164-8A83-493E-9F3F-536179B349C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00662" y="6172596"/>
            <a:ext cx="1590675" cy="533400"/>
          </a:xfrm>
          <a:prstGeom prst="rect">
            <a:avLst/>
          </a:prstGeom>
        </p:spPr>
      </p:pic>
      <p:pic>
        <p:nvPicPr>
          <p:cNvPr id="3" name="Content Placeholder 4">
            <a:extLst>
              <a:ext uri="{FF2B5EF4-FFF2-40B4-BE49-F238E27FC236}">
                <a16:creationId xmlns:a16="http://schemas.microsoft.com/office/drawing/2014/main" id="{EE320087-BCDA-BD6F-604B-00E700E943BD}"/>
              </a:ext>
            </a:extLst>
          </p:cNvPr>
          <p:cNvPicPr>
            <a:picLocks noGrp="1" noChangeAspect="1"/>
          </p:cNvPicPr>
          <p:nvPr>
            <p:ph idx="1"/>
          </p:nvPr>
        </p:nvPicPr>
        <p:blipFill>
          <a:blip r:embed="rId4"/>
          <a:stretch>
            <a:fillRect/>
          </a:stretch>
        </p:blipFill>
        <p:spPr>
          <a:xfrm>
            <a:off x="3868178" y="257959"/>
            <a:ext cx="5038876" cy="3093635"/>
          </a:xfrm>
        </p:spPr>
      </p:pic>
      <p:pic>
        <p:nvPicPr>
          <p:cNvPr id="5" name="Picture 4">
            <a:extLst>
              <a:ext uri="{FF2B5EF4-FFF2-40B4-BE49-F238E27FC236}">
                <a16:creationId xmlns:a16="http://schemas.microsoft.com/office/drawing/2014/main" id="{9A757191-D35B-4F44-85D6-5122B4675D44}"/>
              </a:ext>
            </a:extLst>
          </p:cNvPr>
          <p:cNvPicPr>
            <a:picLocks noChangeAspect="1"/>
          </p:cNvPicPr>
          <p:nvPr/>
        </p:nvPicPr>
        <p:blipFill>
          <a:blip r:embed="rId5"/>
          <a:stretch>
            <a:fillRect/>
          </a:stretch>
        </p:blipFill>
        <p:spPr>
          <a:xfrm>
            <a:off x="3887234" y="3624227"/>
            <a:ext cx="8211629" cy="3093635"/>
          </a:xfrm>
          <a:prstGeom prst="rect">
            <a:avLst/>
          </a:prstGeom>
        </p:spPr>
      </p:pic>
      <p:pic>
        <p:nvPicPr>
          <p:cNvPr id="6" name="Picture 5">
            <a:extLst>
              <a:ext uri="{FF2B5EF4-FFF2-40B4-BE49-F238E27FC236}">
                <a16:creationId xmlns:a16="http://schemas.microsoft.com/office/drawing/2014/main" id="{8EE2006B-14A8-616A-CE6F-D610B3764452}"/>
              </a:ext>
            </a:extLst>
          </p:cNvPr>
          <p:cNvPicPr>
            <a:picLocks noChangeAspect="1"/>
          </p:cNvPicPr>
          <p:nvPr/>
        </p:nvPicPr>
        <p:blipFill>
          <a:blip r:embed="rId6"/>
          <a:stretch>
            <a:fillRect/>
          </a:stretch>
        </p:blipFill>
        <p:spPr>
          <a:xfrm>
            <a:off x="8907054" y="164934"/>
            <a:ext cx="3191809" cy="3302635"/>
          </a:xfrm>
          <a:prstGeom prst="rect">
            <a:avLst/>
          </a:prstGeom>
        </p:spPr>
      </p:pic>
    </p:spTree>
    <p:extLst>
      <p:ext uri="{BB962C8B-B14F-4D97-AF65-F5344CB8AC3E}">
        <p14:creationId xmlns:p14="http://schemas.microsoft.com/office/powerpoint/2010/main" val="37876307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8EFD2D-B2B6-4CCF-AC45-5ADCE2A5D54E}"/>
              </a:ext>
            </a:extLst>
          </p:cNvPr>
          <p:cNvSpPr>
            <a:spLocks noGrp="1"/>
          </p:cNvSpPr>
          <p:nvPr>
            <p:ph type="title"/>
          </p:nvPr>
        </p:nvSpPr>
        <p:spPr>
          <a:xfrm>
            <a:off x="686834" y="1153572"/>
            <a:ext cx="3200400" cy="4461163"/>
          </a:xfrm>
        </p:spPr>
        <p:txBody>
          <a:bodyPr>
            <a:normAutofit/>
          </a:bodyPr>
          <a:lstStyle/>
          <a:p>
            <a:r>
              <a:rPr lang="en-GB" dirty="0" err="1">
                <a:solidFill>
                  <a:schemeClr val="tx1"/>
                </a:solidFill>
              </a:rPr>
              <a:t>MoA</a:t>
            </a:r>
            <a:br>
              <a:rPr lang="en-GB" dirty="0">
                <a:solidFill>
                  <a:schemeClr val="tx1"/>
                </a:solidFill>
              </a:rPr>
            </a:br>
            <a:r>
              <a:rPr lang="en-GB" dirty="0">
                <a:solidFill>
                  <a:schemeClr val="tx1"/>
                </a:solidFill>
              </a:rPr>
              <a:t>Tracker</a:t>
            </a:r>
          </a:p>
        </p:txBody>
      </p:sp>
      <p:pic>
        <p:nvPicPr>
          <p:cNvPr id="9" name="Picture 8">
            <a:extLst>
              <a:ext uri="{FF2B5EF4-FFF2-40B4-BE49-F238E27FC236}">
                <a16:creationId xmlns:a16="http://schemas.microsoft.com/office/drawing/2014/main" id="{B375C81E-9FBE-472A-A841-CB9613A6F9B4}"/>
              </a:ext>
            </a:extLst>
          </p:cNvPr>
          <p:cNvPicPr>
            <a:picLocks noChangeAspect="1"/>
          </p:cNvPicPr>
          <p:nvPr/>
        </p:nvPicPr>
        <p:blipFill rotWithShape="1">
          <a:blip r:embed="rId2"/>
          <a:srcRect l="80250" t="65482" r="12500" b="17481"/>
          <a:stretch/>
        </p:blipFill>
        <p:spPr>
          <a:xfrm>
            <a:off x="11053694" y="5447041"/>
            <a:ext cx="883920" cy="1168400"/>
          </a:xfrm>
          <a:prstGeom prst="rect">
            <a:avLst/>
          </a:prstGeom>
        </p:spPr>
      </p:pic>
      <p:pic>
        <p:nvPicPr>
          <p:cNvPr id="11" name="Picture 10" descr="A blue text on a white background&#10;&#10;Description automatically generated with medium confidence">
            <a:extLst>
              <a:ext uri="{FF2B5EF4-FFF2-40B4-BE49-F238E27FC236}">
                <a16:creationId xmlns:a16="http://schemas.microsoft.com/office/drawing/2014/main" id="{B5444164-8A83-493E-9F3F-536179B349C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00662" y="6172596"/>
            <a:ext cx="1590675" cy="533400"/>
          </a:xfrm>
          <a:prstGeom prst="rect">
            <a:avLst/>
          </a:prstGeom>
        </p:spPr>
      </p:pic>
      <p:pic>
        <p:nvPicPr>
          <p:cNvPr id="3" name="Picture 2">
            <a:extLst>
              <a:ext uri="{FF2B5EF4-FFF2-40B4-BE49-F238E27FC236}">
                <a16:creationId xmlns:a16="http://schemas.microsoft.com/office/drawing/2014/main" id="{555FFFD6-9FB3-FEE0-52E1-C152F3791760}"/>
              </a:ext>
            </a:extLst>
          </p:cNvPr>
          <p:cNvPicPr>
            <a:picLocks noChangeAspect="1"/>
          </p:cNvPicPr>
          <p:nvPr/>
        </p:nvPicPr>
        <p:blipFill>
          <a:blip r:embed="rId4"/>
          <a:stretch>
            <a:fillRect/>
          </a:stretch>
        </p:blipFill>
        <p:spPr>
          <a:xfrm>
            <a:off x="4413806" y="190696"/>
            <a:ext cx="7339548" cy="2925286"/>
          </a:xfrm>
          <a:prstGeom prst="rect">
            <a:avLst/>
          </a:prstGeom>
        </p:spPr>
      </p:pic>
      <p:pic>
        <p:nvPicPr>
          <p:cNvPr id="5" name="Picture 4">
            <a:extLst>
              <a:ext uri="{FF2B5EF4-FFF2-40B4-BE49-F238E27FC236}">
                <a16:creationId xmlns:a16="http://schemas.microsoft.com/office/drawing/2014/main" id="{9BAF196F-BCC6-81FB-E48E-47255C8C81FB}"/>
              </a:ext>
            </a:extLst>
          </p:cNvPr>
          <p:cNvPicPr>
            <a:picLocks noChangeAspect="1"/>
          </p:cNvPicPr>
          <p:nvPr/>
        </p:nvPicPr>
        <p:blipFill>
          <a:blip r:embed="rId5"/>
          <a:stretch>
            <a:fillRect/>
          </a:stretch>
        </p:blipFill>
        <p:spPr>
          <a:xfrm>
            <a:off x="5844988" y="3195171"/>
            <a:ext cx="5826959" cy="2768400"/>
          </a:xfrm>
          <a:prstGeom prst="rect">
            <a:avLst/>
          </a:prstGeom>
        </p:spPr>
      </p:pic>
    </p:spTree>
    <p:extLst>
      <p:ext uri="{BB962C8B-B14F-4D97-AF65-F5344CB8AC3E}">
        <p14:creationId xmlns:p14="http://schemas.microsoft.com/office/powerpoint/2010/main" val="7705518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8EFD2D-B2B6-4CCF-AC45-5ADCE2A5D54E}"/>
              </a:ext>
            </a:extLst>
          </p:cNvPr>
          <p:cNvSpPr>
            <a:spLocks noGrp="1"/>
          </p:cNvSpPr>
          <p:nvPr>
            <p:ph type="title"/>
          </p:nvPr>
        </p:nvSpPr>
        <p:spPr>
          <a:xfrm>
            <a:off x="686834" y="1153572"/>
            <a:ext cx="3200400" cy="4461163"/>
          </a:xfrm>
        </p:spPr>
        <p:txBody>
          <a:bodyPr>
            <a:normAutofit/>
          </a:bodyPr>
          <a:lstStyle/>
          <a:p>
            <a:r>
              <a:rPr lang="en-GB" dirty="0">
                <a:solidFill>
                  <a:srgbClr val="FFFFFF"/>
                </a:solidFill>
              </a:rPr>
              <a:t>Courses</a:t>
            </a:r>
          </a:p>
        </p:txBody>
      </p:sp>
      <p:pic>
        <p:nvPicPr>
          <p:cNvPr id="9" name="Picture 8">
            <a:extLst>
              <a:ext uri="{FF2B5EF4-FFF2-40B4-BE49-F238E27FC236}">
                <a16:creationId xmlns:a16="http://schemas.microsoft.com/office/drawing/2014/main" id="{B375C81E-9FBE-472A-A841-CB9613A6F9B4}"/>
              </a:ext>
            </a:extLst>
          </p:cNvPr>
          <p:cNvPicPr>
            <a:picLocks noChangeAspect="1"/>
          </p:cNvPicPr>
          <p:nvPr/>
        </p:nvPicPr>
        <p:blipFill rotWithShape="1">
          <a:blip r:embed="rId3"/>
          <a:srcRect l="80250" t="65482" r="12500" b="17481"/>
          <a:stretch/>
        </p:blipFill>
        <p:spPr>
          <a:xfrm>
            <a:off x="11053694" y="5447041"/>
            <a:ext cx="883920" cy="1168400"/>
          </a:xfrm>
          <a:prstGeom prst="rect">
            <a:avLst/>
          </a:prstGeom>
        </p:spPr>
      </p:pic>
      <p:pic>
        <p:nvPicPr>
          <p:cNvPr id="11" name="Picture 10" descr="A blue text on a white background&#10;&#10;Description automatically generated with medium confidence">
            <a:extLst>
              <a:ext uri="{FF2B5EF4-FFF2-40B4-BE49-F238E27FC236}">
                <a16:creationId xmlns:a16="http://schemas.microsoft.com/office/drawing/2014/main" id="{B5444164-8A83-493E-9F3F-536179B349C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00662" y="6172596"/>
            <a:ext cx="1590675" cy="533400"/>
          </a:xfrm>
          <a:prstGeom prst="rect">
            <a:avLst/>
          </a:prstGeom>
        </p:spPr>
      </p:pic>
      <p:pic>
        <p:nvPicPr>
          <p:cNvPr id="5" name="Content Placeholder 4">
            <a:extLst>
              <a:ext uri="{FF2B5EF4-FFF2-40B4-BE49-F238E27FC236}">
                <a16:creationId xmlns:a16="http://schemas.microsoft.com/office/drawing/2014/main" id="{9CB83CE6-2F81-4A69-AFF4-95B51738C1EA}"/>
              </a:ext>
            </a:extLst>
          </p:cNvPr>
          <p:cNvPicPr>
            <a:picLocks noGrp="1" noChangeAspect="1"/>
          </p:cNvPicPr>
          <p:nvPr>
            <p:ph idx="1"/>
          </p:nvPr>
        </p:nvPicPr>
        <p:blipFill rotWithShape="1">
          <a:blip r:embed="rId5"/>
          <a:srcRect l="37309" t="26594" r="42263" b="20838"/>
          <a:stretch/>
        </p:blipFill>
        <p:spPr>
          <a:xfrm>
            <a:off x="8973879" y="224543"/>
            <a:ext cx="2734960" cy="3958860"/>
          </a:xfrm>
        </p:spPr>
      </p:pic>
      <p:pic>
        <p:nvPicPr>
          <p:cNvPr id="7" name="Picture 6">
            <a:extLst>
              <a:ext uri="{FF2B5EF4-FFF2-40B4-BE49-F238E27FC236}">
                <a16:creationId xmlns:a16="http://schemas.microsoft.com/office/drawing/2014/main" id="{74E3F9CA-8ED1-4A60-89B6-9A2F90DB946E}"/>
              </a:ext>
            </a:extLst>
          </p:cNvPr>
          <p:cNvPicPr>
            <a:picLocks noChangeAspect="1"/>
          </p:cNvPicPr>
          <p:nvPr/>
        </p:nvPicPr>
        <p:blipFill rotWithShape="1">
          <a:blip r:embed="rId6"/>
          <a:srcRect l="4578" t="15039" r="43477" b="18128"/>
          <a:stretch/>
        </p:blipFill>
        <p:spPr>
          <a:xfrm>
            <a:off x="3551274" y="552422"/>
            <a:ext cx="4628362" cy="3349590"/>
          </a:xfrm>
          <a:prstGeom prst="rect">
            <a:avLst/>
          </a:prstGeom>
        </p:spPr>
      </p:pic>
      <p:pic>
        <p:nvPicPr>
          <p:cNvPr id="14" name="Picture 13">
            <a:extLst>
              <a:ext uri="{FF2B5EF4-FFF2-40B4-BE49-F238E27FC236}">
                <a16:creationId xmlns:a16="http://schemas.microsoft.com/office/drawing/2014/main" id="{E622B56D-C078-4845-B915-BAA74507DBDD}"/>
              </a:ext>
            </a:extLst>
          </p:cNvPr>
          <p:cNvPicPr>
            <a:picLocks noChangeAspect="1"/>
          </p:cNvPicPr>
          <p:nvPr/>
        </p:nvPicPr>
        <p:blipFill rotWithShape="1">
          <a:blip r:embed="rId7"/>
          <a:srcRect l="2086" t="15349" r="5634" b="9994"/>
          <a:stretch/>
        </p:blipFill>
        <p:spPr>
          <a:xfrm>
            <a:off x="1945758" y="4282889"/>
            <a:ext cx="5324606" cy="2423107"/>
          </a:xfrm>
          <a:prstGeom prst="rect">
            <a:avLst/>
          </a:prstGeom>
        </p:spPr>
      </p:pic>
      <p:pic>
        <p:nvPicPr>
          <p:cNvPr id="16" name="Picture 15">
            <a:extLst>
              <a:ext uri="{FF2B5EF4-FFF2-40B4-BE49-F238E27FC236}">
                <a16:creationId xmlns:a16="http://schemas.microsoft.com/office/drawing/2014/main" id="{60BF4A36-E9FE-4369-A96F-3AA4197C228C}"/>
              </a:ext>
            </a:extLst>
          </p:cNvPr>
          <p:cNvPicPr>
            <a:picLocks noChangeAspect="1"/>
          </p:cNvPicPr>
          <p:nvPr/>
        </p:nvPicPr>
        <p:blipFill rotWithShape="1">
          <a:blip r:embed="rId8"/>
          <a:srcRect l="19709" t="21705" r="23256" b="6202"/>
          <a:stretch/>
        </p:blipFill>
        <p:spPr>
          <a:xfrm>
            <a:off x="8669871" y="4342947"/>
            <a:ext cx="3312945" cy="2355509"/>
          </a:xfrm>
          <a:prstGeom prst="rect">
            <a:avLst/>
          </a:prstGeom>
        </p:spPr>
      </p:pic>
      <p:sp>
        <p:nvSpPr>
          <p:cNvPr id="3" name="TextBox 2">
            <a:extLst>
              <a:ext uri="{FF2B5EF4-FFF2-40B4-BE49-F238E27FC236}">
                <a16:creationId xmlns:a16="http://schemas.microsoft.com/office/drawing/2014/main" id="{FA1E2395-03D2-09B7-A67F-A38268F2B154}"/>
              </a:ext>
            </a:extLst>
          </p:cNvPr>
          <p:cNvSpPr txBox="1"/>
          <p:nvPr/>
        </p:nvSpPr>
        <p:spPr>
          <a:xfrm>
            <a:off x="686834" y="1654139"/>
            <a:ext cx="2395413" cy="830997"/>
          </a:xfrm>
          <a:prstGeom prst="rect">
            <a:avLst/>
          </a:prstGeom>
          <a:noFill/>
        </p:spPr>
        <p:txBody>
          <a:bodyPr wrap="square" rtlCol="0">
            <a:spAutoFit/>
          </a:bodyPr>
          <a:lstStyle/>
          <a:p>
            <a:r>
              <a:rPr lang="en-GB" sz="4800" dirty="0"/>
              <a:t>Courses</a:t>
            </a:r>
          </a:p>
        </p:txBody>
      </p:sp>
    </p:spTree>
    <p:extLst>
      <p:ext uri="{BB962C8B-B14F-4D97-AF65-F5344CB8AC3E}">
        <p14:creationId xmlns:p14="http://schemas.microsoft.com/office/powerpoint/2010/main" val="31392584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E66296-5971-4817-A0DE-9BBAEBC49AFA}"/>
              </a:ext>
            </a:extLst>
          </p:cNvPr>
          <p:cNvSpPr>
            <a:spLocks noGrp="1"/>
          </p:cNvSpPr>
          <p:nvPr>
            <p:ph type="title"/>
          </p:nvPr>
        </p:nvSpPr>
        <p:spPr>
          <a:xfrm>
            <a:off x="686834" y="1153572"/>
            <a:ext cx="3200400" cy="4461163"/>
          </a:xfrm>
        </p:spPr>
        <p:txBody>
          <a:bodyPr>
            <a:normAutofit/>
          </a:bodyPr>
          <a:lstStyle/>
          <a:p>
            <a:r>
              <a:rPr lang="en-GB" dirty="0">
                <a:solidFill>
                  <a:schemeClr val="tx1"/>
                </a:solidFill>
              </a:rPr>
              <a:t>Total Learners</a:t>
            </a:r>
            <a:br>
              <a:rPr lang="en-GB" dirty="0">
                <a:solidFill>
                  <a:schemeClr val="tx1"/>
                </a:solidFill>
              </a:rPr>
            </a:br>
            <a:r>
              <a:rPr lang="en-GB" sz="2000" dirty="0">
                <a:solidFill>
                  <a:schemeClr val="tx1"/>
                </a:solidFill>
              </a:rPr>
              <a:t>(Nov 24)</a:t>
            </a:r>
            <a:endParaRPr lang="en-GB" dirty="0">
              <a:solidFill>
                <a:schemeClr val="tx1"/>
              </a:solidFill>
            </a:endParaRPr>
          </a:p>
        </p:txBody>
      </p:sp>
      <p:pic>
        <p:nvPicPr>
          <p:cNvPr id="9" name="Picture 8">
            <a:extLst>
              <a:ext uri="{FF2B5EF4-FFF2-40B4-BE49-F238E27FC236}">
                <a16:creationId xmlns:a16="http://schemas.microsoft.com/office/drawing/2014/main" id="{9535493D-E0D0-4274-AC68-E239910EE973}"/>
              </a:ext>
            </a:extLst>
          </p:cNvPr>
          <p:cNvPicPr>
            <a:picLocks noChangeAspect="1"/>
          </p:cNvPicPr>
          <p:nvPr/>
        </p:nvPicPr>
        <p:blipFill rotWithShape="1">
          <a:blip r:embed="rId3"/>
          <a:srcRect l="80250" t="65482" r="12500" b="17481"/>
          <a:stretch/>
        </p:blipFill>
        <p:spPr>
          <a:xfrm>
            <a:off x="11053694" y="5447041"/>
            <a:ext cx="883920" cy="1168400"/>
          </a:xfrm>
          <a:prstGeom prst="rect">
            <a:avLst/>
          </a:prstGeom>
        </p:spPr>
      </p:pic>
      <p:pic>
        <p:nvPicPr>
          <p:cNvPr id="11" name="Picture 10" descr="A blue text on a white background&#10;&#10;Description automatically generated with medium confidence">
            <a:extLst>
              <a:ext uri="{FF2B5EF4-FFF2-40B4-BE49-F238E27FC236}">
                <a16:creationId xmlns:a16="http://schemas.microsoft.com/office/drawing/2014/main" id="{25ACC0F1-B6E3-45F0-A1BF-ACE6BBFCF7B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00662" y="6172596"/>
            <a:ext cx="1590675" cy="533400"/>
          </a:xfrm>
          <a:prstGeom prst="rect">
            <a:avLst/>
          </a:prstGeom>
        </p:spPr>
      </p:pic>
      <p:graphicFrame>
        <p:nvGraphicFramePr>
          <p:cNvPr id="4" name="Chart 3">
            <a:extLst>
              <a:ext uri="{FF2B5EF4-FFF2-40B4-BE49-F238E27FC236}">
                <a16:creationId xmlns:a16="http://schemas.microsoft.com/office/drawing/2014/main" id="{C1DA43EE-2412-4F88-9EE1-B113136A0527}"/>
              </a:ext>
            </a:extLst>
          </p:cNvPr>
          <p:cNvGraphicFramePr>
            <a:graphicFrameLocks/>
          </p:cNvGraphicFramePr>
          <p:nvPr/>
        </p:nvGraphicFramePr>
        <p:xfrm>
          <a:off x="3128211" y="1363608"/>
          <a:ext cx="8930439" cy="4083433"/>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21812478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E66296-5971-4817-A0DE-9BBAEBC49AFA}"/>
              </a:ext>
            </a:extLst>
          </p:cNvPr>
          <p:cNvSpPr>
            <a:spLocks noGrp="1"/>
          </p:cNvSpPr>
          <p:nvPr>
            <p:ph type="title"/>
          </p:nvPr>
        </p:nvSpPr>
        <p:spPr>
          <a:xfrm>
            <a:off x="116542" y="1153572"/>
            <a:ext cx="3783106" cy="4461163"/>
          </a:xfrm>
        </p:spPr>
        <p:txBody>
          <a:bodyPr>
            <a:normAutofit/>
          </a:bodyPr>
          <a:lstStyle/>
          <a:p>
            <a:r>
              <a:rPr lang="en-GB" dirty="0">
                <a:solidFill>
                  <a:schemeClr val="tx1"/>
                </a:solidFill>
              </a:rPr>
              <a:t>Total Completions</a:t>
            </a:r>
            <a:br>
              <a:rPr lang="en-GB" dirty="0">
                <a:solidFill>
                  <a:srgbClr val="FFFFFF"/>
                </a:solidFill>
              </a:rPr>
            </a:br>
            <a:r>
              <a:rPr lang="en-GB" sz="2000" dirty="0">
                <a:solidFill>
                  <a:srgbClr val="FFFFFF"/>
                </a:solidFill>
              </a:rPr>
              <a:t>(Nov 24)</a:t>
            </a:r>
            <a:endParaRPr lang="en-GB" dirty="0">
              <a:solidFill>
                <a:srgbClr val="FFFFFF"/>
              </a:solidFill>
            </a:endParaRPr>
          </a:p>
        </p:txBody>
      </p:sp>
      <p:pic>
        <p:nvPicPr>
          <p:cNvPr id="9" name="Picture 8">
            <a:extLst>
              <a:ext uri="{FF2B5EF4-FFF2-40B4-BE49-F238E27FC236}">
                <a16:creationId xmlns:a16="http://schemas.microsoft.com/office/drawing/2014/main" id="{9535493D-E0D0-4274-AC68-E239910EE973}"/>
              </a:ext>
            </a:extLst>
          </p:cNvPr>
          <p:cNvPicPr>
            <a:picLocks noChangeAspect="1"/>
          </p:cNvPicPr>
          <p:nvPr/>
        </p:nvPicPr>
        <p:blipFill rotWithShape="1">
          <a:blip r:embed="rId3"/>
          <a:srcRect l="80250" t="65482" r="12500" b="17481"/>
          <a:stretch/>
        </p:blipFill>
        <p:spPr>
          <a:xfrm>
            <a:off x="11053694" y="5447041"/>
            <a:ext cx="883920" cy="1168400"/>
          </a:xfrm>
          <a:prstGeom prst="rect">
            <a:avLst/>
          </a:prstGeom>
        </p:spPr>
      </p:pic>
      <p:pic>
        <p:nvPicPr>
          <p:cNvPr id="11" name="Picture 10" descr="A blue text on a white background&#10;&#10;Description automatically generated with medium confidence">
            <a:extLst>
              <a:ext uri="{FF2B5EF4-FFF2-40B4-BE49-F238E27FC236}">
                <a16:creationId xmlns:a16="http://schemas.microsoft.com/office/drawing/2014/main" id="{25ACC0F1-B6E3-45F0-A1BF-ACE6BBFCF7B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00662" y="6172596"/>
            <a:ext cx="1590675" cy="533400"/>
          </a:xfrm>
          <a:prstGeom prst="rect">
            <a:avLst/>
          </a:prstGeom>
        </p:spPr>
      </p:pic>
      <p:graphicFrame>
        <p:nvGraphicFramePr>
          <p:cNvPr id="3" name="Content Placeholder 4">
            <a:extLst>
              <a:ext uri="{FF2B5EF4-FFF2-40B4-BE49-F238E27FC236}">
                <a16:creationId xmlns:a16="http://schemas.microsoft.com/office/drawing/2014/main" id="{B9F5AF85-4992-EB01-76B9-2F1EEF45EC7D}"/>
              </a:ext>
            </a:extLst>
          </p:cNvPr>
          <p:cNvGraphicFramePr>
            <a:graphicFrameLocks noGrp="1"/>
          </p:cNvGraphicFramePr>
          <p:nvPr>
            <p:ph idx="1"/>
          </p:nvPr>
        </p:nvGraphicFramePr>
        <p:xfrm>
          <a:off x="3639671" y="1057834"/>
          <a:ext cx="8435787" cy="4312677"/>
        </p:xfrm>
        <a:graphic>
          <a:graphicData uri="http://schemas.openxmlformats.org/drawingml/2006/chart">
            <c:chart xmlns:c="http://schemas.openxmlformats.org/drawingml/2006/chart" xmlns:r="http://schemas.openxmlformats.org/officeDocument/2006/relationships" r:id="rId5"/>
          </a:graphicData>
        </a:graphic>
      </p:graphicFrame>
      <p:sp>
        <p:nvSpPr>
          <p:cNvPr id="5" name="Oval 4">
            <a:extLst>
              <a:ext uri="{FF2B5EF4-FFF2-40B4-BE49-F238E27FC236}">
                <a16:creationId xmlns:a16="http://schemas.microsoft.com/office/drawing/2014/main" id="{A5293CF8-C963-B513-46F6-0AF9FC621131}"/>
              </a:ext>
            </a:extLst>
          </p:cNvPr>
          <p:cNvSpPr/>
          <p:nvPr/>
        </p:nvSpPr>
        <p:spPr>
          <a:xfrm>
            <a:off x="8292353" y="2136391"/>
            <a:ext cx="591671" cy="2761130"/>
          </a:xfrm>
          <a:prstGeom prst="ellipse">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1533143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8EFD2D-B2B6-4CCF-AC45-5ADCE2A5D54E}"/>
              </a:ext>
            </a:extLst>
          </p:cNvPr>
          <p:cNvSpPr>
            <a:spLocks noGrp="1"/>
          </p:cNvSpPr>
          <p:nvPr>
            <p:ph type="title"/>
          </p:nvPr>
        </p:nvSpPr>
        <p:spPr>
          <a:xfrm>
            <a:off x="686834" y="1153572"/>
            <a:ext cx="3638586" cy="4461163"/>
          </a:xfrm>
        </p:spPr>
        <p:txBody>
          <a:bodyPr>
            <a:normAutofit/>
          </a:bodyPr>
          <a:lstStyle/>
          <a:p>
            <a:r>
              <a:rPr lang="en-GB" dirty="0">
                <a:solidFill>
                  <a:schemeClr val="tx1"/>
                </a:solidFill>
              </a:rPr>
              <a:t>Learner Satisfaction</a:t>
            </a:r>
          </a:p>
        </p:txBody>
      </p:sp>
      <p:pic>
        <p:nvPicPr>
          <p:cNvPr id="9" name="Picture 8">
            <a:extLst>
              <a:ext uri="{FF2B5EF4-FFF2-40B4-BE49-F238E27FC236}">
                <a16:creationId xmlns:a16="http://schemas.microsoft.com/office/drawing/2014/main" id="{B375C81E-9FBE-472A-A841-CB9613A6F9B4}"/>
              </a:ext>
            </a:extLst>
          </p:cNvPr>
          <p:cNvPicPr>
            <a:picLocks noChangeAspect="1"/>
          </p:cNvPicPr>
          <p:nvPr/>
        </p:nvPicPr>
        <p:blipFill rotWithShape="1">
          <a:blip r:embed="rId2"/>
          <a:srcRect l="80250" t="65482" r="12500" b="17481"/>
          <a:stretch/>
        </p:blipFill>
        <p:spPr>
          <a:xfrm>
            <a:off x="11053694" y="5447041"/>
            <a:ext cx="883920" cy="1168400"/>
          </a:xfrm>
          <a:prstGeom prst="rect">
            <a:avLst/>
          </a:prstGeom>
        </p:spPr>
      </p:pic>
      <p:pic>
        <p:nvPicPr>
          <p:cNvPr id="11" name="Picture 10" descr="A blue text on a white background&#10;&#10;Description automatically generated with medium confidence">
            <a:extLst>
              <a:ext uri="{FF2B5EF4-FFF2-40B4-BE49-F238E27FC236}">
                <a16:creationId xmlns:a16="http://schemas.microsoft.com/office/drawing/2014/main" id="{B5444164-8A83-493E-9F3F-536179B349C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00662" y="6172596"/>
            <a:ext cx="1590675" cy="533400"/>
          </a:xfrm>
          <a:prstGeom prst="rect">
            <a:avLst/>
          </a:prstGeom>
        </p:spPr>
      </p:pic>
      <p:sp>
        <p:nvSpPr>
          <p:cNvPr id="4" name="Content Placeholder 3">
            <a:extLst>
              <a:ext uri="{FF2B5EF4-FFF2-40B4-BE49-F238E27FC236}">
                <a16:creationId xmlns:a16="http://schemas.microsoft.com/office/drawing/2014/main" id="{46E1396D-C4D9-4F21-8A07-8C8EF7A35A76}"/>
              </a:ext>
            </a:extLst>
          </p:cNvPr>
          <p:cNvSpPr>
            <a:spLocks noGrp="1"/>
          </p:cNvSpPr>
          <p:nvPr>
            <p:ph idx="1"/>
          </p:nvPr>
        </p:nvSpPr>
        <p:spPr>
          <a:xfrm>
            <a:off x="4402053" y="1273407"/>
            <a:ext cx="6942221" cy="4351338"/>
          </a:xfrm>
        </p:spPr>
        <p:txBody>
          <a:bodyPr>
            <a:normAutofit lnSpcReduction="10000"/>
          </a:bodyPr>
          <a:lstStyle/>
          <a:p>
            <a:pPr marL="0" indent="0">
              <a:buNone/>
            </a:pPr>
            <a:r>
              <a:rPr lang="en-US" sz="2800" dirty="0"/>
              <a:t>Of those who have completed the training so far…</a:t>
            </a:r>
          </a:p>
          <a:p>
            <a:pPr marL="0" indent="0">
              <a:buNone/>
            </a:pPr>
            <a:endParaRPr lang="en-US" sz="2800" dirty="0"/>
          </a:p>
          <a:p>
            <a:r>
              <a:rPr lang="en-US" dirty="0"/>
              <a:t>97</a:t>
            </a:r>
            <a:r>
              <a:rPr lang="en-US" sz="2800" dirty="0"/>
              <a:t>% Feel more confident as a result of the training</a:t>
            </a:r>
          </a:p>
          <a:p>
            <a:r>
              <a:rPr lang="en-US" sz="2800" dirty="0">
                <a:cs typeface="Calibri"/>
              </a:rPr>
              <a:t>96% Believe they can support more children</a:t>
            </a:r>
          </a:p>
          <a:p>
            <a:r>
              <a:rPr lang="en-US" sz="2800" dirty="0"/>
              <a:t>99% Would recommend this course</a:t>
            </a:r>
          </a:p>
          <a:p>
            <a:r>
              <a:rPr lang="en-US" sz="2800" dirty="0"/>
              <a:t>98% are committed to making a change in their setting as a result of the training.</a:t>
            </a:r>
            <a:endParaRPr lang="en-US" sz="2800" dirty="0">
              <a:cs typeface="Calibri"/>
            </a:endParaRPr>
          </a:p>
        </p:txBody>
      </p:sp>
    </p:spTree>
    <p:extLst>
      <p:ext uri="{BB962C8B-B14F-4D97-AF65-F5344CB8AC3E}">
        <p14:creationId xmlns:p14="http://schemas.microsoft.com/office/powerpoint/2010/main" val="31980596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0128D22-F4B9-46EE-BC65-FA58810BCD6B}"/>
              </a:ext>
            </a:extLst>
          </p:cNvPr>
          <p:cNvSpPr/>
          <p:nvPr/>
        </p:nvSpPr>
        <p:spPr>
          <a:xfrm>
            <a:off x="144193" y="162968"/>
            <a:ext cx="11903614" cy="1169551"/>
          </a:xfrm>
          <a:prstGeom prst="rect">
            <a:avLst/>
          </a:prstGeom>
          <a:solidFill>
            <a:schemeClr val="accent6">
              <a:lumMod val="20000"/>
              <a:lumOff val="80000"/>
            </a:schemeClr>
          </a:solidFill>
        </p:spPr>
        <p:txBody>
          <a:bodyPr wrap="square" lIns="91440" tIns="45720" rIns="91440" bIns="45720" anchor="t">
            <a:spAutoFit/>
          </a:bodyPr>
          <a:lstStyle/>
          <a:p>
            <a:pPr algn="ctr">
              <a:defRPr/>
            </a:pPr>
            <a:endParaRPr kumimoji="0" lang="en-GB" sz="1000" b="1" i="0" u="none" strike="noStrike" kern="1200" cap="none" spc="0" normalizeH="0" baseline="0" noProof="0" dirty="0">
              <a:ln>
                <a:noFill/>
              </a:ln>
              <a:effectLst/>
              <a:uLnTx/>
              <a:uFillTx/>
              <a:latin typeface="Comic Sans MS" panose="030F0702030302020204" pitchFamily="66" charset="0"/>
            </a:endParaRPr>
          </a:p>
          <a:p>
            <a:pPr algn="ctr">
              <a:defRPr/>
            </a:pPr>
            <a:r>
              <a:rPr kumimoji="0" lang="en-GB" sz="2800" b="1" i="0" u="none" strike="noStrike" kern="1200" cap="none" spc="0" normalizeH="0" baseline="0" noProof="0" dirty="0">
                <a:ln>
                  <a:noFill/>
                </a:ln>
                <a:effectLst/>
                <a:uLnTx/>
                <a:uFillTx/>
                <a:latin typeface="Comic Sans MS" panose="030F0702030302020204" pitchFamily="66" charset="0"/>
              </a:rPr>
              <a:t>Dingley’s Promise – Early Years Inclusion Project (North Yorkshire)</a:t>
            </a:r>
          </a:p>
          <a:p>
            <a:pPr algn="ctr">
              <a:defRPr/>
            </a:pPr>
            <a:endParaRPr kumimoji="0" lang="en-GB" sz="1000" i="0" u="none" strike="noStrike" kern="1200" cap="none" spc="0" normalizeH="0" baseline="0" noProof="0" dirty="0">
              <a:ln>
                <a:noFill/>
              </a:ln>
              <a:effectLst/>
              <a:uLnTx/>
              <a:uFillTx/>
              <a:latin typeface="Comic Sans MS" panose="030F0702030302020204" pitchFamily="66" charset="0"/>
            </a:endParaRPr>
          </a:p>
          <a:p>
            <a:pPr algn="ctr">
              <a:defRPr/>
            </a:pPr>
            <a:r>
              <a:rPr lang="en-GB" sz="2200" b="1" dirty="0">
                <a:latin typeface="Comic Sans MS" panose="030F0702030302020204" pitchFamily="66" charset="0"/>
              </a:rPr>
              <a:t>Do you want help in supporting young children with SEND?</a:t>
            </a:r>
            <a:endParaRPr kumimoji="0" lang="en-GB" sz="2200" b="1" i="0" u="none" strike="noStrike" kern="1200" cap="none" spc="0" normalizeH="0" baseline="0" noProof="0" dirty="0">
              <a:ln>
                <a:noFill/>
              </a:ln>
              <a:effectLst/>
              <a:uLnTx/>
              <a:uFillTx/>
              <a:latin typeface="Comic Sans MS" panose="030F0702030302020204" pitchFamily="66" charset="0"/>
            </a:endParaRPr>
          </a:p>
        </p:txBody>
      </p:sp>
      <p:sp>
        <p:nvSpPr>
          <p:cNvPr id="15" name="TextBox 14">
            <a:extLst>
              <a:ext uri="{FF2B5EF4-FFF2-40B4-BE49-F238E27FC236}">
                <a16:creationId xmlns:a16="http://schemas.microsoft.com/office/drawing/2014/main" id="{BE9F02DE-ED30-461B-96DC-F2E7770EB603}"/>
              </a:ext>
            </a:extLst>
          </p:cNvPr>
          <p:cNvSpPr txBox="1"/>
          <p:nvPr/>
        </p:nvSpPr>
        <p:spPr>
          <a:xfrm>
            <a:off x="6699105" y="2811321"/>
            <a:ext cx="5348702" cy="1477328"/>
          </a:xfrm>
          <a:prstGeom prst="rect">
            <a:avLst/>
          </a:prstGeom>
          <a:solidFill>
            <a:schemeClr val="accent6">
              <a:lumMod val="20000"/>
              <a:lumOff val="80000"/>
            </a:schemeClr>
          </a:solidFill>
        </p:spPr>
        <p:txBody>
          <a:bodyPr wrap="square">
            <a:spAutoFit/>
          </a:bodyPr>
          <a:lstStyle/>
          <a:p>
            <a:r>
              <a:rPr lang="en-GB" b="1" dirty="0">
                <a:latin typeface="Comic Sans MS" panose="030F0702030302020204" pitchFamily="66" charset="0"/>
              </a:rPr>
              <a:t>Who is this FREE training for?</a:t>
            </a:r>
          </a:p>
          <a:p>
            <a:r>
              <a:rPr lang="en-GB" dirty="0">
                <a:latin typeface="Comic Sans MS" panose="030F0702030302020204" pitchFamily="66" charset="0"/>
              </a:rPr>
              <a:t>Anyone supporting young children such as Early Years practitioners, health visitors, social workers, therapeutic services, family support worker and parents and carers themselves.</a:t>
            </a:r>
          </a:p>
        </p:txBody>
      </p:sp>
      <p:sp>
        <p:nvSpPr>
          <p:cNvPr id="17" name="TextBox 16">
            <a:extLst>
              <a:ext uri="{FF2B5EF4-FFF2-40B4-BE49-F238E27FC236}">
                <a16:creationId xmlns:a16="http://schemas.microsoft.com/office/drawing/2014/main" id="{7CD5A594-678D-438D-98E2-B5921D7124E7}"/>
              </a:ext>
            </a:extLst>
          </p:cNvPr>
          <p:cNvSpPr txBox="1"/>
          <p:nvPr/>
        </p:nvSpPr>
        <p:spPr>
          <a:xfrm>
            <a:off x="6278990" y="4718852"/>
            <a:ext cx="4674743" cy="132343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000" b="1" dirty="0">
                <a:latin typeface="Comic Sans MS" panose="030F0702030302020204" pitchFamily="66" charset="0"/>
              </a:rPr>
              <a:t>Sign up for the FREE training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2000" b="1" dirty="0">
                <a:solidFill>
                  <a:schemeClr val="accent5">
                    <a:lumMod val="75000"/>
                  </a:schemeClr>
                </a:solidFill>
                <a:latin typeface="Comic Sans MS" panose="030F0702030302020204" pitchFamily="66" charset="0"/>
                <a:hlinkClick r:id="rId3">
                  <a:extLst>
                    <a:ext uri="{A12FA001-AC4F-418D-AE19-62706E023703}">
                      <ahyp:hlinkClr xmlns:ahyp="http://schemas.microsoft.com/office/drawing/2018/hyperlinkcolor" val="tx"/>
                    </a:ext>
                  </a:extLst>
                </a:hlinkClick>
              </a:rPr>
              <a:t>https://dingley.org.uk/dingleys-promise-training/early-years-inclusion-programme</a:t>
            </a:r>
            <a:r>
              <a:rPr lang="en-GB" b="1" dirty="0">
                <a:solidFill>
                  <a:schemeClr val="accent5">
                    <a:lumMod val="75000"/>
                  </a:schemeClr>
                </a:solidFill>
                <a:latin typeface="Comic Sans MS" panose="030F0702030302020204" pitchFamily="66" charset="0"/>
                <a:hlinkClick r:id="rId3">
                  <a:extLst>
                    <a:ext uri="{A12FA001-AC4F-418D-AE19-62706E023703}">
                      <ahyp:hlinkClr xmlns:ahyp="http://schemas.microsoft.com/office/drawing/2018/hyperlinkcolor" val="tx"/>
                    </a:ext>
                  </a:extLst>
                </a:hlinkClick>
              </a:rPr>
              <a:t>/</a:t>
            </a:r>
            <a:endParaRPr lang="en-GB" b="1" dirty="0">
              <a:solidFill>
                <a:schemeClr val="accent5">
                  <a:lumMod val="75000"/>
                </a:schemeClr>
              </a:solidFill>
              <a:latin typeface="Comic Sans MS" panose="030F0702030302020204" pitchFamily="66" charset="0"/>
              <a:cs typeface="Calibri"/>
            </a:endParaRPr>
          </a:p>
        </p:txBody>
      </p:sp>
      <p:pic>
        <p:nvPicPr>
          <p:cNvPr id="5" name="Picture 4" descr="A blue text on a white background&#10;&#10;Description automatically generated">
            <a:extLst>
              <a:ext uri="{FF2B5EF4-FFF2-40B4-BE49-F238E27FC236}">
                <a16:creationId xmlns:a16="http://schemas.microsoft.com/office/drawing/2014/main" id="{22801423-540C-4787-850A-3124B6E0780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25902" y="6230916"/>
            <a:ext cx="1590675" cy="533400"/>
          </a:xfrm>
          <a:prstGeom prst="rect">
            <a:avLst/>
          </a:prstGeom>
        </p:spPr>
      </p:pic>
      <p:pic>
        <p:nvPicPr>
          <p:cNvPr id="7" name="Picture 6">
            <a:extLst>
              <a:ext uri="{FF2B5EF4-FFF2-40B4-BE49-F238E27FC236}">
                <a16:creationId xmlns:a16="http://schemas.microsoft.com/office/drawing/2014/main" id="{30168AFB-2091-4BBE-ACFD-2541DF60F71A}"/>
              </a:ext>
            </a:extLst>
          </p:cNvPr>
          <p:cNvPicPr>
            <a:picLocks noChangeAspect="1"/>
          </p:cNvPicPr>
          <p:nvPr/>
        </p:nvPicPr>
        <p:blipFill rotWithShape="1">
          <a:blip r:embed="rId5"/>
          <a:srcRect l="6994" t="31160" r="48603" b="41124"/>
          <a:stretch/>
        </p:blipFill>
        <p:spPr>
          <a:xfrm>
            <a:off x="2278759" y="6197431"/>
            <a:ext cx="1738437" cy="610365"/>
          </a:xfrm>
          <a:prstGeom prst="rect">
            <a:avLst/>
          </a:prstGeom>
        </p:spPr>
      </p:pic>
      <p:pic>
        <p:nvPicPr>
          <p:cNvPr id="3" name="Picture 2" descr="A qr code on a white background&#10;&#10;Description automatically generated">
            <a:extLst>
              <a:ext uri="{FF2B5EF4-FFF2-40B4-BE49-F238E27FC236}">
                <a16:creationId xmlns:a16="http://schemas.microsoft.com/office/drawing/2014/main" id="{2754CAD8-19A5-47DD-978D-7D0265C8CA3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100245" y="4764099"/>
            <a:ext cx="1077949" cy="1340250"/>
          </a:xfrm>
          <a:prstGeom prst="rect">
            <a:avLst/>
          </a:prstGeom>
        </p:spPr>
      </p:pic>
      <p:sp>
        <p:nvSpPr>
          <p:cNvPr id="2" name="Speech Bubble: Rectangle with Corners Rounded 1">
            <a:extLst>
              <a:ext uri="{FF2B5EF4-FFF2-40B4-BE49-F238E27FC236}">
                <a16:creationId xmlns:a16="http://schemas.microsoft.com/office/drawing/2014/main" id="{8E687DF0-EA33-4979-A5B9-3A7BA6AC0B2B}"/>
              </a:ext>
            </a:extLst>
          </p:cNvPr>
          <p:cNvSpPr/>
          <p:nvPr/>
        </p:nvSpPr>
        <p:spPr>
          <a:xfrm>
            <a:off x="5100245" y="1444200"/>
            <a:ext cx="6273603" cy="989105"/>
          </a:xfrm>
          <a:prstGeom prst="wedgeRoundRectCallou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1" dirty="0">
                <a:latin typeface="Comic Sans MS" panose="030F0702030302020204" pitchFamily="66" charset="0"/>
              </a:rPr>
              <a:t>Calling all parents and carers!</a:t>
            </a:r>
          </a:p>
          <a:p>
            <a:pPr algn="ctr"/>
            <a:r>
              <a:rPr lang="en-GB" dirty="0">
                <a:latin typeface="Comic Sans MS" panose="030F0702030302020204" pitchFamily="66" charset="0"/>
              </a:rPr>
              <a:t>Has your child’s setting signed up to Dingley’s Promise Comic Relief Early Years Inclusion Project?</a:t>
            </a:r>
          </a:p>
        </p:txBody>
      </p:sp>
      <p:sp>
        <p:nvSpPr>
          <p:cNvPr id="8" name="TextBox 7">
            <a:extLst>
              <a:ext uri="{FF2B5EF4-FFF2-40B4-BE49-F238E27FC236}">
                <a16:creationId xmlns:a16="http://schemas.microsoft.com/office/drawing/2014/main" id="{81F67D6F-184E-4F03-AF6A-3A87297612D1}"/>
              </a:ext>
            </a:extLst>
          </p:cNvPr>
          <p:cNvSpPr txBox="1"/>
          <p:nvPr/>
        </p:nvSpPr>
        <p:spPr>
          <a:xfrm>
            <a:off x="156842" y="1610109"/>
            <a:ext cx="4676331" cy="1938992"/>
          </a:xfrm>
          <a:prstGeom prst="rect">
            <a:avLst/>
          </a:prstGeom>
          <a:noFill/>
        </p:spPr>
        <p:txBody>
          <a:bodyPr wrap="square" rtlCol="0">
            <a:spAutoFit/>
          </a:bodyPr>
          <a:lstStyle/>
          <a:p>
            <a:pPr algn="ctr"/>
            <a:r>
              <a:rPr lang="en-GB" sz="2400" b="1" dirty="0">
                <a:latin typeface="Comic Sans MS" panose="030F0702030302020204" pitchFamily="66" charset="0"/>
              </a:rPr>
              <a:t>What is Dingley’s Promise?</a:t>
            </a:r>
          </a:p>
          <a:p>
            <a:pPr algn="ctr"/>
            <a:endParaRPr lang="en-GB" sz="1200" dirty="0">
              <a:latin typeface="Comic Sans MS" panose="030F0702030302020204" pitchFamily="66" charset="0"/>
            </a:endParaRPr>
          </a:p>
          <a:p>
            <a:pPr algn="ctr"/>
            <a:r>
              <a:rPr lang="en-GB" sz="1600" dirty="0">
                <a:latin typeface="Comic Sans MS" panose="030F0702030302020204" pitchFamily="66" charset="0"/>
              </a:rPr>
              <a:t>Dingley’s Promise are working with 30 local authorities over 5 years to improve education and learning development of inclusive practice of those working with children with special educational needs and disabilities.</a:t>
            </a:r>
          </a:p>
        </p:txBody>
      </p:sp>
      <p:pic>
        <p:nvPicPr>
          <p:cNvPr id="16" name="Picture 15">
            <a:extLst>
              <a:ext uri="{FF2B5EF4-FFF2-40B4-BE49-F238E27FC236}">
                <a16:creationId xmlns:a16="http://schemas.microsoft.com/office/drawing/2014/main" id="{54ADEB43-7F5B-44AE-94B4-C37D2F6B4E3A}"/>
              </a:ext>
            </a:extLst>
          </p:cNvPr>
          <p:cNvPicPr/>
          <p:nvPr/>
        </p:nvPicPr>
        <p:blipFill rotWithShape="1">
          <a:blip r:embed="rId7"/>
          <a:srcRect l="55086" t="27299" r="19166" b="28839"/>
          <a:stretch/>
        </p:blipFill>
        <p:spPr bwMode="auto">
          <a:xfrm>
            <a:off x="442980" y="3747824"/>
            <a:ext cx="4377545" cy="2052160"/>
          </a:xfrm>
          <a:prstGeom prst="rect">
            <a:avLst/>
          </a:prstGeom>
          <a:ln>
            <a:noFill/>
          </a:ln>
          <a:extLst>
            <a:ext uri="{53640926-AAD7-44D8-BBD7-CCE9431645EC}">
              <a14:shadowObscured xmlns:a14="http://schemas.microsoft.com/office/drawing/2010/main"/>
            </a:ext>
          </a:extLst>
        </p:spPr>
      </p:pic>
      <p:pic>
        <p:nvPicPr>
          <p:cNvPr id="14" name="Picture 13" descr="A cartoon of a child holding a megaphone&#10;&#10;Description automatically generated">
            <a:extLst>
              <a:ext uri="{FF2B5EF4-FFF2-40B4-BE49-F238E27FC236}">
                <a16:creationId xmlns:a16="http://schemas.microsoft.com/office/drawing/2014/main" id="{6DA1BE6D-78E0-468B-9800-9133E122F82D}"/>
              </a:ext>
            </a:extLst>
          </p:cNvPr>
          <p:cNvPicPr>
            <a:picLocks noChangeAspect="1"/>
          </p:cNvPicPr>
          <p:nvPr/>
        </p:nvPicPr>
        <p:blipFill rotWithShape="1">
          <a:blip r:embed="rId8">
            <a:extLst>
              <a:ext uri="{28A0092B-C50C-407E-A947-70E740481C1C}">
                <a14:useLocalDpi xmlns:a14="http://schemas.microsoft.com/office/drawing/2010/main" val="0"/>
              </a:ext>
            </a:extLst>
          </a:blip>
          <a:srcRect l="7371" r="15866"/>
          <a:stretch/>
        </p:blipFill>
        <p:spPr>
          <a:xfrm flipH="1">
            <a:off x="4845821" y="2753781"/>
            <a:ext cx="1586795" cy="2020123"/>
          </a:xfrm>
          <a:prstGeom prst="rect">
            <a:avLst/>
          </a:prstGeom>
        </p:spPr>
      </p:pic>
    </p:spTree>
    <p:extLst>
      <p:ext uri="{BB962C8B-B14F-4D97-AF65-F5344CB8AC3E}">
        <p14:creationId xmlns:p14="http://schemas.microsoft.com/office/powerpoint/2010/main" val="32622475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AFE0AA-62FB-4F7C-9F0A-D1CF2D72E8A6}"/>
              </a:ext>
            </a:extLst>
          </p:cNvPr>
          <p:cNvSpPr>
            <a:spLocks noGrp="1"/>
          </p:cNvSpPr>
          <p:nvPr>
            <p:ph type="title"/>
          </p:nvPr>
        </p:nvSpPr>
        <p:spPr>
          <a:xfrm>
            <a:off x="686834" y="1153572"/>
            <a:ext cx="3200400" cy="4784891"/>
          </a:xfrm>
        </p:spPr>
        <p:txBody>
          <a:bodyPr>
            <a:normAutofit fontScale="90000"/>
          </a:bodyPr>
          <a:lstStyle/>
          <a:p>
            <a:r>
              <a:rPr lang="en-GB" dirty="0">
                <a:solidFill>
                  <a:schemeClr val="tx1"/>
                </a:solidFill>
              </a:rPr>
              <a:t>North Yorkshire Feedback </a:t>
            </a:r>
            <a:br>
              <a:rPr lang="en-GB" dirty="0">
                <a:solidFill>
                  <a:schemeClr val="tx1"/>
                </a:solidFill>
              </a:rPr>
            </a:br>
            <a:br>
              <a:rPr lang="en-GB" dirty="0">
                <a:solidFill>
                  <a:schemeClr val="tx1"/>
                </a:solidFill>
              </a:rPr>
            </a:br>
            <a:r>
              <a:rPr lang="en-GB" dirty="0">
                <a:solidFill>
                  <a:schemeClr val="tx1"/>
                </a:solidFill>
              </a:rPr>
              <a:t>Intro to Inclusive Practice</a:t>
            </a:r>
            <a:r>
              <a:rPr lang="en-GB" dirty="0">
                <a:solidFill>
                  <a:srgbClr val="FFFFFF"/>
                </a:solidFill>
              </a:rPr>
              <a:t> Practice</a:t>
            </a:r>
          </a:p>
        </p:txBody>
      </p:sp>
      <p:pic>
        <p:nvPicPr>
          <p:cNvPr id="9" name="Picture 8">
            <a:extLst>
              <a:ext uri="{FF2B5EF4-FFF2-40B4-BE49-F238E27FC236}">
                <a16:creationId xmlns:a16="http://schemas.microsoft.com/office/drawing/2014/main" id="{86493D65-431C-4219-AC2A-CAF5AFA4F740}"/>
              </a:ext>
            </a:extLst>
          </p:cNvPr>
          <p:cNvPicPr>
            <a:picLocks noChangeAspect="1"/>
          </p:cNvPicPr>
          <p:nvPr/>
        </p:nvPicPr>
        <p:blipFill rotWithShape="1">
          <a:blip r:embed="rId2"/>
          <a:srcRect l="80250" t="65482" r="12500" b="17481"/>
          <a:stretch/>
        </p:blipFill>
        <p:spPr>
          <a:xfrm>
            <a:off x="11053694" y="5447041"/>
            <a:ext cx="883920" cy="1168400"/>
          </a:xfrm>
          <a:prstGeom prst="rect">
            <a:avLst/>
          </a:prstGeom>
        </p:spPr>
      </p:pic>
      <p:graphicFrame>
        <p:nvGraphicFramePr>
          <p:cNvPr id="3" name="Content Placeholder 2">
            <a:extLst>
              <a:ext uri="{FF2B5EF4-FFF2-40B4-BE49-F238E27FC236}">
                <a16:creationId xmlns:a16="http://schemas.microsoft.com/office/drawing/2014/main" id="{D9A45DA8-AE2E-C7E0-C443-B32365097D70}"/>
              </a:ext>
            </a:extLst>
          </p:cNvPr>
          <p:cNvGraphicFramePr>
            <a:graphicFrameLocks noGrp="1"/>
          </p:cNvGraphicFramePr>
          <p:nvPr>
            <p:ph idx="1"/>
          </p:nvPr>
        </p:nvGraphicFramePr>
        <p:xfrm>
          <a:off x="3967992" y="545284"/>
          <a:ext cx="8103766" cy="563167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1" name="Picture 10" descr="A blue text on a white background&#10;&#10;Description automatically generated with medium confidence">
            <a:extLst>
              <a:ext uri="{FF2B5EF4-FFF2-40B4-BE49-F238E27FC236}">
                <a16:creationId xmlns:a16="http://schemas.microsoft.com/office/drawing/2014/main" id="{68D9F470-FE67-432A-98E6-32312EFA339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300662" y="6172596"/>
            <a:ext cx="1590675" cy="533400"/>
          </a:xfrm>
          <a:prstGeom prst="rect">
            <a:avLst/>
          </a:prstGeom>
        </p:spPr>
      </p:pic>
    </p:spTree>
    <p:extLst>
      <p:ext uri="{BB962C8B-B14F-4D97-AF65-F5344CB8AC3E}">
        <p14:creationId xmlns:p14="http://schemas.microsoft.com/office/powerpoint/2010/main" val="32805513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AFE0AA-62FB-4F7C-9F0A-D1CF2D72E8A6}"/>
              </a:ext>
            </a:extLst>
          </p:cNvPr>
          <p:cNvSpPr>
            <a:spLocks noGrp="1"/>
          </p:cNvSpPr>
          <p:nvPr>
            <p:ph type="title"/>
          </p:nvPr>
        </p:nvSpPr>
        <p:spPr>
          <a:xfrm>
            <a:off x="686834" y="1153572"/>
            <a:ext cx="3200400" cy="4461163"/>
          </a:xfrm>
        </p:spPr>
        <p:txBody>
          <a:bodyPr>
            <a:normAutofit/>
          </a:bodyPr>
          <a:lstStyle/>
          <a:p>
            <a:r>
              <a:rPr lang="en-GB" dirty="0">
                <a:solidFill>
                  <a:schemeClr val="tx1"/>
                </a:solidFill>
              </a:rPr>
              <a:t>How to sign up</a:t>
            </a:r>
            <a:endParaRPr lang="en-GB" sz="2000" dirty="0">
              <a:solidFill>
                <a:schemeClr val="tx1"/>
              </a:solidFill>
            </a:endParaRPr>
          </a:p>
        </p:txBody>
      </p:sp>
      <p:pic>
        <p:nvPicPr>
          <p:cNvPr id="9" name="Picture 8">
            <a:extLst>
              <a:ext uri="{FF2B5EF4-FFF2-40B4-BE49-F238E27FC236}">
                <a16:creationId xmlns:a16="http://schemas.microsoft.com/office/drawing/2014/main" id="{86493D65-431C-4219-AC2A-CAF5AFA4F740}"/>
              </a:ext>
            </a:extLst>
          </p:cNvPr>
          <p:cNvPicPr>
            <a:picLocks noChangeAspect="1"/>
          </p:cNvPicPr>
          <p:nvPr/>
        </p:nvPicPr>
        <p:blipFill rotWithShape="1">
          <a:blip r:embed="rId2"/>
          <a:srcRect l="80250" t="65482" r="12500" b="17481"/>
          <a:stretch/>
        </p:blipFill>
        <p:spPr>
          <a:xfrm>
            <a:off x="11053694" y="5447041"/>
            <a:ext cx="883920" cy="1168400"/>
          </a:xfrm>
          <a:prstGeom prst="rect">
            <a:avLst/>
          </a:prstGeom>
        </p:spPr>
      </p:pic>
      <p:sp>
        <p:nvSpPr>
          <p:cNvPr id="4" name="Content Placeholder 3">
            <a:extLst>
              <a:ext uri="{FF2B5EF4-FFF2-40B4-BE49-F238E27FC236}">
                <a16:creationId xmlns:a16="http://schemas.microsoft.com/office/drawing/2014/main" id="{4416F289-875A-4BF0-B539-D5F53F8B4DDD}"/>
              </a:ext>
            </a:extLst>
          </p:cNvPr>
          <p:cNvSpPr>
            <a:spLocks noGrp="1"/>
          </p:cNvSpPr>
          <p:nvPr>
            <p:ph idx="1"/>
          </p:nvPr>
        </p:nvSpPr>
        <p:spPr>
          <a:xfrm>
            <a:off x="5029200" y="2638425"/>
            <a:ext cx="6324600" cy="3534171"/>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800" b="1" dirty="0"/>
              <a:t>Register for free at:</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2800" b="1" dirty="0">
                <a:hlinkClick r:id="rId3"/>
              </a:rPr>
              <a:t>https://dingley.org.uk/dingleys-promise-training/early-years-inclusion-programme/</a:t>
            </a:r>
            <a:endParaRPr lang="en-GB" sz="2800" b="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b="1" dirty="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2800" b="1" dirty="0">
                <a:cs typeface="Calibri"/>
              </a:rPr>
              <a:t>E</a:t>
            </a:r>
            <a:r>
              <a:rPr lang="en-GB" b="1" dirty="0">
                <a:cs typeface="Calibri"/>
              </a:rPr>
              <a:t>mail Wendy for more information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cs typeface="Calibri"/>
                <a:hlinkClick r:id="rId4"/>
              </a:rPr>
              <a:t>w</a:t>
            </a:r>
            <a:r>
              <a:rPr lang="en-GB" sz="2800" b="1" dirty="0">
                <a:cs typeface="Calibri"/>
                <a:hlinkClick r:id="rId4"/>
              </a:rPr>
              <a:t>endy.butterfield@northyorks.gov.uk</a:t>
            </a:r>
            <a:r>
              <a:rPr lang="en-GB" sz="2800" b="1" dirty="0">
                <a:cs typeface="Calibri"/>
              </a:rPr>
              <a:t> </a:t>
            </a:r>
          </a:p>
          <a:p>
            <a:endParaRPr lang="en-GB" dirty="0"/>
          </a:p>
        </p:txBody>
      </p:sp>
      <p:pic>
        <p:nvPicPr>
          <p:cNvPr id="11" name="Picture 10" descr="A blue text on a white background&#10;&#10;Description automatically generated with medium confidence">
            <a:extLst>
              <a:ext uri="{FF2B5EF4-FFF2-40B4-BE49-F238E27FC236}">
                <a16:creationId xmlns:a16="http://schemas.microsoft.com/office/drawing/2014/main" id="{68D9F470-FE67-432A-98E6-32312EFA339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300662" y="6172596"/>
            <a:ext cx="1590675" cy="533400"/>
          </a:xfrm>
          <a:prstGeom prst="rect">
            <a:avLst/>
          </a:prstGeom>
        </p:spPr>
      </p:pic>
      <p:pic>
        <p:nvPicPr>
          <p:cNvPr id="13" name="Picture 12" descr="A qr code on a white background&#10;&#10;Description automatically generated">
            <a:extLst>
              <a:ext uri="{FF2B5EF4-FFF2-40B4-BE49-F238E27FC236}">
                <a16:creationId xmlns:a16="http://schemas.microsoft.com/office/drawing/2014/main" id="{A61A6ED3-601D-4334-B300-9E77D2BFEC8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894014" y="319088"/>
            <a:ext cx="1899032" cy="2361130"/>
          </a:xfrm>
          <a:prstGeom prst="rect">
            <a:avLst/>
          </a:prstGeom>
        </p:spPr>
      </p:pic>
    </p:spTree>
    <p:extLst>
      <p:ext uri="{BB962C8B-B14F-4D97-AF65-F5344CB8AC3E}">
        <p14:creationId xmlns:p14="http://schemas.microsoft.com/office/powerpoint/2010/main" val="26484320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6493D65-431C-4219-AC2A-CAF5AFA4F740}"/>
              </a:ext>
            </a:extLst>
          </p:cNvPr>
          <p:cNvPicPr>
            <a:picLocks noChangeAspect="1"/>
          </p:cNvPicPr>
          <p:nvPr/>
        </p:nvPicPr>
        <p:blipFill rotWithShape="1">
          <a:blip r:embed="rId2"/>
          <a:srcRect l="80250" t="65482" r="12500" b="17481"/>
          <a:stretch/>
        </p:blipFill>
        <p:spPr>
          <a:xfrm>
            <a:off x="11053694" y="5447041"/>
            <a:ext cx="883920" cy="1168400"/>
          </a:xfrm>
          <a:prstGeom prst="rect">
            <a:avLst/>
          </a:prstGeom>
        </p:spPr>
      </p:pic>
      <p:pic>
        <p:nvPicPr>
          <p:cNvPr id="11" name="Picture 10" descr="A blue text on a white background&#10;&#10;Description automatically generated with medium confidence">
            <a:extLst>
              <a:ext uri="{FF2B5EF4-FFF2-40B4-BE49-F238E27FC236}">
                <a16:creationId xmlns:a16="http://schemas.microsoft.com/office/drawing/2014/main" id="{68D9F470-FE67-432A-98E6-32312EFA339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00662" y="6172596"/>
            <a:ext cx="1590675" cy="533400"/>
          </a:xfrm>
          <a:prstGeom prst="rect">
            <a:avLst/>
          </a:prstGeom>
        </p:spPr>
      </p:pic>
      <p:pic>
        <p:nvPicPr>
          <p:cNvPr id="7" name="Picture 6">
            <a:extLst>
              <a:ext uri="{FF2B5EF4-FFF2-40B4-BE49-F238E27FC236}">
                <a16:creationId xmlns:a16="http://schemas.microsoft.com/office/drawing/2014/main" id="{716F8132-AFC8-DA9E-5042-47145C905A02}"/>
              </a:ext>
            </a:extLst>
          </p:cNvPr>
          <p:cNvPicPr>
            <a:picLocks noChangeAspect="1"/>
          </p:cNvPicPr>
          <p:nvPr/>
        </p:nvPicPr>
        <p:blipFill>
          <a:blip r:embed="rId4"/>
          <a:stretch>
            <a:fillRect/>
          </a:stretch>
        </p:blipFill>
        <p:spPr>
          <a:xfrm>
            <a:off x="3669862" y="0"/>
            <a:ext cx="4852276" cy="6858000"/>
          </a:xfrm>
          <a:prstGeom prst="rect">
            <a:avLst/>
          </a:prstGeom>
        </p:spPr>
      </p:pic>
    </p:spTree>
    <p:extLst>
      <p:ext uri="{BB962C8B-B14F-4D97-AF65-F5344CB8AC3E}">
        <p14:creationId xmlns:p14="http://schemas.microsoft.com/office/powerpoint/2010/main" val="8974092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375A15-D4A3-E3C7-5540-D745FC9BFD06}"/>
              </a:ext>
            </a:extLst>
          </p:cNvPr>
          <p:cNvSpPr>
            <a:spLocks noGrp="1"/>
          </p:cNvSpPr>
          <p:nvPr>
            <p:ph type="title"/>
          </p:nvPr>
        </p:nvSpPr>
        <p:spPr/>
        <p:txBody>
          <a:bodyPr/>
          <a:lstStyle/>
          <a:p>
            <a:r>
              <a:rPr lang="en-GB" dirty="0"/>
              <a:t>Next steps</a:t>
            </a:r>
          </a:p>
        </p:txBody>
      </p:sp>
      <p:sp>
        <p:nvSpPr>
          <p:cNvPr id="3" name="Content Placeholder 2">
            <a:extLst>
              <a:ext uri="{FF2B5EF4-FFF2-40B4-BE49-F238E27FC236}">
                <a16:creationId xmlns:a16="http://schemas.microsoft.com/office/drawing/2014/main" id="{6A8E0644-CD08-4A72-665E-6CB60E555380}"/>
              </a:ext>
            </a:extLst>
          </p:cNvPr>
          <p:cNvSpPr>
            <a:spLocks noGrp="1"/>
          </p:cNvSpPr>
          <p:nvPr>
            <p:ph idx="1"/>
          </p:nvPr>
        </p:nvSpPr>
        <p:spPr/>
        <p:txBody>
          <a:bodyPr/>
          <a:lstStyle/>
          <a:p>
            <a:r>
              <a:rPr lang="en-GB" dirty="0"/>
              <a:t>They are looking to produce an Ordinarily Available Provision document for the Early Years </a:t>
            </a:r>
          </a:p>
        </p:txBody>
      </p:sp>
    </p:spTree>
    <p:extLst>
      <p:ext uri="{BB962C8B-B14F-4D97-AF65-F5344CB8AC3E}">
        <p14:creationId xmlns:p14="http://schemas.microsoft.com/office/powerpoint/2010/main" val="23978184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426039-8C95-9496-0786-A4D43042886C}"/>
              </a:ext>
            </a:extLst>
          </p:cNvPr>
          <p:cNvSpPr>
            <a:spLocks noGrp="1"/>
          </p:cNvSpPr>
          <p:nvPr>
            <p:ph type="title"/>
          </p:nvPr>
        </p:nvSpPr>
        <p:spPr>
          <a:xfrm>
            <a:off x="556532" y="643467"/>
            <a:ext cx="11210925" cy="744836"/>
          </a:xfrm>
        </p:spPr>
        <p:txBody>
          <a:bodyPr vert="horz" lIns="91440" tIns="45720" rIns="91440" bIns="45720" rtlCol="0" anchor="ctr">
            <a:normAutofit/>
          </a:bodyPr>
          <a:lstStyle/>
          <a:p>
            <a:pPr algn="ctr"/>
            <a:r>
              <a:rPr lang="en-US" sz="3200" kern="1200">
                <a:solidFill>
                  <a:schemeClr val="bg1"/>
                </a:solidFill>
                <a:latin typeface="+mj-lt"/>
                <a:ea typeface="+mj-ea"/>
                <a:cs typeface="+mj-cs"/>
              </a:rPr>
              <a:t>Childcare Works Wraparound Toolkit</a:t>
            </a:r>
          </a:p>
        </p:txBody>
      </p:sp>
      <p:pic>
        <p:nvPicPr>
          <p:cNvPr id="5" name="Content Placeholder 4">
            <a:hlinkClick r:id="rId2"/>
            <a:extLst>
              <a:ext uri="{FF2B5EF4-FFF2-40B4-BE49-F238E27FC236}">
                <a16:creationId xmlns:a16="http://schemas.microsoft.com/office/drawing/2014/main" id="{04A97C6F-65A8-A3F4-BA8D-0DA288277935}"/>
              </a:ext>
            </a:extLst>
          </p:cNvPr>
          <p:cNvPicPr>
            <a:picLocks noGrp="1" noChangeAspect="1"/>
          </p:cNvPicPr>
          <p:nvPr>
            <p:ph idx="1"/>
          </p:nvPr>
        </p:nvPicPr>
        <p:blipFill>
          <a:blip r:embed="rId3"/>
          <a:stretch>
            <a:fillRect/>
          </a:stretch>
        </p:blipFill>
        <p:spPr>
          <a:xfrm>
            <a:off x="1213556" y="1675227"/>
            <a:ext cx="9764888" cy="4394199"/>
          </a:xfrm>
          <a:prstGeom prst="rect">
            <a:avLst/>
          </a:prstGeom>
        </p:spPr>
      </p:pic>
    </p:spTree>
    <p:extLst>
      <p:ext uri="{BB962C8B-B14F-4D97-AF65-F5344CB8AC3E}">
        <p14:creationId xmlns:p14="http://schemas.microsoft.com/office/powerpoint/2010/main" val="11240332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1EAE0D-86E7-73FA-D8DD-C9849F4B89D0}"/>
              </a:ext>
            </a:extLst>
          </p:cNvPr>
          <p:cNvSpPr>
            <a:spLocks noGrp="1"/>
          </p:cNvSpPr>
          <p:nvPr>
            <p:ph type="title"/>
          </p:nvPr>
        </p:nvSpPr>
        <p:spPr>
          <a:xfrm>
            <a:off x="556532" y="643467"/>
            <a:ext cx="11210925" cy="744836"/>
          </a:xfrm>
        </p:spPr>
        <p:txBody>
          <a:bodyPr vert="horz" lIns="91440" tIns="45720" rIns="91440" bIns="45720" rtlCol="0" anchor="ctr">
            <a:normAutofit/>
          </a:bodyPr>
          <a:lstStyle/>
          <a:p>
            <a:pPr algn="ctr"/>
            <a:r>
              <a:rPr lang="en-US" sz="3200" kern="1200">
                <a:solidFill>
                  <a:schemeClr val="bg1"/>
                </a:solidFill>
                <a:latin typeface="+mj-lt"/>
                <a:ea typeface="+mj-ea"/>
                <a:cs typeface="+mj-cs"/>
              </a:rPr>
              <a:t>Early Years Toolkit</a:t>
            </a:r>
          </a:p>
        </p:txBody>
      </p:sp>
      <p:pic>
        <p:nvPicPr>
          <p:cNvPr id="5" name="Content Placeholder 4">
            <a:hlinkClick r:id="rId3"/>
            <a:extLst>
              <a:ext uri="{FF2B5EF4-FFF2-40B4-BE49-F238E27FC236}">
                <a16:creationId xmlns:a16="http://schemas.microsoft.com/office/drawing/2014/main" id="{8777F6A6-3374-2B1B-4BE0-81C5AD9FE88A}"/>
              </a:ext>
            </a:extLst>
          </p:cNvPr>
          <p:cNvPicPr>
            <a:picLocks noGrp="1" noChangeAspect="1"/>
          </p:cNvPicPr>
          <p:nvPr>
            <p:ph idx="1"/>
          </p:nvPr>
        </p:nvPicPr>
        <p:blipFill>
          <a:blip r:embed="rId4"/>
          <a:stretch>
            <a:fillRect/>
          </a:stretch>
        </p:blipFill>
        <p:spPr>
          <a:xfrm>
            <a:off x="1240532" y="1675227"/>
            <a:ext cx="9710935" cy="4394199"/>
          </a:xfrm>
          <a:prstGeom prst="rect">
            <a:avLst/>
          </a:prstGeom>
        </p:spPr>
      </p:pic>
    </p:spTree>
    <p:extLst>
      <p:ext uri="{BB962C8B-B14F-4D97-AF65-F5344CB8AC3E}">
        <p14:creationId xmlns:p14="http://schemas.microsoft.com/office/powerpoint/2010/main" val="32646645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40DA18-8085-B426-1CFB-1A8552409463}"/>
              </a:ext>
            </a:extLst>
          </p:cNvPr>
          <p:cNvSpPr>
            <a:spLocks noGrp="1"/>
          </p:cNvSpPr>
          <p:nvPr>
            <p:ph type="title"/>
          </p:nvPr>
        </p:nvSpPr>
        <p:spPr/>
        <p:txBody>
          <a:bodyPr/>
          <a:lstStyle/>
          <a:p>
            <a:r>
              <a:rPr lang="en-GB" dirty="0"/>
              <a:t>Toolkits to support </a:t>
            </a:r>
          </a:p>
        </p:txBody>
      </p:sp>
      <p:sp>
        <p:nvSpPr>
          <p:cNvPr id="3" name="Content Placeholder 2">
            <a:extLst>
              <a:ext uri="{FF2B5EF4-FFF2-40B4-BE49-F238E27FC236}">
                <a16:creationId xmlns:a16="http://schemas.microsoft.com/office/drawing/2014/main" id="{FD10BCAC-D13B-DD5D-81A6-1F9D6AA6E7F6}"/>
              </a:ext>
            </a:extLst>
          </p:cNvPr>
          <p:cNvSpPr>
            <a:spLocks noGrp="1"/>
          </p:cNvSpPr>
          <p:nvPr>
            <p:ph idx="1"/>
          </p:nvPr>
        </p:nvSpPr>
        <p:spPr/>
        <p:txBody>
          <a:bodyPr/>
          <a:lstStyle/>
          <a:p>
            <a:r>
              <a:rPr lang="en-GB" dirty="0">
                <a:hlinkClick r:id="rId2"/>
              </a:rPr>
              <a:t>Wraparound Childcare Toolkit | from Childcare Works</a:t>
            </a:r>
            <a:endParaRPr lang="en-GB" dirty="0"/>
          </a:p>
          <a:p>
            <a:endParaRPr lang="en-GB" dirty="0"/>
          </a:p>
        </p:txBody>
      </p:sp>
      <p:pic>
        <p:nvPicPr>
          <p:cNvPr id="5" name="Picture 4">
            <a:extLst>
              <a:ext uri="{FF2B5EF4-FFF2-40B4-BE49-F238E27FC236}">
                <a16:creationId xmlns:a16="http://schemas.microsoft.com/office/drawing/2014/main" id="{5861DEA1-1660-9D19-2238-A0D51EFBD643}"/>
              </a:ext>
            </a:extLst>
          </p:cNvPr>
          <p:cNvPicPr>
            <a:picLocks noChangeAspect="1"/>
          </p:cNvPicPr>
          <p:nvPr/>
        </p:nvPicPr>
        <p:blipFill>
          <a:blip r:embed="rId3"/>
          <a:stretch>
            <a:fillRect/>
          </a:stretch>
        </p:blipFill>
        <p:spPr>
          <a:xfrm>
            <a:off x="490968" y="3475500"/>
            <a:ext cx="5231405" cy="1595535"/>
          </a:xfrm>
          <a:prstGeom prst="rect">
            <a:avLst/>
          </a:prstGeom>
        </p:spPr>
      </p:pic>
      <p:pic>
        <p:nvPicPr>
          <p:cNvPr id="7" name="Picture 6">
            <a:extLst>
              <a:ext uri="{FF2B5EF4-FFF2-40B4-BE49-F238E27FC236}">
                <a16:creationId xmlns:a16="http://schemas.microsoft.com/office/drawing/2014/main" id="{8816112B-4B62-6046-390D-A30881633726}"/>
              </a:ext>
            </a:extLst>
          </p:cNvPr>
          <p:cNvPicPr>
            <a:picLocks noChangeAspect="1"/>
          </p:cNvPicPr>
          <p:nvPr/>
        </p:nvPicPr>
        <p:blipFill>
          <a:blip r:embed="rId4"/>
          <a:stretch>
            <a:fillRect/>
          </a:stretch>
        </p:blipFill>
        <p:spPr>
          <a:xfrm>
            <a:off x="5852251" y="2948078"/>
            <a:ext cx="5875176" cy="2650380"/>
          </a:xfrm>
          <a:prstGeom prst="rect">
            <a:avLst/>
          </a:prstGeom>
        </p:spPr>
      </p:pic>
      <p:sp>
        <p:nvSpPr>
          <p:cNvPr id="9" name="TextBox 8">
            <a:extLst>
              <a:ext uri="{FF2B5EF4-FFF2-40B4-BE49-F238E27FC236}">
                <a16:creationId xmlns:a16="http://schemas.microsoft.com/office/drawing/2014/main" id="{00769A36-E6CD-EAC9-5BA5-2E286C5381EF}"/>
              </a:ext>
            </a:extLst>
          </p:cNvPr>
          <p:cNvSpPr txBox="1"/>
          <p:nvPr/>
        </p:nvSpPr>
        <p:spPr>
          <a:xfrm>
            <a:off x="740584" y="5852125"/>
            <a:ext cx="6097554" cy="369332"/>
          </a:xfrm>
          <a:prstGeom prst="rect">
            <a:avLst/>
          </a:prstGeom>
          <a:noFill/>
        </p:spPr>
        <p:txBody>
          <a:bodyPr wrap="square">
            <a:spAutoFit/>
          </a:bodyPr>
          <a:lstStyle/>
          <a:p>
            <a:r>
              <a:rPr lang="en-GB" dirty="0">
                <a:hlinkClick r:id="rId5"/>
              </a:rPr>
              <a:t>SEND and Inclusive Practice | Wraparound Childcare Toolkit</a:t>
            </a:r>
            <a:endParaRPr lang="en-GB" dirty="0"/>
          </a:p>
        </p:txBody>
      </p:sp>
    </p:spTree>
    <p:extLst>
      <p:ext uri="{BB962C8B-B14F-4D97-AF65-F5344CB8AC3E}">
        <p14:creationId xmlns:p14="http://schemas.microsoft.com/office/powerpoint/2010/main" val="26854669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A0D282-AD54-920B-744C-139DB2543D3F}"/>
              </a:ext>
            </a:extLst>
          </p:cNvPr>
          <p:cNvSpPr>
            <a:spLocks noGrp="1"/>
          </p:cNvSpPr>
          <p:nvPr>
            <p:ph type="title"/>
          </p:nvPr>
        </p:nvSpPr>
        <p:spPr/>
        <p:txBody>
          <a:bodyPr/>
          <a:lstStyle/>
          <a:p>
            <a:r>
              <a:rPr lang="en-GB" dirty="0"/>
              <a:t>Dingley’s Assessment Toolkit</a:t>
            </a:r>
          </a:p>
        </p:txBody>
      </p:sp>
      <p:sp>
        <p:nvSpPr>
          <p:cNvPr id="3" name="Content Placeholder 2">
            <a:extLst>
              <a:ext uri="{FF2B5EF4-FFF2-40B4-BE49-F238E27FC236}">
                <a16:creationId xmlns:a16="http://schemas.microsoft.com/office/drawing/2014/main" id="{153CCE72-C3EF-CC54-F56C-EF345B46751D}"/>
              </a:ext>
            </a:extLst>
          </p:cNvPr>
          <p:cNvSpPr>
            <a:spLocks noGrp="1"/>
          </p:cNvSpPr>
          <p:nvPr>
            <p:ph idx="1"/>
          </p:nvPr>
        </p:nvSpPr>
        <p:spPr/>
        <p:txBody>
          <a:bodyPr/>
          <a:lstStyle/>
          <a:p>
            <a:r>
              <a:rPr lang="en-GB" sz="1800" u="sng">
                <a:solidFill>
                  <a:srgbClr val="007C89"/>
                </a:solidFill>
                <a:effectLst/>
                <a:latin typeface="Helvetica" panose="020B0604020202020204" pitchFamily="34" charset="0"/>
                <a:ea typeface="Calibri" panose="020F0502020204030204" pitchFamily="34" charset="0"/>
                <a:cs typeface="Calibri" panose="020F0502020204030204" pitchFamily="34" charset="0"/>
                <a:hlinkClick r:id="rId2"/>
              </a:rPr>
              <a:t>Dingley’s Assessment Toolkit</a:t>
            </a:r>
            <a:endParaRPr lang="en-GB" sz="1800" u="sng">
              <a:solidFill>
                <a:srgbClr val="007C89"/>
              </a:solidFill>
              <a:effectLst/>
              <a:latin typeface="Helvetica" panose="020B0604020202020204" pitchFamily="34" charset="0"/>
              <a:ea typeface="Calibri" panose="020F0502020204030204" pitchFamily="34" charset="0"/>
              <a:cs typeface="Calibri" panose="020F0502020204030204" pitchFamily="34" charset="0"/>
            </a:endParaRPr>
          </a:p>
          <a:p>
            <a:endParaRPr lang="en-GB"/>
          </a:p>
        </p:txBody>
      </p:sp>
    </p:spTree>
    <p:extLst>
      <p:ext uri="{BB962C8B-B14F-4D97-AF65-F5344CB8AC3E}">
        <p14:creationId xmlns:p14="http://schemas.microsoft.com/office/powerpoint/2010/main" val="10298673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88215D-882A-ED17-B7BE-D80C73C2EEAB}"/>
              </a:ext>
            </a:extLst>
          </p:cNvPr>
          <p:cNvSpPr>
            <a:spLocks noGrp="1"/>
          </p:cNvSpPr>
          <p:nvPr>
            <p:ph type="title"/>
          </p:nvPr>
        </p:nvSpPr>
        <p:spPr/>
        <p:txBody>
          <a:bodyPr/>
          <a:lstStyle/>
          <a:p>
            <a:r>
              <a:rPr lang="en-GB" dirty="0"/>
              <a:t>Early Years Toolkit</a:t>
            </a:r>
          </a:p>
        </p:txBody>
      </p:sp>
      <p:sp>
        <p:nvSpPr>
          <p:cNvPr id="3" name="Content Placeholder 2">
            <a:extLst>
              <a:ext uri="{FF2B5EF4-FFF2-40B4-BE49-F238E27FC236}">
                <a16:creationId xmlns:a16="http://schemas.microsoft.com/office/drawing/2014/main" id="{23CE545E-C5C3-F9B5-400F-F639E878007E}"/>
              </a:ext>
            </a:extLst>
          </p:cNvPr>
          <p:cNvSpPr>
            <a:spLocks noGrp="1"/>
          </p:cNvSpPr>
          <p:nvPr>
            <p:ph idx="1"/>
          </p:nvPr>
        </p:nvSpPr>
        <p:spPr/>
        <p:txBody>
          <a:bodyPr/>
          <a:lstStyle/>
          <a:p>
            <a:r>
              <a:rPr lang="en-GB" dirty="0">
                <a:hlinkClick r:id="rId2"/>
              </a:rPr>
              <a:t>Early Years Toolkit | from Childcare Works</a:t>
            </a:r>
            <a:endParaRPr lang="en-GB" dirty="0"/>
          </a:p>
          <a:p>
            <a:r>
              <a:rPr lang="en-GB" dirty="0">
                <a:hlinkClick r:id="rId3"/>
              </a:rPr>
              <a:t>Early Years SEND</a:t>
            </a:r>
            <a:endParaRPr lang="en-GB" dirty="0"/>
          </a:p>
          <a:p>
            <a:r>
              <a:rPr lang="en-GB" dirty="0">
                <a:hlinkClick r:id="rId4"/>
              </a:rPr>
              <a:t>Help for early years providers : Meeting the needs of all children</a:t>
            </a:r>
            <a:endParaRPr lang="en-GB" dirty="0"/>
          </a:p>
          <a:p>
            <a:r>
              <a:rPr lang="en-GB" dirty="0">
                <a:hlinkClick r:id="rId5"/>
              </a:rPr>
              <a:t>Understanding Autism </a:t>
            </a:r>
            <a:r>
              <a:rPr lang="en-GB" dirty="0">
                <a:hlinkClick r:id="rId6"/>
              </a:rPr>
              <a:t>–</a:t>
            </a:r>
            <a:r>
              <a:rPr lang="en-GB" dirty="0">
                <a:hlinkClick r:id="rId5"/>
              </a:rPr>
              <a:t> PACEY</a:t>
            </a:r>
            <a:endParaRPr lang="en-GB" dirty="0"/>
          </a:p>
          <a:p>
            <a:r>
              <a:rPr lang="en-GB" dirty="0">
                <a:hlinkClick r:id="rId6"/>
              </a:rPr>
              <a:t>Providing childcare for children with special educational needs and disabilities | Family and Childcare Trust</a:t>
            </a:r>
            <a:endParaRPr lang="en-GB" dirty="0"/>
          </a:p>
        </p:txBody>
      </p:sp>
    </p:spTree>
    <p:extLst>
      <p:ext uri="{BB962C8B-B14F-4D97-AF65-F5344CB8AC3E}">
        <p14:creationId xmlns:p14="http://schemas.microsoft.com/office/powerpoint/2010/main" val="26338949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A09093-8EC9-EB46-13CE-D2A2F71CACE3}"/>
              </a:ext>
            </a:extLst>
          </p:cNvPr>
          <p:cNvSpPr>
            <a:spLocks noGrp="1"/>
          </p:cNvSpPr>
          <p:nvPr>
            <p:ph type="title"/>
          </p:nvPr>
        </p:nvSpPr>
        <p:spPr>
          <a:xfrm>
            <a:off x="752475" y="3429000"/>
            <a:ext cx="10515600" cy="1325563"/>
          </a:xfrm>
        </p:spPr>
        <p:txBody>
          <a:bodyPr>
            <a:normAutofit fontScale="90000"/>
          </a:bodyPr>
          <a:lstStyle/>
          <a:p>
            <a:pPr algn="ctr"/>
            <a:r>
              <a:rPr lang="en-GB" dirty="0">
                <a:solidFill>
                  <a:srgbClr val="002060"/>
                </a:solidFill>
                <a:latin typeface="Amasis MT Pro Medium"/>
                <a:cs typeface="Arial"/>
              </a:rPr>
              <a:t>R</a:t>
            </a:r>
            <a:r>
              <a:rPr lang="en-GB" sz="4400" dirty="0">
                <a:solidFill>
                  <a:srgbClr val="002060"/>
                </a:solidFill>
                <a:latin typeface="Amasis MT Pro Medium"/>
                <a:cs typeface="Arial"/>
              </a:rPr>
              <a:t>emember </a:t>
            </a:r>
            <a:r>
              <a:rPr lang="en-GB" dirty="0">
                <a:solidFill>
                  <a:srgbClr val="002060"/>
                </a:solidFill>
                <a:latin typeface="Amasis MT Pro Medium"/>
                <a:cs typeface="Arial"/>
              </a:rPr>
              <a:t>it's</a:t>
            </a:r>
            <a:r>
              <a:rPr lang="en-GB" sz="4400" dirty="0">
                <a:solidFill>
                  <a:srgbClr val="002060"/>
                </a:solidFill>
                <a:latin typeface="Amasis MT Pro Medium"/>
                <a:cs typeface="Arial"/>
              </a:rPr>
              <a:t> live- check out your area’s offer on the website</a:t>
            </a:r>
            <a:br>
              <a:rPr lang="en-GB" sz="4400" dirty="0">
                <a:latin typeface="Amasis MT Pro Medium" panose="02040604050005020304" pitchFamily="18" charset="0"/>
              </a:rPr>
            </a:br>
            <a:endParaRPr lang="en-GB" dirty="0"/>
          </a:p>
        </p:txBody>
      </p:sp>
      <p:pic>
        <p:nvPicPr>
          <p:cNvPr id="4" name="Content Placeholder 3" descr="A black background with blue text&#10;&#10;Description automatically generated">
            <a:extLst>
              <a:ext uri="{FF2B5EF4-FFF2-40B4-BE49-F238E27FC236}">
                <a16:creationId xmlns:a16="http://schemas.microsoft.com/office/drawing/2014/main" id="{047DD0AA-0FA5-B6C3-6DE5-C4781C1163F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096296" y="490462"/>
            <a:ext cx="7999407" cy="2865963"/>
          </a:xfrm>
          <a:prstGeom prst="rect">
            <a:avLst/>
          </a:prstGeom>
        </p:spPr>
      </p:pic>
      <p:sp>
        <p:nvSpPr>
          <p:cNvPr id="5" name="Star: 5 Points 4">
            <a:extLst>
              <a:ext uri="{FF2B5EF4-FFF2-40B4-BE49-F238E27FC236}">
                <a16:creationId xmlns:a16="http://schemas.microsoft.com/office/drawing/2014/main" id="{51DA1895-F468-D320-3F5D-B3CD1D1D6C74}"/>
              </a:ext>
            </a:extLst>
          </p:cNvPr>
          <p:cNvSpPr/>
          <p:nvPr/>
        </p:nvSpPr>
        <p:spPr>
          <a:xfrm>
            <a:off x="11782473" y="6501343"/>
            <a:ext cx="240730" cy="210639"/>
          </a:xfrm>
          <a:prstGeom prst="star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9B986074-4095-B83F-9235-90BB596B99FB}"/>
              </a:ext>
            </a:extLst>
          </p:cNvPr>
          <p:cNvSpPr txBox="1"/>
          <p:nvPr/>
        </p:nvSpPr>
        <p:spPr>
          <a:xfrm>
            <a:off x="923925" y="4448937"/>
            <a:ext cx="9154274" cy="144655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4400" dirty="0">
                <a:ea typeface="+mn-lt"/>
                <a:cs typeface="+mn-lt"/>
                <a:hlinkClick r:id="rId3"/>
              </a:rPr>
              <a:t>Home - Locality Boards (localityboardsnorthyorks.co.uk)</a:t>
            </a:r>
            <a:endParaRPr lang="en-US" sz="4400">
              <a:cs typeface="Calibri"/>
            </a:endParaRPr>
          </a:p>
        </p:txBody>
      </p:sp>
    </p:spTree>
    <p:extLst>
      <p:ext uri="{BB962C8B-B14F-4D97-AF65-F5344CB8AC3E}">
        <p14:creationId xmlns:p14="http://schemas.microsoft.com/office/powerpoint/2010/main" val="87553107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CA16B89-E0C8-1E96-0A00-4770BC589A58}"/>
              </a:ext>
            </a:extLst>
          </p:cNvPr>
          <p:cNvPicPr>
            <a:picLocks noChangeAspect="1"/>
          </p:cNvPicPr>
          <p:nvPr/>
        </p:nvPicPr>
        <p:blipFill>
          <a:blip r:embed="rId3"/>
          <a:stretch>
            <a:fillRect/>
          </a:stretch>
        </p:blipFill>
        <p:spPr>
          <a:xfrm>
            <a:off x="9933748" y="5582157"/>
            <a:ext cx="2090864" cy="1166117"/>
          </a:xfrm>
          <a:prstGeom prst="rect">
            <a:avLst/>
          </a:prstGeom>
        </p:spPr>
      </p:pic>
      <p:sp>
        <p:nvSpPr>
          <p:cNvPr id="11" name="TextBox 10">
            <a:extLst>
              <a:ext uri="{FF2B5EF4-FFF2-40B4-BE49-F238E27FC236}">
                <a16:creationId xmlns:a16="http://schemas.microsoft.com/office/drawing/2014/main" id="{EAF0D862-557F-7C43-8512-A98781DF36CC}"/>
              </a:ext>
            </a:extLst>
          </p:cNvPr>
          <p:cNvSpPr txBox="1"/>
          <p:nvPr/>
        </p:nvSpPr>
        <p:spPr>
          <a:xfrm>
            <a:off x="251600" y="4862452"/>
            <a:ext cx="10482363" cy="1631216"/>
          </a:xfrm>
          <a:prstGeom prst="rect">
            <a:avLst/>
          </a:prstGeom>
          <a:noFill/>
        </p:spPr>
        <p:txBody>
          <a:bodyPr wrap="square" rtlCol="0">
            <a:spAutoFit/>
          </a:bodyPr>
          <a:lstStyle/>
          <a:p>
            <a:br>
              <a:rPr lang="en-GB" sz="2800" b="1"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br>
            <a:r>
              <a:rPr lang="en-GB" sz="3600" b="1"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Rachel Yeadon | Senior Early Help Consultant (West)</a:t>
            </a:r>
            <a:br>
              <a:rPr lang="en-GB" sz="3600" b="1"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br>
            <a:r>
              <a:rPr lang="en-GB" sz="3600" b="1"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February 2025</a:t>
            </a:r>
            <a:endParaRPr lang="en-GB" sz="2400" b="1" dirty="0">
              <a:solidFill>
                <a:srgbClr val="005489"/>
              </a:solidFill>
            </a:endParaRPr>
          </a:p>
        </p:txBody>
      </p:sp>
      <p:sp>
        <p:nvSpPr>
          <p:cNvPr id="2" name="Title 1">
            <a:extLst>
              <a:ext uri="{FF2B5EF4-FFF2-40B4-BE49-F238E27FC236}">
                <a16:creationId xmlns:a16="http://schemas.microsoft.com/office/drawing/2014/main" id="{94A9F558-1886-A59D-18B5-6AC17279E461}"/>
              </a:ext>
            </a:extLst>
          </p:cNvPr>
          <p:cNvSpPr txBox="1">
            <a:spLocks/>
          </p:cNvSpPr>
          <p:nvPr/>
        </p:nvSpPr>
        <p:spPr>
          <a:xfrm>
            <a:off x="251600" y="2603058"/>
            <a:ext cx="7647494" cy="1790298"/>
          </a:xfrm>
          <a:prstGeom prst="rect">
            <a:avLst/>
          </a:prstGeom>
        </p:spPr>
        <p:txBody>
          <a:bodyPr>
            <a:normAutofit fontScale="60000" lnSpcReduction="20000"/>
          </a:bodyPr>
          <a:lst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nSpc>
                <a:spcPct val="120000"/>
              </a:lnSpc>
            </a:pPr>
            <a:r>
              <a:rPr lang="en-GB" sz="7400" b="1" kern="1400" dirty="0">
                <a:solidFill>
                  <a:srgbClr val="005489"/>
                </a:solidFill>
                <a:latin typeface="Arial" panose="020B0604020202020204" pitchFamily="34" charset="0"/>
                <a:ea typeface="Noto Sans" panose="020B0502040504020204" pitchFamily="34" charset="0"/>
                <a:cs typeface="Arial" panose="020B0604020202020204" pitchFamily="34" charset="0"/>
              </a:rPr>
              <a:t>Early Help Parenting Support</a:t>
            </a:r>
            <a:br>
              <a:rPr lang="en-GB" sz="1800" dirty="0">
                <a:latin typeface="Noto Sans" panose="020B0502040504020204" pitchFamily="34" charset="0"/>
                <a:ea typeface="Noto Sans" panose="020B0502040504020204" pitchFamily="34" charset="0"/>
                <a:cs typeface="Noto Sans" panose="020B0502040504020204" pitchFamily="34" charset="0"/>
              </a:rPr>
            </a:br>
            <a:endParaRPr lang="en-GB" dirty="0">
              <a:latin typeface="Noto Sans" panose="020B0502040504020204" pitchFamily="34" charset="0"/>
              <a:ea typeface="Noto Sans" panose="020B0502040504020204" pitchFamily="34" charset="0"/>
              <a:cs typeface="Noto Sans" panose="020B0502040504020204" pitchFamily="34" charset="0"/>
            </a:endParaRPr>
          </a:p>
        </p:txBody>
      </p:sp>
      <p:sp>
        <p:nvSpPr>
          <p:cNvPr id="12" name="Isosceles Triangle 11">
            <a:extLst>
              <a:ext uri="{FF2B5EF4-FFF2-40B4-BE49-F238E27FC236}">
                <a16:creationId xmlns:a16="http://schemas.microsoft.com/office/drawing/2014/main" id="{B2A09D69-B825-FF52-E5DD-49B6D233ABF7}"/>
              </a:ext>
            </a:extLst>
          </p:cNvPr>
          <p:cNvSpPr/>
          <p:nvPr/>
        </p:nvSpPr>
        <p:spPr>
          <a:xfrm rot="5400000">
            <a:off x="8010368" y="2606989"/>
            <a:ext cx="1408430" cy="1293574"/>
          </a:xfrm>
          <a:prstGeom prst="triangle">
            <a:avLst/>
          </a:prstGeom>
          <a:solidFill>
            <a:srgbClr val="00548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accent1">
                  <a:lumMod val="50000"/>
                </a:schemeClr>
              </a:solidFill>
            </a:endParaRPr>
          </a:p>
        </p:txBody>
      </p:sp>
      <p:pic>
        <p:nvPicPr>
          <p:cNvPr id="13" name="Picture 12">
            <a:extLst>
              <a:ext uri="{FF2B5EF4-FFF2-40B4-BE49-F238E27FC236}">
                <a16:creationId xmlns:a16="http://schemas.microsoft.com/office/drawing/2014/main" id="{65242DC1-943F-A165-CFB4-BD33C8E26413}"/>
              </a:ext>
            </a:extLst>
          </p:cNvPr>
          <p:cNvPicPr>
            <a:picLocks noChangeAspect="1"/>
          </p:cNvPicPr>
          <p:nvPr/>
        </p:nvPicPr>
        <p:blipFill rotWithShape="1">
          <a:blip r:embed="rId4"/>
          <a:srcRect t="7030"/>
          <a:stretch/>
        </p:blipFill>
        <p:spPr>
          <a:xfrm>
            <a:off x="90936" y="0"/>
            <a:ext cx="2975782" cy="1460938"/>
          </a:xfrm>
          <a:prstGeom prst="rect">
            <a:avLst/>
          </a:prstGeom>
        </p:spPr>
      </p:pic>
      <p:grpSp>
        <p:nvGrpSpPr>
          <p:cNvPr id="7" name="Group 6">
            <a:extLst>
              <a:ext uri="{FF2B5EF4-FFF2-40B4-BE49-F238E27FC236}">
                <a16:creationId xmlns:a16="http://schemas.microsoft.com/office/drawing/2014/main" id="{E5F7AFA6-1986-FBDC-D1B2-BCFA222A4E4D}"/>
              </a:ext>
            </a:extLst>
          </p:cNvPr>
          <p:cNvGrpSpPr/>
          <p:nvPr/>
        </p:nvGrpSpPr>
        <p:grpSpPr>
          <a:xfrm>
            <a:off x="3437900" y="116640"/>
            <a:ext cx="1761423" cy="2017322"/>
            <a:chOff x="0" y="0"/>
            <a:chExt cx="1225550" cy="1441450"/>
          </a:xfrm>
        </p:grpSpPr>
        <p:pic>
          <p:nvPicPr>
            <p:cNvPr id="8" name="Picture 7">
              <a:extLst>
                <a:ext uri="{FF2B5EF4-FFF2-40B4-BE49-F238E27FC236}">
                  <a16:creationId xmlns:a16="http://schemas.microsoft.com/office/drawing/2014/main" id="{CB787DA3-7A15-DCD5-7C2B-4AB482BED56C}"/>
                </a:ext>
              </a:extLst>
            </p:cNvPr>
            <p:cNvPicPr>
              <a:picLocks noChangeAspect="1"/>
            </p:cNvPicPr>
            <p:nvPr/>
          </p:nvPicPr>
          <p:blipFill rotWithShape="1">
            <a:blip r:embed="rId5">
              <a:extLst>
                <a:ext uri="{28A0092B-C50C-407E-A947-70E740481C1C}">
                  <a14:useLocalDpi xmlns:a14="http://schemas.microsoft.com/office/drawing/2010/main" val="0"/>
                </a:ext>
              </a:extLst>
            </a:blip>
            <a:srcRect t="4546" b="32402"/>
            <a:stretch/>
          </p:blipFill>
          <p:spPr bwMode="auto">
            <a:xfrm>
              <a:off x="190500" y="0"/>
              <a:ext cx="895350" cy="946150"/>
            </a:xfrm>
            <a:prstGeom prst="rect">
              <a:avLst/>
            </a:prstGeom>
            <a:ln>
              <a:noFill/>
            </a:ln>
            <a:extLst>
              <a:ext uri="{53640926-AAD7-44D8-BBD7-CCE9431645EC}">
                <a14:shadowObscured xmlns:a14="http://schemas.microsoft.com/office/drawing/2010/main"/>
              </a:ext>
            </a:extLst>
          </p:spPr>
        </p:pic>
        <p:sp>
          <p:nvSpPr>
            <p:cNvPr id="9" name="Text Box 37">
              <a:extLst>
                <a:ext uri="{FF2B5EF4-FFF2-40B4-BE49-F238E27FC236}">
                  <a16:creationId xmlns:a16="http://schemas.microsoft.com/office/drawing/2014/main" id="{C02D5A85-465A-114A-4C7B-87B974ECAF4A}"/>
                </a:ext>
              </a:extLst>
            </p:cNvPr>
            <p:cNvSpPr txBox="1"/>
            <p:nvPr/>
          </p:nvSpPr>
          <p:spPr>
            <a:xfrm>
              <a:off x="0" y="939800"/>
              <a:ext cx="1225550" cy="501650"/>
            </a:xfrm>
            <a:prstGeom prst="rect">
              <a:avLst/>
            </a:prstGeom>
            <a:solidFill>
              <a:schemeClr val="lt1"/>
            </a:solid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ctr" defTabSz="1072591">
                <a:spcAft>
                  <a:spcPts val="414"/>
                </a:spcAft>
              </a:pPr>
              <a:r>
                <a:rPr lang="en-GB" b="1" kern="1200" dirty="0">
                  <a:solidFill>
                    <a:srgbClr val="002060"/>
                  </a:solidFill>
                  <a:latin typeface="Arial" panose="020B0604020202020204" pitchFamily="34" charset="0"/>
                  <a:ea typeface="MS Mincho" panose="02020609040205080304" pitchFamily="49" charset="-128"/>
                  <a:cs typeface="Arial" panose="020B0604020202020204" pitchFamily="34" charset="0"/>
                </a:rPr>
                <a:t>Strength in Relationships</a:t>
              </a:r>
              <a:endParaRPr lang="en-GB" dirty="0">
                <a:effectLst/>
                <a:latin typeface="Arial" panose="020B0604020202020204" pitchFamily="34" charset="0"/>
                <a:ea typeface="MS Mincho" panose="02020609040205080304" pitchFamily="49" charset="-128"/>
                <a:cs typeface="Arial" panose="020B0604020202020204" pitchFamily="34" charset="0"/>
              </a:endParaRPr>
            </a:p>
          </p:txBody>
        </p:sp>
      </p:grpSp>
      <p:cxnSp>
        <p:nvCxnSpPr>
          <p:cNvPr id="14" name="Straight Connector 13">
            <a:extLst>
              <a:ext uri="{FF2B5EF4-FFF2-40B4-BE49-F238E27FC236}">
                <a16:creationId xmlns:a16="http://schemas.microsoft.com/office/drawing/2014/main" id="{590AD0FA-DFDC-63C4-A81A-19BFCA37B448}"/>
              </a:ext>
            </a:extLst>
          </p:cNvPr>
          <p:cNvCxnSpPr/>
          <p:nvPr/>
        </p:nvCxnSpPr>
        <p:spPr>
          <a:xfrm>
            <a:off x="482778" y="4017765"/>
            <a:ext cx="3844887" cy="0"/>
          </a:xfrm>
          <a:prstGeom prst="line">
            <a:avLst/>
          </a:prstGeom>
          <a:ln w="57150">
            <a:solidFill>
              <a:srgbClr val="942A86"/>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15" name="Picture 14">
            <a:extLst>
              <a:ext uri="{FF2B5EF4-FFF2-40B4-BE49-F238E27FC236}">
                <a16:creationId xmlns:a16="http://schemas.microsoft.com/office/drawing/2014/main" id="{6067E1B2-D0D8-F64B-F300-FF727021A1BE}"/>
              </a:ext>
            </a:extLst>
          </p:cNvPr>
          <p:cNvPicPr>
            <a:picLocks noChangeAspect="1"/>
          </p:cNvPicPr>
          <p:nvPr/>
        </p:nvPicPr>
        <p:blipFill>
          <a:blip r:embed="rId6"/>
          <a:stretch>
            <a:fillRect/>
          </a:stretch>
        </p:blipFill>
        <p:spPr>
          <a:xfrm rot="5400000">
            <a:off x="9597259" y="2485467"/>
            <a:ext cx="3456432" cy="1798755"/>
          </a:xfrm>
          <a:prstGeom prst="rect">
            <a:avLst/>
          </a:prstGeom>
        </p:spPr>
      </p:pic>
    </p:spTree>
    <p:extLst>
      <p:ext uri="{BB962C8B-B14F-4D97-AF65-F5344CB8AC3E}">
        <p14:creationId xmlns:p14="http://schemas.microsoft.com/office/powerpoint/2010/main" val="19000338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09DBDFC2-B213-C85A-50B0-B29FF86A83A3}"/>
              </a:ext>
            </a:extLst>
          </p:cNvPr>
          <p:cNvSpPr txBox="1">
            <a:spLocks/>
          </p:cNvSpPr>
          <p:nvPr/>
        </p:nvSpPr>
        <p:spPr>
          <a:xfrm>
            <a:off x="318438" y="391931"/>
            <a:ext cx="10352540" cy="1115461"/>
          </a:xfrm>
          <a:prstGeom prst="rect">
            <a:avLst/>
          </a:prstGeom>
        </p:spPr>
        <p:txBody>
          <a:bodyPr>
            <a:noAutofit/>
          </a:bodyPr>
          <a:lst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GB" sz="4000" b="1" kern="1400" dirty="0">
                <a:solidFill>
                  <a:srgbClr val="005489"/>
                </a:solidFill>
                <a:latin typeface="Calibri" panose="020F0502020204030204" pitchFamily="34" charset="0"/>
                <a:ea typeface="Calibri" panose="020F0502020204030204" pitchFamily="34" charset="0"/>
                <a:cs typeface="Calibri" panose="020F0502020204030204" pitchFamily="34" charset="0"/>
              </a:rPr>
              <a:t>What is Early Help?</a:t>
            </a:r>
          </a:p>
        </p:txBody>
      </p:sp>
      <p:sp>
        <p:nvSpPr>
          <p:cNvPr id="11" name="TextBox 10">
            <a:extLst>
              <a:ext uri="{FF2B5EF4-FFF2-40B4-BE49-F238E27FC236}">
                <a16:creationId xmlns:a16="http://schemas.microsoft.com/office/drawing/2014/main" id="{6C2E731C-8E52-CE7D-39F4-36044B193594}"/>
              </a:ext>
            </a:extLst>
          </p:cNvPr>
          <p:cNvSpPr txBox="1"/>
          <p:nvPr/>
        </p:nvSpPr>
        <p:spPr>
          <a:xfrm>
            <a:off x="318438" y="1465643"/>
            <a:ext cx="10034102" cy="954107"/>
          </a:xfrm>
          <a:prstGeom prst="rect">
            <a:avLst/>
          </a:prstGeom>
          <a:noFill/>
        </p:spPr>
        <p:txBody>
          <a:bodyPr wrap="square" rtlCol="0">
            <a:spAutoFit/>
          </a:bodyPr>
          <a:lstStyle/>
          <a:p>
            <a:r>
              <a:rPr lang="en-GB" sz="2800" b="0" i="0" dirty="0">
                <a:solidFill>
                  <a:srgbClr val="535353"/>
                </a:solidFill>
                <a:effectLst/>
                <a:latin typeface="Lato" panose="020F0502020204030203" pitchFamily="34" charset="0"/>
              </a:rPr>
              <a:t>Early Help is not a designated team; it is the way that everyone works together to support the needs of families.</a:t>
            </a:r>
            <a:endParaRPr lang="en-GB" sz="4000" b="1" dirty="0">
              <a:solidFill>
                <a:srgbClr val="942A86"/>
              </a:solidFill>
              <a:latin typeface="Calibri" panose="020F0502020204030204" pitchFamily="34" charset="0"/>
              <a:ea typeface="Calibri" panose="020F0502020204030204" pitchFamily="34" charset="0"/>
              <a:cs typeface="Calibri" panose="020F0502020204030204" pitchFamily="34" charset="0"/>
            </a:endParaRPr>
          </a:p>
        </p:txBody>
      </p:sp>
      <p:pic>
        <p:nvPicPr>
          <p:cNvPr id="5" name="Picture 4">
            <a:extLst>
              <a:ext uri="{FF2B5EF4-FFF2-40B4-BE49-F238E27FC236}">
                <a16:creationId xmlns:a16="http://schemas.microsoft.com/office/drawing/2014/main" id="{AAAF46A4-BC4A-AE8F-C21F-A6EA0954FB2A}"/>
              </a:ext>
            </a:extLst>
          </p:cNvPr>
          <p:cNvPicPr>
            <a:picLocks noChangeAspect="1"/>
          </p:cNvPicPr>
          <p:nvPr/>
        </p:nvPicPr>
        <p:blipFill>
          <a:blip r:embed="rId3"/>
          <a:stretch>
            <a:fillRect/>
          </a:stretch>
        </p:blipFill>
        <p:spPr>
          <a:xfrm rot="5400000">
            <a:off x="9564406" y="2376566"/>
            <a:ext cx="3456432" cy="1798755"/>
          </a:xfrm>
          <a:prstGeom prst="rect">
            <a:avLst/>
          </a:prstGeom>
        </p:spPr>
      </p:pic>
      <p:pic>
        <p:nvPicPr>
          <p:cNvPr id="9" name="Picture 8">
            <a:extLst>
              <a:ext uri="{FF2B5EF4-FFF2-40B4-BE49-F238E27FC236}">
                <a16:creationId xmlns:a16="http://schemas.microsoft.com/office/drawing/2014/main" id="{8EF06832-6CEC-B274-C3E5-97CF34B35225}"/>
              </a:ext>
            </a:extLst>
          </p:cNvPr>
          <p:cNvPicPr>
            <a:picLocks noChangeAspect="1"/>
          </p:cNvPicPr>
          <p:nvPr/>
        </p:nvPicPr>
        <p:blipFill>
          <a:blip r:embed="rId4"/>
          <a:stretch>
            <a:fillRect/>
          </a:stretch>
        </p:blipFill>
        <p:spPr>
          <a:xfrm>
            <a:off x="9482056" y="5488470"/>
            <a:ext cx="2090864" cy="1166117"/>
          </a:xfrm>
          <a:prstGeom prst="rect">
            <a:avLst/>
          </a:prstGeom>
        </p:spPr>
      </p:pic>
      <p:pic>
        <p:nvPicPr>
          <p:cNvPr id="2" name="Picture 1">
            <a:extLst>
              <a:ext uri="{FF2B5EF4-FFF2-40B4-BE49-F238E27FC236}">
                <a16:creationId xmlns:a16="http://schemas.microsoft.com/office/drawing/2014/main" id="{F36489A4-1492-D073-F354-9A7E14A55F9D}"/>
              </a:ext>
            </a:extLst>
          </p:cNvPr>
          <p:cNvPicPr>
            <a:picLocks noChangeAspect="1"/>
          </p:cNvPicPr>
          <p:nvPr/>
        </p:nvPicPr>
        <p:blipFill>
          <a:blip r:embed="rId5"/>
          <a:stretch>
            <a:fillRect/>
          </a:stretch>
        </p:blipFill>
        <p:spPr>
          <a:xfrm>
            <a:off x="5494708" y="3493462"/>
            <a:ext cx="3068777" cy="2112135"/>
          </a:xfrm>
          <a:prstGeom prst="rect">
            <a:avLst/>
          </a:prstGeom>
        </p:spPr>
      </p:pic>
      <p:pic>
        <p:nvPicPr>
          <p:cNvPr id="6" name="Picture 5">
            <a:extLst>
              <a:ext uri="{FF2B5EF4-FFF2-40B4-BE49-F238E27FC236}">
                <a16:creationId xmlns:a16="http://schemas.microsoft.com/office/drawing/2014/main" id="{FDD2FE73-1F4C-BA20-4883-F89F5A73D7FB}"/>
              </a:ext>
            </a:extLst>
          </p:cNvPr>
          <p:cNvPicPr>
            <a:picLocks noChangeAspect="1"/>
          </p:cNvPicPr>
          <p:nvPr/>
        </p:nvPicPr>
        <p:blipFill>
          <a:blip r:embed="rId6"/>
          <a:stretch>
            <a:fillRect/>
          </a:stretch>
        </p:blipFill>
        <p:spPr>
          <a:xfrm>
            <a:off x="1033662" y="3993693"/>
            <a:ext cx="2679299" cy="1206629"/>
          </a:xfrm>
          <a:prstGeom prst="rect">
            <a:avLst/>
          </a:prstGeom>
          <a:ln>
            <a:noFill/>
          </a:ln>
          <a:effectLst>
            <a:outerShdw blurRad="292100" dist="139700" dir="2700000" algn="tl" rotWithShape="0">
              <a:srgbClr val="333333">
                <a:alpha val="65000"/>
              </a:srgbClr>
            </a:outerShdw>
          </a:effectLst>
        </p:spPr>
      </p:pic>
      <p:sp>
        <p:nvSpPr>
          <p:cNvPr id="10" name="TextBox 9">
            <a:extLst>
              <a:ext uri="{FF2B5EF4-FFF2-40B4-BE49-F238E27FC236}">
                <a16:creationId xmlns:a16="http://schemas.microsoft.com/office/drawing/2014/main" id="{E0DFE51D-97EB-ED4D-54E2-6115F1F1AA0F}"/>
              </a:ext>
            </a:extLst>
          </p:cNvPr>
          <p:cNvSpPr txBox="1"/>
          <p:nvPr/>
        </p:nvSpPr>
        <p:spPr>
          <a:xfrm>
            <a:off x="318437" y="2668996"/>
            <a:ext cx="10074807" cy="646331"/>
          </a:xfrm>
          <a:prstGeom prst="rect">
            <a:avLst/>
          </a:prstGeom>
          <a:noFill/>
        </p:spPr>
        <p:txBody>
          <a:bodyPr wrap="square">
            <a:spAutoFit/>
          </a:bodyPr>
          <a:lstStyle/>
          <a:p>
            <a:r>
              <a:rPr lang="en-GB" b="0" i="0" dirty="0">
                <a:solidFill>
                  <a:srgbClr val="535353"/>
                </a:solidFill>
                <a:effectLst/>
                <a:latin typeface="Lato" panose="020F0502020204030203" pitchFamily="34" charset="0"/>
              </a:rPr>
              <a:t>The aim of Early Help is to build on people’s strengths and resources to manage their own dilemmas, resolve their own difficulties and prevent further problems in the future</a:t>
            </a:r>
            <a:endParaRPr lang="en-GB" dirty="0"/>
          </a:p>
        </p:txBody>
      </p:sp>
    </p:spTree>
    <p:extLst>
      <p:ext uri="{BB962C8B-B14F-4D97-AF65-F5344CB8AC3E}">
        <p14:creationId xmlns:p14="http://schemas.microsoft.com/office/powerpoint/2010/main" val="1000052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09DBDFC2-B213-C85A-50B0-B29FF86A83A3}"/>
              </a:ext>
            </a:extLst>
          </p:cNvPr>
          <p:cNvSpPr txBox="1">
            <a:spLocks/>
          </p:cNvSpPr>
          <p:nvPr/>
        </p:nvSpPr>
        <p:spPr>
          <a:xfrm>
            <a:off x="318438" y="391931"/>
            <a:ext cx="10352540" cy="1115461"/>
          </a:xfrm>
          <a:prstGeom prst="rect">
            <a:avLst/>
          </a:prstGeom>
        </p:spPr>
        <p:txBody>
          <a:bodyPr>
            <a:noAutofit/>
          </a:bodyPr>
          <a:lst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GB" sz="4000" b="1" kern="1400" dirty="0">
                <a:solidFill>
                  <a:srgbClr val="005489"/>
                </a:solidFill>
                <a:latin typeface="Calibri" panose="020F0502020204030204" pitchFamily="34" charset="0"/>
                <a:ea typeface="Calibri" panose="020F0502020204030204" pitchFamily="34" charset="0"/>
                <a:cs typeface="Calibri" panose="020F0502020204030204" pitchFamily="34" charset="0"/>
              </a:rPr>
              <a:t>Support available from NYC</a:t>
            </a:r>
          </a:p>
        </p:txBody>
      </p:sp>
      <p:sp>
        <p:nvSpPr>
          <p:cNvPr id="11" name="TextBox 10">
            <a:extLst>
              <a:ext uri="{FF2B5EF4-FFF2-40B4-BE49-F238E27FC236}">
                <a16:creationId xmlns:a16="http://schemas.microsoft.com/office/drawing/2014/main" id="{6C2E731C-8E52-CE7D-39F4-36044B193594}"/>
              </a:ext>
            </a:extLst>
          </p:cNvPr>
          <p:cNvSpPr txBox="1"/>
          <p:nvPr/>
        </p:nvSpPr>
        <p:spPr>
          <a:xfrm>
            <a:off x="318438" y="1465643"/>
            <a:ext cx="10034102" cy="1323439"/>
          </a:xfrm>
          <a:prstGeom prst="rect">
            <a:avLst/>
          </a:prstGeom>
          <a:noFill/>
        </p:spPr>
        <p:txBody>
          <a:bodyPr wrap="square" rtlCol="0">
            <a:spAutoFit/>
          </a:bodyPr>
          <a:lstStyle/>
          <a:p>
            <a:r>
              <a:rPr lang="en-GB" sz="2000" b="0" i="0" dirty="0">
                <a:solidFill>
                  <a:srgbClr val="535353"/>
                </a:solidFill>
                <a:effectLst/>
                <a:latin typeface="Lato" panose="020F0502020204030203" pitchFamily="34" charset="0"/>
              </a:rPr>
              <a:t>In the early stages of emerging need, the most appropriate person to offer support is often the person who knows the child and family the best.  </a:t>
            </a:r>
            <a:r>
              <a:rPr lang="en-GB" sz="2000" b="1" i="1" dirty="0">
                <a:solidFill>
                  <a:srgbClr val="535353"/>
                </a:solidFill>
                <a:effectLst/>
                <a:latin typeface="Lato" panose="020F0502020204030203" pitchFamily="34" charset="0"/>
              </a:rPr>
              <a:t>This can be a person from any agency</a:t>
            </a:r>
            <a:r>
              <a:rPr lang="en-GB" sz="2000" b="1" i="0" dirty="0">
                <a:solidFill>
                  <a:srgbClr val="535353"/>
                </a:solidFill>
                <a:effectLst/>
                <a:latin typeface="Lato" panose="020F0502020204030203" pitchFamily="34" charset="0"/>
              </a:rPr>
              <a:t>.  </a:t>
            </a:r>
            <a:r>
              <a:rPr lang="en-GB" sz="2000" b="0" i="0" dirty="0">
                <a:solidFill>
                  <a:srgbClr val="535353"/>
                </a:solidFill>
                <a:effectLst/>
                <a:latin typeface="Lato" panose="020F0502020204030203" pitchFamily="34" charset="0"/>
              </a:rPr>
              <a:t>To support this process there are Locality Early Help Consultants based across North Yorkshire. Their role is to offer support, advice and guidance to all Practitioners.</a:t>
            </a:r>
            <a:endParaRPr lang="en-GB" sz="2000" dirty="0"/>
          </a:p>
        </p:txBody>
      </p:sp>
      <p:pic>
        <p:nvPicPr>
          <p:cNvPr id="5" name="Picture 4">
            <a:extLst>
              <a:ext uri="{FF2B5EF4-FFF2-40B4-BE49-F238E27FC236}">
                <a16:creationId xmlns:a16="http://schemas.microsoft.com/office/drawing/2014/main" id="{AAAF46A4-BC4A-AE8F-C21F-A6EA0954FB2A}"/>
              </a:ext>
            </a:extLst>
          </p:cNvPr>
          <p:cNvPicPr>
            <a:picLocks noChangeAspect="1"/>
          </p:cNvPicPr>
          <p:nvPr/>
        </p:nvPicPr>
        <p:blipFill>
          <a:blip r:embed="rId3"/>
          <a:stretch>
            <a:fillRect/>
          </a:stretch>
        </p:blipFill>
        <p:spPr>
          <a:xfrm rot="5400000">
            <a:off x="9564406" y="2376566"/>
            <a:ext cx="3456432" cy="1798755"/>
          </a:xfrm>
          <a:prstGeom prst="rect">
            <a:avLst/>
          </a:prstGeom>
        </p:spPr>
      </p:pic>
      <p:pic>
        <p:nvPicPr>
          <p:cNvPr id="9" name="Picture 8">
            <a:extLst>
              <a:ext uri="{FF2B5EF4-FFF2-40B4-BE49-F238E27FC236}">
                <a16:creationId xmlns:a16="http://schemas.microsoft.com/office/drawing/2014/main" id="{8EF06832-6CEC-B274-C3E5-97CF34B35225}"/>
              </a:ext>
            </a:extLst>
          </p:cNvPr>
          <p:cNvPicPr>
            <a:picLocks noChangeAspect="1"/>
          </p:cNvPicPr>
          <p:nvPr/>
        </p:nvPicPr>
        <p:blipFill>
          <a:blip r:embed="rId4"/>
          <a:stretch>
            <a:fillRect/>
          </a:stretch>
        </p:blipFill>
        <p:spPr>
          <a:xfrm>
            <a:off x="9482056" y="5488470"/>
            <a:ext cx="2090864" cy="1166117"/>
          </a:xfrm>
          <a:prstGeom prst="rect">
            <a:avLst/>
          </a:prstGeom>
        </p:spPr>
      </p:pic>
      <p:graphicFrame>
        <p:nvGraphicFramePr>
          <p:cNvPr id="7" name="Table 6">
            <a:extLst>
              <a:ext uri="{FF2B5EF4-FFF2-40B4-BE49-F238E27FC236}">
                <a16:creationId xmlns:a16="http://schemas.microsoft.com/office/drawing/2014/main" id="{55DC2814-11C1-09A1-2D98-E0F8A9A6BE80}"/>
              </a:ext>
            </a:extLst>
          </p:cNvPr>
          <p:cNvGraphicFramePr>
            <a:graphicFrameLocks noGrp="1"/>
          </p:cNvGraphicFramePr>
          <p:nvPr/>
        </p:nvGraphicFramePr>
        <p:xfrm>
          <a:off x="318438" y="2939355"/>
          <a:ext cx="9163618" cy="3183225"/>
        </p:xfrm>
        <a:graphic>
          <a:graphicData uri="http://schemas.openxmlformats.org/drawingml/2006/table">
            <a:tbl>
              <a:tblPr firstRow="1" bandRow="1">
                <a:tableStyleId>{5C22544A-7EE6-4342-B048-85BDC9FD1C3A}</a:tableStyleId>
              </a:tblPr>
              <a:tblGrid>
                <a:gridCol w="6580303">
                  <a:extLst>
                    <a:ext uri="{9D8B030D-6E8A-4147-A177-3AD203B41FA5}">
                      <a16:colId xmlns:a16="http://schemas.microsoft.com/office/drawing/2014/main" val="1907238770"/>
                    </a:ext>
                  </a:extLst>
                </a:gridCol>
                <a:gridCol w="2583315">
                  <a:extLst>
                    <a:ext uri="{9D8B030D-6E8A-4147-A177-3AD203B41FA5}">
                      <a16:colId xmlns:a16="http://schemas.microsoft.com/office/drawing/2014/main" val="886658023"/>
                    </a:ext>
                  </a:extLst>
                </a:gridCol>
              </a:tblGrid>
              <a:tr h="313623">
                <a:tc>
                  <a:txBody>
                    <a:bodyPr/>
                    <a:lstStyle/>
                    <a:p>
                      <a:r>
                        <a:rPr lang="en-GB" sz="1800" dirty="0"/>
                        <a:t>Locality</a:t>
                      </a:r>
                    </a:p>
                  </a:txBody>
                  <a:tcPr/>
                </a:tc>
                <a:tc>
                  <a:txBody>
                    <a:bodyPr/>
                    <a:lstStyle/>
                    <a:p>
                      <a:r>
                        <a:rPr lang="en-GB" sz="1800" dirty="0"/>
                        <a:t>Contact number</a:t>
                      </a:r>
                    </a:p>
                  </a:txBody>
                  <a:tcPr/>
                </a:tc>
                <a:extLst>
                  <a:ext uri="{0D108BD9-81ED-4DB2-BD59-A6C34878D82A}">
                    <a16:rowId xmlns:a16="http://schemas.microsoft.com/office/drawing/2014/main" val="2818372249"/>
                  </a:ext>
                </a:extLst>
              </a:tr>
              <a:tr h="835177">
                <a:tc>
                  <a:txBody>
                    <a:bodyPr/>
                    <a:lstStyle/>
                    <a:p>
                      <a:pPr marL="0" algn="l" defTabSz="914400" rtl="0" eaLnBrk="1" latinLnBrk="0" hangingPunct="1"/>
                      <a:r>
                        <a:rPr lang="en-GB" sz="1800" b="1" kern="1200" dirty="0">
                          <a:solidFill>
                            <a:schemeClr val="dk1"/>
                          </a:solidFill>
                          <a:latin typeface="+mn-lt"/>
                          <a:ea typeface="+mn-ea"/>
                          <a:cs typeface="+mn-cs"/>
                        </a:rPr>
                        <a:t>West</a:t>
                      </a:r>
                    </a:p>
                    <a:p>
                      <a:r>
                        <a:rPr lang="en-GB" sz="1400" dirty="0"/>
                        <a:t>(Harrogate, Knaresborough,</a:t>
                      </a:r>
                      <a:r>
                        <a:rPr lang="en-GB" sz="1400" baseline="0" dirty="0"/>
                        <a:t> </a:t>
                      </a:r>
                      <a:r>
                        <a:rPr lang="en-GB" sz="1400" dirty="0"/>
                        <a:t>Craven, Ripon)</a:t>
                      </a:r>
                    </a:p>
                    <a:p>
                      <a:pPr marL="0" algn="l" defTabSz="914400" rtl="0" eaLnBrk="1" latinLnBrk="0" hangingPunct="1"/>
                      <a:r>
                        <a:rPr lang="en-GB" sz="1600" b="1" kern="1200" dirty="0">
                          <a:solidFill>
                            <a:schemeClr val="dk1"/>
                          </a:solidFill>
                          <a:latin typeface="+mn-lt"/>
                          <a:ea typeface="+mn-ea"/>
                          <a:cs typeface="+mn-cs"/>
                        </a:rPr>
                        <a:t>Rachel Yeadon, Sarah Webb, Elaine Shaw, Deborah Clement</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t>01609 534842</a:t>
                      </a:r>
                    </a:p>
                    <a:p>
                      <a:endParaRPr lang="en-GB" sz="1800" dirty="0"/>
                    </a:p>
                  </a:txBody>
                  <a:tcPr/>
                </a:tc>
                <a:extLst>
                  <a:ext uri="{0D108BD9-81ED-4DB2-BD59-A6C34878D82A}">
                    <a16:rowId xmlns:a16="http://schemas.microsoft.com/office/drawing/2014/main" val="454131809"/>
                  </a:ext>
                </a:extLst>
              </a:tr>
              <a:tr h="835177">
                <a:tc>
                  <a:txBody>
                    <a:bodyPr/>
                    <a:lstStyle/>
                    <a:p>
                      <a:r>
                        <a:rPr lang="en-GB" sz="1800" b="1" dirty="0"/>
                        <a:t>East</a:t>
                      </a:r>
                    </a:p>
                    <a:p>
                      <a:r>
                        <a:rPr lang="en-GB" sz="1100" dirty="0"/>
                        <a:t>(</a:t>
                      </a:r>
                      <a:r>
                        <a:rPr lang="en-GB" sz="1400" dirty="0"/>
                        <a:t>Scarborough, Whitby, Ryedale)</a:t>
                      </a:r>
                    </a:p>
                    <a:p>
                      <a:r>
                        <a:rPr lang="en-GB" sz="1600" b="1" dirty="0"/>
                        <a:t>Amy Magson, Siobhan MacDonald, Jessica Kennedy, James Urquhart</a:t>
                      </a:r>
                    </a:p>
                  </a:txBody>
                  <a:tcPr/>
                </a:tc>
                <a:tc>
                  <a:txBody>
                    <a:bodyPr/>
                    <a:lstStyle/>
                    <a:p>
                      <a:r>
                        <a:rPr lang="en-GB" sz="1800" dirty="0"/>
                        <a:t>01609 534852</a:t>
                      </a:r>
                    </a:p>
                  </a:txBody>
                  <a:tcPr/>
                </a:tc>
                <a:extLst>
                  <a:ext uri="{0D108BD9-81ED-4DB2-BD59-A6C34878D82A}">
                    <a16:rowId xmlns:a16="http://schemas.microsoft.com/office/drawing/2014/main" val="2766038333"/>
                  </a:ext>
                </a:extLst>
              </a:tr>
              <a:tr h="1147111">
                <a:tc>
                  <a:txBody>
                    <a:bodyPr/>
                    <a:lstStyle/>
                    <a:p>
                      <a:r>
                        <a:rPr lang="en-GB" sz="1800" b="1" dirty="0"/>
                        <a:t>Central</a:t>
                      </a:r>
                    </a:p>
                    <a:p>
                      <a:r>
                        <a:rPr lang="en-GB" sz="1100" dirty="0"/>
                        <a:t>(</a:t>
                      </a:r>
                      <a:r>
                        <a:rPr lang="en-GB" sz="1400" dirty="0"/>
                        <a:t>Selby, </a:t>
                      </a:r>
                      <a:r>
                        <a:rPr lang="en-GB" sz="1400" dirty="0" err="1"/>
                        <a:t>Richmondshire</a:t>
                      </a:r>
                      <a:r>
                        <a:rPr lang="en-GB" sz="1400" dirty="0"/>
                        <a:t>,</a:t>
                      </a:r>
                      <a:r>
                        <a:rPr lang="en-GB" sz="1400" baseline="0" dirty="0"/>
                        <a:t> Hambleton)</a:t>
                      </a:r>
                    </a:p>
                    <a:p>
                      <a:r>
                        <a:rPr lang="en-GB" sz="1600" b="1" baseline="0" dirty="0"/>
                        <a:t>Jon Coates, Liz Power, Liz Hebdon, Tracy Rotherforth</a:t>
                      </a:r>
                      <a:endParaRPr lang="en-GB" sz="1600" b="1" dirty="0"/>
                    </a:p>
                    <a:p>
                      <a:endParaRPr lang="en-GB" sz="1400" b="1" dirty="0"/>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800" dirty="0"/>
                        <a:t>01609 534829</a:t>
                      </a:r>
                    </a:p>
                    <a:p>
                      <a:pPr marL="0" marR="0" lvl="0" indent="0" algn="l" defTabSz="685800" rtl="0" eaLnBrk="1" fontAlgn="auto" latinLnBrk="0" hangingPunct="1">
                        <a:lnSpc>
                          <a:spcPct val="100000"/>
                        </a:lnSpc>
                        <a:spcBef>
                          <a:spcPts val="0"/>
                        </a:spcBef>
                        <a:spcAft>
                          <a:spcPts val="0"/>
                        </a:spcAft>
                        <a:buClrTx/>
                        <a:buSzTx/>
                        <a:buFontTx/>
                        <a:buNone/>
                        <a:tabLst/>
                        <a:defRPr/>
                      </a:pPr>
                      <a:endParaRPr lang="en-GB" sz="1600" dirty="0"/>
                    </a:p>
                  </a:txBody>
                  <a:tcPr/>
                </a:tc>
                <a:extLst>
                  <a:ext uri="{0D108BD9-81ED-4DB2-BD59-A6C34878D82A}">
                    <a16:rowId xmlns:a16="http://schemas.microsoft.com/office/drawing/2014/main" val="4143680482"/>
                  </a:ext>
                </a:extLst>
              </a:tr>
            </a:tbl>
          </a:graphicData>
        </a:graphic>
      </p:graphicFrame>
    </p:spTree>
    <p:extLst>
      <p:ext uri="{BB962C8B-B14F-4D97-AF65-F5344CB8AC3E}">
        <p14:creationId xmlns:p14="http://schemas.microsoft.com/office/powerpoint/2010/main" val="122796385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09DBDFC2-B213-C85A-50B0-B29FF86A83A3}"/>
              </a:ext>
            </a:extLst>
          </p:cNvPr>
          <p:cNvSpPr txBox="1">
            <a:spLocks/>
          </p:cNvSpPr>
          <p:nvPr/>
        </p:nvSpPr>
        <p:spPr>
          <a:xfrm>
            <a:off x="318438" y="391931"/>
            <a:ext cx="10352540" cy="1115461"/>
          </a:xfrm>
          <a:prstGeom prst="rect">
            <a:avLst/>
          </a:prstGeom>
        </p:spPr>
        <p:txBody>
          <a:bodyPr>
            <a:noAutofit/>
          </a:bodyPr>
          <a:lst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GB" sz="4000" b="1" kern="1400" dirty="0">
                <a:solidFill>
                  <a:srgbClr val="005489"/>
                </a:solidFill>
                <a:latin typeface="Calibri" panose="020F0502020204030204" pitchFamily="34" charset="0"/>
                <a:ea typeface="Calibri" panose="020F0502020204030204" pitchFamily="34" charset="0"/>
                <a:cs typeface="Calibri" panose="020F0502020204030204" pitchFamily="34" charset="0"/>
              </a:rPr>
              <a:t>Support available from NYC</a:t>
            </a:r>
          </a:p>
        </p:txBody>
      </p:sp>
      <p:sp>
        <p:nvSpPr>
          <p:cNvPr id="8" name="Title 4">
            <a:extLst>
              <a:ext uri="{FF2B5EF4-FFF2-40B4-BE49-F238E27FC236}">
                <a16:creationId xmlns:a16="http://schemas.microsoft.com/office/drawing/2014/main" id="{208FB26B-B6D2-0015-A739-DA92CC8B8FB8}"/>
              </a:ext>
            </a:extLst>
          </p:cNvPr>
          <p:cNvSpPr txBox="1">
            <a:spLocks/>
          </p:cNvSpPr>
          <p:nvPr/>
        </p:nvSpPr>
        <p:spPr>
          <a:xfrm>
            <a:off x="318438" y="2248287"/>
            <a:ext cx="7627328" cy="3477875"/>
          </a:xfrm>
          <a:prstGeom prst="rect">
            <a:avLst/>
          </a:prstGeom>
        </p:spPr>
        <p:txBody>
          <a:bodyPr wrap="square">
            <a:spAutoFit/>
          </a:bodyPr>
          <a:lst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just" defTabSz="685800"/>
            <a:r>
              <a:rPr lang="en-GB" sz="1400" b="1" dirty="0">
                <a:solidFill>
                  <a:schemeClr val="tx1"/>
                </a:solidFill>
              </a:rPr>
              <a:t>An Early Help Assessment should be completed when a child, young person, parent/carer or professional is worried that the needs of a child are not being met. An Early Help Assessment can be completed when a professional has consent from the young person and/or their family, when a professional has concerns about the progress or wellbeing of a child, when the needs are wider than your service can address on your own.</a:t>
            </a:r>
          </a:p>
          <a:p>
            <a:pPr algn="just" defTabSz="685800"/>
            <a:r>
              <a:rPr lang="en-GB" sz="1400" b="1" dirty="0">
                <a:solidFill>
                  <a:schemeClr val="tx1"/>
                </a:solidFill>
              </a:rPr>
              <a:t>The assessment includes the following sections for information gathering:</a:t>
            </a:r>
          </a:p>
          <a:p>
            <a:pPr algn="just" defTabSz="685800"/>
            <a:r>
              <a:rPr lang="en-GB" sz="1400" b="1" dirty="0">
                <a:solidFill>
                  <a:schemeClr val="tx1"/>
                </a:solidFill>
              </a:rPr>
              <a:t>Section A: The child</a:t>
            </a:r>
          </a:p>
          <a:p>
            <a:pPr algn="just" defTabSz="685800"/>
            <a:r>
              <a:rPr lang="en-GB" sz="1400" b="1" dirty="0">
                <a:solidFill>
                  <a:schemeClr val="tx1"/>
                </a:solidFill>
              </a:rPr>
              <a:t>Section B: People in the family / household</a:t>
            </a:r>
          </a:p>
          <a:p>
            <a:pPr algn="just" defTabSz="685800"/>
            <a:r>
              <a:rPr lang="en-GB" sz="1400" b="1" dirty="0">
                <a:solidFill>
                  <a:schemeClr val="tx1"/>
                </a:solidFill>
              </a:rPr>
              <a:t>Section C: Services working with the family</a:t>
            </a:r>
          </a:p>
          <a:p>
            <a:pPr algn="just" defTabSz="685800"/>
            <a:r>
              <a:rPr lang="en-GB" sz="1400" b="1" dirty="0">
                <a:solidFill>
                  <a:schemeClr val="tx1"/>
                </a:solidFill>
              </a:rPr>
              <a:t>Section D: Reason for assessment (including scaling)</a:t>
            </a:r>
          </a:p>
          <a:p>
            <a:pPr algn="just" defTabSz="685800"/>
            <a:r>
              <a:rPr lang="en-GB" sz="1400" b="1" dirty="0">
                <a:solidFill>
                  <a:schemeClr val="tx1"/>
                </a:solidFill>
              </a:rPr>
              <a:t>Section E: Next steps</a:t>
            </a:r>
          </a:p>
          <a:p>
            <a:pPr algn="just" defTabSz="685800"/>
            <a:r>
              <a:rPr lang="en-GB" sz="1400" b="1" dirty="0">
                <a:solidFill>
                  <a:schemeClr val="tx1"/>
                </a:solidFill>
              </a:rPr>
              <a:t>Section F: Author’s details</a:t>
            </a:r>
          </a:p>
          <a:p>
            <a:pPr algn="just" defTabSz="685800"/>
            <a:r>
              <a:rPr lang="en-GB" sz="1400" b="1" dirty="0">
                <a:solidFill>
                  <a:schemeClr val="tx1"/>
                </a:solidFill>
              </a:rPr>
              <a:t>Section G: EHC oversight</a:t>
            </a:r>
            <a:r>
              <a:rPr lang="en-GB" sz="1400" b="1" u="sng" dirty="0">
                <a:solidFill>
                  <a:schemeClr val="tx1"/>
                </a:solidFill>
              </a:rPr>
              <a:t> </a:t>
            </a:r>
            <a:r>
              <a:rPr lang="en-GB" sz="1400" b="1" u="sng" dirty="0">
                <a:solidFill>
                  <a:schemeClr val="tx1"/>
                </a:solidFill>
                <a:highlight>
                  <a:srgbClr val="FFFF00"/>
                </a:highlight>
              </a:rPr>
              <a:t>IF</a:t>
            </a:r>
            <a:r>
              <a:rPr lang="en-GB" sz="1400" b="1" u="sng" dirty="0">
                <a:solidFill>
                  <a:schemeClr val="tx1"/>
                </a:solidFill>
              </a:rPr>
              <a:t> </a:t>
            </a:r>
            <a:r>
              <a:rPr lang="en-GB" sz="1400" b="1" dirty="0">
                <a:solidFill>
                  <a:schemeClr val="tx1"/>
                </a:solidFill>
              </a:rPr>
              <a:t>a referral is needed</a:t>
            </a:r>
          </a:p>
          <a:p>
            <a:pPr algn="just" defTabSz="685800"/>
            <a:endParaRPr lang="en-GB" sz="1200" b="1" dirty="0">
              <a:solidFill>
                <a:schemeClr val="tx1"/>
              </a:solidFill>
            </a:endParaRPr>
          </a:p>
          <a:p>
            <a:pPr algn="just" defTabSz="685800"/>
            <a:endParaRPr lang="en-GB" sz="12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11" name="TextBox 10">
            <a:extLst>
              <a:ext uri="{FF2B5EF4-FFF2-40B4-BE49-F238E27FC236}">
                <a16:creationId xmlns:a16="http://schemas.microsoft.com/office/drawing/2014/main" id="{6C2E731C-8E52-CE7D-39F4-36044B193594}"/>
              </a:ext>
            </a:extLst>
          </p:cNvPr>
          <p:cNvSpPr txBox="1"/>
          <p:nvPr/>
        </p:nvSpPr>
        <p:spPr>
          <a:xfrm>
            <a:off x="318438" y="1465643"/>
            <a:ext cx="10034102" cy="707886"/>
          </a:xfrm>
          <a:prstGeom prst="rect">
            <a:avLst/>
          </a:prstGeom>
          <a:noFill/>
        </p:spPr>
        <p:txBody>
          <a:bodyPr wrap="square" rtlCol="0">
            <a:spAutoFit/>
          </a:bodyPr>
          <a:lstStyle/>
          <a:p>
            <a:r>
              <a:rPr lang="en-GB" sz="4000" b="1" dirty="0">
                <a:solidFill>
                  <a:srgbClr val="942A86"/>
                </a:solidFill>
                <a:latin typeface="Calibri" panose="020F0502020204030204" pitchFamily="34" charset="0"/>
                <a:ea typeface="Calibri" panose="020F0502020204030204" pitchFamily="34" charset="0"/>
                <a:cs typeface="Calibri" panose="020F0502020204030204" pitchFamily="34" charset="0"/>
              </a:rPr>
              <a:t>Early Help Assessment </a:t>
            </a:r>
          </a:p>
        </p:txBody>
      </p:sp>
      <p:pic>
        <p:nvPicPr>
          <p:cNvPr id="5" name="Picture 4">
            <a:extLst>
              <a:ext uri="{FF2B5EF4-FFF2-40B4-BE49-F238E27FC236}">
                <a16:creationId xmlns:a16="http://schemas.microsoft.com/office/drawing/2014/main" id="{AAAF46A4-BC4A-AE8F-C21F-A6EA0954FB2A}"/>
              </a:ext>
            </a:extLst>
          </p:cNvPr>
          <p:cNvPicPr>
            <a:picLocks noChangeAspect="1"/>
          </p:cNvPicPr>
          <p:nvPr/>
        </p:nvPicPr>
        <p:blipFill>
          <a:blip r:embed="rId3"/>
          <a:stretch>
            <a:fillRect/>
          </a:stretch>
        </p:blipFill>
        <p:spPr>
          <a:xfrm rot="5400000">
            <a:off x="8438135" y="2764764"/>
            <a:ext cx="3456432" cy="1798755"/>
          </a:xfrm>
          <a:prstGeom prst="rect">
            <a:avLst/>
          </a:prstGeom>
        </p:spPr>
      </p:pic>
      <p:pic>
        <p:nvPicPr>
          <p:cNvPr id="9" name="Picture 8">
            <a:extLst>
              <a:ext uri="{FF2B5EF4-FFF2-40B4-BE49-F238E27FC236}">
                <a16:creationId xmlns:a16="http://schemas.microsoft.com/office/drawing/2014/main" id="{8EF06832-6CEC-B274-C3E5-97CF34B35225}"/>
              </a:ext>
            </a:extLst>
          </p:cNvPr>
          <p:cNvPicPr>
            <a:picLocks noChangeAspect="1"/>
          </p:cNvPicPr>
          <p:nvPr/>
        </p:nvPicPr>
        <p:blipFill>
          <a:blip r:embed="rId4"/>
          <a:stretch>
            <a:fillRect/>
          </a:stretch>
        </p:blipFill>
        <p:spPr>
          <a:xfrm>
            <a:off x="9482056" y="5488470"/>
            <a:ext cx="2090864" cy="1166117"/>
          </a:xfrm>
          <a:prstGeom prst="rect">
            <a:avLst/>
          </a:prstGeom>
        </p:spPr>
      </p:pic>
      <p:sp>
        <p:nvSpPr>
          <p:cNvPr id="7" name="TextBox 6">
            <a:extLst>
              <a:ext uri="{FF2B5EF4-FFF2-40B4-BE49-F238E27FC236}">
                <a16:creationId xmlns:a16="http://schemas.microsoft.com/office/drawing/2014/main" id="{7DFADCA4-9ADF-5C94-37BC-E8EDAD1123AC}"/>
              </a:ext>
            </a:extLst>
          </p:cNvPr>
          <p:cNvSpPr txBox="1"/>
          <p:nvPr/>
        </p:nvSpPr>
        <p:spPr>
          <a:xfrm>
            <a:off x="734787" y="5541496"/>
            <a:ext cx="7210979" cy="369332"/>
          </a:xfrm>
          <a:prstGeom prst="rect">
            <a:avLst/>
          </a:prstGeom>
          <a:noFill/>
        </p:spPr>
        <p:txBody>
          <a:bodyPr wrap="square">
            <a:spAutoFit/>
          </a:bodyPr>
          <a:lstStyle/>
          <a:p>
            <a:r>
              <a:rPr lang="en-GB" b="1" dirty="0"/>
              <a:t>The EHA can be accessed here: </a:t>
            </a:r>
            <a:r>
              <a:rPr lang="en-GB" b="1" dirty="0">
                <a:hlinkClick r:id="rId5">
                  <a:extLst>
                    <a:ext uri="{A12FA001-AC4F-418D-AE19-62706E023703}">
                      <ahyp:hlinkClr xmlns:ahyp="http://schemas.microsoft.com/office/drawing/2018/hyperlinkcolor" val="tx"/>
                    </a:ext>
                  </a:extLst>
                </a:hlinkClick>
              </a:rPr>
              <a:t>NYSCP</a:t>
            </a:r>
            <a:endParaRPr lang="en-GB" b="1" dirty="0"/>
          </a:p>
        </p:txBody>
      </p:sp>
    </p:spTree>
    <p:extLst>
      <p:ext uri="{BB962C8B-B14F-4D97-AF65-F5344CB8AC3E}">
        <p14:creationId xmlns:p14="http://schemas.microsoft.com/office/powerpoint/2010/main" val="13392917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8">
                                            <p:txEl>
                                              <p:pRg st="7" end="7"/>
                                            </p:txEl>
                                          </p:spTgt>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8">
                                            <p:txEl>
                                              <p:pRg st="8" end="8"/>
                                            </p:txEl>
                                          </p:spTgt>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nodeType="clickEffect">
                                  <p:stCondLst>
                                    <p:cond delay="0"/>
                                  </p:stCondLst>
                                  <p:childTnLst>
                                    <p:set>
                                      <p:cBhvr>
                                        <p:cTn id="41"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09DBDFC2-B213-C85A-50B0-B29FF86A83A3}"/>
              </a:ext>
            </a:extLst>
          </p:cNvPr>
          <p:cNvSpPr txBox="1">
            <a:spLocks/>
          </p:cNvSpPr>
          <p:nvPr/>
        </p:nvSpPr>
        <p:spPr>
          <a:xfrm>
            <a:off x="318438" y="391931"/>
            <a:ext cx="10352540" cy="1115461"/>
          </a:xfrm>
          <a:prstGeom prst="rect">
            <a:avLst/>
          </a:prstGeom>
        </p:spPr>
        <p:txBody>
          <a:bodyPr>
            <a:noAutofit/>
          </a:bodyPr>
          <a:lst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GB" sz="4000" b="1" kern="1400" dirty="0">
                <a:solidFill>
                  <a:srgbClr val="005489"/>
                </a:solidFill>
                <a:latin typeface="Calibri" panose="020F0502020204030204" pitchFamily="34" charset="0"/>
                <a:ea typeface="Calibri" panose="020F0502020204030204" pitchFamily="34" charset="0"/>
                <a:cs typeface="Calibri" panose="020F0502020204030204" pitchFamily="34" charset="0"/>
              </a:rPr>
              <a:t>EHA nursery example, 4-year-old:</a:t>
            </a:r>
          </a:p>
        </p:txBody>
      </p:sp>
      <p:pic>
        <p:nvPicPr>
          <p:cNvPr id="5" name="Picture 4">
            <a:extLst>
              <a:ext uri="{FF2B5EF4-FFF2-40B4-BE49-F238E27FC236}">
                <a16:creationId xmlns:a16="http://schemas.microsoft.com/office/drawing/2014/main" id="{AAAF46A4-BC4A-AE8F-C21F-A6EA0954FB2A}"/>
              </a:ext>
            </a:extLst>
          </p:cNvPr>
          <p:cNvPicPr>
            <a:picLocks noChangeAspect="1"/>
          </p:cNvPicPr>
          <p:nvPr/>
        </p:nvPicPr>
        <p:blipFill>
          <a:blip r:embed="rId3"/>
          <a:stretch>
            <a:fillRect/>
          </a:stretch>
        </p:blipFill>
        <p:spPr>
          <a:xfrm rot="5400000">
            <a:off x="8438135" y="2764764"/>
            <a:ext cx="3456432" cy="1798755"/>
          </a:xfrm>
          <a:prstGeom prst="rect">
            <a:avLst/>
          </a:prstGeom>
        </p:spPr>
      </p:pic>
      <p:pic>
        <p:nvPicPr>
          <p:cNvPr id="9" name="Picture 8">
            <a:extLst>
              <a:ext uri="{FF2B5EF4-FFF2-40B4-BE49-F238E27FC236}">
                <a16:creationId xmlns:a16="http://schemas.microsoft.com/office/drawing/2014/main" id="{8EF06832-6CEC-B274-C3E5-97CF34B35225}"/>
              </a:ext>
            </a:extLst>
          </p:cNvPr>
          <p:cNvPicPr>
            <a:picLocks noChangeAspect="1"/>
          </p:cNvPicPr>
          <p:nvPr/>
        </p:nvPicPr>
        <p:blipFill>
          <a:blip r:embed="rId4"/>
          <a:stretch>
            <a:fillRect/>
          </a:stretch>
        </p:blipFill>
        <p:spPr>
          <a:xfrm>
            <a:off x="9482056" y="5488470"/>
            <a:ext cx="2090864" cy="1166117"/>
          </a:xfrm>
          <a:prstGeom prst="rect">
            <a:avLst/>
          </a:prstGeom>
        </p:spPr>
      </p:pic>
      <p:graphicFrame>
        <p:nvGraphicFramePr>
          <p:cNvPr id="2" name="Table 1">
            <a:extLst>
              <a:ext uri="{FF2B5EF4-FFF2-40B4-BE49-F238E27FC236}">
                <a16:creationId xmlns:a16="http://schemas.microsoft.com/office/drawing/2014/main" id="{6D56BD6D-37BB-AA16-7A5C-803E86C0BEE1}"/>
              </a:ext>
            </a:extLst>
          </p:cNvPr>
          <p:cNvGraphicFramePr>
            <a:graphicFrameLocks noGrp="1"/>
          </p:cNvGraphicFramePr>
          <p:nvPr/>
        </p:nvGraphicFramePr>
        <p:xfrm>
          <a:off x="318438" y="1204111"/>
          <a:ext cx="11188518" cy="5329089"/>
        </p:xfrm>
        <a:graphic>
          <a:graphicData uri="http://schemas.openxmlformats.org/drawingml/2006/table">
            <a:tbl>
              <a:tblPr bandRow="1">
                <a:tableStyleId>{5C22544A-7EE6-4342-B048-85BDC9FD1C3A}</a:tableStyleId>
              </a:tblPr>
              <a:tblGrid>
                <a:gridCol w="3088694">
                  <a:extLst>
                    <a:ext uri="{9D8B030D-6E8A-4147-A177-3AD203B41FA5}">
                      <a16:colId xmlns:a16="http://schemas.microsoft.com/office/drawing/2014/main" val="1253275718"/>
                    </a:ext>
                  </a:extLst>
                </a:gridCol>
                <a:gridCol w="2505564">
                  <a:extLst>
                    <a:ext uri="{9D8B030D-6E8A-4147-A177-3AD203B41FA5}">
                      <a16:colId xmlns:a16="http://schemas.microsoft.com/office/drawing/2014/main" val="1399704792"/>
                    </a:ext>
                  </a:extLst>
                </a:gridCol>
                <a:gridCol w="2797130">
                  <a:extLst>
                    <a:ext uri="{9D8B030D-6E8A-4147-A177-3AD203B41FA5}">
                      <a16:colId xmlns:a16="http://schemas.microsoft.com/office/drawing/2014/main" val="2482181836"/>
                    </a:ext>
                  </a:extLst>
                </a:gridCol>
                <a:gridCol w="2797130">
                  <a:extLst>
                    <a:ext uri="{9D8B030D-6E8A-4147-A177-3AD203B41FA5}">
                      <a16:colId xmlns:a16="http://schemas.microsoft.com/office/drawing/2014/main" val="1079847715"/>
                    </a:ext>
                  </a:extLst>
                </a:gridCol>
              </a:tblGrid>
              <a:tr h="3666653">
                <a:tc>
                  <a:txBody>
                    <a:bodyPr/>
                    <a:lstStyle/>
                    <a:p>
                      <a:pPr>
                        <a:lnSpc>
                          <a:spcPct val="107000"/>
                        </a:lnSpc>
                        <a:spcBef>
                          <a:spcPts val="300"/>
                        </a:spcBef>
                        <a:spcAft>
                          <a:spcPts val="300"/>
                        </a:spcAft>
                      </a:pPr>
                      <a:r>
                        <a:rPr lang="en-GB" sz="1200" dirty="0">
                          <a:effectLst/>
                        </a:rPr>
                        <a:t>Why does the family require intervention from Children &amp; Families Service?</a:t>
                      </a:r>
                      <a:endParaRPr lang="en-GB" sz="1200" dirty="0">
                        <a:effectLst/>
                        <a:latin typeface="Calibri" panose="020F0502020204030204" pitchFamily="34" charset="0"/>
                        <a:ea typeface="Calibri" panose="020F0502020204030204" pitchFamily="34" charset="0"/>
                      </a:endParaRPr>
                    </a:p>
                  </a:txBody>
                  <a:tcPr marL="34861" marR="34861" marT="0" marB="0"/>
                </a:tc>
                <a:tc gridSpan="3">
                  <a:txBody>
                    <a:bodyPr/>
                    <a:lstStyle/>
                    <a:p>
                      <a:pPr>
                        <a:lnSpc>
                          <a:spcPct val="107000"/>
                        </a:lnSpc>
                        <a:spcBef>
                          <a:spcPts val="300"/>
                        </a:spcBef>
                        <a:spcAft>
                          <a:spcPts val="300"/>
                        </a:spcAft>
                      </a:pPr>
                      <a:r>
                        <a:rPr lang="en-GB" sz="1200" dirty="0">
                          <a:effectLst/>
                        </a:rPr>
                        <a:t>Mum has now contacted nursery to say home is stable and targeted support around routines and boundaries is needed. </a:t>
                      </a:r>
                    </a:p>
                    <a:p>
                      <a:pPr>
                        <a:lnSpc>
                          <a:spcPct val="107000"/>
                        </a:lnSpc>
                        <a:spcBef>
                          <a:spcPts val="300"/>
                        </a:spcBef>
                        <a:spcAft>
                          <a:spcPts val="300"/>
                        </a:spcAft>
                      </a:pPr>
                      <a:r>
                        <a:rPr lang="en-GB" sz="1200" dirty="0">
                          <a:effectLst/>
                        </a:rPr>
                        <a:t>Nursery are still seeing the same issues that were present in October and support provided by nursery remains consistent.</a:t>
                      </a:r>
                    </a:p>
                    <a:p>
                      <a:pPr>
                        <a:lnSpc>
                          <a:spcPct val="107000"/>
                        </a:lnSpc>
                        <a:spcBef>
                          <a:spcPts val="300"/>
                        </a:spcBef>
                        <a:spcAft>
                          <a:spcPts val="300"/>
                        </a:spcAft>
                      </a:pPr>
                      <a:r>
                        <a:rPr lang="en-GB" sz="1200" dirty="0">
                          <a:effectLst/>
                        </a:rPr>
                        <a:t>EHC has supported nursery to update EHA and update actions to reflect current situation.</a:t>
                      </a:r>
                    </a:p>
                    <a:p>
                      <a:pPr>
                        <a:lnSpc>
                          <a:spcPct val="107000"/>
                        </a:lnSpc>
                        <a:spcBef>
                          <a:spcPts val="300"/>
                        </a:spcBef>
                        <a:spcAft>
                          <a:spcPts val="300"/>
                        </a:spcAft>
                      </a:pPr>
                      <a:r>
                        <a:rPr lang="en-GB" sz="1200" dirty="0">
                          <a:effectLst/>
                        </a:rPr>
                        <a:t>Nursery have worked alongside mum and health services to explore worries; however the family are now moving home. Although the house move will be positive in the long-term mum is worried about the financial impact on the household and the challenges that will be presented with changes to environment and routine for her son. </a:t>
                      </a:r>
                    </a:p>
                    <a:p>
                      <a:pPr>
                        <a:lnSpc>
                          <a:spcPct val="107000"/>
                        </a:lnSpc>
                        <a:spcBef>
                          <a:spcPts val="300"/>
                        </a:spcBef>
                        <a:spcAft>
                          <a:spcPts val="300"/>
                        </a:spcAft>
                      </a:pPr>
                      <a:r>
                        <a:rPr lang="en-GB" sz="1200" dirty="0">
                          <a:effectLst/>
                        </a:rPr>
                        <a:t>Nursery have worked alongside mum to explore EHA and have been clear with mum that engagement is needed to ensure changes are sustainable moving forward.</a:t>
                      </a:r>
                    </a:p>
                    <a:p>
                      <a:pPr>
                        <a:lnSpc>
                          <a:spcPct val="107000"/>
                        </a:lnSpc>
                        <a:spcBef>
                          <a:spcPts val="300"/>
                        </a:spcBef>
                        <a:spcAft>
                          <a:spcPts val="300"/>
                        </a:spcAft>
                      </a:pPr>
                      <a:r>
                        <a:rPr lang="en-GB" sz="1200" dirty="0">
                          <a:effectLst/>
                        </a:rPr>
                        <a:t>Mum and nursery feel a short-term targeted intervention to focus on healthy sleep, improved family network and family budget will help to reduce parental stress and anxiety. Targeted support will help mum and dad to have a firm network plan moving forward. O has additional needs and this will not change, however a sustainable network plan and clear understanding of O’s health needs will help to promote parental resilience when challenges arise.</a:t>
                      </a:r>
                      <a:endParaRPr lang="en-GB" sz="1200" dirty="0">
                        <a:effectLst/>
                        <a:latin typeface="Calibri" panose="020F0502020204030204" pitchFamily="34" charset="0"/>
                        <a:ea typeface="Calibri" panose="020F0502020204030204" pitchFamily="34" charset="0"/>
                      </a:endParaRPr>
                    </a:p>
                  </a:txBody>
                  <a:tcPr marL="34861" marR="34861" marT="0" marB="0"/>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1635755239"/>
                  </a:ext>
                </a:extLst>
              </a:tr>
              <a:tr h="141727">
                <a:tc rowSpan="2">
                  <a:txBody>
                    <a:bodyPr/>
                    <a:lstStyle/>
                    <a:p>
                      <a:pPr>
                        <a:lnSpc>
                          <a:spcPct val="107000"/>
                        </a:lnSpc>
                        <a:spcBef>
                          <a:spcPts val="300"/>
                        </a:spcBef>
                        <a:spcAft>
                          <a:spcPts val="300"/>
                        </a:spcAft>
                      </a:pPr>
                      <a:r>
                        <a:rPr lang="en-GB" sz="1000">
                          <a:effectLst/>
                        </a:rPr>
                        <a:t>How has consent been obtained?</a:t>
                      </a:r>
                      <a:endParaRPr lang="en-GB" sz="1000">
                        <a:effectLst/>
                        <a:latin typeface="Calibri" panose="020F0502020204030204" pitchFamily="34" charset="0"/>
                        <a:ea typeface="Calibri" panose="020F0502020204030204" pitchFamily="34" charset="0"/>
                      </a:endParaRPr>
                    </a:p>
                  </a:txBody>
                  <a:tcPr marL="34861" marR="34861" marT="0" marB="0"/>
                </a:tc>
                <a:tc>
                  <a:txBody>
                    <a:bodyPr/>
                    <a:lstStyle/>
                    <a:p>
                      <a:pPr>
                        <a:lnSpc>
                          <a:spcPct val="107000"/>
                        </a:lnSpc>
                        <a:spcBef>
                          <a:spcPts val="300"/>
                        </a:spcBef>
                        <a:spcAft>
                          <a:spcPts val="300"/>
                        </a:spcAft>
                      </a:pPr>
                      <a:r>
                        <a:rPr lang="en-GB" sz="1000">
                          <a:effectLst/>
                        </a:rPr>
                        <a:t>x Verbal</a:t>
                      </a:r>
                      <a:endParaRPr lang="en-GB" sz="1000">
                        <a:effectLst/>
                        <a:latin typeface="Calibri" panose="020F0502020204030204" pitchFamily="34" charset="0"/>
                        <a:ea typeface="Calibri" panose="020F0502020204030204" pitchFamily="34" charset="0"/>
                      </a:endParaRPr>
                    </a:p>
                  </a:txBody>
                  <a:tcPr marL="34861" marR="34861" marT="0" marB="0"/>
                </a:tc>
                <a:tc rowSpan="2">
                  <a:txBody>
                    <a:bodyPr/>
                    <a:lstStyle/>
                    <a:p>
                      <a:pPr>
                        <a:lnSpc>
                          <a:spcPct val="107000"/>
                        </a:lnSpc>
                        <a:spcBef>
                          <a:spcPts val="300"/>
                        </a:spcBef>
                        <a:spcAft>
                          <a:spcPts val="300"/>
                        </a:spcAft>
                      </a:pPr>
                      <a:r>
                        <a:rPr lang="en-GB" sz="1000">
                          <a:effectLst/>
                        </a:rPr>
                        <a:t>☐ Not obtained</a:t>
                      </a:r>
                    </a:p>
                    <a:p>
                      <a:pPr>
                        <a:lnSpc>
                          <a:spcPct val="107000"/>
                        </a:lnSpc>
                        <a:spcBef>
                          <a:spcPts val="300"/>
                        </a:spcBef>
                        <a:spcAft>
                          <a:spcPts val="300"/>
                        </a:spcAft>
                      </a:pPr>
                      <a:r>
                        <a:rPr lang="en-GB" sz="1000">
                          <a:effectLst/>
                        </a:rPr>
                        <a:t>Reason:</a:t>
                      </a:r>
                      <a:endParaRPr lang="en-GB" sz="1000">
                        <a:effectLst/>
                        <a:latin typeface="Calibri" panose="020F0502020204030204" pitchFamily="34" charset="0"/>
                        <a:ea typeface="Calibri" panose="020F0502020204030204" pitchFamily="34" charset="0"/>
                      </a:endParaRPr>
                    </a:p>
                  </a:txBody>
                  <a:tcPr marL="34861" marR="34861" marT="0" marB="0"/>
                </a:tc>
                <a:tc rowSpan="2">
                  <a:txBody>
                    <a:bodyPr/>
                    <a:lstStyle/>
                    <a:p>
                      <a:pPr>
                        <a:lnSpc>
                          <a:spcPct val="107000"/>
                        </a:lnSpc>
                        <a:spcBef>
                          <a:spcPts val="300"/>
                        </a:spcBef>
                        <a:spcAft>
                          <a:spcPts val="300"/>
                        </a:spcAft>
                      </a:pPr>
                      <a:r>
                        <a:rPr lang="en-GB" sz="1000" dirty="0">
                          <a:effectLst/>
                        </a:rPr>
                        <a:t>Date consent obtained:</a:t>
                      </a:r>
                    </a:p>
                    <a:p>
                      <a:pPr>
                        <a:lnSpc>
                          <a:spcPct val="107000"/>
                        </a:lnSpc>
                        <a:spcBef>
                          <a:spcPts val="300"/>
                        </a:spcBef>
                        <a:spcAft>
                          <a:spcPts val="300"/>
                        </a:spcAft>
                      </a:pPr>
                      <a:r>
                        <a:rPr lang="en-GB" sz="1000" dirty="0" err="1">
                          <a:effectLst/>
                        </a:rPr>
                        <a:t>Xx</a:t>
                      </a:r>
                      <a:r>
                        <a:rPr lang="en-GB" sz="1000" dirty="0">
                          <a:effectLst/>
                        </a:rPr>
                        <a:t>/xx/xx</a:t>
                      </a:r>
                      <a:endParaRPr lang="en-GB" sz="1000" dirty="0">
                        <a:effectLst/>
                        <a:latin typeface="Calibri" panose="020F0502020204030204" pitchFamily="34" charset="0"/>
                        <a:ea typeface="Calibri" panose="020F0502020204030204" pitchFamily="34" charset="0"/>
                      </a:endParaRPr>
                    </a:p>
                  </a:txBody>
                  <a:tcPr marL="34861" marR="34861" marT="0" marB="0"/>
                </a:tc>
                <a:extLst>
                  <a:ext uri="{0D108BD9-81ED-4DB2-BD59-A6C34878D82A}">
                    <a16:rowId xmlns:a16="http://schemas.microsoft.com/office/drawing/2014/main" val="2346216295"/>
                  </a:ext>
                </a:extLst>
              </a:tr>
              <a:tr h="265717">
                <a:tc vMerge="1">
                  <a:txBody>
                    <a:bodyPr/>
                    <a:lstStyle/>
                    <a:p>
                      <a:endParaRPr lang="en-GB"/>
                    </a:p>
                  </a:txBody>
                  <a:tcPr/>
                </a:tc>
                <a:tc>
                  <a:txBody>
                    <a:bodyPr/>
                    <a:lstStyle/>
                    <a:p>
                      <a:pPr>
                        <a:lnSpc>
                          <a:spcPct val="107000"/>
                        </a:lnSpc>
                        <a:spcBef>
                          <a:spcPts val="300"/>
                        </a:spcBef>
                        <a:spcAft>
                          <a:spcPts val="300"/>
                        </a:spcAft>
                      </a:pPr>
                      <a:r>
                        <a:rPr lang="en-GB" sz="1000">
                          <a:effectLst/>
                        </a:rPr>
                        <a:t>☐ Written</a:t>
                      </a:r>
                      <a:endParaRPr lang="en-GB" sz="1000">
                        <a:effectLst/>
                        <a:latin typeface="Calibri" panose="020F0502020204030204" pitchFamily="34" charset="0"/>
                        <a:ea typeface="Calibri" panose="020F0502020204030204" pitchFamily="34" charset="0"/>
                      </a:endParaRPr>
                    </a:p>
                  </a:txBody>
                  <a:tcPr marL="34861" marR="34861" marT="0" marB="0"/>
                </a:tc>
                <a:tc vMerge="1">
                  <a:txBody>
                    <a:bodyPr/>
                    <a:lstStyle/>
                    <a:p>
                      <a:endParaRPr lang="en-GB"/>
                    </a:p>
                  </a:txBody>
                  <a:tcPr/>
                </a:tc>
                <a:tc vMerge="1">
                  <a:txBody>
                    <a:bodyPr/>
                    <a:lstStyle/>
                    <a:p>
                      <a:endParaRPr lang="en-GB"/>
                    </a:p>
                  </a:txBody>
                  <a:tcPr/>
                </a:tc>
                <a:extLst>
                  <a:ext uri="{0D108BD9-81ED-4DB2-BD59-A6C34878D82A}">
                    <a16:rowId xmlns:a16="http://schemas.microsoft.com/office/drawing/2014/main" val="1164264267"/>
                  </a:ext>
                </a:extLst>
              </a:tr>
              <a:tr h="411461">
                <a:tc>
                  <a:txBody>
                    <a:bodyPr/>
                    <a:lstStyle/>
                    <a:p>
                      <a:pPr>
                        <a:lnSpc>
                          <a:spcPct val="107000"/>
                        </a:lnSpc>
                        <a:spcBef>
                          <a:spcPts val="300"/>
                        </a:spcBef>
                        <a:spcAft>
                          <a:spcPts val="300"/>
                        </a:spcAft>
                      </a:pPr>
                      <a:r>
                        <a:rPr lang="en-GB" sz="1000">
                          <a:effectLst/>
                        </a:rPr>
                        <a:t>Have you informed the parent/carer about the reason for the referral?</a:t>
                      </a:r>
                      <a:endParaRPr lang="en-GB" sz="1000">
                        <a:effectLst/>
                        <a:latin typeface="Calibri" panose="020F0502020204030204" pitchFamily="34" charset="0"/>
                        <a:ea typeface="Calibri" panose="020F0502020204030204" pitchFamily="34" charset="0"/>
                      </a:endParaRPr>
                    </a:p>
                  </a:txBody>
                  <a:tcPr marL="34861" marR="34861" marT="0" marB="0"/>
                </a:tc>
                <a:tc>
                  <a:txBody>
                    <a:bodyPr/>
                    <a:lstStyle/>
                    <a:p>
                      <a:pPr>
                        <a:lnSpc>
                          <a:spcPct val="107000"/>
                        </a:lnSpc>
                        <a:spcBef>
                          <a:spcPts val="300"/>
                        </a:spcBef>
                        <a:spcAft>
                          <a:spcPts val="300"/>
                        </a:spcAft>
                      </a:pPr>
                      <a:r>
                        <a:rPr lang="en-GB" sz="1000">
                          <a:effectLst/>
                        </a:rPr>
                        <a:t>X Yes		☐ No</a:t>
                      </a:r>
                      <a:endParaRPr lang="en-GB" sz="1000">
                        <a:effectLst/>
                        <a:latin typeface="Calibri" panose="020F0502020204030204" pitchFamily="34" charset="0"/>
                        <a:ea typeface="Calibri" panose="020F0502020204030204" pitchFamily="34" charset="0"/>
                      </a:endParaRPr>
                    </a:p>
                  </a:txBody>
                  <a:tcPr marL="34861" marR="34861" marT="0" marB="0"/>
                </a:tc>
                <a:tc gridSpan="2">
                  <a:txBody>
                    <a:bodyPr/>
                    <a:lstStyle/>
                    <a:p>
                      <a:pPr>
                        <a:lnSpc>
                          <a:spcPct val="107000"/>
                        </a:lnSpc>
                        <a:spcBef>
                          <a:spcPts val="300"/>
                        </a:spcBef>
                        <a:spcAft>
                          <a:spcPts val="300"/>
                        </a:spcAft>
                      </a:pPr>
                      <a:r>
                        <a:rPr lang="en-GB" sz="1000">
                          <a:effectLst/>
                        </a:rPr>
                        <a:t>If yes, what is the Parent/Carer/Child’s view of the referral:</a:t>
                      </a:r>
                      <a:endParaRPr lang="en-GB" sz="1000">
                        <a:effectLst/>
                        <a:latin typeface="Calibri" panose="020F0502020204030204" pitchFamily="34" charset="0"/>
                        <a:ea typeface="Calibri" panose="020F0502020204030204" pitchFamily="34" charset="0"/>
                      </a:endParaRPr>
                    </a:p>
                  </a:txBody>
                  <a:tcPr marL="34861" marR="34861" marT="0" marB="0"/>
                </a:tc>
                <a:tc hMerge="1">
                  <a:txBody>
                    <a:bodyPr/>
                    <a:lstStyle/>
                    <a:p>
                      <a:endParaRPr lang="en-GB"/>
                    </a:p>
                  </a:txBody>
                  <a:tcPr/>
                </a:tc>
                <a:extLst>
                  <a:ext uri="{0D108BD9-81ED-4DB2-BD59-A6C34878D82A}">
                    <a16:rowId xmlns:a16="http://schemas.microsoft.com/office/drawing/2014/main" val="159129412"/>
                  </a:ext>
                </a:extLst>
              </a:tr>
              <a:tr h="284919">
                <a:tc>
                  <a:txBody>
                    <a:bodyPr/>
                    <a:lstStyle/>
                    <a:p>
                      <a:pPr>
                        <a:lnSpc>
                          <a:spcPct val="107000"/>
                        </a:lnSpc>
                        <a:spcBef>
                          <a:spcPts val="300"/>
                        </a:spcBef>
                        <a:spcAft>
                          <a:spcPts val="300"/>
                        </a:spcAft>
                      </a:pPr>
                      <a:r>
                        <a:rPr lang="en-GB" sz="1000">
                          <a:effectLst/>
                        </a:rPr>
                        <a:t>Who has consent been obtained from?</a:t>
                      </a:r>
                      <a:endParaRPr lang="en-GB" sz="1000">
                        <a:effectLst/>
                        <a:latin typeface="Calibri" panose="020F0502020204030204" pitchFamily="34" charset="0"/>
                        <a:ea typeface="Calibri" panose="020F0502020204030204" pitchFamily="34" charset="0"/>
                      </a:endParaRPr>
                    </a:p>
                  </a:txBody>
                  <a:tcPr marL="34861" marR="34861" marT="0" marB="0"/>
                </a:tc>
                <a:tc>
                  <a:txBody>
                    <a:bodyPr/>
                    <a:lstStyle/>
                    <a:p>
                      <a:pPr>
                        <a:lnSpc>
                          <a:spcPct val="107000"/>
                        </a:lnSpc>
                        <a:spcBef>
                          <a:spcPts val="300"/>
                        </a:spcBef>
                        <a:spcAft>
                          <a:spcPts val="300"/>
                        </a:spcAft>
                      </a:pPr>
                      <a:r>
                        <a:rPr lang="en-GB" sz="1000" dirty="0">
                          <a:effectLst/>
                        </a:rPr>
                        <a:t>X  Parent</a:t>
                      </a:r>
                      <a:endParaRPr lang="en-GB" sz="1000" dirty="0">
                        <a:effectLst/>
                        <a:latin typeface="Calibri" panose="020F0502020204030204" pitchFamily="34" charset="0"/>
                        <a:ea typeface="Calibri" panose="020F0502020204030204" pitchFamily="34" charset="0"/>
                      </a:endParaRPr>
                    </a:p>
                  </a:txBody>
                  <a:tcPr marL="34861" marR="34861" marT="0" marB="0"/>
                </a:tc>
                <a:tc>
                  <a:txBody>
                    <a:bodyPr/>
                    <a:lstStyle/>
                    <a:p>
                      <a:pPr>
                        <a:lnSpc>
                          <a:spcPct val="107000"/>
                        </a:lnSpc>
                        <a:spcBef>
                          <a:spcPts val="300"/>
                        </a:spcBef>
                        <a:spcAft>
                          <a:spcPts val="300"/>
                        </a:spcAft>
                      </a:pPr>
                      <a:r>
                        <a:rPr lang="en-GB" sz="1000">
                          <a:effectLst/>
                        </a:rPr>
                        <a:t>☐  Person with parental responsibility</a:t>
                      </a:r>
                      <a:endParaRPr lang="en-GB" sz="1000">
                        <a:effectLst/>
                        <a:latin typeface="Calibri" panose="020F0502020204030204" pitchFamily="34" charset="0"/>
                        <a:ea typeface="Calibri" panose="020F0502020204030204" pitchFamily="34" charset="0"/>
                      </a:endParaRPr>
                    </a:p>
                  </a:txBody>
                  <a:tcPr marL="34861" marR="34861" marT="0" marB="0"/>
                </a:tc>
                <a:tc>
                  <a:txBody>
                    <a:bodyPr/>
                    <a:lstStyle/>
                    <a:p>
                      <a:pPr>
                        <a:lnSpc>
                          <a:spcPct val="107000"/>
                        </a:lnSpc>
                        <a:spcBef>
                          <a:spcPts val="300"/>
                        </a:spcBef>
                        <a:spcAft>
                          <a:spcPts val="300"/>
                        </a:spcAft>
                      </a:pPr>
                      <a:r>
                        <a:rPr lang="en-GB" sz="1000" dirty="0">
                          <a:effectLst/>
                        </a:rPr>
                        <a:t>☐  Child themselves</a:t>
                      </a:r>
                      <a:endParaRPr lang="en-GB" sz="1000" dirty="0">
                        <a:effectLst/>
                        <a:latin typeface="Calibri" panose="020F0502020204030204" pitchFamily="34" charset="0"/>
                        <a:ea typeface="Calibri" panose="020F0502020204030204" pitchFamily="34" charset="0"/>
                      </a:endParaRPr>
                    </a:p>
                  </a:txBody>
                  <a:tcPr marL="34861" marR="34861" marT="0" marB="0"/>
                </a:tc>
                <a:extLst>
                  <a:ext uri="{0D108BD9-81ED-4DB2-BD59-A6C34878D82A}">
                    <a16:rowId xmlns:a16="http://schemas.microsoft.com/office/drawing/2014/main" val="1275632345"/>
                  </a:ext>
                </a:extLst>
              </a:tr>
              <a:tr h="272255">
                <a:tc>
                  <a:txBody>
                    <a:bodyPr/>
                    <a:lstStyle/>
                    <a:p>
                      <a:pPr>
                        <a:lnSpc>
                          <a:spcPct val="107000"/>
                        </a:lnSpc>
                        <a:spcBef>
                          <a:spcPts val="300"/>
                        </a:spcBef>
                        <a:spcAft>
                          <a:spcPts val="300"/>
                        </a:spcAft>
                      </a:pPr>
                      <a:r>
                        <a:rPr lang="en-GB" sz="1000">
                          <a:effectLst/>
                        </a:rPr>
                        <a:t>Date of referral agreement with Early Help Consultant.</a:t>
                      </a:r>
                      <a:endParaRPr lang="en-GB" sz="1000">
                        <a:effectLst/>
                        <a:latin typeface="Calibri" panose="020F0502020204030204" pitchFamily="34" charset="0"/>
                        <a:ea typeface="Calibri" panose="020F0502020204030204" pitchFamily="34" charset="0"/>
                      </a:endParaRPr>
                    </a:p>
                  </a:txBody>
                  <a:tcPr marL="34861" marR="34861" marT="0" marB="0"/>
                </a:tc>
                <a:tc gridSpan="3">
                  <a:txBody>
                    <a:bodyPr/>
                    <a:lstStyle/>
                    <a:p>
                      <a:pPr>
                        <a:lnSpc>
                          <a:spcPct val="107000"/>
                        </a:lnSpc>
                        <a:spcBef>
                          <a:spcPts val="300"/>
                        </a:spcBef>
                        <a:spcAft>
                          <a:spcPts val="300"/>
                        </a:spcAft>
                      </a:pPr>
                      <a:r>
                        <a:rPr lang="en-GB" sz="1000" dirty="0" err="1">
                          <a:effectLst/>
                          <a:latin typeface="Calibri" panose="020F0502020204030204" pitchFamily="34" charset="0"/>
                          <a:ea typeface="Calibri" panose="020F0502020204030204" pitchFamily="34" charset="0"/>
                        </a:rPr>
                        <a:t>Xx</a:t>
                      </a:r>
                      <a:r>
                        <a:rPr lang="en-GB" sz="1000" dirty="0">
                          <a:effectLst/>
                          <a:latin typeface="Calibri" panose="020F0502020204030204" pitchFamily="34" charset="0"/>
                          <a:ea typeface="Calibri" panose="020F0502020204030204" pitchFamily="34" charset="0"/>
                        </a:rPr>
                        <a:t>/xx/xx</a:t>
                      </a:r>
                    </a:p>
                  </a:txBody>
                  <a:tcPr marL="34861" marR="34861" marT="0" marB="0"/>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3338723666"/>
                  </a:ext>
                </a:extLst>
              </a:tr>
              <a:tr h="272255">
                <a:tc>
                  <a:txBody>
                    <a:bodyPr/>
                    <a:lstStyle/>
                    <a:p>
                      <a:pPr>
                        <a:lnSpc>
                          <a:spcPct val="107000"/>
                        </a:lnSpc>
                        <a:spcBef>
                          <a:spcPts val="300"/>
                        </a:spcBef>
                        <a:spcAft>
                          <a:spcPts val="300"/>
                        </a:spcAft>
                      </a:pPr>
                      <a:r>
                        <a:rPr lang="en-GB" sz="1000">
                          <a:effectLst/>
                        </a:rPr>
                        <a:t>Name of Early Help Consultant:</a:t>
                      </a:r>
                      <a:endParaRPr lang="en-GB" sz="1000">
                        <a:effectLst/>
                        <a:latin typeface="Calibri" panose="020F0502020204030204" pitchFamily="34" charset="0"/>
                        <a:ea typeface="Calibri" panose="020F0502020204030204" pitchFamily="34" charset="0"/>
                      </a:endParaRPr>
                    </a:p>
                  </a:txBody>
                  <a:tcPr marL="34861" marR="34861" marT="0" marB="0"/>
                </a:tc>
                <a:tc gridSpan="3">
                  <a:txBody>
                    <a:bodyPr/>
                    <a:lstStyle/>
                    <a:p>
                      <a:pPr>
                        <a:lnSpc>
                          <a:spcPct val="107000"/>
                        </a:lnSpc>
                        <a:spcBef>
                          <a:spcPts val="300"/>
                        </a:spcBef>
                        <a:spcAft>
                          <a:spcPts val="300"/>
                        </a:spcAft>
                      </a:pPr>
                      <a:r>
                        <a:rPr lang="en-GB" sz="1000" dirty="0">
                          <a:effectLst/>
                        </a:rPr>
                        <a:t>EHC East</a:t>
                      </a:r>
                      <a:endParaRPr lang="en-GB" sz="1000" dirty="0">
                        <a:effectLst/>
                        <a:latin typeface="Calibri" panose="020F0502020204030204" pitchFamily="34" charset="0"/>
                        <a:ea typeface="Calibri" panose="020F0502020204030204" pitchFamily="34" charset="0"/>
                      </a:endParaRPr>
                    </a:p>
                  </a:txBody>
                  <a:tcPr marL="34861" marR="34861" marT="0" marB="0"/>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1311621241"/>
                  </a:ext>
                </a:extLst>
              </a:tr>
            </a:tbl>
          </a:graphicData>
        </a:graphic>
      </p:graphicFrame>
    </p:spTree>
    <p:extLst>
      <p:ext uri="{BB962C8B-B14F-4D97-AF65-F5344CB8AC3E}">
        <p14:creationId xmlns:p14="http://schemas.microsoft.com/office/powerpoint/2010/main" val="88575536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09DBDFC2-B213-C85A-50B0-B29FF86A83A3}"/>
              </a:ext>
            </a:extLst>
          </p:cNvPr>
          <p:cNvSpPr txBox="1">
            <a:spLocks/>
          </p:cNvSpPr>
          <p:nvPr/>
        </p:nvSpPr>
        <p:spPr>
          <a:xfrm>
            <a:off x="318438" y="391931"/>
            <a:ext cx="10352540" cy="1115461"/>
          </a:xfrm>
          <a:prstGeom prst="rect">
            <a:avLst/>
          </a:prstGeom>
        </p:spPr>
        <p:txBody>
          <a:bodyPr>
            <a:noAutofit/>
          </a:bodyPr>
          <a:lst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GB" sz="4000" b="1" kern="1400" dirty="0">
                <a:solidFill>
                  <a:srgbClr val="005489"/>
                </a:solidFill>
                <a:latin typeface="Calibri" panose="020F0502020204030204" pitchFamily="34" charset="0"/>
                <a:ea typeface="Calibri" panose="020F0502020204030204" pitchFamily="34" charset="0"/>
                <a:cs typeface="Calibri" panose="020F0502020204030204" pitchFamily="34" charset="0"/>
              </a:rPr>
              <a:t>Support available from NYC</a:t>
            </a:r>
          </a:p>
        </p:txBody>
      </p:sp>
      <p:pic>
        <p:nvPicPr>
          <p:cNvPr id="5" name="Picture 4">
            <a:extLst>
              <a:ext uri="{FF2B5EF4-FFF2-40B4-BE49-F238E27FC236}">
                <a16:creationId xmlns:a16="http://schemas.microsoft.com/office/drawing/2014/main" id="{AAAF46A4-BC4A-AE8F-C21F-A6EA0954FB2A}"/>
              </a:ext>
            </a:extLst>
          </p:cNvPr>
          <p:cNvPicPr>
            <a:picLocks noChangeAspect="1"/>
          </p:cNvPicPr>
          <p:nvPr/>
        </p:nvPicPr>
        <p:blipFill>
          <a:blip r:embed="rId3"/>
          <a:stretch>
            <a:fillRect/>
          </a:stretch>
        </p:blipFill>
        <p:spPr>
          <a:xfrm rot="5400000">
            <a:off x="9564406" y="2376566"/>
            <a:ext cx="3456432" cy="1798755"/>
          </a:xfrm>
          <a:prstGeom prst="rect">
            <a:avLst/>
          </a:prstGeom>
        </p:spPr>
      </p:pic>
      <p:pic>
        <p:nvPicPr>
          <p:cNvPr id="9" name="Picture 8">
            <a:extLst>
              <a:ext uri="{FF2B5EF4-FFF2-40B4-BE49-F238E27FC236}">
                <a16:creationId xmlns:a16="http://schemas.microsoft.com/office/drawing/2014/main" id="{8EF06832-6CEC-B274-C3E5-97CF34B35225}"/>
              </a:ext>
            </a:extLst>
          </p:cNvPr>
          <p:cNvPicPr>
            <a:picLocks noChangeAspect="1"/>
          </p:cNvPicPr>
          <p:nvPr/>
        </p:nvPicPr>
        <p:blipFill>
          <a:blip r:embed="rId4"/>
          <a:stretch>
            <a:fillRect/>
          </a:stretch>
        </p:blipFill>
        <p:spPr>
          <a:xfrm>
            <a:off x="9482056" y="5488470"/>
            <a:ext cx="2090864" cy="1166117"/>
          </a:xfrm>
          <a:prstGeom prst="rect">
            <a:avLst/>
          </a:prstGeom>
        </p:spPr>
      </p:pic>
      <p:pic>
        <p:nvPicPr>
          <p:cNvPr id="7" name="Picture 6">
            <a:extLst>
              <a:ext uri="{FF2B5EF4-FFF2-40B4-BE49-F238E27FC236}">
                <a16:creationId xmlns:a16="http://schemas.microsoft.com/office/drawing/2014/main" id="{C46F8B41-23A1-8D79-3F79-E338C42AD75F}"/>
              </a:ext>
            </a:extLst>
          </p:cNvPr>
          <p:cNvPicPr>
            <a:picLocks noChangeAspect="1"/>
          </p:cNvPicPr>
          <p:nvPr/>
        </p:nvPicPr>
        <p:blipFill>
          <a:blip r:embed="rId5"/>
          <a:stretch>
            <a:fillRect/>
          </a:stretch>
        </p:blipFill>
        <p:spPr>
          <a:xfrm>
            <a:off x="454975" y="1063416"/>
            <a:ext cx="9027082" cy="4934204"/>
          </a:xfrm>
          <a:prstGeom prst="rect">
            <a:avLst/>
          </a:prstGeom>
        </p:spPr>
      </p:pic>
    </p:spTree>
    <p:extLst>
      <p:ext uri="{BB962C8B-B14F-4D97-AF65-F5344CB8AC3E}">
        <p14:creationId xmlns:p14="http://schemas.microsoft.com/office/powerpoint/2010/main" val="344511204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AAF46A4-BC4A-AE8F-C21F-A6EA0954FB2A}"/>
              </a:ext>
            </a:extLst>
          </p:cNvPr>
          <p:cNvPicPr>
            <a:picLocks noChangeAspect="1"/>
          </p:cNvPicPr>
          <p:nvPr/>
        </p:nvPicPr>
        <p:blipFill>
          <a:blip r:embed="rId3"/>
          <a:stretch>
            <a:fillRect/>
          </a:stretch>
        </p:blipFill>
        <p:spPr>
          <a:xfrm rot="5400000">
            <a:off x="9564406" y="2376566"/>
            <a:ext cx="3456432" cy="1798755"/>
          </a:xfrm>
          <a:prstGeom prst="rect">
            <a:avLst/>
          </a:prstGeom>
        </p:spPr>
      </p:pic>
      <p:pic>
        <p:nvPicPr>
          <p:cNvPr id="9" name="Picture 8">
            <a:extLst>
              <a:ext uri="{FF2B5EF4-FFF2-40B4-BE49-F238E27FC236}">
                <a16:creationId xmlns:a16="http://schemas.microsoft.com/office/drawing/2014/main" id="{8EF06832-6CEC-B274-C3E5-97CF34B35225}"/>
              </a:ext>
            </a:extLst>
          </p:cNvPr>
          <p:cNvPicPr>
            <a:picLocks noChangeAspect="1"/>
          </p:cNvPicPr>
          <p:nvPr/>
        </p:nvPicPr>
        <p:blipFill>
          <a:blip r:embed="rId4"/>
          <a:stretch>
            <a:fillRect/>
          </a:stretch>
        </p:blipFill>
        <p:spPr>
          <a:xfrm>
            <a:off x="9482056" y="5488470"/>
            <a:ext cx="2090864" cy="1166117"/>
          </a:xfrm>
          <a:prstGeom prst="rect">
            <a:avLst/>
          </a:prstGeom>
        </p:spPr>
      </p:pic>
      <p:pic>
        <p:nvPicPr>
          <p:cNvPr id="6" name="Picture 5">
            <a:extLst>
              <a:ext uri="{FF2B5EF4-FFF2-40B4-BE49-F238E27FC236}">
                <a16:creationId xmlns:a16="http://schemas.microsoft.com/office/drawing/2014/main" id="{FB3F0B5B-AA66-D9F0-3B2F-7A69B5D47DD8}"/>
              </a:ext>
            </a:extLst>
          </p:cNvPr>
          <p:cNvPicPr>
            <a:picLocks noChangeAspect="1"/>
          </p:cNvPicPr>
          <p:nvPr/>
        </p:nvPicPr>
        <p:blipFill>
          <a:blip r:embed="rId5"/>
          <a:stretch>
            <a:fillRect/>
          </a:stretch>
        </p:blipFill>
        <p:spPr>
          <a:xfrm>
            <a:off x="558980" y="267187"/>
            <a:ext cx="3709668" cy="3066273"/>
          </a:xfrm>
          <a:prstGeom prst="rect">
            <a:avLst/>
          </a:prstGeom>
        </p:spPr>
      </p:pic>
      <p:pic>
        <p:nvPicPr>
          <p:cNvPr id="10" name="Picture 9">
            <a:extLst>
              <a:ext uri="{FF2B5EF4-FFF2-40B4-BE49-F238E27FC236}">
                <a16:creationId xmlns:a16="http://schemas.microsoft.com/office/drawing/2014/main" id="{D901D1FF-8C49-C0EF-2EC3-17F4E6D8CCDE}"/>
              </a:ext>
            </a:extLst>
          </p:cNvPr>
          <p:cNvPicPr>
            <a:picLocks noChangeAspect="1"/>
          </p:cNvPicPr>
          <p:nvPr/>
        </p:nvPicPr>
        <p:blipFill>
          <a:blip r:embed="rId6"/>
          <a:stretch>
            <a:fillRect/>
          </a:stretch>
        </p:blipFill>
        <p:spPr>
          <a:xfrm>
            <a:off x="5273183" y="203582"/>
            <a:ext cx="3572849" cy="3193481"/>
          </a:xfrm>
          <a:prstGeom prst="rect">
            <a:avLst/>
          </a:prstGeom>
        </p:spPr>
      </p:pic>
      <p:pic>
        <p:nvPicPr>
          <p:cNvPr id="13" name="Picture 12">
            <a:extLst>
              <a:ext uri="{FF2B5EF4-FFF2-40B4-BE49-F238E27FC236}">
                <a16:creationId xmlns:a16="http://schemas.microsoft.com/office/drawing/2014/main" id="{D3797F50-8583-F89B-112E-A8672A415E2C}"/>
              </a:ext>
            </a:extLst>
          </p:cNvPr>
          <p:cNvPicPr>
            <a:picLocks noChangeAspect="1"/>
          </p:cNvPicPr>
          <p:nvPr/>
        </p:nvPicPr>
        <p:blipFill>
          <a:blip r:embed="rId7"/>
          <a:stretch>
            <a:fillRect/>
          </a:stretch>
        </p:blipFill>
        <p:spPr>
          <a:xfrm>
            <a:off x="558980" y="3275943"/>
            <a:ext cx="4121362" cy="3314870"/>
          </a:xfrm>
          <a:prstGeom prst="rect">
            <a:avLst/>
          </a:prstGeom>
        </p:spPr>
      </p:pic>
      <p:pic>
        <p:nvPicPr>
          <p:cNvPr id="15" name="Picture 14" descr="A qr code with a blue border&#10;&#10;Description automatically generated">
            <a:extLst>
              <a:ext uri="{FF2B5EF4-FFF2-40B4-BE49-F238E27FC236}">
                <a16:creationId xmlns:a16="http://schemas.microsoft.com/office/drawing/2014/main" id="{65581FCB-D11E-3DDD-2062-D04140B9F6AD}"/>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850567" y="2262078"/>
            <a:ext cx="2027730" cy="2027730"/>
          </a:xfrm>
          <a:prstGeom prst="rect">
            <a:avLst/>
          </a:prstGeom>
        </p:spPr>
      </p:pic>
      <p:pic>
        <p:nvPicPr>
          <p:cNvPr id="17" name="Picture 16" descr="A baby with a baby in his lap&#10;&#10;Description automatically generated with medium confidence">
            <a:extLst>
              <a:ext uri="{FF2B5EF4-FFF2-40B4-BE49-F238E27FC236}">
                <a16:creationId xmlns:a16="http://schemas.microsoft.com/office/drawing/2014/main" id="{010436ED-390B-B130-AD7A-10AA8F8166C7}"/>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273183" y="3505464"/>
            <a:ext cx="4225355" cy="2997391"/>
          </a:xfrm>
          <a:prstGeom prst="rect">
            <a:avLst/>
          </a:prstGeom>
        </p:spPr>
      </p:pic>
    </p:spTree>
    <p:extLst>
      <p:ext uri="{BB962C8B-B14F-4D97-AF65-F5344CB8AC3E}">
        <p14:creationId xmlns:p14="http://schemas.microsoft.com/office/powerpoint/2010/main" val="43706906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09DBDFC2-B213-C85A-50B0-B29FF86A83A3}"/>
              </a:ext>
            </a:extLst>
          </p:cNvPr>
          <p:cNvSpPr txBox="1">
            <a:spLocks/>
          </p:cNvSpPr>
          <p:nvPr/>
        </p:nvSpPr>
        <p:spPr>
          <a:xfrm>
            <a:off x="318438" y="391931"/>
            <a:ext cx="10352540" cy="1115461"/>
          </a:xfrm>
          <a:prstGeom prst="rect">
            <a:avLst/>
          </a:prstGeom>
        </p:spPr>
        <p:txBody>
          <a:bodyPr>
            <a:noAutofit/>
          </a:bodyPr>
          <a:lst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GB" sz="4000" b="1" kern="1400" dirty="0">
                <a:solidFill>
                  <a:srgbClr val="005489"/>
                </a:solidFill>
                <a:latin typeface="Calibri" panose="020F0502020204030204" pitchFamily="34" charset="0"/>
                <a:ea typeface="Calibri" panose="020F0502020204030204" pitchFamily="34" charset="0"/>
                <a:cs typeface="Calibri" panose="020F0502020204030204" pitchFamily="34" charset="0"/>
              </a:rPr>
              <a:t>Support available from NYC</a:t>
            </a:r>
          </a:p>
        </p:txBody>
      </p:sp>
      <p:pic>
        <p:nvPicPr>
          <p:cNvPr id="5" name="Picture 4">
            <a:extLst>
              <a:ext uri="{FF2B5EF4-FFF2-40B4-BE49-F238E27FC236}">
                <a16:creationId xmlns:a16="http://schemas.microsoft.com/office/drawing/2014/main" id="{AAAF46A4-BC4A-AE8F-C21F-A6EA0954FB2A}"/>
              </a:ext>
            </a:extLst>
          </p:cNvPr>
          <p:cNvPicPr>
            <a:picLocks noChangeAspect="1"/>
          </p:cNvPicPr>
          <p:nvPr/>
        </p:nvPicPr>
        <p:blipFill>
          <a:blip r:embed="rId4"/>
          <a:stretch>
            <a:fillRect/>
          </a:stretch>
        </p:blipFill>
        <p:spPr>
          <a:xfrm rot="5400000">
            <a:off x="9564406" y="2376566"/>
            <a:ext cx="3456432" cy="1798755"/>
          </a:xfrm>
          <a:prstGeom prst="rect">
            <a:avLst/>
          </a:prstGeom>
        </p:spPr>
      </p:pic>
      <p:pic>
        <p:nvPicPr>
          <p:cNvPr id="9" name="Picture 8">
            <a:extLst>
              <a:ext uri="{FF2B5EF4-FFF2-40B4-BE49-F238E27FC236}">
                <a16:creationId xmlns:a16="http://schemas.microsoft.com/office/drawing/2014/main" id="{8EF06832-6CEC-B274-C3E5-97CF34B35225}"/>
              </a:ext>
            </a:extLst>
          </p:cNvPr>
          <p:cNvPicPr>
            <a:picLocks noChangeAspect="1"/>
          </p:cNvPicPr>
          <p:nvPr/>
        </p:nvPicPr>
        <p:blipFill>
          <a:blip r:embed="rId5"/>
          <a:stretch>
            <a:fillRect/>
          </a:stretch>
        </p:blipFill>
        <p:spPr>
          <a:xfrm>
            <a:off x="9482056" y="5488470"/>
            <a:ext cx="2090864" cy="1166117"/>
          </a:xfrm>
          <a:prstGeom prst="rect">
            <a:avLst/>
          </a:prstGeom>
        </p:spPr>
      </p:pic>
      <p:pic>
        <p:nvPicPr>
          <p:cNvPr id="15" name="Online Media 14" title="My baby isn’t sleeping through the night">
            <a:hlinkClick r:id="" action="ppaction://media"/>
            <a:extLst>
              <a:ext uri="{FF2B5EF4-FFF2-40B4-BE49-F238E27FC236}">
                <a16:creationId xmlns:a16="http://schemas.microsoft.com/office/drawing/2014/main" id="{D23432A1-9F80-3137-57A1-9CD39D54FB1A}"/>
              </a:ext>
            </a:extLst>
          </p:cNvPr>
          <p:cNvPicPr>
            <a:picLocks noRot="1" noChangeAspect="1"/>
          </p:cNvPicPr>
          <p:nvPr>
            <a:videoFile r:link="rId1"/>
          </p:nvPr>
        </p:nvPicPr>
        <p:blipFill>
          <a:blip r:embed="rId6"/>
          <a:stretch>
            <a:fillRect/>
          </a:stretch>
        </p:blipFill>
        <p:spPr>
          <a:xfrm>
            <a:off x="544581" y="1408268"/>
            <a:ext cx="8771435" cy="4955861"/>
          </a:xfrm>
          <a:prstGeom prst="rect">
            <a:avLst/>
          </a:prstGeom>
        </p:spPr>
      </p:pic>
    </p:spTree>
    <p:extLst>
      <p:ext uri="{BB962C8B-B14F-4D97-AF65-F5344CB8AC3E}">
        <p14:creationId xmlns:p14="http://schemas.microsoft.com/office/powerpoint/2010/main" val="41574387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5"/>
                </p:tgtEl>
              </p:cMediaNode>
            </p:video>
            <p:seq concurrent="1" nextAc="seek">
              <p:cTn id="8" restart="whenNotActive" fill="hold" evtFilter="cancelBubble" nodeType="interactiveSeq">
                <p:stCondLst>
                  <p:cond evt="onClick" delay="0">
                    <p:tgtEl>
                      <p:spTgt spid="1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5"/>
                                        </p:tgtEl>
                                      </p:cBhvr>
                                    </p:cmd>
                                  </p:childTnLst>
                                </p:cTn>
                              </p:par>
                            </p:childTnLst>
                          </p:cTn>
                        </p:par>
                      </p:childTnLst>
                    </p:cTn>
                  </p:par>
                </p:childTnLst>
              </p:cTn>
              <p:nextCondLst>
                <p:cond evt="onClick" delay="0">
                  <p:tgtEl>
                    <p:spTgt spid="15"/>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09DBDFC2-B213-C85A-50B0-B29FF86A83A3}"/>
              </a:ext>
            </a:extLst>
          </p:cNvPr>
          <p:cNvSpPr txBox="1">
            <a:spLocks/>
          </p:cNvSpPr>
          <p:nvPr/>
        </p:nvSpPr>
        <p:spPr>
          <a:xfrm>
            <a:off x="318438" y="391931"/>
            <a:ext cx="10352540" cy="1115461"/>
          </a:xfrm>
          <a:prstGeom prst="rect">
            <a:avLst/>
          </a:prstGeom>
        </p:spPr>
        <p:txBody>
          <a:bodyPr>
            <a:noAutofit/>
          </a:bodyPr>
          <a:lst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GB" sz="4000" b="1" kern="1400" dirty="0">
                <a:solidFill>
                  <a:srgbClr val="005489"/>
                </a:solidFill>
                <a:latin typeface="Calibri" panose="020F0502020204030204" pitchFamily="34" charset="0"/>
                <a:ea typeface="Calibri" panose="020F0502020204030204" pitchFamily="34" charset="0"/>
                <a:cs typeface="Calibri" panose="020F0502020204030204" pitchFamily="34" charset="0"/>
              </a:rPr>
              <a:t>Support available from NYC</a:t>
            </a:r>
          </a:p>
        </p:txBody>
      </p:sp>
      <p:sp>
        <p:nvSpPr>
          <p:cNvPr id="11" name="TextBox 10">
            <a:extLst>
              <a:ext uri="{FF2B5EF4-FFF2-40B4-BE49-F238E27FC236}">
                <a16:creationId xmlns:a16="http://schemas.microsoft.com/office/drawing/2014/main" id="{6C2E731C-8E52-CE7D-39F4-36044B193594}"/>
              </a:ext>
            </a:extLst>
          </p:cNvPr>
          <p:cNvSpPr txBox="1"/>
          <p:nvPr/>
        </p:nvSpPr>
        <p:spPr>
          <a:xfrm>
            <a:off x="318438" y="1465643"/>
            <a:ext cx="10034102" cy="707886"/>
          </a:xfrm>
          <a:prstGeom prst="rect">
            <a:avLst/>
          </a:prstGeom>
          <a:noFill/>
        </p:spPr>
        <p:txBody>
          <a:bodyPr wrap="square" rtlCol="0">
            <a:spAutoFit/>
          </a:bodyPr>
          <a:lstStyle/>
          <a:p>
            <a:r>
              <a:rPr lang="en-GB" sz="4000" b="1" dirty="0">
                <a:solidFill>
                  <a:srgbClr val="942A86"/>
                </a:solidFill>
                <a:latin typeface="Calibri" panose="020F0502020204030204" pitchFamily="34" charset="0"/>
                <a:ea typeface="Calibri" panose="020F0502020204030204" pitchFamily="34" charset="0"/>
                <a:cs typeface="Calibri" panose="020F0502020204030204" pitchFamily="34" charset="0"/>
              </a:rPr>
              <a:t>‘Your Family Toolkit’ </a:t>
            </a:r>
          </a:p>
        </p:txBody>
      </p:sp>
      <p:pic>
        <p:nvPicPr>
          <p:cNvPr id="5" name="Picture 4">
            <a:extLst>
              <a:ext uri="{FF2B5EF4-FFF2-40B4-BE49-F238E27FC236}">
                <a16:creationId xmlns:a16="http://schemas.microsoft.com/office/drawing/2014/main" id="{AAAF46A4-BC4A-AE8F-C21F-A6EA0954FB2A}"/>
              </a:ext>
            </a:extLst>
          </p:cNvPr>
          <p:cNvPicPr>
            <a:picLocks noChangeAspect="1"/>
          </p:cNvPicPr>
          <p:nvPr/>
        </p:nvPicPr>
        <p:blipFill>
          <a:blip r:embed="rId3"/>
          <a:stretch>
            <a:fillRect/>
          </a:stretch>
        </p:blipFill>
        <p:spPr>
          <a:xfrm rot="5400000">
            <a:off x="9564406" y="2376566"/>
            <a:ext cx="3456432" cy="1798755"/>
          </a:xfrm>
          <a:prstGeom prst="rect">
            <a:avLst/>
          </a:prstGeom>
        </p:spPr>
      </p:pic>
      <p:pic>
        <p:nvPicPr>
          <p:cNvPr id="9" name="Picture 8">
            <a:extLst>
              <a:ext uri="{FF2B5EF4-FFF2-40B4-BE49-F238E27FC236}">
                <a16:creationId xmlns:a16="http://schemas.microsoft.com/office/drawing/2014/main" id="{8EF06832-6CEC-B274-C3E5-97CF34B35225}"/>
              </a:ext>
            </a:extLst>
          </p:cNvPr>
          <p:cNvPicPr>
            <a:picLocks noChangeAspect="1"/>
          </p:cNvPicPr>
          <p:nvPr/>
        </p:nvPicPr>
        <p:blipFill>
          <a:blip r:embed="rId4"/>
          <a:stretch>
            <a:fillRect/>
          </a:stretch>
        </p:blipFill>
        <p:spPr>
          <a:xfrm>
            <a:off x="9482056" y="5488470"/>
            <a:ext cx="2090864" cy="1166117"/>
          </a:xfrm>
          <a:prstGeom prst="rect">
            <a:avLst/>
          </a:prstGeom>
        </p:spPr>
      </p:pic>
      <p:pic>
        <p:nvPicPr>
          <p:cNvPr id="6" name="Picture 5">
            <a:extLst>
              <a:ext uri="{FF2B5EF4-FFF2-40B4-BE49-F238E27FC236}">
                <a16:creationId xmlns:a16="http://schemas.microsoft.com/office/drawing/2014/main" id="{A692FC62-FBEA-71DF-4F5A-9A9ED717FE3A}"/>
              </a:ext>
            </a:extLst>
          </p:cNvPr>
          <p:cNvPicPr>
            <a:picLocks noChangeAspect="1"/>
          </p:cNvPicPr>
          <p:nvPr/>
        </p:nvPicPr>
        <p:blipFill>
          <a:blip r:embed="rId5"/>
          <a:stretch>
            <a:fillRect/>
          </a:stretch>
        </p:blipFill>
        <p:spPr>
          <a:xfrm>
            <a:off x="5959424" y="949661"/>
            <a:ext cx="3932973" cy="4107941"/>
          </a:xfrm>
          <a:prstGeom prst="rect">
            <a:avLst/>
          </a:prstGeom>
        </p:spPr>
      </p:pic>
      <p:sp>
        <p:nvSpPr>
          <p:cNvPr id="7" name="TextBox 6">
            <a:extLst>
              <a:ext uri="{FF2B5EF4-FFF2-40B4-BE49-F238E27FC236}">
                <a16:creationId xmlns:a16="http://schemas.microsoft.com/office/drawing/2014/main" id="{F9898DFA-6200-9744-AE1F-E20FDF0E34D6}"/>
              </a:ext>
            </a:extLst>
          </p:cNvPr>
          <p:cNvSpPr txBox="1"/>
          <p:nvPr/>
        </p:nvSpPr>
        <p:spPr>
          <a:xfrm>
            <a:off x="318438" y="2551837"/>
            <a:ext cx="5221547" cy="2308324"/>
          </a:xfrm>
          <a:prstGeom prst="rect">
            <a:avLst/>
          </a:prstGeom>
          <a:noFill/>
        </p:spPr>
        <p:txBody>
          <a:bodyPr wrap="square">
            <a:spAutoFit/>
          </a:bodyPr>
          <a:lstStyle/>
          <a:p>
            <a:r>
              <a:rPr lang="en-GB" dirty="0"/>
              <a:t>The toolkit consists of modules:</a:t>
            </a:r>
          </a:p>
          <a:p>
            <a:endParaRPr lang="en-GB" dirty="0"/>
          </a:p>
          <a:p>
            <a:r>
              <a:rPr lang="en-GB" dirty="0"/>
              <a:t>• </a:t>
            </a:r>
            <a:r>
              <a:rPr lang="en-GB" b="1" dirty="0">
                <a:solidFill>
                  <a:srgbClr val="0070C0"/>
                </a:solidFill>
              </a:rPr>
              <a:t>Suitable for all ages and their parents and carers </a:t>
            </a:r>
          </a:p>
          <a:p>
            <a:r>
              <a:rPr lang="en-GB" b="1" dirty="0"/>
              <a:t>• </a:t>
            </a:r>
            <a:r>
              <a:rPr lang="en-GB" b="1" dirty="0">
                <a:solidFill>
                  <a:schemeClr val="accent6">
                    <a:lumMod val="60000"/>
                    <a:lumOff val="40000"/>
                  </a:schemeClr>
                </a:solidFill>
              </a:rPr>
              <a:t>Suitable for younger children and their parents and carers </a:t>
            </a:r>
          </a:p>
          <a:p>
            <a:r>
              <a:rPr lang="en-GB" b="1" dirty="0"/>
              <a:t>• </a:t>
            </a:r>
            <a:r>
              <a:rPr lang="en-GB" b="1" dirty="0">
                <a:solidFill>
                  <a:srgbClr val="00B050"/>
                </a:solidFill>
              </a:rPr>
              <a:t>Suitable for older children and their parents and carers</a:t>
            </a:r>
          </a:p>
        </p:txBody>
      </p:sp>
    </p:spTree>
    <p:extLst>
      <p:ext uri="{BB962C8B-B14F-4D97-AF65-F5344CB8AC3E}">
        <p14:creationId xmlns:p14="http://schemas.microsoft.com/office/powerpoint/2010/main" val="207835343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09DBDFC2-B213-C85A-50B0-B29FF86A83A3}"/>
              </a:ext>
            </a:extLst>
          </p:cNvPr>
          <p:cNvSpPr txBox="1">
            <a:spLocks/>
          </p:cNvSpPr>
          <p:nvPr/>
        </p:nvSpPr>
        <p:spPr>
          <a:xfrm>
            <a:off x="318438" y="391931"/>
            <a:ext cx="10352540" cy="1115461"/>
          </a:xfrm>
          <a:prstGeom prst="rect">
            <a:avLst/>
          </a:prstGeom>
        </p:spPr>
        <p:txBody>
          <a:bodyPr>
            <a:noAutofit/>
          </a:bodyPr>
          <a:lst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GB" sz="4000" b="1" kern="1400" dirty="0">
                <a:solidFill>
                  <a:srgbClr val="005489"/>
                </a:solidFill>
                <a:latin typeface="Calibri" panose="020F0502020204030204" pitchFamily="34" charset="0"/>
                <a:ea typeface="Calibri" panose="020F0502020204030204" pitchFamily="34" charset="0"/>
                <a:cs typeface="Calibri" panose="020F0502020204030204" pitchFamily="34" charset="0"/>
              </a:rPr>
              <a:t>Support available from NYC</a:t>
            </a:r>
          </a:p>
        </p:txBody>
      </p:sp>
      <p:sp>
        <p:nvSpPr>
          <p:cNvPr id="11" name="TextBox 10">
            <a:extLst>
              <a:ext uri="{FF2B5EF4-FFF2-40B4-BE49-F238E27FC236}">
                <a16:creationId xmlns:a16="http://schemas.microsoft.com/office/drawing/2014/main" id="{6C2E731C-8E52-CE7D-39F4-36044B193594}"/>
              </a:ext>
            </a:extLst>
          </p:cNvPr>
          <p:cNvSpPr txBox="1"/>
          <p:nvPr/>
        </p:nvSpPr>
        <p:spPr>
          <a:xfrm>
            <a:off x="318438" y="1465643"/>
            <a:ext cx="10034102" cy="707886"/>
          </a:xfrm>
          <a:prstGeom prst="rect">
            <a:avLst/>
          </a:prstGeom>
          <a:noFill/>
        </p:spPr>
        <p:txBody>
          <a:bodyPr wrap="square" rtlCol="0">
            <a:spAutoFit/>
          </a:bodyPr>
          <a:lstStyle/>
          <a:p>
            <a:r>
              <a:rPr lang="en-GB" sz="4000" b="1" dirty="0">
                <a:solidFill>
                  <a:srgbClr val="942A86"/>
                </a:solidFill>
                <a:latin typeface="Calibri" panose="020F0502020204030204" pitchFamily="34" charset="0"/>
                <a:ea typeface="Calibri" panose="020F0502020204030204" pitchFamily="34" charset="0"/>
                <a:cs typeface="Calibri" panose="020F0502020204030204" pitchFamily="34" charset="0"/>
              </a:rPr>
              <a:t>Modules available:</a:t>
            </a:r>
          </a:p>
        </p:txBody>
      </p:sp>
      <p:pic>
        <p:nvPicPr>
          <p:cNvPr id="5" name="Picture 4">
            <a:extLst>
              <a:ext uri="{FF2B5EF4-FFF2-40B4-BE49-F238E27FC236}">
                <a16:creationId xmlns:a16="http://schemas.microsoft.com/office/drawing/2014/main" id="{AAAF46A4-BC4A-AE8F-C21F-A6EA0954FB2A}"/>
              </a:ext>
            </a:extLst>
          </p:cNvPr>
          <p:cNvPicPr>
            <a:picLocks noChangeAspect="1"/>
          </p:cNvPicPr>
          <p:nvPr/>
        </p:nvPicPr>
        <p:blipFill>
          <a:blip r:embed="rId3"/>
          <a:stretch>
            <a:fillRect/>
          </a:stretch>
        </p:blipFill>
        <p:spPr>
          <a:xfrm rot="5400000">
            <a:off x="9564406" y="2376566"/>
            <a:ext cx="3456432" cy="1798755"/>
          </a:xfrm>
          <a:prstGeom prst="rect">
            <a:avLst/>
          </a:prstGeom>
        </p:spPr>
      </p:pic>
      <p:pic>
        <p:nvPicPr>
          <p:cNvPr id="9" name="Picture 8">
            <a:extLst>
              <a:ext uri="{FF2B5EF4-FFF2-40B4-BE49-F238E27FC236}">
                <a16:creationId xmlns:a16="http://schemas.microsoft.com/office/drawing/2014/main" id="{8EF06832-6CEC-B274-C3E5-97CF34B35225}"/>
              </a:ext>
            </a:extLst>
          </p:cNvPr>
          <p:cNvPicPr>
            <a:picLocks noChangeAspect="1"/>
          </p:cNvPicPr>
          <p:nvPr/>
        </p:nvPicPr>
        <p:blipFill>
          <a:blip r:embed="rId4"/>
          <a:stretch>
            <a:fillRect/>
          </a:stretch>
        </p:blipFill>
        <p:spPr>
          <a:xfrm>
            <a:off x="9482056" y="5488470"/>
            <a:ext cx="2090864" cy="1166117"/>
          </a:xfrm>
          <a:prstGeom prst="rect">
            <a:avLst/>
          </a:prstGeom>
        </p:spPr>
      </p:pic>
      <p:sp>
        <p:nvSpPr>
          <p:cNvPr id="7" name="TextBox 6">
            <a:extLst>
              <a:ext uri="{FF2B5EF4-FFF2-40B4-BE49-F238E27FC236}">
                <a16:creationId xmlns:a16="http://schemas.microsoft.com/office/drawing/2014/main" id="{D02A06F0-F9C1-A5C8-DA80-71823EC05952}"/>
              </a:ext>
            </a:extLst>
          </p:cNvPr>
          <p:cNvSpPr txBox="1"/>
          <p:nvPr/>
        </p:nvSpPr>
        <p:spPr>
          <a:xfrm>
            <a:off x="396089" y="2332198"/>
            <a:ext cx="9245852" cy="4247317"/>
          </a:xfrm>
          <a:prstGeom prst="rect">
            <a:avLst/>
          </a:prstGeom>
          <a:noFill/>
        </p:spPr>
        <p:txBody>
          <a:bodyPr wrap="square">
            <a:spAutoFit/>
          </a:bodyPr>
          <a:lstStyle/>
          <a:p>
            <a:r>
              <a:rPr lang="en-GB" dirty="0">
                <a:solidFill>
                  <a:srgbClr val="0070C0"/>
                </a:solidFill>
                <a:latin typeface="Calibri" panose="020F0502020204030204" pitchFamily="34" charset="0"/>
                <a:ea typeface="Calibri" panose="020F0502020204030204" pitchFamily="34" charset="0"/>
                <a:cs typeface="Calibri" panose="020F0502020204030204" pitchFamily="34" charset="0"/>
              </a:rPr>
              <a:t>Your Family Toolkit - Building resilience module</a:t>
            </a:r>
          </a:p>
          <a:p>
            <a:r>
              <a:rPr lang="en-GB" dirty="0">
                <a:solidFill>
                  <a:srgbClr val="0070C0"/>
                </a:solidFill>
                <a:latin typeface="Calibri" panose="020F0502020204030204" pitchFamily="34" charset="0"/>
                <a:ea typeface="Calibri" panose="020F0502020204030204" pitchFamily="34" charset="0"/>
                <a:cs typeface="Calibri" panose="020F0502020204030204" pitchFamily="34" charset="0"/>
              </a:rPr>
              <a:t>Your Family Toolkit – Behaviour – what’s going on?</a:t>
            </a:r>
          </a:p>
          <a:p>
            <a:r>
              <a:rPr lang="en-GB" dirty="0">
                <a:solidFill>
                  <a:srgbClr val="0070C0"/>
                </a:solidFill>
                <a:latin typeface="Calibri" panose="020F0502020204030204" pitchFamily="34" charset="0"/>
                <a:ea typeface="Calibri" panose="020F0502020204030204" pitchFamily="34" charset="0"/>
                <a:cs typeface="Calibri" panose="020F0502020204030204" pitchFamily="34" charset="0"/>
              </a:rPr>
              <a:t>Your Family Toolkit - Parents’ emotional wellbeing, anxiety and self esteem</a:t>
            </a:r>
          </a:p>
          <a:p>
            <a:r>
              <a:rPr lang="en-GB" dirty="0">
                <a:solidFill>
                  <a:srgbClr val="0070C0"/>
                </a:solidFill>
                <a:latin typeface="Calibri" panose="020F0502020204030204" pitchFamily="34" charset="0"/>
                <a:ea typeface="Calibri" panose="020F0502020204030204" pitchFamily="34" charset="0"/>
                <a:cs typeface="Calibri" panose="020F0502020204030204" pitchFamily="34" charset="0"/>
              </a:rPr>
              <a:t>Your Family Toolkit - Understanding healthy relationships</a:t>
            </a:r>
          </a:p>
          <a:p>
            <a:r>
              <a:rPr lang="en-GB" dirty="0">
                <a:solidFill>
                  <a:srgbClr val="0070C0"/>
                </a:solidFill>
                <a:latin typeface="Calibri" panose="020F0502020204030204" pitchFamily="34" charset="0"/>
                <a:ea typeface="Calibri" panose="020F0502020204030204" pitchFamily="34" charset="0"/>
                <a:cs typeface="Calibri" panose="020F0502020204030204" pitchFamily="34" charset="0"/>
              </a:rPr>
              <a:t>Your Family Toolkit - Understanding your role in parenting</a:t>
            </a:r>
          </a:p>
          <a:p>
            <a:r>
              <a:rPr lang="en-GB" dirty="0">
                <a:solidFill>
                  <a:srgbClr val="0070C0"/>
                </a:solidFill>
                <a:latin typeface="Calibri" panose="020F0502020204030204" pitchFamily="34" charset="0"/>
                <a:ea typeface="Calibri" panose="020F0502020204030204" pitchFamily="34" charset="0"/>
                <a:cs typeface="Calibri" panose="020F0502020204030204" pitchFamily="34" charset="0"/>
              </a:rPr>
              <a:t>Your Family Toolkit – Understanding how TRAUMA can affect children and young people</a:t>
            </a:r>
          </a:p>
          <a:p>
            <a:endParaRPr lang="en-GB" dirty="0">
              <a:latin typeface="Calibri" panose="020F0502020204030204" pitchFamily="34" charset="0"/>
              <a:ea typeface="Calibri" panose="020F0502020204030204" pitchFamily="34" charset="0"/>
              <a:cs typeface="Calibri" panose="020F0502020204030204" pitchFamily="34" charset="0"/>
            </a:endParaRPr>
          </a:p>
          <a:p>
            <a:r>
              <a:rPr lang="en-GB" dirty="0">
                <a:solidFill>
                  <a:schemeClr val="accent6">
                    <a:lumMod val="60000"/>
                    <a:lumOff val="40000"/>
                  </a:schemeClr>
                </a:solidFill>
                <a:latin typeface="Calibri" panose="020F0502020204030204" pitchFamily="34" charset="0"/>
                <a:ea typeface="Calibri" panose="020F0502020204030204" pitchFamily="34" charset="0"/>
                <a:cs typeface="Calibri" panose="020F0502020204030204" pitchFamily="34" charset="0"/>
              </a:rPr>
              <a:t>Your Family Toolkit - Early years (1-4yrs) Parenting and relationships  </a:t>
            </a:r>
          </a:p>
          <a:p>
            <a:r>
              <a:rPr lang="en-GB" dirty="0">
                <a:solidFill>
                  <a:schemeClr val="accent6">
                    <a:lumMod val="60000"/>
                    <a:lumOff val="40000"/>
                  </a:schemeClr>
                </a:solidFill>
                <a:latin typeface="Calibri" panose="020F0502020204030204" pitchFamily="34" charset="0"/>
                <a:ea typeface="Calibri" panose="020F0502020204030204" pitchFamily="34" charset="0"/>
                <a:cs typeface="Calibri" panose="020F0502020204030204" pitchFamily="34" charset="0"/>
              </a:rPr>
              <a:t>Your Family Toolkit - Early years (1-4yrs) Play and development</a:t>
            </a:r>
          </a:p>
          <a:p>
            <a:r>
              <a:rPr lang="en-GB" dirty="0">
                <a:solidFill>
                  <a:schemeClr val="accent6">
                    <a:lumMod val="60000"/>
                    <a:lumOff val="40000"/>
                  </a:schemeClr>
                </a:solidFill>
                <a:latin typeface="Calibri" panose="020F0502020204030204" pitchFamily="34" charset="0"/>
                <a:ea typeface="Calibri" panose="020F0502020204030204" pitchFamily="34" charset="0"/>
                <a:cs typeface="Calibri" panose="020F0502020204030204" pitchFamily="34" charset="0"/>
              </a:rPr>
              <a:t>Your Family Toolkit - Responsive parenting and relationship building 0-1 years</a:t>
            </a:r>
          </a:p>
          <a:p>
            <a:r>
              <a:rPr lang="en-GB" dirty="0">
                <a:solidFill>
                  <a:schemeClr val="accent6">
                    <a:lumMod val="60000"/>
                    <a:lumOff val="40000"/>
                  </a:schemeClr>
                </a:solidFill>
                <a:latin typeface="Calibri" panose="020F0502020204030204" pitchFamily="34" charset="0"/>
                <a:ea typeface="Calibri" panose="020F0502020204030204" pitchFamily="34" charset="0"/>
                <a:cs typeface="Calibri" panose="020F0502020204030204" pitchFamily="34" charset="0"/>
              </a:rPr>
              <a:t>Your Family Toolkit - The importance of play and communication for 0-1yrs</a:t>
            </a:r>
          </a:p>
          <a:p>
            <a:r>
              <a:rPr lang="en-GB" dirty="0">
                <a:solidFill>
                  <a:schemeClr val="accent6">
                    <a:lumMod val="60000"/>
                    <a:lumOff val="40000"/>
                  </a:schemeClr>
                </a:solidFill>
                <a:latin typeface="Calibri" panose="020F0502020204030204" pitchFamily="34" charset="0"/>
                <a:ea typeface="Calibri" panose="020F0502020204030204" pitchFamily="34" charset="0"/>
                <a:cs typeface="Calibri" panose="020F0502020204030204" pitchFamily="34" charset="0"/>
              </a:rPr>
              <a:t>Your Family Toolkit – Thinking about SEND (0-5 </a:t>
            </a:r>
            <a:r>
              <a:rPr lang="en-GB" dirty="0" err="1">
                <a:solidFill>
                  <a:schemeClr val="accent6">
                    <a:lumMod val="60000"/>
                    <a:lumOff val="40000"/>
                  </a:schemeClr>
                </a:solidFill>
                <a:latin typeface="Calibri" panose="020F0502020204030204" pitchFamily="34" charset="0"/>
                <a:ea typeface="Calibri" panose="020F0502020204030204" pitchFamily="34" charset="0"/>
                <a:cs typeface="Calibri" panose="020F0502020204030204" pitchFamily="34" charset="0"/>
              </a:rPr>
              <a:t>yrs</a:t>
            </a:r>
            <a:r>
              <a:rPr lang="en-GB" dirty="0">
                <a:solidFill>
                  <a:schemeClr val="accent6">
                    <a:lumMod val="60000"/>
                    <a:lumOff val="40000"/>
                  </a:schemeClr>
                </a:solidFill>
                <a:latin typeface="Calibri" panose="020F0502020204030204" pitchFamily="34" charset="0"/>
                <a:ea typeface="Calibri" panose="020F0502020204030204" pitchFamily="34" charset="0"/>
                <a:cs typeface="Calibri" panose="020F0502020204030204" pitchFamily="34" charset="0"/>
              </a:rPr>
              <a:t>)</a:t>
            </a:r>
          </a:p>
          <a:p>
            <a:endParaRPr lang="en-GB" dirty="0">
              <a:latin typeface="Calibri" panose="020F0502020204030204" pitchFamily="34" charset="0"/>
              <a:ea typeface="Calibri" panose="020F0502020204030204" pitchFamily="34" charset="0"/>
              <a:cs typeface="Calibri" panose="020F0502020204030204" pitchFamily="34" charset="0"/>
            </a:endParaRPr>
          </a:p>
          <a:p>
            <a:r>
              <a:rPr lang="en-GB" dirty="0">
                <a:solidFill>
                  <a:srgbClr val="00B050"/>
                </a:solidFill>
                <a:latin typeface="Calibri" panose="020F0502020204030204" pitchFamily="34" charset="0"/>
                <a:ea typeface="Calibri" panose="020F0502020204030204" pitchFamily="34" charset="0"/>
                <a:cs typeface="Calibri" panose="020F0502020204030204" pitchFamily="34" charset="0"/>
              </a:rPr>
              <a:t>Your Family Toolkit - Understanding the transition to adulthood</a:t>
            </a:r>
          </a:p>
          <a:p>
            <a:r>
              <a:rPr lang="en-GB" dirty="0">
                <a:solidFill>
                  <a:srgbClr val="00B050"/>
                </a:solidFill>
                <a:latin typeface="Calibri" panose="020F0502020204030204" pitchFamily="34" charset="0"/>
                <a:ea typeface="Calibri" panose="020F0502020204030204" pitchFamily="34" charset="0"/>
                <a:cs typeface="Calibri" panose="020F0502020204030204" pitchFamily="34" charset="0"/>
              </a:rPr>
              <a:t>Your Family Toolkit - Trying to understand what it’s like to be a teenager</a:t>
            </a:r>
          </a:p>
        </p:txBody>
      </p:sp>
    </p:spTree>
    <p:extLst>
      <p:ext uri="{BB962C8B-B14F-4D97-AF65-F5344CB8AC3E}">
        <p14:creationId xmlns:p14="http://schemas.microsoft.com/office/powerpoint/2010/main" val="391631291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09DBDFC2-B213-C85A-50B0-B29FF86A83A3}"/>
              </a:ext>
            </a:extLst>
          </p:cNvPr>
          <p:cNvSpPr txBox="1">
            <a:spLocks/>
          </p:cNvSpPr>
          <p:nvPr/>
        </p:nvSpPr>
        <p:spPr>
          <a:xfrm>
            <a:off x="318438" y="391931"/>
            <a:ext cx="10352540" cy="1115461"/>
          </a:xfrm>
          <a:prstGeom prst="rect">
            <a:avLst/>
          </a:prstGeom>
        </p:spPr>
        <p:txBody>
          <a:bodyPr>
            <a:noAutofit/>
          </a:bodyPr>
          <a:lst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GB" sz="4000" b="1" kern="1400" dirty="0">
                <a:solidFill>
                  <a:srgbClr val="005489"/>
                </a:solidFill>
                <a:latin typeface="Calibri" panose="020F0502020204030204" pitchFamily="34" charset="0"/>
                <a:ea typeface="Calibri" panose="020F0502020204030204" pitchFamily="34" charset="0"/>
                <a:cs typeface="Calibri" panose="020F0502020204030204" pitchFamily="34" charset="0"/>
              </a:rPr>
              <a:t>Support available from NYC</a:t>
            </a:r>
          </a:p>
        </p:txBody>
      </p:sp>
      <p:pic>
        <p:nvPicPr>
          <p:cNvPr id="5" name="Picture 4">
            <a:extLst>
              <a:ext uri="{FF2B5EF4-FFF2-40B4-BE49-F238E27FC236}">
                <a16:creationId xmlns:a16="http://schemas.microsoft.com/office/drawing/2014/main" id="{AAAF46A4-BC4A-AE8F-C21F-A6EA0954FB2A}"/>
              </a:ext>
            </a:extLst>
          </p:cNvPr>
          <p:cNvPicPr>
            <a:picLocks noChangeAspect="1"/>
          </p:cNvPicPr>
          <p:nvPr/>
        </p:nvPicPr>
        <p:blipFill>
          <a:blip r:embed="rId3"/>
          <a:stretch>
            <a:fillRect/>
          </a:stretch>
        </p:blipFill>
        <p:spPr>
          <a:xfrm rot="5400000">
            <a:off x="9564406" y="2376566"/>
            <a:ext cx="3456432" cy="1798755"/>
          </a:xfrm>
          <a:prstGeom prst="rect">
            <a:avLst/>
          </a:prstGeom>
        </p:spPr>
      </p:pic>
      <p:pic>
        <p:nvPicPr>
          <p:cNvPr id="9" name="Picture 8">
            <a:extLst>
              <a:ext uri="{FF2B5EF4-FFF2-40B4-BE49-F238E27FC236}">
                <a16:creationId xmlns:a16="http://schemas.microsoft.com/office/drawing/2014/main" id="{8EF06832-6CEC-B274-C3E5-97CF34B35225}"/>
              </a:ext>
            </a:extLst>
          </p:cNvPr>
          <p:cNvPicPr>
            <a:picLocks noChangeAspect="1"/>
          </p:cNvPicPr>
          <p:nvPr/>
        </p:nvPicPr>
        <p:blipFill>
          <a:blip r:embed="rId4"/>
          <a:stretch>
            <a:fillRect/>
          </a:stretch>
        </p:blipFill>
        <p:spPr>
          <a:xfrm>
            <a:off x="9482056" y="5488470"/>
            <a:ext cx="2090864" cy="1166117"/>
          </a:xfrm>
          <a:prstGeom prst="rect">
            <a:avLst/>
          </a:prstGeom>
        </p:spPr>
      </p:pic>
      <p:sp>
        <p:nvSpPr>
          <p:cNvPr id="2" name="TextBox 1">
            <a:extLst>
              <a:ext uri="{FF2B5EF4-FFF2-40B4-BE49-F238E27FC236}">
                <a16:creationId xmlns:a16="http://schemas.microsoft.com/office/drawing/2014/main" id="{A8943943-D74D-5AAB-DD2D-F6D32F57E945}"/>
              </a:ext>
            </a:extLst>
          </p:cNvPr>
          <p:cNvSpPr txBox="1"/>
          <p:nvPr/>
        </p:nvSpPr>
        <p:spPr>
          <a:xfrm>
            <a:off x="1241892" y="5609863"/>
            <a:ext cx="6097508" cy="461665"/>
          </a:xfrm>
          <a:prstGeom prst="rect">
            <a:avLst/>
          </a:prstGeom>
          <a:noFill/>
        </p:spPr>
        <p:txBody>
          <a:bodyPr wrap="square">
            <a:spAutoFit/>
          </a:bodyPr>
          <a:lstStyle/>
          <a:p>
            <a:r>
              <a:rPr lang="en-GB" sz="2400" b="1" dirty="0">
                <a:hlinkClick r:id="rId5">
                  <a:extLst>
                    <a:ext uri="{A12FA001-AC4F-418D-AE19-62706E023703}">
                      <ahyp:hlinkClr xmlns:ahyp="http://schemas.microsoft.com/office/drawing/2018/hyperlinkcolor" val="tx"/>
                    </a:ext>
                  </a:extLst>
                </a:hlinkClick>
              </a:rPr>
              <a:t>Parenting Support | NYES Info</a:t>
            </a:r>
            <a:endParaRPr lang="en-GB" sz="2400" b="1" dirty="0"/>
          </a:p>
        </p:txBody>
      </p:sp>
      <p:pic>
        <p:nvPicPr>
          <p:cNvPr id="8" name="Picture 7">
            <a:extLst>
              <a:ext uri="{FF2B5EF4-FFF2-40B4-BE49-F238E27FC236}">
                <a16:creationId xmlns:a16="http://schemas.microsoft.com/office/drawing/2014/main" id="{36FCF50F-F83C-B18E-ACB4-ACB93C372B86}"/>
              </a:ext>
            </a:extLst>
          </p:cNvPr>
          <p:cNvPicPr>
            <a:picLocks noChangeAspect="1"/>
          </p:cNvPicPr>
          <p:nvPr/>
        </p:nvPicPr>
        <p:blipFill>
          <a:blip r:embed="rId6"/>
          <a:stretch>
            <a:fillRect/>
          </a:stretch>
        </p:blipFill>
        <p:spPr>
          <a:xfrm>
            <a:off x="738712" y="1063416"/>
            <a:ext cx="6307311" cy="2865788"/>
          </a:xfrm>
          <a:prstGeom prst="rect">
            <a:avLst/>
          </a:prstGeom>
        </p:spPr>
      </p:pic>
      <p:sp>
        <p:nvSpPr>
          <p:cNvPr id="10" name="Oval 9">
            <a:extLst>
              <a:ext uri="{FF2B5EF4-FFF2-40B4-BE49-F238E27FC236}">
                <a16:creationId xmlns:a16="http://schemas.microsoft.com/office/drawing/2014/main" id="{F6F7940B-9473-D9A8-4DC7-EBD3BB3FE3FB}"/>
              </a:ext>
            </a:extLst>
          </p:cNvPr>
          <p:cNvSpPr/>
          <p:nvPr/>
        </p:nvSpPr>
        <p:spPr>
          <a:xfrm>
            <a:off x="4798337" y="1700399"/>
            <a:ext cx="841972" cy="425513"/>
          </a:xfrm>
          <a:prstGeom prst="ellipse">
            <a:avLst/>
          </a:prstGeom>
          <a:solidFill>
            <a:schemeClr val="bg1">
              <a:alpha val="18000"/>
            </a:schemeClr>
          </a:solidFill>
          <a:ln w="50800">
            <a:solidFill>
              <a:srgbClr val="FFFF00"/>
            </a:solid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GB"/>
          </a:p>
        </p:txBody>
      </p:sp>
      <p:pic>
        <p:nvPicPr>
          <p:cNvPr id="13" name="Picture 12">
            <a:extLst>
              <a:ext uri="{FF2B5EF4-FFF2-40B4-BE49-F238E27FC236}">
                <a16:creationId xmlns:a16="http://schemas.microsoft.com/office/drawing/2014/main" id="{B3BEAA89-367B-9F4A-4AF2-A7C0B12E228F}"/>
              </a:ext>
            </a:extLst>
          </p:cNvPr>
          <p:cNvPicPr>
            <a:picLocks noChangeAspect="1"/>
          </p:cNvPicPr>
          <p:nvPr/>
        </p:nvPicPr>
        <p:blipFill>
          <a:blip r:embed="rId7"/>
          <a:stretch>
            <a:fillRect/>
          </a:stretch>
        </p:blipFill>
        <p:spPr>
          <a:xfrm>
            <a:off x="5580836" y="2496309"/>
            <a:ext cx="5423897" cy="2865787"/>
          </a:xfrm>
          <a:prstGeom prst="rect">
            <a:avLst/>
          </a:prstGeom>
        </p:spPr>
      </p:pic>
      <p:sp>
        <p:nvSpPr>
          <p:cNvPr id="14" name="Oval 13">
            <a:extLst>
              <a:ext uri="{FF2B5EF4-FFF2-40B4-BE49-F238E27FC236}">
                <a16:creationId xmlns:a16="http://schemas.microsoft.com/office/drawing/2014/main" id="{FD5C2583-0FDE-1282-4F91-E338786678F3}"/>
              </a:ext>
            </a:extLst>
          </p:cNvPr>
          <p:cNvSpPr/>
          <p:nvPr/>
        </p:nvSpPr>
        <p:spPr>
          <a:xfrm>
            <a:off x="6717671" y="4413514"/>
            <a:ext cx="4092167" cy="710747"/>
          </a:xfrm>
          <a:prstGeom prst="ellipse">
            <a:avLst/>
          </a:prstGeom>
          <a:solidFill>
            <a:schemeClr val="bg1">
              <a:alpha val="0"/>
            </a:schemeClr>
          </a:solidFill>
          <a:ln w="38100">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6591644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 grpId="0" animBg="1"/>
      <p:bldP spid="14"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09DBDFC2-B213-C85A-50B0-B29FF86A83A3}"/>
              </a:ext>
            </a:extLst>
          </p:cNvPr>
          <p:cNvSpPr txBox="1">
            <a:spLocks/>
          </p:cNvSpPr>
          <p:nvPr/>
        </p:nvSpPr>
        <p:spPr>
          <a:xfrm>
            <a:off x="318438" y="391931"/>
            <a:ext cx="10352540" cy="1115461"/>
          </a:xfrm>
          <a:prstGeom prst="rect">
            <a:avLst/>
          </a:prstGeom>
        </p:spPr>
        <p:txBody>
          <a:bodyPr>
            <a:noAutofit/>
          </a:bodyPr>
          <a:lst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GB" sz="4000" b="1" kern="1400" dirty="0">
                <a:solidFill>
                  <a:srgbClr val="005489"/>
                </a:solidFill>
                <a:latin typeface="Calibri" panose="020F0502020204030204" pitchFamily="34" charset="0"/>
                <a:ea typeface="Calibri" panose="020F0502020204030204" pitchFamily="34" charset="0"/>
                <a:cs typeface="Calibri" panose="020F0502020204030204" pitchFamily="34" charset="0"/>
              </a:rPr>
              <a:t>Support available from NYC</a:t>
            </a:r>
          </a:p>
        </p:txBody>
      </p:sp>
      <p:pic>
        <p:nvPicPr>
          <p:cNvPr id="5" name="Picture 4">
            <a:extLst>
              <a:ext uri="{FF2B5EF4-FFF2-40B4-BE49-F238E27FC236}">
                <a16:creationId xmlns:a16="http://schemas.microsoft.com/office/drawing/2014/main" id="{AAAF46A4-BC4A-AE8F-C21F-A6EA0954FB2A}"/>
              </a:ext>
            </a:extLst>
          </p:cNvPr>
          <p:cNvPicPr>
            <a:picLocks noChangeAspect="1"/>
          </p:cNvPicPr>
          <p:nvPr/>
        </p:nvPicPr>
        <p:blipFill>
          <a:blip r:embed="rId3"/>
          <a:stretch>
            <a:fillRect/>
          </a:stretch>
        </p:blipFill>
        <p:spPr>
          <a:xfrm rot="5400000">
            <a:off x="9564406" y="2376566"/>
            <a:ext cx="3456432" cy="1798755"/>
          </a:xfrm>
          <a:prstGeom prst="rect">
            <a:avLst/>
          </a:prstGeom>
        </p:spPr>
      </p:pic>
      <p:pic>
        <p:nvPicPr>
          <p:cNvPr id="9" name="Picture 8">
            <a:extLst>
              <a:ext uri="{FF2B5EF4-FFF2-40B4-BE49-F238E27FC236}">
                <a16:creationId xmlns:a16="http://schemas.microsoft.com/office/drawing/2014/main" id="{8EF06832-6CEC-B274-C3E5-97CF34B35225}"/>
              </a:ext>
            </a:extLst>
          </p:cNvPr>
          <p:cNvPicPr>
            <a:picLocks noChangeAspect="1"/>
          </p:cNvPicPr>
          <p:nvPr/>
        </p:nvPicPr>
        <p:blipFill>
          <a:blip r:embed="rId4"/>
          <a:stretch>
            <a:fillRect/>
          </a:stretch>
        </p:blipFill>
        <p:spPr>
          <a:xfrm>
            <a:off x="9482056" y="5488470"/>
            <a:ext cx="2090864" cy="1166117"/>
          </a:xfrm>
          <a:prstGeom prst="rect">
            <a:avLst/>
          </a:prstGeom>
        </p:spPr>
      </p:pic>
      <p:sp>
        <p:nvSpPr>
          <p:cNvPr id="2" name="TextBox 1">
            <a:extLst>
              <a:ext uri="{FF2B5EF4-FFF2-40B4-BE49-F238E27FC236}">
                <a16:creationId xmlns:a16="http://schemas.microsoft.com/office/drawing/2014/main" id="{A8943943-D74D-5AAB-DD2D-F6D32F57E945}"/>
              </a:ext>
            </a:extLst>
          </p:cNvPr>
          <p:cNvSpPr txBox="1"/>
          <p:nvPr/>
        </p:nvSpPr>
        <p:spPr>
          <a:xfrm>
            <a:off x="1241892" y="5609863"/>
            <a:ext cx="6097508" cy="461665"/>
          </a:xfrm>
          <a:prstGeom prst="rect">
            <a:avLst/>
          </a:prstGeom>
          <a:noFill/>
        </p:spPr>
        <p:txBody>
          <a:bodyPr wrap="square">
            <a:spAutoFit/>
          </a:bodyPr>
          <a:lstStyle/>
          <a:p>
            <a:r>
              <a:rPr lang="en-GB" sz="2400" b="1" dirty="0">
                <a:hlinkClick r:id="rId5">
                  <a:extLst>
                    <a:ext uri="{A12FA001-AC4F-418D-AE19-62706E023703}">
                      <ahyp:hlinkClr xmlns:ahyp="http://schemas.microsoft.com/office/drawing/2018/hyperlinkcolor" val="tx"/>
                    </a:ext>
                  </a:extLst>
                </a:hlinkClick>
              </a:rPr>
              <a:t>Parenting Support | NYES Info</a:t>
            </a:r>
            <a:endParaRPr lang="en-GB" sz="2400" b="1" dirty="0"/>
          </a:p>
        </p:txBody>
      </p:sp>
      <p:pic>
        <p:nvPicPr>
          <p:cNvPr id="6" name="Picture 5">
            <a:extLst>
              <a:ext uri="{FF2B5EF4-FFF2-40B4-BE49-F238E27FC236}">
                <a16:creationId xmlns:a16="http://schemas.microsoft.com/office/drawing/2014/main" id="{D6C50958-9092-8A6A-3238-E0C9623209DF}"/>
              </a:ext>
            </a:extLst>
          </p:cNvPr>
          <p:cNvPicPr>
            <a:picLocks noChangeAspect="1"/>
          </p:cNvPicPr>
          <p:nvPr/>
        </p:nvPicPr>
        <p:blipFill>
          <a:blip r:embed="rId6"/>
          <a:stretch>
            <a:fillRect/>
          </a:stretch>
        </p:blipFill>
        <p:spPr>
          <a:xfrm>
            <a:off x="318438" y="282809"/>
            <a:ext cx="8160544" cy="6183260"/>
          </a:xfrm>
          <a:prstGeom prst="rect">
            <a:avLst/>
          </a:prstGeom>
        </p:spPr>
      </p:pic>
      <p:sp>
        <p:nvSpPr>
          <p:cNvPr id="7" name="Oval 6">
            <a:extLst>
              <a:ext uri="{FF2B5EF4-FFF2-40B4-BE49-F238E27FC236}">
                <a16:creationId xmlns:a16="http://schemas.microsoft.com/office/drawing/2014/main" id="{87B4F04E-BB59-392F-2E6D-ACCD0DB99F2D}"/>
              </a:ext>
            </a:extLst>
          </p:cNvPr>
          <p:cNvSpPr/>
          <p:nvPr/>
        </p:nvSpPr>
        <p:spPr>
          <a:xfrm>
            <a:off x="318438" y="5323438"/>
            <a:ext cx="3855210" cy="1331149"/>
          </a:xfrm>
          <a:prstGeom prst="ellipse">
            <a:avLst/>
          </a:prstGeom>
          <a:solidFill>
            <a:schemeClr val="accent1">
              <a:alpha val="0"/>
            </a:schemeClr>
          </a:solidFill>
          <a:ln w="38100">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1221491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09DBDFC2-B213-C85A-50B0-B29FF86A83A3}"/>
              </a:ext>
            </a:extLst>
          </p:cNvPr>
          <p:cNvSpPr txBox="1">
            <a:spLocks/>
          </p:cNvSpPr>
          <p:nvPr/>
        </p:nvSpPr>
        <p:spPr>
          <a:xfrm>
            <a:off x="318438" y="391931"/>
            <a:ext cx="10352540" cy="1115461"/>
          </a:xfrm>
          <a:prstGeom prst="rect">
            <a:avLst/>
          </a:prstGeom>
        </p:spPr>
        <p:txBody>
          <a:bodyPr>
            <a:noAutofit/>
          </a:bodyPr>
          <a:lst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GB" sz="4000" b="1" kern="1400" dirty="0">
                <a:solidFill>
                  <a:srgbClr val="005489"/>
                </a:solidFill>
                <a:latin typeface="Calibri" panose="020F0502020204030204" pitchFamily="34" charset="0"/>
                <a:ea typeface="Calibri" panose="020F0502020204030204" pitchFamily="34" charset="0"/>
                <a:cs typeface="Calibri" panose="020F0502020204030204" pitchFamily="34" charset="0"/>
              </a:rPr>
              <a:t>Support available from NYC</a:t>
            </a:r>
          </a:p>
        </p:txBody>
      </p:sp>
      <p:pic>
        <p:nvPicPr>
          <p:cNvPr id="5" name="Picture 4">
            <a:extLst>
              <a:ext uri="{FF2B5EF4-FFF2-40B4-BE49-F238E27FC236}">
                <a16:creationId xmlns:a16="http://schemas.microsoft.com/office/drawing/2014/main" id="{AAAF46A4-BC4A-AE8F-C21F-A6EA0954FB2A}"/>
              </a:ext>
            </a:extLst>
          </p:cNvPr>
          <p:cNvPicPr>
            <a:picLocks noChangeAspect="1"/>
          </p:cNvPicPr>
          <p:nvPr/>
        </p:nvPicPr>
        <p:blipFill>
          <a:blip r:embed="rId3"/>
          <a:stretch>
            <a:fillRect/>
          </a:stretch>
        </p:blipFill>
        <p:spPr>
          <a:xfrm rot="5400000">
            <a:off x="9564406" y="2376566"/>
            <a:ext cx="3456432" cy="1798755"/>
          </a:xfrm>
          <a:prstGeom prst="rect">
            <a:avLst/>
          </a:prstGeom>
        </p:spPr>
      </p:pic>
      <p:pic>
        <p:nvPicPr>
          <p:cNvPr id="9" name="Picture 8">
            <a:extLst>
              <a:ext uri="{FF2B5EF4-FFF2-40B4-BE49-F238E27FC236}">
                <a16:creationId xmlns:a16="http://schemas.microsoft.com/office/drawing/2014/main" id="{8EF06832-6CEC-B274-C3E5-97CF34B35225}"/>
              </a:ext>
            </a:extLst>
          </p:cNvPr>
          <p:cNvPicPr>
            <a:picLocks noChangeAspect="1"/>
          </p:cNvPicPr>
          <p:nvPr/>
        </p:nvPicPr>
        <p:blipFill>
          <a:blip r:embed="rId4"/>
          <a:stretch>
            <a:fillRect/>
          </a:stretch>
        </p:blipFill>
        <p:spPr>
          <a:xfrm>
            <a:off x="9482056" y="5488470"/>
            <a:ext cx="2090864" cy="1166117"/>
          </a:xfrm>
          <a:prstGeom prst="rect">
            <a:avLst/>
          </a:prstGeom>
        </p:spPr>
      </p:pic>
      <p:pic>
        <p:nvPicPr>
          <p:cNvPr id="8" name="Picture 7">
            <a:extLst>
              <a:ext uri="{FF2B5EF4-FFF2-40B4-BE49-F238E27FC236}">
                <a16:creationId xmlns:a16="http://schemas.microsoft.com/office/drawing/2014/main" id="{06AEA97C-6A58-D267-8EC7-B8F5EFD9FF9E}"/>
              </a:ext>
            </a:extLst>
          </p:cNvPr>
          <p:cNvPicPr>
            <a:picLocks noChangeAspect="1"/>
          </p:cNvPicPr>
          <p:nvPr/>
        </p:nvPicPr>
        <p:blipFill>
          <a:blip r:embed="rId5"/>
          <a:stretch>
            <a:fillRect/>
          </a:stretch>
        </p:blipFill>
        <p:spPr>
          <a:xfrm>
            <a:off x="318438" y="1060152"/>
            <a:ext cx="4953255" cy="5797848"/>
          </a:xfrm>
          <a:prstGeom prst="rect">
            <a:avLst/>
          </a:prstGeom>
        </p:spPr>
      </p:pic>
      <p:pic>
        <p:nvPicPr>
          <p:cNvPr id="11" name="Picture 10">
            <a:extLst>
              <a:ext uri="{FF2B5EF4-FFF2-40B4-BE49-F238E27FC236}">
                <a16:creationId xmlns:a16="http://schemas.microsoft.com/office/drawing/2014/main" id="{BE4AA0E5-7735-8B70-C6AC-38AEF145C314}"/>
              </a:ext>
            </a:extLst>
          </p:cNvPr>
          <p:cNvPicPr>
            <a:picLocks noChangeAspect="1"/>
          </p:cNvPicPr>
          <p:nvPr/>
        </p:nvPicPr>
        <p:blipFill>
          <a:blip r:embed="rId6"/>
          <a:stretch>
            <a:fillRect/>
          </a:stretch>
        </p:blipFill>
        <p:spPr>
          <a:xfrm>
            <a:off x="5501058" y="1138496"/>
            <a:ext cx="4940554" cy="4349974"/>
          </a:xfrm>
          <a:prstGeom prst="rect">
            <a:avLst/>
          </a:prstGeom>
        </p:spPr>
      </p:pic>
      <p:sp>
        <p:nvSpPr>
          <p:cNvPr id="12" name="TextBox 11">
            <a:extLst>
              <a:ext uri="{FF2B5EF4-FFF2-40B4-BE49-F238E27FC236}">
                <a16:creationId xmlns:a16="http://schemas.microsoft.com/office/drawing/2014/main" id="{67D1C757-8B83-7353-BE3C-B2E8879F4E5D}"/>
              </a:ext>
            </a:extLst>
          </p:cNvPr>
          <p:cNvSpPr txBox="1"/>
          <p:nvPr/>
        </p:nvSpPr>
        <p:spPr>
          <a:xfrm>
            <a:off x="5801696" y="5788114"/>
            <a:ext cx="3894565" cy="369332"/>
          </a:xfrm>
          <a:prstGeom prst="rect">
            <a:avLst/>
          </a:prstGeom>
          <a:noFill/>
        </p:spPr>
        <p:txBody>
          <a:bodyPr wrap="square">
            <a:spAutoFit/>
          </a:bodyPr>
          <a:lstStyle/>
          <a:p>
            <a:r>
              <a:rPr lang="en-GB" b="1" dirty="0">
                <a:hlinkClick r:id="rId7">
                  <a:extLst>
                    <a:ext uri="{A12FA001-AC4F-418D-AE19-62706E023703}">
                      <ahyp:hlinkClr xmlns:ahyp="http://schemas.microsoft.com/office/drawing/2018/hyperlinkcolor" val="tx"/>
                    </a:ext>
                  </a:extLst>
                </a:hlinkClick>
              </a:rPr>
              <a:t>Parenting Support | NYES Info</a:t>
            </a:r>
            <a:endParaRPr lang="en-GB" b="1" dirty="0"/>
          </a:p>
        </p:txBody>
      </p:sp>
    </p:spTree>
    <p:extLst>
      <p:ext uri="{BB962C8B-B14F-4D97-AF65-F5344CB8AC3E}">
        <p14:creationId xmlns:p14="http://schemas.microsoft.com/office/powerpoint/2010/main" val="25578104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803571" y="6371303"/>
            <a:ext cx="1035629" cy="34238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p:cNvSpPr/>
          <p:nvPr/>
        </p:nvSpPr>
        <p:spPr>
          <a:xfrm>
            <a:off x="7955971" y="6523703"/>
            <a:ext cx="1035629" cy="34238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TextBox 11"/>
          <p:cNvSpPr txBox="1"/>
          <p:nvPr/>
        </p:nvSpPr>
        <p:spPr>
          <a:xfrm>
            <a:off x="5389731" y="6523703"/>
            <a:ext cx="1324578" cy="608617"/>
          </a:xfrm>
          <a:prstGeom prst="rect">
            <a:avLst/>
          </a:prstGeom>
          <a:solidFill>
            <a:schemeClr val="bg1"/>
          </a:solidFill>
          <a:ln>
            <a:noFill/>
          </a:ln>
        </p:spPr>
        <p:txBody>
          <a:bodyPr wrap="square" rtlCol="0">
            <a:spAutoFit/>
          </a:bodyPr>
          <a:lstStyle/>
          <a:p>
            <a:endParaRPr lang="en-GB" dirty="0"/>
          </a:p>
        </p:txBody>
      </p:sp>
      <p:pic>
        <p:nvPicPr>
          <p:cNvPr id="9" name="Picture 8">
            <a:extLst>
              <a:ext uri="{FF2B5EF4-FFF2-40B4-BE49-F238E27FC236}">
                <a16:creationId xmlns:a16="http://schemas.microsoft.com/office/drawing/2014/main" id="{3C946D52-390A-2473-A2B0-07C7848718D3}"/>
              </a:ext>
            </a:extLst>
          </p:cNvPr>
          <p:cNvPicPr>
            <a:picLocks noChangeAspect="1"/>
          </p:cNvPicPr>
          <p:nvPr/>
        </p:nvPicPr>
        <p:blipFill rotWithShape="1">
          <a:blip r:embed="rId3"/>
          <a:srcRect t="7030"/>
          <a:stretch/>
        </p:blipFill>
        <p:spPr>
          <a:xfrm>
            <a:off x="7989713" y="-11171"/>
            <a:ext cx="4004369" cy="1821580"/>
          </a:xfrm>
          <a:prstGeom prst="rect">
            <a:avLst/>
          </a:prstGeom>
        </p:spPr>
      </p:pic>
      <p:sp>
        <p:nvSpPr>
          <p:cNvPr id="4" name="TextBox 3">
            <a:extLst>
              <a:ext uri="{FF2B5EF4-FFF2-40B4-BE49-F238E27FC236}">
                <a16:creationId xmlns:a16="http://schemas.microsoft.com/office/drawing/2014/main" id="{71C97673-1D4B-93EB-2991-0789A1BD4ED4}"/>
              </a:ext>
            </a:extLst>
          </p:cNvPr>
          <p:cNvSpPr txBox="1"/>
          <p:nvPr/>
        </p:nvSpPr>
        <p:spPr>
          <a:xfrm>
            <a:off x="280737" y="534914"/>
            <a:ext cx="10993748" cy="1938992"/>
          </a:xfrm>
          <a:prstGeom prst="rect">
            <a:avLst/>
          </a:prstGeom>
          <a:noFill/>
        </p:spPr>
        <p:txBody>
          <a:bodyPr wrap="square" rtlCol="0">
            <a:spAutoFit/>
          </a:bodyPr>
          <a:lstStyle/>
          <a:p>
            <a:r>
              <a:rPr lang="en-GB" sz="4000" b="1" dirty="0">
                <a:solidFill>
                  <a:srgbClr val="005489"/>
                </a:solidFill>
                <a:latin typeface="Noto Sans" panose="020B0502040504020204" pitchFamily="34" charset="0"/>
                <a:ea typeface="Noto Sans" panose="020B0502040504020204" pitchFamily="34" charset="0"/>
                <a:cs typeface="Noto Sans" panose="020B0502040504020204" pitchFamily="34" charset="0"/>
              </a:rPr>
              <a:t>Please don’t hesitate to contact me with any questions………  </a:t>
            </a:r>
          </a:p>
          <a:p>
            <a:r>
              <a:rPr lang="en-GB" sz="4000" b="1" dirty="0">
                <a:solidFill>
                  <a:srgbClr val="005489"/>
                </a:solidFill>
                <a:latin typeface="Noto Sans" panose="020B0502040504020204" pitchFamily="34" charset="0"/>
                <a:ea typeface="Noto Sans" panose="020B0502040504020204" pitchFamily="34" charset="0"/>
                <a:cs typeface="Noto Sans" panose="020B0502040504020204" pitchFamily="34" charset="0"/>
              </a:rPr>
              <a:t> </a:t>
            </a:r>
          </a:p>
        </p:txBody>
      </p:sp>
      <p:cxnSp>
        <p:nvCxnSpPr>
          <p:cNvPr id="3" name="Straight Connector 2">
            <a:extLst>
              <a:ext uri="{FF2B5EF4-FFF2-40B4-BE49-F238E27FC236}">
                <a16:creationId xmlns:a16="http://schemas.microsoft.com/office/drawing/2014/main" id="{3389E91F-82ED-BC5C-2F9F-9CFB294BC001}"/>
              </a:ext>
            </a:extLst>
          </p:cNvPr>
          <p:cNvCxnSpPr>
            <a:cxnSpLocks/>
          </p:cNvCxnSpPr>
          <p:nvPr/>
        </p:nvCxnSpPr>
        <p:spPr>
          <a:xfrm>
            <a:off x="390999" y="2054694"/>
            <a:ext cx="3418142" cy="0"/>
          </a:xfrm>
          <a:prstGeom prst="line">
            <a:avLst/>
          </a:prstGeom>
          <a:ln w="57150">
            <a:solidFill>
              <a:srgbClr val="942A86"/>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FFB90326-C9A7-CDEA-74AB-0DFFDFD3A6B1}"/>
              </a:ext>
            </a:extLst>
          </p:cNvPr>
          <p:cNvSpPr txBox="1"/>
          <p:nvPr/>
        </p:nvSpPr>
        <p:spPr>
          <a:xfrm>
            <a:off x="280737" y="3036859"/>
            <a:ext cx="10298017" cy="1508105"/>
          </a:xfrm>
          <a:prstGeom prst="rect">
            <a:avLst/>
          </a:prstGeom>
          <a:noFill/>
        </p:spPr>
        <p:txBody>
          <a:bodyPr wrap="square" rtlCol="0">
            <a:spAutoFit/>
          </a:bodyPr>
          <a:lstStyle/>
          <a:p>
            <a:endParaRPr lang="en-GB" sz="2000" b="1" dirty="0">
              <a:solidFill>
                <a:srgbClr val="005489"/>
              </a:solidFill>
            </a:endParaRPr>
          </a:p>
          <a:p>
            <a:endParaRPr lang="en-GB" sz="2400" b="1" dirty="0">
              <a:solidFill>
                <a:srgbClr val="005489"/>
              </a:solidFill>
              <a:effectLst/>
              <a:latin typeface="+mn-lt"/>
              <a:ea typeface="MS Mincho" panose="02020609040205080304" pitchFamily="49" charset="-128"/>
              <a:cs typeface="Calibri" panose="020F0502020204030204" pitchFamily="34" charset="0"/>
            </a:endParaRPr>
          </a:p>
          <a:p>
            <a:endParaRPr lang="en-GB" sz="2400" b="1" dirty="0">
              <a:solidFill>
                <a:srgbClr val="005489"/>
              </a:solidFill>
              <a:effectLst/>
              <a:latin typeface="+mn-lt"/>
              <a:ea typeface="MS Mincho" panose="02020609040205080304" pitchFamily="49" charset="-128"/>
              <a:cs typeface="Calibri" panose="020F0502020204030204" pitchFamily="34" charset="0"/>
            </a:endParaRPr>
          </a:p>
          <a:p>
            <a:pPr algn="ctr"/>
            <a:endParaRPr lang="en-GB" sz="2400" b="1" dirty="0">
              <a:solidFill>
                <a:srgbClr val="005489"/>
              </a:solidFill>
            </a:endParaRPr>
          </a:p>
        </p:txBody>
      </p:sp>
      <p:pic>
        <p:nvPicPr>
          <p:cNvPr id="10" name="Picture 9">
            <a:extLst>
              <a:ext uri="{FF2B5EF4-FFF2-40B4-BE49-F238E27FC236}">
                <a16:creationId xmlns:a16="http://schemas.microsoft.com/office/drawing/2014/main" id="{CE45B367-53EA-9DE5-7923-77196E63BBA1}"/>
              </a:ext>
            </a:extLst>
          </p:cNvPr>
          <p:cNvPicPr>
            <a:picLocks noChangeAspect="1"/>
          </p:cNvPicPr>
          <p:nvPr/>
        </p:nvPicPr>
        <p:blipFill>
          <a:blip r:embed="rId4"/>
          <a:stretch>
            <a:fillRect/>
          </a:stretch>
        </p:blipFill>
        <p:spPr>
          <a:xfrm>
            <a:off x="10233262" y="5871957"/>
            <a:ext cx="1873417" cy="954709"/>
          </a:xfrm>
          <a:prstGeom prst="rect">
            <a:avLst/>
          </a:prstGeom>
        </p:spPr>
      </p:pic>
      <p:sp>
        <p:nvSpPr>
          <p:cNvPr id="11" name="Oval 10">
            <a:extLst>
              <a:ext uri="{FF2B5EF4-FFF2-40B4-BE49-F238E27FC236}">
                <a16:creationId xmlns:a16="http://schemas.microsoft.com/office/drawing/2014/main" id="{73500914-F541-13F8-4878-4B8FFF3B0A59}"/>
              </a:ext>
            </a:extLst>
          </p:cNvPr>
          <p:cNvSpPr/>
          <p:nvPr/>
        </p:nvSpPr>
        <p:spPr>
          <a:xfrm>
            <a:off x="4672447" y="3213351"/>
            <a:ext cx="3474123" cy="3202815"/>
          </a:xfrm>
          <a:prstGeom prst="ellipse">
            <a:avLst/>
          </a:prstGeom>
          <a:gradFill flip="none" rotWithShape="1">
            <a:gsLst>
              <a:gs pos="0">
                <a:srgbClr val="942A86">
                  <a:shade val="30000"/>
                  <a:satMod val="115000"/>
                </a:srgbClr>
              </a:gs>
              <a:gs pos="50000">
                <a:srgbClr val="942A86">
                  <a:shade val="67500"/>
                  <a:satMod val="115000"/>
                </a:srgbClr>
              </a:gs>
              <a:gs pos="100000">
                <a:srgbClr val="942A86">
                  <a:shade val="100000"/>
                  <a:satMod val="115000"/>
                </a:srgbClr>
              </a:gs>
            </a:gsLst>
            <a:path path="circle">
              <a:fillToRect t="100000" r="100000"/>
            </a:path>
            <a:tileRect l="-100000" b="-10000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TextBox 14">
            <a:extLst>
              <a:ext uri="{FF2B5EF4-FFF2-40B4-BE49-F238E27FC236}">
                <a16:creationId xmlns:a16="http://schemas.microsoft.com/office/drawing/2014/main" id="{80874D3F-2AD1-AE2E-E4D6-06B9023ECDDD}"/>
              </a:ext>
            </a:extLst>
          </p:cNvPr>
          <p:cNvSpPr txBox="1"/>
          <p:nvPr/>
        </p:nvSpPr>
        <p:spPr>
          <a:xfrm>
            <a:off x="5116525" y="4122260"/>
            <a:ext cx="2687046" cy="1384995"/>
          </a:xfrm>
          <a:prstGeom prst="rect">
            <a:avLst/>
          </a:prstGeom>
          <a:noFill/>
        </p:spPr>
        <p:txBody>
          <a:bodyPr wrap="square" rtlCol="0">
            <a:spAutoFit/>
          </a:bodyPr>
          <a:lstStyle/>
          <a:p>
            <a:pPr algn="ctr"/>
            <a:r>
              <a:rPr lang="en-GB" sz="2800" b="1" dirty="0">
                <a:solidFill>
                  <a:schemeClr val="bg1"/>
                </a:solidFill>
              </a:rPr>
              <a:t>Thank you for your contributions</a:t>
            </a:r>
          </a:p>
        </p:txBody>
      </p:sp>
      <p:sp>
        <p:nvSpPr>
          <p:cNvPr id="6" name="TextBox 5">
            <a:extLst>
              <a:ext uri="{FF2B5EF4-FFF2-40B4-BE49-F238E27FC236}">
                <a16:creationId xmlns:a16="http://schemas.microsoft.com/office/drawing/2014/main" id="{5D31251B-B913-E5A6-D1D6-9A5BC7B66CC3}"/>
              </a:ext>
            </a:extLst>
          </p:cNvPr>
          <p:cNvSpPr txBox="1"/>
          <p:nvPr/>
        </p:nvSpPr>
        <p:spPr>
          <a:xfrm>
            <a:off x="280737" y="2759463"/>
            <a:ext cx="5267509" cy="830997"/>
          </a:xfrm>
          <a:prstGeom prst="rect">
            <a:avLst/>
          </a:prstGeom>
          <a:noFill/>
        </p:spPr>
        <p:txBody>
          <a:bodyPr wrap="square" rtlCol="0">
            <a:spAutoFit/>
          </a:bodyPr>
          <a:lstStyle/>
          <a:p>
            <a:r>
              <a:rPr lang="en-GB" sz="2400" b="1" dirty="0">
                <a:latin typeface="Calibri" panose="020F0502020204030204" pitchFamily="34" charset="0"/>
                <a:ea typeface="Calibri" panose="020F0502020204030204" pitchFamily="34" charset="0"/>
                <a:cs typeface="Calibri" panose="020F0502020204030204" pitchFamily="34" charset="0"/>
                <a:hlinkClick r:id="rId5">
                  <a:extLst>
                    <a:ext uri="{A12FA001-AC4F-418D-AE19-62706E023703}">
                      <ahyp:hlinkClr xmlns:ahyp="http://schemas.microsoft.com/office/drawing/2018/hyperlinkcolor" val="tx"/>
                    </a:ext>
                  </a:extLst>
                </a:hlinkClick>
              </a:rPr>
              <a:t>rachel.yeadon@northyorks.gov.uk</a:t>
            </a:r>
            <a:endParaRPr lang="en-GB" sz="2400" b="1" dirty="0">
              <a:latin typeface="Calibri" panose="020F0502020204030204" pitchFamily="34" charset="0"/>
              <a:ea typeface="Calibri" panose="020F0502020204030204" pitchFamily="34" charset="0"/>
              <a:cs typeface="Calibri" panose="020F0502020204030204" pitchFamily="34" charset="0"/>
            </a:endParaRPr>
          </a:p>
          <a:p>
            <a:endParaRPr lang="en-GB" sz="24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59600180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0CD766-B8BF-3DE7-A192-8FBE82DCF193}"/>
              </a:ext>
            </a:extLst>
          </p:cNvPr>
          <p:cNvSpPr>
            <a:spLocks noGrp="1"/>
          </p:cNvSpPr>
          <p:nvPr>
            <p:ph type="title"/>
          </p:nvPr>
        </p:nvSpPr>
        <p:spPr/>
        <p:txBody>
          <a:bodyPr/>
          <a:lstStyle/>
          <a:p>
            <a:r>
              <a:rPr lang="en-GB" dirty="0"/>
              <a:t>Holly Strickland</a:t>
            </a:r>
          </a:p>
        </p:txBody>
      </p:sp>
      <p:sp>
        <p:nvSpPr>
          <p:cNvPr id="3" name="Content Placeholder 2">
            <a:extLst>
              <a:ext uri="{FF2B5EF4-FFF2-40B4-BE49-F238E27FC236}">
                <a16:creationId xmlns:a16="http://schemas.microsoft.com/office/drawing/2014/main" id="{3CB6853A-296D-FBB2-7708-6FDE00617F31}"/>
              </a:ext>
            </a:extLst>
          </p:cNvPr>
          <p:cNvSpPr>
            <a:spLocks noGrp="1"/>
          </p:cNvSpPr>
          <p:nvPr>
            <p:ph idx="1"/>
          </p:nvPr>
        </p:nvSpPr>
        <p:spPr/>
        <p:txBody>
          <a:bodyPr/>
          <a:lstStyle/>
          <a:p>
            <a:r>
              <a:rPr lang="en-GB" dirty="0"/>
              <a:t>VERBO </a:t>
            </a:r>
          </a:p>
        </p:txBody>
      </p:sp>
    </p:spTree>
    <p:extLst>
      <p:ext uri="{BB962C8B-B14F-4D97-AF65-F5344CB8AC3E}">
        <p14:creationId xmlns:p14="http://schemas.microsoft.com/office/powerpoint/2010/main" val="135986820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A99C1C-7A9C-477D-A6E3-872A2CA39390}"/>
              </a:ext>
            </a:extLst>
          </p:cNvPr>
          <p:cNvSpPr>
            <a:spLocks noGrp="1"/>
          </p:cNvSpPr>
          <p:nvPr>
            <p:ph type="title"/>
          </p:nvPr>
        </p:nvSpPr>
        <p:spPr/>
        <p:txBody>
          <a:bodyPr>
            <a:normAutofit fontScale="90000"/>
          </a:bodyPr>
          <a:lstStyle/>
          <a:p>
            <a:r>
              <a:rPr lang="en-GB"/>
              <a:t>Remember hub teams are there to help</a:t>
            </a:r>
          </a:p>
        </p:txBody>
      </p:sp>
      <p:sp>
        <p:nvSpPr>
          <p:cNvPr id="3" name="Content Placeholder 2">
            <a:extLst>
              <a:ext uri="{FF2B5EF4-FFF2-40B4-BE49-F238E27FC236}">
                <a16:creationId xmlns:a16="http://schemas.microsoft.com/office/drawing/2014/main" id="{9D6C313C-D4D3-496C-A3B1-27928A1BF34D}"/>
              </a:ext>
            </a:extLst>
          </p:cNvPr>
          <p:cNvSpPr>
            <a:spLocks noGrp="1"/>
          </p:cNvSpPr>
          <p:nvPr>
            <p:ph idx="1"/>
          </p:nvPr>
        </p:nvSpPr>
        <p:spPr/>
        <p:txBody>
          <a:bodyPr vert="horz" lIns="91440" tIns="45720" rIns="91440" bIns="45720" rtlCol="0" anchor="t">
            <a:normAutofit/>
          </a:bodyPr>
          <a:lstStyle/>
          <a:p>
            <a:endParaRPr lang="en-GB">
              <a:effectLst/>
              <a:latin typeface="Arial"/>
              <a:ea typeface="Calibri" panose="020F0502020204030204" pitchFamily="34" charset="0"/>
            </a:endParaRPr>
          </a:p>
          <a:p>
            <a:endParaRPr lang="en-GB"/>
          </a:p>
          <a:p>
            <a:r>
              <a:rPr lang="en-GB"/>
              <a:t>Hub referral and hub handbook:</a:t>
            </a:r>
          </a:p>
          <a:p>
            <a:r>
              <a:rPr lang="en-GB">
                <a:latin typeface="Arial"/>
                <a:cs typeface="Arial"/>
                <a:hlinkClick r:id="rId2"/>
              </a:rPr>
              <a:t>SEND hubs | CYPSinfo (northyorks.gov.uk)</a:t>
            </a:r>
            <a:endParaRPr lang="en-GB">
              <a:latin typeface="Arial"/>
              <a:cs typeface="Arial"/>
            </a:endParaRPr>
          </a:p>
          <a:p>
            <a:r>
              <a:rPr lang="en-GB">
                <a:hlinkClick r:id="rId3"/>
              </a:rPr>
              <a:t>SEND - Hub Referral Form.docx (live.com)</a:t>
            </a:r>
            <a:endParaRPr lang="en-GB"/>
          </a:p>
          <a:p>
            <a:endParaRPr lang="en-GB"/>
          </a:p>
        </p:txBody>
      </p:sp>
      <p:sp>
        <p:nvSpPr>
          <p:cNvPr id="4" name="Cloud 3">
            <a:extLst>
              <a:ext uri="{FF2B5EF4-FFF2-40B4-BE49-F238E27FC236}">
                <a16:creationId xmlns:a16="http://schemas.microsoft.com/office/drawing/2014/main" id="{D64B0B72-48D4-2D89-B4EF-3A985F03ADA0}"/>
              </a:ext>
            </a:extLst>
          </p:cNvPr>
          <p:cNvSpPr/>
          <p:nvPr/>
        </p:nvSpPr>
        <p:spPr>
          <a:xfrm>
            <a:off x="11705521" y="6511268"/>
            <a:ext cx="270821" cy="180547"/>
          </a:xfrm>
          <a:prstGeom prst="cloud">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7993673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B1D5D-345F-A9A3-928B-74B2FB03B3AA}"/>
              </a:ext>
            </a:extLst>
          </p:cNvPr>
          <p:cNvSpPr>
            <a:spLocks noGrp="1"/>
          </p:cNvSpPr>
          <p:nvPr>
            <p:ph type="title"/>
          </p:nvPr>
        </p:nvSpPr>
        <p:spPr>
          <a:xfrm>
            <a:off x="838201" y="3998018"/>
            <a:ext cx="3981854" cy="2216513"/>
          </a:xfrm>
        </p:spPr>
        <p:txBody>
          <a:bodyPr>
            <a:normAutofit/>
          </a:bodyPr>
          <a:lstStyle/>
          <a:p>
            <a:r>
              <a:rPr lang="en-US">
                <a:latin typeface="Arial"/>
                <a:cs typeface="Arial"/>
              </a:rPr>
              <a:t>Early Years Drop ins. </a:t>
            </a:r>
            <a:endParaRPr lang="en-US"/>
          </a:p>
        </p:txBody>
      </p:sp>
      <p:pic>
        <p:nvPicPr>
          <p:cNvPr id="4" name="Picture 3" descr="A pink text on a white background&#10;&#10;Description automatically generated">
            <a:extLst>
              <a:ext uri="{FF2B5EF4-FFF2-40B4-BE49-F238E27FC236}">
                <a16:creationId xmlns:a16="http://schemas.microsoft.com/office/drawing/2014/main" id="{A41E7E2E-80E1-5E6E-6124-49BADF2523EC}"/>
              </a:ext>
            </a:extLst>
          </p:cNvPr>
          <p:cNvPicPr>
            <a:picLocks noChangeAspect="1"/>
          </p:cNvPicPr>
          <p:nvPr/>
        </p:nvPicPr>
        <p:blipFill>
          <a:blip r:embed="rId2"/>
          <a:stretch>
            <a:fillRect/>
          </a:stretch>
        </p:blipFill>
        <p:spPr>
          <a:xfrm>
            <a:off x="659914" y="463942"/>
            <a:ext cx="10872172" cy="1837105"/>
          </a:xfrm>
          <a:custGeom>
            <a:avLst/>
            <a:gdLst/>
            <a:ahLst/>
            <a:cxnLst/>
            <a:rect l="l" t="t" r="r" b="b"/>
            <a:pathLst>
              <a:path w="10580201" h="2957472">
                <a:moveTo>
                  <a:pt x="88961" y="0"/>
                </a:moveTo>
                <a:lnTo>
                  <a:pt x="10491240" y="0"/>
                </a:lnTo>
                <a:cubicBezTo>
                  <a:pt x="10540372" y="0"/>
                  <a:pt x="10580201" y="39829"/>
                  <a:pt x="10580201" y="88961"/>
                </a:cubicBezTo>
                <a:lnTo>
                  <a:pt x="10580201" y="2868511"/>
                </a:lnTo>
                <a:cubicBezTo>
                  <a:pt x="10580201" y="2917643"/>
                  <a:pt x="10540372" y="2957472"/>
                  <a:pt x="10491240" y="2957472"/>
                </a:cubicBezTo>
                <a:lnTo>
                  <a:pt x="88961" y="2957472"/>
                </a:lnTo>
                <a:cubicBezTo>
                  <a:pt x="39829" y="2957472"/>
                  <a:pt x="0" y="2917643"/>
                  <a:pt x="0" y="2868511"/>
                </a:cubicBezTo>
                <a:lnTo>
                  <a:pt x="0" y="88961"/>
                </a:lnTo>
                <a:cubicBezTo>
                  <a:pt x="0" y="39829"/>
                  <a:pt x="39829" y="0"/>
                  <a:pt x="88961" y="0"/>
                </a:cubicBezTo>
                <a:close/>
              </a:path>
            </a:pathLst>
          </a:custGeom>
        </p:spPr>
      </p:pic>
      <p:sp>
        <p:nvSpPr>
          <p:cNvPr id="3" name="Content Placeholder 2">
            <a:extLst>
              <a:ext uri="{FF2B5EF4-FFF2-40B4-BE49-F238E27FC236}">
                <a16:creationId xmlns:a16="http://schemas.microsoft.com/office/drawing/2014/main" id="{C8F56E90-AFC8-C931-6EBF-10B98E56DFE9}"/>
              </a:ext>
            </a:extLst>
          </p:cNvPr>
          <p:cNvSpPr>
            <a:spLocks noGrp="1"/>
          </p:cNvSpPr>
          <p:nvPr>
            <p:ph idx="1"/>
          </p:nvPr>
        </p:nvSpPr>
        <p:spPr>
          <a:xfrm>
            <a:off x="4970835" y="2474020"/>
            <a:ext cx="6382966" cy="3740511"/>
          </a:xfrm>
        </p:spPr>
        <p:txBody>
          <a:bodyPr vert="horz" lIns="91440" tIns="45720" rIns="91440" bIns="45720" rtlCol="0" anchor="t">
            <a:normAutofit/>
          </a:bodyPr>
          <a:lstStyle/>
          <a:p>
            <a:r>
              <a:rPr lang="en-US" sz="2400">
                <a:latin typeface="Calibri"/>
                <a:ea typeface="Calibri"/>
                <a:cs typeface="Calibri"/>
              </a:rPr>
              <a:t>You said we heard... There will be specific Early Years drop ins. </a:t>
            </a:r>
          </a:p>
          <a:p>
            <a:endParaRPr lang="en-US" sz="2400">
              <a:latin typeface="Calibri"/>
              <a:ea typeface="Calibri Light"/>
            </a:endParaRPr>
          </a:p>
          <a:p>
            <a:r>
              <a:rPr lang="en-GB" sz="2400">
                <a:latin typeface="Calibri"/>
                <a:ea typeface="Calibri"/>
                <a:cs typeface="Calibri"/>
              </a:rPr>
              <a:t>You may wish to use this time to talk about; Individual Learning Provision Plans (ILPPs), smart targets, Hub referral forms, Education Health and Care Assessment Requests (EHCARs), Element 2 funding, provision, transition etc. </a:t>
            </a:r>
            <a:endParaRPr lang="en-US" sz="2400">
              <a:latin typeface="Calibri"/>
              <a:ea typeface="Calibri"/>
              <a:cs typeface="Calibri"/>
            </a:endParaRPr>
          </a:p>
          <a:p>
            <a:endParaRPr lang="en-US" sz="1800">
              <a:latin typeface="Calibri"/>
              <a:ea typeface="Calibri"/>
              <a:cs typeface="Calibri"/>
            </a:endParaRPr>
          </a:p>
          <a:p>
            <a:endParaRPr lang="en-US" sz="1800"/>
          </a:p>
        </p:txBody>
      </p:sp>
      <p:sp>
        <p:nvSpPr>
          <p:cNvPr id="6" name="Cloud 5">
            <a:extLst>
              <a:ext uri="{FF2B5EF4-FFF2-40B4-BE49-F238E27FC236}">
                <a16:creationId xmlns:a16="http://schemas.microsoft.com/office/drawing/2014/main" id="{1A96EFCF-B085-A664-696B-94F29219364C}"/>
              </a:ext>
            </a:extLst>
          </p:cNvPr>
          <p:cNvSpPr/>
          <p:nvPr/>
        </p:nvSpPr>
        <p:spPr>
          <a:xfrm>
            <a:off x="11705521" y="6522813"/>
            <a:ext cx="270821" cy="180547"/>
          </a:xfrm>
          <a:prstGeom prst="cloud">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0616090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46ADE9-A0F5-162D-67CB-5F95ED9A02F7}"/>
              </a:ext>
            </a:extLst>
          </p:cNvPr>
          <p:cNvSpPr>
            <a:spLocks noGrp="1"/>
          </p:cNvSpPr>
          <p:nvPr>
            <p:ph type="title"/>
          </p:nvPr>
        </p:nvSpPr>
        <p:spPr>
          <a:xfrm>
            <a:off x="360664" y="995889"/>
            <a:ext cx="10515600" cy="707462"/>
          </a:xfrm>
        </p:spPr>
        <p:txBody>
          <a:bodyPr>
            <a:normAutofit fontScale="90000"/>
          </a:bodyPr>
          <a:lstStyle/>
          <a:p>
            <a:r>
              <a:rPr lang="en-US">
                <a:latin typeface="Arial"/>
                <a:cs typeface="Arial"/>
              </a:rPr>
              <a:t>Your named Early Development Specialist Teachers (EDSTs) are...</a:t>
            </a:r>
            <a:endParaRPr lang="en-US"/>
          </a:p>
        </p:txBody>
      </p:sp>
      <p:sp>
        <p:nvSpPr>
          <p:cNvPr id="3" name="Content Placeholder 2">
            <a:extLst>
              <a:ext uri="{FF2B5EF4-FFF2-40B4-BE49-F238E27FC236}">
                <a16:creationId xmlns:a16="http://schemas.microsoft.com/office/drawing/2014/main" id="{82F44953-12EB-414F-5994-4BD423F56C27}"/>
              </a:ext>
            </a:extLst>
          </p:cNvPr>
          <p:cNvSpPr>
            <a:spLocks noGrp="1"/>
          </p:cNvSpPr>
          <p:nvPr>
            <p:ph idx="1"/>
          </p:nvPr>
        </p:nvSpPr>
        <p:spPr/>
        <p:txBody>
          <a:bodyPr vert="horz" lIns="91440" tIns="45720" rIns="91440" bIns="45720" rtlCol="0" anchor="t">
            <a:normAutofit/>
          </a:bodyPr>
          <a:lstStyle/>
          <a:p>
            <a:r>
              <a:rPr lang="en-US" sz="2000" dirty="0">
                <a:latin typeface="Arial"/>
                <a:cs typeface="Arial"/>
              </a:rPr>
              <a:t>Scarborough, Whitby and </a:t>
            </a:r>
            <a:r>
              <a:rPr lang="en-US" sz="2000" dirty="0" err="1">
                <a:latin typeface="Arial"/>
                <a:cs typeface="Arial"/>
              </a:rPr>
              <a:t>Ryedale</a:t>
            </a:r>
            <a:r>
              <a:rPr lang="en-US" sz="2000" dirty="0">
                <a:latin typeface="Arial"/>
                <a:cs typeface="Arial"/>
              </a:rPr>
              <a:t>  – </a:t>
            </a:r>
            <a:r>
              <a:rPr lang="en-US" sz="2000" dirty="0">
                <a:latin typeface="Arial"/>
                <a:cs typeface="Arial"/>
                <a:hlinkClick r:id="rId2"/>
              </a:rPr>
              <a:t>Stacey.gould@northyorks.gov.uk</a:t>
            </a:r>
            <a:endParaRPr lang="en-US" sz="2000" dirty="0"/>
          </a:p>
          <a:p>
            <a:r>
              <a:rPr lang="en-US" sz="2000" dirty="0">
                <a:latin typeface="Arial"/>
                <a:cs typeface="Arial"/>
                <a:hlinkClick r:id="rId3"/>
              </a:rPr>
              <a:t>Tracy.johnson-hughes@northyorks.gov.uk</a:t>
            </a:r>
            <a:r>
              <a:rPr lang="en-US" sz="2000" dirty="0">
                <a:latin typeface="Arial"/>
                <a:cs typeface="Arial"/>
              </a:rPr>
              <a:t> </a:t>
            </a:r>
          </a:p>
          <a:p>
            <a:endParaRPr lang="en-US" sz="2000" dirty="0">
              <a:latin typeface="Arial"/>
              <a:cs typeface="Arial"/>
            </a:endParaRPr>
          </a:p>
          <a:p>
            <a:r>
              <a:rPr lang="en-US" sz="2000" dirty="0">
                <a:latin typeface="Arial"/>
                <a:cs typeface="Arial"/>
              </a:rPr>
              <a:t>Hambleton and Richmond – </a:t>
            </a:r>
            <a:r>
              <a:rPr lang="en-US" sz="2000" dirty="0">
                <a:latin typeface="Arial"/>
                <a:cs typeface="Arial"/>
                <a:hlinkClick r:id="rId4"/>
              </a:rPr>
              <a:t>Elizabeth.fawcett@northyorks.gov.uk</a:t>
            </a:r>
            <a:endParaRPr lang="en-US" sz="2000" dirty="0"/>
          </a:p>
          <a:p>
            <a:endParaRPr lang="en-US" sz="2000" dirty="0">
              <a:latin typeface="Arial"/>
              <a:cs typeface="Arial"/>
            </a:endParaRPr>
          </a:p>
          <a:p>
            <a:r>
              <a:rPr lang="en-US" sz="2000" dirty="0">
                <a:latin typeface="Arial"/>
                <a:cs typeface="Arial"/>
              </a:rPr>
              <a:t>Selby – </a:t>
            </a:r>
            <a:r>
              <a:rPr lang="en-US" sz="2000" dirty="0">
                <a:latin typeface="Arial"/>
                <a:cs typeface="Arial"/>
                <a:hlinkClick r:id="rId5"/>
              </a:rPr>
              <a:t>lynne.kilford@northyorks.gov.uk</a:t>
            </a:r>
            <a:r>
              <a:rPr lang="en-US" sz="2000" dirty="0">
                <a:latin typeface="Arial"/>
                <a:cs typeface="Arial"/>
              </a:rPr>
              <a:t>. Katie Heaven-Terry will be starting her role in April. </a:t>
            </a:r>
            <a:endParaRPr lang="en-US" sz="2000" dirty="0"/>
          </a:p>
          <a:p>
            <a:endParaRPr lang="en-US" sz="2000" dirty="0">
              <a:latin typeface="Arial"/>
              <a:cs typeface="Arial"/>
            </a:endParaRPr>
          </a:p>
          <a:p>
            <a:r>
              <a:rPr lang="en-US" sz="2000" dirty="0">
                <a:latin typeface="Arial"/>
                <a:cs typeface="Arial"/>
              </a:rPr>
              <a:t>Harrogate, Knaresborough, Ripon and Craven – </a:t>
            </a:r>
            <a:r>
              <a:rPr lang="en-US" sz="2000" dirty="0">
                <a:latin typeface="Arial"/>
                <a:cs typeface="Arial"/>
                <a:hlinkClick r:id="rId6"/>
              </a:rPr>
              <a:t>lorayne.farrington@northyorks.gov.uk</a:t>
            </a:r>
            <a:endParaRPr lang="en-US" sz="2000" dirty="0">
              <a:latin typeface="Arial"/>
              <a:cs typeface="Arial"/>
            </a:endParaRPr>
          </a:p>
          <a:p>
            <a:endParaRPr lang="en-US" dirty="0"/>
          </a:p>
        </p:txBody>
      </p:sp>
      <p:sp>
        <p:nvSpPr>
          <p:cNvPr id="5" name="Cloud 4">
            <a:extLst>
              <a:ext uri="{FF2B5EF4-FFF2-40B4-BE49-F238E27FC236}">
                <a16:creationId xmlns:a16="http://schemas.microsoft.com/office/drawing/2014/main" id="{EA3305D6-9DB6-9BCB-2BAC-8FE559177F48}"/>
              </a:ext>
            </a:extLst>
          </p:cNvPr>
          <p:cNvSpPr/>
          <p:nvPr/>
        </p:nvSpPr>
        <p:spPr>
          <a:xfrm>
            <a:off x="11705521" y="6511268"/>
            <a:ext cx="270821" cy="180547"/>
          </a:xfrm>
          <a:prstGeom prst="cloud">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3857295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4472C1-545A-9102-C68D-444866C15FD3}"/>
              </a:ext>
            </a:extLst>
          </p:cNvPr>
          <p:cNvSpPr>
            <a:spLocks noGrp="1"/>
          </p:cNvSpPr>
          <p:nvPr>
            <p:ph type="title"/>
          </p:nvPr>
        </p:nvSpPr>
        <p:spPr/>
        <p:txBody>
          <a:bodyPr/>
          <a:lstStyle/>
          <a:p>
            <a:r>
              <a:rPr lang="en-GB">
                <a:latin typeface="Calibri Light"/>
                <a:ea typeface="Calibri Light"/>
                <a:cs typeface="Arial"/>
              </a:rPr>
              <a:t>Things to remember…</a:t>
            </a:r>
          </a:p>
        </p:txBody>
      </p:sp>
      <p:sp>
        <p:nvSpPr>
          <p:cNvPr id="3" name="Content Placeholder 2">
            <a:extLst>
              <a:ext uri="{FF2B5EF4-FFF2-40B4-BE49-F238E27FC236}">
                <a16:creationId xmlns:a16="http://schemas.microsoft.com/office/drawing/2014/main" id="{A5ECF9D9-068C-D890-0CCB-9588841D2E78}"/>
              </a:ext>
            </a:extLst>
          </p:cNvPr>
          <p:cNvSpPr>
            <a:spLocks noGrp="1"/>
          </p:cNvSpPr>
          <p:nvPr>
            <p:ph idx="1"/>
          </p:nvPr>
        </p:nvSpPr>
        <p:spPr>
          <a:xfrm>
            <a:off x="464573" y="2312424"/>
            <a:ext cx="10515600" cy="4007414"/>
          </a:xfrm>
        </p:spPr>
        <p:txBody>
          <a:bodyPr vert="horz" lIns="91440" tIns="45720" rIns="91440" bIns="45720" rtlCol="0" anchor="t">
            <a:normAutofit/>
          </a:bodyPr>
          <a:lstStyle/>
          <a:p>
            <a:endParaRPr lang="en-GB">
              <a:latin typeface="Calibri Light"/>
              <a:ea typeface="Calibri Light"/>
              <a:cs typeface="Arial"/>
            </a:endParaRPr>
          </a:p>
          <a:p>
            <a:pPr marL="457200" indent="-457200">
              <a:buFont typeface="Calibri" panose="020B0604020202020204" pitchFamily="34" charset="0"/>
              <a:buChar char="-"/>
            </a:pPr>
            <a:r>
              <a:rPr lang="en-GB">
                <a:latin typeface="Calibri Light"/>
                <a:ea typeface="Calibri Light"/>
                <a:cs typeface="Arial"/>
              </a:rPr>
              <a:t>Sleep Charity </a:t>
            </a:r>
            <a:endParaRPr lang="en-GB"/>
          </a:p>
          <a:p>
            <a:pPr marL="457200" indent="-457200">
              <a:buFont typeface="Calibri" panose="020B0604020202020204" pitchFamily="34" charset="0"/>
              <a:buChar char="-"/>
            </a:pPr>
            <a:r>
              <a:rPr lang="en-GB">
                <a:latin typeface="Calibri Light"/>
                <a:ea typeface="Calibri Light"/>
                <a:cs typeface="Arial"/>
              </a:rPr>
              <a:t>Dingley's promise </a:t>
            </a:r>
          </a:p>
          <a:p>
            <a:pPr marL="457200" indent="-457200">
              <a:buFont typeface="Calibri" panose="020B0604020202020204" pitchFamily="34" charset="0"/>
              <a:buChar char="-"/>
            </a:pPr>
            <a:r>
              <a:rPr lang="en-GB">
                <a:latin typeface="Calibri Light"/>
                <a:ea typeface="Calibri Light"/>
                <a:cs typeface="Arial"/>
              </a:rPr>
              <a:t>Solihull approach – free training </a:t>
            </a:r>
          </a:p>
          <a:p>
            <a:pPr marL="457200" indent="-457200">
              <a:buFont typeface="Calibri" panose="020B0604020202020204" pitchFamily="34" charset="0"/>
              <a:buChar char="-"/>
            </a:pPr>
            <a:r>
              <a:rPr lang="en-GB">
                <a:latin typeface="Calibri Light"/>
                <a:ea typeface="Calibri Light"/>
                <a:cs typeface="Arial"/>
              </a:rPr>
              <a:t>Stronger Practice hub </a:t>
            </a:r>
          </a:p>
          <a:p>
            <a:pPr marL="457200" indent="-457200">
              <a:buFont typeface="Calibri" panose="020B0604020202020204" pitchFamily="34" charset="0"/>
              <a:buChar char="-"/>
            </a:pPr>
            <a:r>
              <a:rPr lang="en-GB">
                <a:latin typeface="Calibri Light"/>
                <a:ea typeface="Calibri Light"/>
                <a:cs typeface="Arial"/>
              </a:rPr>
              <a:t>Early Years in Mind</a:t>
            </a:r>
          </a:p>
          <a:p>
            <a:pPr marL="457200" indent="-457200">
              <a:buFont typeface="Calibri" panose="020B0604020202020204" pitchFamily="34" charset="0"/>
              <a:buChar char="-"/>
            </a:pPr>
            <a:r>
              <a:rPr lang="en-GB">
                <a:latin typeface="Calibri Light"/>
                <a:ea typeface="Calibri Light"/>
                <a:cs typeface="Arial"/>
              </a:rPr>
              <a:t>Early Years Store Themes</a:t>
            </a:r>
          </a:p>
        </p:txBody>
      </p:sp>
      <p:sp>
        <p:nvSpPr>
          <p:cNvPr id="5" name="Cloud 4">
            <a:extLst>
              <a:ext uri="{FF2B5EF4-FFF2-40B4-BE49-F238E27FC236}">
                <a16:creationId xmlns:a16="http://schemas.microsoft.com/office/drawing/2014/main" id="{346962FC-389C-4634-655E-D4C14AE4B905}"/>
              </a:ext>
            </a:extLst>
          </p:cNvPr>
          <p:cNvSpPr/>
          <p:nvPr/>
        </p:nvSpPr>
        <p:spPr>
          <a:xfrm>
            <a:off x="11705521" y="6511268"/>
            <a:ext cx="270821" cy="180547"/>
          </a:xfrm>
          <a:prstGeom prst="cloud">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8142056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5F3712-679A-B300-F480-561272B5E02D}"/>
              </a:ext>
            </a:extLst>
          </p:cNvPr>
          <p:cNvSpPr>
            <a:spLocks noGrp="1"/>
          </p:cNvSpPr>
          <p:nvPr>
            <p:ph type="title"/>
          </p:nvPr>
        </p:nvSpPr>
        <p:spPr/>
        <p:txBody>
          <a:bodyPr/>
          <a:lstStyle/>
          <a:p>
            <a:r>
              <a:rPr lang="en-GB" dirty="0"/>
              <a:t>Including </a:t>
            </a:r>
            <a:r>
              <a:rPr lang="en-GB" dirty="0" err="1"/>
              <a:t>PfA</a:t>
            </a:r>
            <a:r>
              <a:rPr lang="en-GB" dirty="0"/>
              <a:t> from an Early Age </a:t>
            </a:r>
          </a:p>
        </p:txBody>
      </p:sp>
      <p:sp>
        <p:nvSpPr>
          <p:cNvPr id="3" name="Content Placeholder 2">
            <a:extLst>
              <a:ext uri="{FF2B5EF4-FFF2-40B4-BE49-F238E27FC236}">
                <a16:creationId xmlns:a16="http://schemas.microsoft.com/office/drawing/2014/main" id="{8DD2A57C-F888-14EF-5946-0BCCAAEDB388}"/>
              </a:ext>
            </a:extLst>
          </p:cNvPr>
          <p:cNvSpPr>
            <a:spLocks noGrp="1"/>
          </p:cNvSpPr>
          <p:nvPr>
            <p:ph idx="1"/>
          </p:nvPr>
        </p:nvSpPr>
        <p:spPr/>
        <p:txBody>
          <a:bodyPr/>
          <a:lstStyle/>
          <a:p>
            <a:r>
              <a:rPr lang="en-GB" dirty="0" err="1">
                <a:hlinkClick r:id="rId2"/>
              </a:rPr>
              <a:t>PfA</a:t>
            </a:r>
            <a:r>
              <a:rPr lang="en-GB" dirty="0">
                <a:hlinkClick r:id="rId2"/>
              </a:rPr>
              <a:t> outcomes Tool.pdf</a:t>
            </a:r>
            <a:endParaRPr lang="en-GB" dirty="0"/>
          </a:p>
        </p:txBody>
      </p:sp>
    </p:spTree>
    <p:extLst>
      <p:ext uri="{BB962C8B-B14F-4D97-AF65-F5344CB8AC3E}">
        <p14:creationId xmlns:p14="http://schemas.microsoft.com/office/powerpoint/2010/main" val="247643979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960DB-7650-5CDF-399F-5919099F3D6C}"/>
              </a:ext>
            </a:extLst>
          </p:cNvPr>
          <p:cNvSpPr>
            <a:spLocks noGrp="1"/>
          </p:cNvSpPr>
          <p:nvPr>
            <p:ph type="title"/>
          </p:nvPr>
        </p:nvSpPr>
        <p:spPr>
          <a:xfrm>
            <a:off x="464573" y="881743"/>
            <a:ext cx="10515600" cy="1398881"/>
          </a:xfrm>
        </p:spPr>
        <p:txBody>
          <a:bodyPr>
            <a:normAutofit/>
          </a:bodyPr>
          <a:lstStyle/>
          <a:p>
            <a:r>
              <a:rPr lang="en-GB" dirty="0"/>
              <a:t>Slides are available after the meeting on the following: </a:t>
            </a:r>
          </a:p>
        </p:txBody>
      </p:sp>
      <p:sp>
        <p:nvSpPr>
          <p:cNvPr id="3" name="Content Placeholder 2">
            <a:extLst>
              <a:ext uri="{FF2B5EF4-FFF2-40B4-BE49-F238E27FC236}">
                <a16:creationId xmlns:a16="http://schemas.microsoft.com/office/drawing/2014/main" id="{AE40DC7C-FAFA-1645-A4E7-B327A2B6A9B0}"/>
              </a:ext>
            </a:extLst>
          </p:cNvPr>
          <p:cNvSpPr>
            <a:spLocks noGrp="1"/>
          </p:cNvSpPr>
          <p:nvPr>
            <p:ph idx="1"/>
          </p:nvPr>
        </p:nvSpPr>
        <p:spPr/>
        <p:txBody>
          <a:bodyPr/>
          <a:lstStyle/>
          <a:p>
            <a:r>
              <a:rPr lang="en-GB" sz="1800" u="sng" dirty="0">
                <a:solidFill>
                  <a:srgbClr val="0563C1"/>
                </a:solidFill>
                <a:effectLst/>
                <a:latin typeface="Calibri" panose="020F0502020204030204" pitchFamily="34" charset="0"/>
                <a:ea typeface="Calibri" panose="020F0502020204030204" pitchFamily="34" charset="0"/>
                <a:hlinkClick r:id="rId2"/>
              </a:rPr>
              <a:t>SENCo Network | </a:t>
            </a:r>
            <a:r>
              <a:rPr lang="en-GB" sz="1800" u="sng" dirty="0" err="1">
                <a:solidFill>
                  <a:srgbClr val="0563C1"/>
                </a:solidFill>
                <a:effectLst/>
                <a:latin typeface="Calibri" panose="020F0502020204030204" pitchFamily="34" charset="0"/>
                <a:ea typeface="Calibri" panose="020F0502020204030204" pitchFamily="34" charset="0"/>
                <a:hlinkClick r:id="rId2"/>
              </a:rPr>
              <a:t>CYPSinfo</a:t>
            </a:r>
            <a:endParaRPr lang="en-GB" sz="1800" dirty="0">
              <a:effectLst/>
              <a:latin typeface="Calibri" panose="020F0502020204030204" pitchFamily="34" charset="0"/>
              <a:ea typeface="Calibri" panose="020F0502020204030204" pitchFamily="34" charset="0"/>
            </a:endParaRPr>
          </a:p>
          <a:p>
            <a:r>
              <a:rPr lang="en-GB" sz="1800" u="sng" dirty="0">
                <a:solidFill>
                  <a:srgbClr val="0563C1"/>
                </a:solidFill>
                <a:effectLst/>
                <a:latin typeface="Calibri" panose="020F0502020204030204" pitchFamily="34" charset="0"/>
                <a:ea typeface="Calibri" panose="020F0502020204030204" pitchFamily="34" charset="0"/>
                <a:hlinkClick r:id="rId3"/>
              </a:rPr>
              <a:t>SENCo Early Years | </a:t>
            </a:r>
            <a:r>
              <a:rPr lang="en-GB" sz="1800" u="sng" dirty="0" err="1">
                <a:solidFill>
                  <a:srgbClr val="0563C1"/>
                </a:solidFill>
                <a:effectLst/>
                <a:latin typeface="Calibri" panose="020F0502020204030204" pitchFamily="34" charset="0"/>
                <a:ea typeface="Calibri" panose="020F0502020204030204" pitchFamily="34" charset="0"/>
                <a:hlinkClick r:id="rId3"/>
              </a:rPr>
              <a:t>CYPSinfo</a:t>
            </a:r>
            <a:endParaRPr lang="en-GB" sz="1800" dirty="0">
              <a:effectLst/>
              <a:latin typeface="Calibri" panose="020F0502020204030204" pitchFamily="34" charset="0"/>
              <a:ea typeface="Calibri" panose="020F0502020204030204" pitchFamily="34" charset="0"/>
            </a:endParaRPr>
          </a:p>
          <a:p>
            <a:endParaRPr lang="en-GB" dirty="0"/>
          </a:p>
        </p:txBody>
      </p:sp>
    </p:spTree>
    <p:extLst>
      <p:ext uri="{BB962C8B-B14F-4D97-AF65-F5344CB8AC3E}">
        <p14:creationId xmlns:p14="http://schemas.microsoft.com/office/powerpoint/2010/main" val="335701734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Education Endowment Foundation-EEF</a:t>
            </a:r>
          </a:p>
        </p:txBody>
      </p:sp>
      <p:sp>
        <p:nvSpPr>
          <p:cNvPr id="3" name="Content Placeholder 2"/>
          <p:cNvSpPr>
            <a:spLocks noGrp="1"/>
          </p:cNvSpPr>
          <p:nvPr>
            <p:ph idx="1"/>
          </p:nvPr>
        </p:nvSpPr>
        <p:spPr/>
        <p:txBody>
          <a:bodyPr/>
          <a:lstStyle/>
          <a:p>
            <a:r>
              <a:rPr lang="en-GB" dirty="0">
                <a:hlinkClick r:id="rId2"/>
              </a:rPr>
              <a:t>The EEF Guide to the Pupil Premium | EEF</a:t>
            </a:r>
            <a:endParaRPr lang="en-GB" dirty="0"/>
          </a:p>
          <a:p>
            <a:r>
              <a:rPr lang="en-GB" dirty="0">
                <a:hlinkClick r:id="rId3"/>
              </a:rPr>
              <a:t>Early Years | EEF</a:t>
            </a:r>
            <a:r>
              <a:rPr lang="en-GB" dirty="0"/>
              <a:t>- The  Early years Toolkit</a:t>
            </a:r>
          </a:p>
          <a:p>
            <a:r>
              <a:rPr lang="en-GB" dirty="0">
                <a:hlinkClick r:id="rId4"/>
              </a:rPr>
              <a:t>Primary | EEF</a:t>
            </a:r>
            <a:endParaRPr lang="en-GB" dirty="0"/>
          </a:p>
          <a:p>
            <a:r>
              <a:rPr lang="en-GB" dirty="0">
                <a:hlinkClick r:id="rId5"/>
              </a:rPr>
              <a:t>Secondary | EEF</a:t>
            </a:r>
            <a:endParaRPr lang="en-GB" dirty="0"/>
          </a:p>
          <a:p>
            <a:r>
              <a:rPr lang="en-GB" dirty="0">
                <a:hlinkClick r:id="rId6"/>
              </a:rPr>
              <a:t>Take part in an EEF project | EEF</a:t>
            </a:r>
            <a:endParaRPr lang="en-GB" dirty="0"/>
          </a:p>
          <a:p>
            <a:endParaRPr lang="en-GB" dirty="0"/>
          </a:p>
        </p:txBody>
      </p:sp>
    </p:spTree>
    <p:extLst>
      <p:ext uri="{BB962C8B-B14F-4D97-AF65-F5344CB8AC3E}">
        <p14:creationId xmlns:p14="http://schemas.microsoft.com/office/powerpoint/2010/main" val="425485599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4BEFC-66C5-667C-8A95-7E68F7103BCE}"/>
              </a:ext>
            </a:extLst>
          </p:cNvPr>
          <p:cNvSpPr>
            <a:spLocks noGrp="1"/>
          </p:cNvSpPr>
          <p:nvPr>
            <p:ph type="title"/>
          </p:nvPr>
        </p:nvSpPr>
        <p:spPr/>
        <p:txBody>
          <a:bodyPr/>
          <a:lstStyle/>
          <a:p>
            <a:r>
              <a:rPr lang="en-GB" dirty="0"/>
              <a:t>Whole School SEND</a:t>
            </a:r>
          </a:p>
        </p:txBody>
      </p:sp>
      <p:sp>
        <p:nvSpPr>
          <p:cNvPr id="3" name="Content Placeholder 2">
            <a:extLst>
              <a:ext uri="{FF2B5EF4-FFF2-40B4-BE49-F238E27FC236}">
                <a16:creationId xmlns:a16="http://schemas.microsoft.com/office/drawing/2014/main" id="{2E015B94-2DFC-421D-C898-24A45B986386}"/>
              </a:ext>
            </a:extLst>
          </p:cNvPr>
          <p:cNvSpPr>
            <a:spLocks noGrp="1"/>
          </p:cNvSpPr>
          <p:nvPr>
            <p:ph idx="1"/>
          </p:nvPr>
        </p:nvSpPr>
        <p:spPr/>
        <p:txBody>
          <a:bodyPr/>
          <a:lstStyle/>
          <a:p>
            <a:r>
              <a:rPr lang="en-GB" dirty="0"/>
              <a:t>Early years SEND review guide: </a:t>
            </a:r>
            <a:r>
              <a:rPr lang="en-GB" dirty="0">
                <a:hlinkClick r:id="rId2"/>
              </a:rPr>
              <a:t>Early Years SEND Review Guide | </a:t>
            </a:r>
            <a:r>
              <a:rPr lang="en-GB" dirty="0" err="1">
                <a:hlinkClick r:id="rId2"/>
              </a:rPr>
              <a:t>Nasen</a:t>
            </a:r>
            <a:endParaRPr lang="en-GB" dirty="0"/>
          </a:p>
          <a:p>
            <a:r>
              <a:rPr lang="en-GB" dirty="0">
                <a:hlinkClick r:id="rId3"/>
              </a:rPr>
              <a:t>17667_leadership_and_senco_toolkit_2.pdf</a:t>
            </a:r>
            <a:endParaRPr lang="en-GB" dirty="0"/>
          </a:p>
          <a:p>
            <a:r>
              <a:rPr lang="en-GB" dirty="0">
                <a:hlinkClick r:id="rId4"/>
              </a:rPr>
              <a:t>SEND Forums | Whole School SEND</a:t>
            </a:r>
            <a:endParaRPr lang="en-GB" dirty="0"/>
          </a:p>
          <a:p>
            <a:r>
              <a:rPr lang="en-GB" dirty="0">
                <a:hlinkClick r:id="rId5"/>
              </a:rPr>
              <a:t>Events listing | Whole School SEND</a:t>
            </a:r>
            <a:r>
              <a:rPr lang="en-GB" dirty="0"/>
              <a:t>- all upcoming events</a:t>
            </a:r>
          </a:p>
        </p:txBody>
      </p:sp>
    </p:spTree>
    <p:extLst>
      <p:ext uri="{BB962C8B-B14F-4D97-AF65-F5344CB8AC3E}">
        <p14:creationId xmlns:p14="http://schemas.microsoft.com/office/powerpoint/2010/main" val="388760748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453C4E-B5AF-CFC1-A0B7-35DD62B15D86}"/>
              </a:ext>
            </a:extLst>
          </p:cNvPr>
          <p:cNvSpPr>
            <a:spLocks noGrp="1"/>
          </p:cNvSpPr>
          <p:nvPr>
            <p:ph type="title"/>
          </p:nvPr>
        </p:nvSpPr>
        <p:spPr/>
        <p:txBody>
          <a:bodyPr/>
          <a:lstStyle/>
          <a:p>
            <a:r>
              <a:rPr lang="en-GB" dirty="0"/>
              <a:t>Access on NYES</a:t>
            </a:r>
          </a:p>
        </p:txBody>
      </p:sp>
      <p:pic>
        <p:nvPicPr>
          <p:cNvPr id="5" name="Content Placeholder 4">
            <a:extLst>
              <a:ext uri="{FF2B5EF4-FFF2-40B4-BE49-F238E27FC236}">
                <a16:creationId xmlns:a16="http://schemas.microsoft.com/office/drawing/2014/main" id="{29D95C88-42DE-2951-DA27-A0F4A1002D5E}"/>
              </a:ext>
            </a:extLst>
          </p:cNvPr>
          <p:cNvPicPr>
            <a:picLocks noGrp="1" noChangeAspect="1"/>
          </p:cNvPicPr>
          <p:nvPr>
            <p:ph idx="1"/>
          </p:nvPr>
        </p:nvPicPr>
        <p:blipFill>
          <a:blip r:embed="rId2"/>
          <a:stretch>
            <a:fillRect/>
          </a:stretch>
        </p:blipFill>
        <p:spPr>
          <a:xfrm>
            <a:off x="2450644" y="2796969"/>
            <a:ext cx="6544588" cy="2953162"/>
          </a:xfrm>
        </p:spPr>
      </p:pic>
    </p:spTree>
    <p:extLst>
      <p:ext uri="{BB962C8B-B14F-4D97-AF65-F5344CB8AC3E}">
        <p14:creationId xmlns:p14="http://schemas.microsoft.com/office/powerpoint/2010/main" val="54451965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3B6774-68F8-5853-23F8-D54669D00DD7}"/>
              </a:ext>
            </a:extLst>
          </p:cNvPr>
          <p:cNvSpPr>
            <a:spLocks noGrp="1"/>
          </p:cNvSpPr>
          <p:nvPr>
            <p:ph type="title"/>
          </p:nvPr>
        </p:nvSpPr>
        <p:spPr/>
        <p:txBody>
          <a:bodyPr>
            <a:normAutofit fontScale="90000"/>
          </a:bodyPr>
          <a:lstStyle/>
          <a:p>
            <a:r>
              <a:rPr lang="en-GB" dirty="0"/>
              <a:t>What would you like on the next agenda? </a:t>
            </a:r>
          </a:p>
        </p:txBody>
      </p:sp>
      <p:sp>
        <p:nvSpPr>
          <p:cNvPr id="3" name="Content Placeholder 2">
            <a:extLst>
              <a:ext uri="{FF2B5EF4-FFF2-40B4-BE49-F238E27FC236}">
                <a16:creationId xmlns:a16="http://schemas.microsoft.com/office/drawing/2014/main" id="{482842B8-683A-618B-73F2-01EEBF8E9331}"/>
              </a:ext>
            </a:extLst>
          </p:cNvPr>
          <p:cNvSpPr>
            <a:spLocks noGrp="1"/>
          </p:cNvSpPr>
          <p:nvPr>
            <p:ph idx="1"/>
          </p:nvPr>
        </p:nvSpPr>
        <p:spPr/>
        <p:txBody>
          <a:bodyPr/>
          <a:lstStyle/>
          <a:p>
            <a:r>
              <a:rPr lang="en-GB" dirty="0"/>
              <a:t>The next SENCO Network is 14</a:t>
            </a:r>
            <a:r>
              <a:rPr lang="en-GB" baseline="30000" dirty="0"/>
              <a:t>th</a:t>
            </a:r>
            <a:r>
              <a:rPr lang="en-GB" dirty="0"/>
              <a:t> May</a:t>
            </a:r>
          </a:p>
          <a:p>
            <a:endParaRPr lang="en-GB" dirty="0"/>
          </a:p>
          <a:p>
            <a:r>
              <a:rPr lang="en-GB" dirty="0"/>
              <a:t>What would you like on the agenda? </a:t>
            </a:r>
          </a:p>
          <a:p>
            <a:endParaRPr lang="en-GB" dirty="0"/>
          </a:p>
          <a:p>
            <a:endParaRPr lang="en-GB" dirty="0"/>
          </a:p>
          <a:p>
            <a:r>
              <a:rPr lang="en-GB" dirty="0"/>
              <a:t>We are planning face to face network meetings for next round of SENCO Networks. </a:t>
            </a:r>
          </a:p>
        </p:txBody>
      </p:sp>
    </p:spTree>
    <p:extLst>
      <p:ext uri="{BB962C8B-B14F-4D97-AF65-F5344CB8AC3E}">
        <p14:creationId xmlns:p14="http://schemas.microsoft.com/office/powerpoint/2010/main" val="330703659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084F4D-557E-4987-957E-DCBFE488A9D3}"/>
              </a:ext>
            </a:extLst>
          </p:cNvPr>
          <p:cNvSpPr>
            <a:spLocks noGrp="1"/>
          </p:cNvSpPr>
          <p:nvPr>
            <p:ph type="title"/>
          </p:nvPr>
        </p:nvSpPr>
        <p:spPr>
          <a:xfrm>
            <a:off x="1920875" y="3645673"/>
            <a:ext cx="8769350" cy="950181"/>
          </a:xfrm>
        </p:spPr>
        <p:txBody>
          <a:bodyPr anchor="b">
            <a:normAutofit/>
          </a:bodyPr>
          <a:lstStyle/>
          <a:p>
            <a:pPr algn="ctr"/>
            <a:r>
              <a:rPr lang="en-GB" sz="3600" dirty="0"/>
              <a:t>Next SENCO Network: 14</a:t>
            </a:r>
            <a:r>
              <a:rPr lang="en-GB" sz="3600" baseline="30000" dirty="0"/>
              <a:t>th</a:t>
            </a:r>
            <a:r>
              <a:rPr lang="en-GB" sz="3600" dirty="0"/>
              <a:t> May 2025</a:t>
            </a:r>
          </a:p>
        </p:txBody>
      </p:sp>
      <p:pic>
        <p:nvPicPr>
          <p:cNvPr id="4" name="Picture 3" descr="A logo for a company&#10;&#10;Description automatically generated">
            <a:extLst>
              <a:ext uri="{FF2B5EF4-FFF2-40B4-BE49-F238E27FC236}">
                <a16:creationId xmlns:a16="http://schemas.microsoft.com/office/drawing/2014/main" id="{BA030593-94CF-96C6-7EED-535D22C68FC1}"/>
              </a:ext>
            </a:extLst>
          </p:cNvPr>
          <p:cNvPicPr>
            <a:picLocks noChangeAspect="1"/>
          </p:cNvPicPr>
          <p:nvPr/>
        </p:nvPicPr>
        <p:blipFill>
          <a:blip r:embed="rId2"/>
          <a:stretch>
            <a:fillRect/>
          </a:stretch>
        </p:blipFill>
        <p:spPr>
          <a:xfrm>
            <a:off x="3654009" y="994112"/>
            <a:ext cx="4898356" cy="2081646"/>
          </a:xfrm>
          <a:prstGeom prst="rect">
            <a:avLst/>
          </a:prstGeom>
        </p:spPr>
      </p:pic>
      <p:sp>
        <p:nvSpPr>
          <p:cNvPr id="3" name="Content Placeholder 2">
            <a:extLst>
              <a:ext uri="{FF2B5EF4-FFF2-40B4-BE49-F238E27FC236}">
                <a16:creationId xmlns:a16="http://schemas.microsoft.com/office/drawing/2014/main" id="{253DA561-DB2F-4498-B099-7F78953B371D}"/>
              </a:ext>
            </a:extLst>
          </p:cNvPr>
          <p:cNvSpPr>
            <a:spLocks noGrp="1"/>
          </p:cNvSpPr>
          <p:nvPr>
            <p:ph idx="1"/>
          </p:nvPr>
        </p:nvSpPr>
        <p:spPr>
          <a:xfrm>
            <a:off x="1920874" y="4595854"/>
            <a:ext cx="8932863" cy="1623971"/>
          </a:xfrm>
        </p:spPr>
        <p:txBody>
          <a:bodyPr vert="horz" lIns="91440" tIns="45720" rIns="91440" bIns="45720" rtlCol="0" anchor="t">
            <a:normAutofit/>
          </a:bodyPr>
          <a:lstStyle/>
          <a:p>
            <a:pPr algn="ctr"/>
            <a:r>
              <a:rPr lang="en-GB" sz="1600" dirty="0">
                <a:latin typeface="Arial"/>
                <a:cs typeface="Arial"/>
              </a:rPr>
              <a:t>Please let us know what you would like us to cover in the next meeting.. Add your thoughts to the chat box or email </a:t>
            </a:r>
            <a:r>
              <a:rPr lang="en-GB" sz="1600" dirty="0">
                <a:latin typeface="Arial"/>
                <a:cs typeface="Arial"/>
                <a:hlinkClick r:id="rId3"/>
              </a:rPr>
              <a:t>lynne.kilford@northyorks.gov.uk</a:t>
            </a:r>
            <a:endParaRPr lang="en-US" sz="1600" dirty="0"/>
          </a:p>
          <a:p>
            <a:pPr algn="ctr"/>
            <a:endParaRPr lang="en-GB" sz="1600" dirty="0"/>
          </a:p>
          <a:p>
            <a:pPr algn="ctr"/>
            <a:endParaRPr lang="en-GB" sz="1600" dirty="0"/>
          </a:p>
        </p:txBody>
      </p:sp>
      <p:sp>
        <p:nvSpPr>
          <p:cNvPr id="6" name="Cloud 5">
            <a:extLst>
              <a:ext uri="{FF2B5EF4-FFF2-40B4-BE49-F238E27FC236}">
                <a16:creationId xmlns:a16="http://schemas.microsoft.com/office/drawing/2014/main" id="{66F499F6-42FF-4C50-B654-5B9CA632787E}"/>
              </a:ext>
            </a:extLst>
          </p:cNvPr>
          <p:cNvSpPr/>
          <p:nvPr/>
        </p:nvSpPr>
        <p:spPr>
          <a:xfrm>
            <a:off x="11705521" y="6511268"/>
            <a:ext cx="270821" cy="180547"/>
          </a:xfrm>
          <a:prstGeom prst="cloud">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25607860"/>
      </p:ext>
    </p:extLst>
  </p:cSld>
  <p:clrMapOvr>
    <a:masterClrMapping/>
  </p:clrMapOvr>
</p:sld>
</file>

<file path=ppt/theme/theme1.xml><?xml version="1.0" encoding="utf-8"?>
<a:theme xmlns:a="http://schemas.openxmlformats.org/drawingml/2006/main" name="Office Theme">
  <a:themeElements>
    <a:clrScheme name="NYC">
      <a:dk1>
        <a:sysClr val="windowText" lastClr="000000"/>
      </a:dk1>
      <a:lt1>
        <a:sysClr val="window" lastClr="FFFFFF"/>
      </a:lt1>
      <a:dk2>
        <a:srgbClr val="44546A"/>
      </a:dk2>
      <a:lt2>
        <a:srgbClr val="E7E6E6"/>
      </a:lt2>
      <a:accent1>
        <a:srgbClr val="005489"/>
      </a:accent1>
      <a:accent2>
        <a:srgbClr val="347121"/>
      </a:accent2>
      <a:accent3>
        <a:srgbClr val="866243"/>
      </a:accent3>
      <a:accent4>
        <a:srgbClr val="942A86"/>
      </a:accent4>
      <a:accent5>
        <a:srgbClr val="FAC52D"/>
      </a:accent5>
      <a:accent6>
        <a:srgbClr val="70AD47"/>
      </a:accent6>
      <a:hlink>
        <a:srgbClr val="005489"/>
      </a:hlink>
      <a:folHlink>
        <a:srgbClr val="005489"/>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8C4E1CC5-54B4-41AA-8DBD-D3A816254C8A}" vid="{F71FE226-ED2E-4992-998E-B43FFC771BC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activity xmlns="f4b0bd0b-7d09-46e1-9efe-9a520a010254"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433FEC39C432EE4A8C970901B72B712D" ma:contentTypeVersion="16" ma:contentTypeDescription="Create a new document." ma:contentTypeScope="" ma:versionID="041f188ee4e05bf99e80c61af174290b">
  <xsd:schema xmlns:xsd="http://www.w3.org/2001/XMLSchema" xmlns:xs="http://www.w3.org/2001/XMLSchema" xmlns:p="http://schemas.microsoft.com/office/2006/metadata/properties" xmlns:ns3="f4b0bd0b-7d09-46e1-9efe-9a520a010254" xmlns:ns4="323608ce-00ff-4447-a334-f3bc62c379ca" targetNamespace="http://schemas.microsoft.com/office/2006/metadata/properties" ma:root="true" ma:fieldsID="b58643aa1a6f134001b76ed845674daa" ns3:_="" ns4:_="">
    <xsd:import namespace="f4b0bd0b-7d09-46e1-9efe-9a520a010254"/>
    <xsd:import namespace="323608ce-00ff-4447-a334-f3bc62c379ca"/>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_activity" minOccurs="0"/>
                <xsd:element ref="ns3:MediaServiceObjectDetectorVersions"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MediaServiceSystemTags" minOccurs="0"/>
                <xsd:element ref="ns3:MediaLengthInSeconds" minOccurs="0"/>
                <xsd:element ref="ns3:MediaServiceSearchProperties"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4b0bd0b-7d09-46e1-9efe-9a520a01025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_activity" ma:index="13" nillable="true" ma:displayName="_activity" ma:hidden="true" ma:internalName="_activity">
      <xsd:simpleType>
        <xsd:restriction base="dms:Note"/>
      </xsd:simpleType>
    </xsd:element>
    <xsd:element name="MediaServiceObjectDetectorVersions" ma:index="14" nillable="true" ma:displayName="MediaServiceObjectDetectorVersions" ma:hidden="true" ma:indexed="true" ma:internalName="MediaServiceObjectDetectorVersions" ma:readOnly="true">
      <xsd:simpleType>
        <xsd:restriction base="dms:Text"/>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DateTaken" ma:index="19" nillable="true" ma:displayName="MediaServiceDateTaken" ma:hidden="true" ma:indexed="true" ma:internalName="MediaServiceDateTaken" ma:readOnly="true">
      <xsd:simpleType>
        <xsd:restriction base="dms:Text"/>
      </xsd:simpleType>
    </xsd:element>
    <xsd:element name="MediaServiceSystemTags" ma:index="20" nillable="true" ma:displayName="MediaServiceSystemTags" ma:hidden="true" ma:internalName="MediaServiceSystemTags" ma:readOnly="true">
      <xsd:simpleType>
        <xsd:restriction base="dms:Note"/>
      </xsd:simpleType>
    </xsd:element>
    <xsd:element name="MediaLengthInSeconds" ma:index="21" nillable="true" ma:displayName="MediaLengthInSeconds" ma:hidden="true" ma:internalName="MediaLengthInSeconds" ma:readOnly="true">
      <xsd:simpleType>
        <xsd:restriction base="dms:Unknown"/>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Location" ma:index="23"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23608ce-00ff-4447-a334-f3bc62c379ca"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76C895C-37E1-4EE4-BEB2-A61158C5DFB4}">
  <ds:schemaRefs>
    <ds:schemaRef ds:uri="http://schemas.microsoft.com/sharepoint/v3/contenttype/forms"/>
  </ds:schemaRefs>
</ds:datastoreItem>
</file>

<file path=customXml/itemProps2.xml><?xml version="1.0" encoding="utf-8"?>
<ds:datastoreItem xmlns:ds="http://schemas.openxmlformats.org/officeDocument/2006/customXml" ds:itemID="{4B540594-9720-4B4C-BDD2-1D74C6F0387F}">
  <ds:schemaRefs>
    <ds:schemaRef ds:uri="http://schemas.openxmlformats.org/package/2006/metadata/core-properties"/>
    <ds:schemaRef ds:uri="http://purl.org/dc/terms/"/>
    <ds:schemaRef ds:uri="http://purl.org/dc/elements/1.1/"/>
    <ds:schemaRef ds:uri="http://purl.org/dc/dcmitype/"/>
    <ds:schemaRef ds:uri="http://schemas.microsoft.com/office/2006/documentManagement/types"/>
    <ds:schemaRef ds:uri="http://www.w3.org/XML/1998/namespace"/>
    <ds:schemaRef ds:uri="http://schemas.microsoft.com/office/2006/metadata/properties"/>
    <ds:schemaRef ds:uri="http://schemas.microsoft.com/office/infopath/2007/PartnerControls"/>
    <ds:schemaRef ds:uri="323608ce-00ff-4447-a334-f3bc62c379ca"/>
    <ds:schemaRef ds:uri="f4b0bd0b-7d09-46e1-9efe-9a520a010254"/>
  </ds:schemaRefs>
</ds:datastoreItem>
</file>

<file path=customXml/itemProps3.xml><?xml version="1.0" encoding="utf-8"?>
<ds:datastoreItem xmlns:ds="http://schemas.openxmlformats.org/officeDocument/2006/customXml" ds:itemID="{A4340DC1-269D-46C3-B2B8-9068559C569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4b0bd0b-7d09-46e1-9efe-9a520a010254"/>
    <ds:schemaRef ds:uri="323608ce-00ff-4447-a334-f3bc62c379c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NYC Powerpoint Template</Template>
  <TotalTime>7419</TotalTime>
  <Words>2112</Words>
  <Application>Microsoft Office PowerPoint</Application>
  <PresentationFormat>Widescreen</PresentationFormat>
  <Paragraphs>278</Paragraphs>
  <Slides>49</Slides>
  <Notes>21</Notes>
  <HiddenSlides>0</HiddenSlides>
  <MMClips>1</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49</vt:i4>
      </vt:variant>
    </vt:vector>
  </HeadingPairs>
  <TitlesOfParts>
    <vt:vector size="59" baseType="lpstr">
      <vt:lpstr>Amasis MT Pro Medium</vt:lpstr>
      <vt:lpstr>Arial</vt:lpstr>
      <vt:lpstr>Calibri</vt:lpstr>
      <vt:lpstr>Calibri Light</vt:lpstr>
      <vt:lpstr>Comic Sans MS</vt:lpstr>
      <vt:lpstr>Helvetica</vt:lpstr>
      <vt:lpstr>Lato</vt:lpstr>
      <vt:lpstr>Noto Sans</vt:lpstr>
      <vt:lpstr>Segoe Print</vt:lpstr>
      <vt:lpstr>Office Theme</vt:lpstr>
      <vt:lpstr>Early Years SENCO Network</vt:lpstr>
      <vt:lpstr>Agenda</vt:lpstr>
      <vt:lpstr>Lucy Wade: Digital EHCPs</vt:lpstr>
      <vt:lpstr>Dingley’s Promise Early Years SENCO update</vt:lpstr>
      <vt:lpstr>PowerPoint Presentation</vt:lpstr>
      <vt:lpstr>National Overview</vt:lpstr>
      <vt:lpstr>Mark of Achievement </vt:lpstr>
      <vt:lpstr>MoA Tracker</vt:lpstr>
      <vt:lpstr>Courses</vt:lpstr>
      <vt:lpstr>Total Learners (Nov 24)</vt:lpstr>
      <vt:lpstr>Total Completions (Nov 24)</vt:lpstr>
      <vt:lpstr>Learner Satisfaction</vt:lpstr>
      <vt:lpstr>PowerPoint Presentation</vt:lpstr>
      <vt:lpstr>North Yorkshire Feedback   Intro to Inclusive Practice Practice</vt:lpstr>
      <vt:lpstr>How to sign up</vt:lpstr>
      <vt:lpstr>PowerPoint Presentation</vt:lpstr>
      <vt:lpstr>Next steps</vt:lpstr>
      <vt:lpstr>Childcare Works Wraparound Toolkit</vt:lpstr>
      <vt:lpstr>Early Years Toolkit</vt:lpstr>
      <vt:lpstr>Toolkits to support </vt:lpstr>
      <vt:lpstr>Dingley’s Assessment Toolkit</vt:lpstr>
      <vt:lpstr>Early Years Toolkit</vt:lpstr>
      <vt:lpstr>Remember it's live- check out your area’s offer on the website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Holly Strickland</vt:lpstr>
      <vt:lpstr>Remember hub teams are there to help</vt:lpstr>
      <vt:lpstr>Early Years Drop ins. </vt:lpstr>
      <vt:lpstr>Your named Early Development Specialist Teachers (EDSTs) are...</vt:lpstr>
      <vt:lpstr>Things to remember…</vt:lpstr>
      <vt:lpstr>Including PfA from an Early Age </vt:lpstr>
      <vt:lpstr>Slides are available after the meeting on the following: </vt:lpstr>
      <vt:lpstr>Education Endowment Foundation-EEF</vt:lpstr>
      <vt:lpstr>Whole School SEND</vt:lpstr>
      <vt:lpstr>Access on NYES</vt:lpstr>
      <vt:lpstr>What would you like on the next agenda? </vt:lpstr>
      <vt:lpstr>Next SENCO Network: 14th May 2025</vt:lpstr>
    </vt:vector>
  </TitlesOfParts>
  <Company>North Yorkshire County Council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Dan Morris</dc:creator>
  <cp:lastModifiedBy>Lynne Kilford</cp:lastModifiedBy>
  <cp:revision>18</cp:revision>
  <dcterms:created xsi:type="dcterms:W3CDTF">2024-02-27T15:03:20Z</dcterms:created>
  <dcterms:modified xsi:type="dcterms:W3CDTF">2025-02-05T08:35:34Z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3ecdfc32-7be5-4b17-9f97-00453388bdd7_Enabled">
    <vt:lpwstr>true</vt:lpwstr>
  </property>
  <property fmtid="{D5CDD505-2E9C-101B-9397-08002B2CF9AE}" pid="3" name="MSIP_Label_3ecdfc32-7be5-4b17-9f97-00453388bdd7_SetDate">
    <vt:lpwstr>2022-06-08T18:49:47Z</vt:lpwstr>
  </property>
  <property fmtid="{D5CDD505-2E9C-101B-9397-08002B2CF9AE}" pid="4" name="MSIP_Label_3ecdfc32-7be5-4b17-9f97-00453388bdd7_Method">
    <vt:lpwstr>Standard</vt:lpwstr>
  </property>
  <property fmtid="{D5CDD505-2E9C-101B-9397-08002B2CF9AE}" pid="5" name="MSIP_Label_3ecdfc32-7be5-4b17-9f97-00453388bdd7_Name">
    <vt:lpwstr>OFFICIAL</vt:lpwstr>
  </property>
  <property fmtid="{D5CDD505-2E9C-101B-9397-08002B2CF9AE}" pid="6" name="MSIP_Label_3ecdfc32-7be5-4b17-9f97-00453388bdd7_SiteId">
    <vt:lpwstr>ad3d9c73-9830-44a1-b487-e1055441c70e</vt:lpwstr>
  </property>
  <property fmtid="{D5CDD505-2E9C-101B-9397-08002B2CF9AE}" pid="7" name="MSIP_Label_3ecdfc32-7be5-4b17-9f97-00453388bdd7_ActionId">
    <vt:lpwstr>cd6ddabf-fe2f-41b7-b8b1-00005cf1a473</vt:lpwstr>
  </property>
  <property fmtid="{D5CDD505-2E9C-101B-9397-08002B2CF9AE}" pid="8" name="MSIP_Label_3ecdfc32-7be5-4b17-9f97-00453388bdd7_ContentBits">
    <vt:lpwstr>2</vt:lpwstr>
  </property>
  <property fmtid="{D5CDD505-2E9C-101B-9397-08002B2CF9AE}" pid="9" name="ContentTypeId">
    <vt:lpwstr>0x010100433FEC39C432EE4A8C970901B72B712D</vt:lpwstr>
  </property>
  <property fmtid="{D5CDD505-2E9C-101B-9397-08002B2CF9AE}" pid="10" name="MediaServiceImageTags">
    <vt:lpwstr/>
  </property>
</Properties>
</file>