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sldIdLst>
    <p:sldId id="258" r:id="rId5"/>
    <p:sldId id="257" r:id="rId6"/>
    <p:sldId id="417" r:id="rId7"/>
    <p:sldId id="438" r:id="rId8"/>
    <p:sldId id="439" r:id="rId9"/>
    <p:sldId id="403" r:id="rId10"/>
    <p:sldId id="420" r:id="rId11"/>
    <p:sldId id="444" r:id="rId12"/>
    <p:sldId id="465" r:id="rId13"/>
    <p:sldId id="2563" r:id="rId14"/>
    <p:sldId id="2564" r:id="rId15"/>
    <p:sldId id="437" r:id="rId16"/>
    <p:sldId id="404" r:id="rId17"/>
    <p:sldId id="415" r:id="rId18"/>
    <p:sldId id="442" r:id="rId19"/>
    <p:sldId id="348" r:id="rId20"/>
    <p:sldId id="344" r:id="rId21"/>
    <p:sldId id="468" r:id="rId22"/>
    <p:sldId id="469" r:id="rId23"/>
    <p:sldId id="470" r:id="rId24"/>
    <p:sldId id="421" r:id="rId25"/>
    <p:sldId id="271" r:id="rId26"/>
    <p:sldId id="433" r:id="rId27"/>
    <p:sldId id="422" r:id="rId28"/>
    <p:sldId id="426" r:id="rId29"/>
    <p:sldId id="427" r:id="rId30"/>
    <p:sldId id="428" r:id="rId31"/>
    <p:sldId id="429" r:id="rId32"/>
    <p:sldId id="432" r:id="rId33"/>
    <p:sldId id="430" r:id="rId34"/>
    <p:sldId id="431" r:id="rId35"/>
    <p:sldId id="396" r:id="rId36"/>
    <p:sldId id="300" r:id="rId37"/>
    <p:sldId id="398" r:id="rId38"/>
    <p:sldId id="405" r:id="rId39"/>
    <p:sldId id="393" r:id="rId40"/>
    <p:sldId id="407" r:id="rId41"/>
    <p:sldId id="406" r:id="rId42"/>
    <p:sldId id="267" r:id="rId43"/>
    <p:sldId id="2566" r:id="rId44"/>
    <p:sldId id="467" r:id="rId45"/>
    <p:sldId id="263" r:id="rId46"/>
    <p:sldId id="268" r:id="rId47"/>
    <p:sldId id="279" r:id="rId48"/>
    <p:sldId id="260" r:id="rId49"/>
    <p:sldId id="277" r:id="rId50"/>
    <p:sldId id="434" r:id="rId51"/>
    <p:sldId id="435" r:id="rId52"/>
    <p:sldId id="436" r:id="rId53"/>
    <p:sldId id="273" r:id="rId54"/>
    <p:sldId id="278" r:id="rId55"/>
    <p:sldId id="274" r:id="rId56"/>
    <p:sldId id="275" r:id="rId57"/>
    <p:sldId id="272" r:id="rId58"/>
    <p:sldId id="269" r:id="rId59"/>
    <p:sldId id="280" r:id="rId60"/>
    <p:sldId id="281" r:id="rId61"/>
    <p:sldId id="443"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120" autoAdjust="0"/>
  </p:normalViewPr>
  <p:slideViewPr>
    <p:cSldViewPr snapToGrid="0">
      <p:cViewPr varScale="1">
        <p:scale>
          <a:sx n="36" d="100"/>
          <a:sy n="36" d="100"/>
        </p:scale>
        <p:origin x="182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2" Type="http://schemas.openxmlformats.org/officeDocument/2006/relationships/hyperlink" Target="https://www.bbc.co.uk/tiny-happy-people/articles/zdfvscw" TargetMode="External"/><Relationship Id="rId1" Type="http://schemas.openxmlformats.org/officeDocument/2006/relationships/hyperlink" Target="https://thatsendteacher.com/2023/08/17/enhancing-early-years-send-childrens-development-with-the-copy-box-approach/"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6" Type="http://schemas.openxmlformats.org/officeDocument/2006/relationships/image" Target="../media/image52.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diagrams/_rels/drawing2.xml.rels><?xml version="1.0" encoding="UTF-8" standalone="yes"?>
<Relationships xmlns="http://schemas.openxmlformats.org/package/2006/relationships"><Relationship Id="rId2" Type="http://schemas.openxmlformats.org/officeDocument/2006/relationships/hyperlink" Target="https://www.bbc.co.uk/tiny-happy-people/articles/zdfvscw" TargetMode="External"/><Relationship Id="rId1" Type="http://schemas.openxmlformats.org/officeDocument/2006/relationships/hyperlink" Target="https://thatsendteacher.com/2023/08/17/enhancing-early-years-send-childrens-development-with-the-copy-box-approach/"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6" Type="http://schemas.openxmlformats.org/officeDocument/2006/relationships/image" Target="../media/image52.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9FC1A-6A48-47B6-A1B1-8CE6E5E54B8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BFE32CE-7352-402E-84C5-E6689E648278}">
      <dgm:prSet/>
      <dgm:spPr/>
      <dgm:t>
        <a:bodyPr/>
        <a:lstStyle/>
        <a:p>
          <a:pPr algn="l">
            <a:lnSpc>
              <a:spcPct val="90000"/>
            </a:lnSpc>
          </a:pPr>
          <a:r>
            <a:rPr lang="en-GB" sz="5700" baseline="0">
              <a:solidFill>
                <a:srgbClr val="FFFFFF"/>
              </a:solidFill>
              <a:latin typeface="Calibri" panose="020F0502020204030204"/>
              <a:ea typeface="+mn-ea"/>
              <a:cs typeface="+mn-cs"/>
            </a:rPr>
            <a:t>Joint Attention </a:t>
          </a:r>
          <a:endParaRPr lang="en-US" sz="5700">
            <a:solidFill>
              <a:srgbClr val="FFFFFF"/>
            </a:solidFill>
            <a:latin typeface="Calibri" panose="020F0502020204030204"/>
            <a:ea typeface="+mn-ea"/>
            <a:cs typeface="+mn-cs"/>
          </a:endParaRPr>
        </a:p>
      </dgm:t>
    </dgm:pt>
    <dgm:pt modelId="{50C278B7-1A24-4FF1-8C8E-BB19B0DCBA6F}" type="parTrans" cxnId="{28F2BF00-3F83-4D80-9412-EC20DC9AB6B1}">
      <dgm:prSet/>
      <dgm:spPr/>
      <dgm:t>
        <a:bodyPr/>
        <a:lstStyle/>
        <a:p>
          <a:endParaRPr lang="en-US"/>
        </a:p>
      </dgm:t>
    </dgm:pt>
    <dgm:pt modelId="{E842DDB4-2686-4C04-8B42-CD43E310DC54}" type="sibTrans" cxnId="{28F2BF00-3F83-4D80-9412-EC20DC9AB6B1}">
      <dgm:prSet/>
      <dgm:spPr/>
      <dgm:t>
        <a:bodyPr/>
        <a:lstStyle/>
        <a:p>
          <a:endParaRPr lang="en-US"/>
        </a:p>
      </dgm:t>
    </dgm:pt>
    <dgm:pt modelId="{B2F87653-9CC3-4A37-A0A3-42B38B37694C}">
      <dgm:prSet/>
      <dgm:spPr/>
      <dgm:t>
        <a:bodyPr/>
        <a:lstStyle/>
        <a:p>
          <a:pPr algn="l">
            <a:lnSpc>
              <a:spcPct val="90000"/>
            </a:lnSpc>
          </a:pPr>
          <a:r>
            <a:rPr lang="en-GB" sz="5700" baseline="0">
              <a:solidFill>
                <a:srgbClr val="FFFFFF"/>
              </a:solidFill>
              <a:latin typeface="Calibri" panose="020F0502020204030204"/>
              <a:ea typeface="+mn-ea"/>
              <a:cs typeface="+mn-cs"/>
            </a:rPr>
            <a:t>Intensive Interaction </a:t>
          </a:r>
          <a:endParaRPr lang="en-US" sz="5700">
            <a:solidFill>
              <a:srgbClr val="FFFFFF"/>
            </a:solidFill>
            <a:latin typeface="Calibri" panose="020F0502020204030204"/>
            <a:ea typeface="+mn-ea"/>
            <a:cs typeface="+mn-cs"/>
          </a:endParaRPr>
        </a:p>
      </dgm:t>
    </dgm:pt>
    <dgm:pt modelId="{748CDAC9-9323-4406-8B3F-7525C4C8CD8E}" type="parTrans" cxnId="{8BE5857A-3A39-4908-8035-75922CAA7EDD}">
      <dgm:prSet/>
      <dgm:spPr/>
      <dgm:t>
        <a:bodyPr/>
        <a:lstStyle/>
        <a:p>
          <a:endParaRPr lang="en-US"/>
        </a:p>
      </dgm:t>
    </dgm:pt>
    <dgm:pt modelId="{AD389427-3EEE-4377-A170-976367A2B825}" type="sibTrans" cxnId="{8BE5857A-3A39-4908-8035-75922CAA7EDD}">
      <dgm:prSet/>
      <dgm:spPr/>
      <dgm:t>
        <a:bodyPr/>
        <a:lstStyle/>
        <a:p>
          <a:endParaRPr lang="en-US"/>
        </a:p>
      </dgm:t>
    </dgm:pt>
    <dgm:pt modelId="{71DDCD05-0E36-41DA-A3C3-FBA1F8BFA9E1}">
      <dgm:prSet/>
      <dgm:spPr/>
      <dgm:t>
        <a:bodyPr/>
        <a:lstStyle/>
        <a:p>
          <a:pPr algn="l">
            <a:lnSpc>
              <a:spcPct val="90000"/>
            </a:lnSpc>
          </a:pPr>
          <a:r>
            <a:rPr lang="en-GB" sz="5700" baseline="0" dirty="0">
              <a:latin typeface="Calibri"/>
              <a:ea typeface="+mn-ea"/>
              <a:cs typeface="+mn-cs"/>
            </a:rPr>
            <a:t>Use of questioning</a:t>
          </a:r>
          <a:endParaRPr lang="en-US" sz="5700" dirty="0">
            <a:latin typeface="Calibri" panose="020F0502020204030204"/>
            <a:ea typeface="+mn-ea"/>
            <a:cs typeface="+mn-cs"/>
          </a:endParaRPr>
        </a:p>
      </dgm:t>
    </dgm:pt>
    <dgm:pt modelId="{9BDE6BF5-DC8A-4F93-8AB4-EE860AD5AD0C}" type="parTrans" cxnId="{0C0E364D-2DD2-44A4-BAF9-B961BF25FC1E}">
      <dgm:prSet/>
      <dgm:spPr/>
      <dgm:t>
        <a:bodyPr/>
        <a:lstStyle/>
        <a:p>
          <a:endParaRPr lang="en-US"/>
        </a:p>
      </dgm:t>
    </dgm:pt>
    <dgm:pt modelId="{A8A09CB4-A1AD-47A0-8A7B-7E34B6F29B1E}" type="sibTrans" cxnId="{0C0E364D-2DD2-44A4-BAF9-B961BF25FC1E}">
      <dgm:prSet/>
      <dgm:spPr/>
      <dgm:t>
        <a:bodyPr/>
        <a:lstStyle/>
        <a:p>
          <a:endParaRPr lang="en-US"/>
        </a:p>
      </dgm:t>
    </dgm:pt>
    <dgm:pt modelId="{30D2EAEB-9E17-41A2-8906-4F33CF89DC51}" type="pres">
      <dgm:prSet presAssocID="{D779FC1A-6A48-47B6-A1B1-8CE6E5E54B84}" presName="linear" presStyleCnt="0">
        <dgm:presLayoutVars>
          <dgm:animLvl val="lvl"/>
          <dgm:resizeHandles val="exact"/>
        </dgm:presLayoutVars>
      </dgm:prSet>
      <dgm:spPr/>
    </dgm:pt>
    <dgm:pt modelId="{9F3E39E4-44EE-4A04-B094-D198D03CC8E5}" type="pres">
      <dgm:prSet presAssocID="{DBFE32CE-7352-402E-84C5-E6689E648278}" presName="parentText" presStyleLbl="node1" presStyleIdx="0" presStyleCnt="3">
        <dgm:presLayoutVars>
          <dgm:chMax val="0"/>
          <dgm:bulletEnabled val="1"/>
        </dgm:presLayoutVars>
      </dgm:prSet>
      <dgm:spPr/>
    </dgm:pt>
    <dgm:pt modelId="{96808CBA-C00B-4F92-9A62-27B9C354DEB0}" type="pres">
      <dgm:prSet presAssocID="{E842DDB4-2686-4C04-8B42-CD43E310DC54}" presName="spacer" presStyleCnt="0"/>
      <dgm:spPr/>
    </dgm:pt>
    <dgm:pt modelId="{6970F79B-0BF8-42CC-9E8F-5007C7183430}" type="pres">
      <dgm:prSet presAssocID="{B2F87653-9CC3-4A37-A0A3-42B38B37694C}" presName="parentText" presStyleLbl="node1" presStyleIdx="1" presStyleCnt="3">
        <dgm:presLayoutVars>
          <dgm:chMax val="0"/>
          <dgm:bulletEnabled val="1"/>
        </dgm:presLayoutVars>
      </dgm:prSet>
      <dgm:spPr/>
    </dgm:pt>
    <dgm:pt modelId="{DC4F954E-66A9-4353-AE9B-F85A9153E599}" type="pres">
      <dgm:prSet presAssocID="{AD389427-3EEE-4377-A170-976367A2B825}" presName="spacer" presStyleCnt="0"/>
      <dgm:spPr/>
    </dgm:pt>
    <dgm:pt modelId="{4C33DD16-5EB8-4BD6-AA86-927A7425D6A6}" type="pres">
      <dgm:prSet presAssocID="{71DDCD05-0E36-41DA-A3C3-FBA1F8BFA9E1}" presName="parentText" presStyleLbl="node1" presStyleIdx="2" presStyleCnt="3">
        <dgm:presLayoutVars>
          <dgm:chMax val="0"/>
          <dgm:bulletEnabled val="1"/>
        </dgm:presLayoutVars>
      </dgm:prSet>
      <dgm:spPr/>
    </dgm:pt>
  </dgm:ptLst>
  <dgm:cxnLst>
    <dgm:cxn modelId="{28F2BF00-3F83-4D80-9412-EC20DC9AB6B1}" srcId="{D779FC1A-6A48-47B6-A1B1-8CE6E5E54B84}" destId="{DBFE32CE-7352-402E-84C5-E6689E648278}" srcOrd="0" destOrd="0" parTransId="{50C278B7-1A24-4FF1-8C8E-BB19B0DCBA6F}" sibTransId="{E842DDB4-2686-4C04-8B42-CD43E310DC54}"/>
    <dgm:cxn modelId="{4BC0D434-4F36-4B34-88F9-2A599EEBA640}" type="presOf" srcId="{B2F87653-9CC3-4A37-A0A3-42B38B37694C}" destId="{6970F79B-0BF8-42CC-9E8F-5007C7183430}" srcOrd="0" destOrd="0" presId="urn:microsoft.com/office/officeart/2005/8/layout/vList2"/>
    <dgm:cxn modelId="{0C0E364D-2DD2-44A4-BAF9-B961BF25FC1E}" srcId="{D779FC1A-6A48-47B6-A1B1-8CE6E5E54B84}" destId="{71DDCD05-0E36-41DA-A3C3-FBA1F8BFA9E1}" srcOrd="2" destOrd="0" parTransId="{9BDE6BF5-DC8A-4F93-8AB4-EE860AD5AD0C}" sibTransId="{A8A09CB4-A1AD-47A0-8A7B-7E34B6F29B1E}"/>
    <dgm:cxn modelId="{A5308F4F-7211-4C37-B48E-29BCA1684C53}" type="presOf" srcId="{D779FC1A-6A48-47B6-A1B1-8CE6E5E54B84}" destId="{30D2EAEB-9E17-41A2-8906-4F33CF89DC51}" srcOrd="0" destOrd="0" presId="urn:microsoft.com/office/officeart/2005/8/layout/vList2"/>
    <dgm:cxn modelId="{8BE5857A-3A39-4908-8035-75922CAA7EDD}" srcId="{D779FC1A-6A48-47B6-A1B1-8CE6E5E54B84}" destId="{B2F87653-9CC3-4A37-A0A3-42B38B37694C}" srcOrd="1" destOrd="0" parTransId="{748CDAC9-9323-4406-8B3F-7525C4C8CD8E}" sibTransId="{AD389427-3EEE-4377-A170-976367A2B825}"/>
    <dgm:cxn modelId="{BCA3C2C6-3319-48FC-A1F4-7A8F76F4AE4D}" type="presOf" srcId="{71DDCD05-0E36-41DA-A3C3-FBA1F8BFA9E1}" destId="{4C33DD16-5EB8-4BD6-AA86-927A7425D6A6}" srcOrd="0" destOrd="0" presId="urn:microsoft.com/office/officeart/2005/8/layout/vList2"/>
    <dgm:cxn modelId="{C3E4D2CB-E33D-4833-989F-F9556E642443}" type="presOf" srcId="{DBFE32CE-7352-402E-84C5-E6689E648278}" destId="{9F3E39E4-44EE-4A04-B094-D198D03CC8E5}" srcOrd="0" destOrd="0" presId="urn:microsoft.com/office/officeart/2005/8/layout/vList2"/>
    <dgm:cxn modelId="{83C30E6F-F900-4334-8EB9-35A3D5122A44}" type="presParOf" srcId="{30D2EAEB-9E17-41A2-8906-4F33CF89DC51}" destId="{9F3E39E4-44EE-4A04-B094-D198D03CC8E5}" srcOrd="0" destOrd="0" presId="urn:microsoft.com/office/officeart/2005/8/layout/vList2"/>
    <dgm:cxn modelId="{B867ABD2-C237-493F-A589-B34EB00C16CB}" type="presParOf" srcId="{30D2EAEB-9E17-41A2-8906-4F33CF89DC51}" destId="{96808CBA-C00B-4F92-9A62-27B9C354DEB0}" srcOrd="1" destOrd="0" presId="urn:microsoft.com/office/officeart/2005/8/layout/vList2"/>
    <dgm:cxn modelId="{14AE9B73-A6BC-43AC-989D-21DC1470A496}" type="presParOf" srcId="{30D2EAEB-9E17-41A2-8906-4F33CF89DC51}" destId="{6970F79B-0BF8-42CC-9E8F-5007C7183430}" srcOrd="2" destOrd="0" presId="urn:microsoft.com/office/officeart/2005/8/layout/vList2"/>
    <dgm:cxn modelId="{510BA67C-EF3C-4052-A744-D1329A5421CE}" type="presParOf" srcId="{30D2EAEB-9E17-41A2-8906-4F33CF89DC51}" destId="{DC4F954E-66A9-4353-AE9B-F85A9153E599}" srcOrd="3" destOrd="0" presId="urn:microsoft.com/office/officeart/2005/8/layout/vList2"/>
    <dgm:cxn modelId="{9A6639D4-95C4-4A8B-94DA-F031E83F20E2}" type="presParOf" srcId="{30D2EAEB-9E17-41A2-8906-4F33CF89DC51}" destId="{4C33DD16-5EB8-4BD6-AA86-927A7425D6A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54ACBF-3ED1-4F3D-BA0D-C353E9300CDA}"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592C373E-AC53-4885-AAC0-15CACD9C5D15}">
      <dgm:prSet/>
      <dgm:spPr/>
      <dgm:t>
        <a:bodyPr/>
        <a:lstStyle/>
        <a:p>
          <a:r>
            <a:rPr lang="en-GB" baseline="0"/>
            <a:t>Playing peek-a-boo</a:t>
          </a:r>
          <a:endParaRPr lang="en-US"/>
        </a:p>
      </dgm:t>
    </dgm:pt>
    <dgm:pt modelId="{D65308A6-BDC9-4462-8923-1BB9890A42C5}" type="parTrans" cxnId="{F7A3DEFD-9503-41FD-8DA6-7A33C84950E9}">
      <dgm:prSet/>
      <dgm:spPr/>
      <dgm:t>
        <a:bodyPr/>
        <a:lstStyle/>
        <a:p>
          <a:endParaRPr lang="en-US"/>
        </a:p>
      </dgm:t>
    </dgm:pt>
    <dgm:pt modelId="{2A46A6D8-6C92-4422-8E57-0AA83FC88189}" type="sibTrans" cxnId="{F7A3DEFD-9503-41FD-8DA6-7A33C84950E9}">
      <dgm:prSet/>
      <dgm:spPr/>
      <dgm:t>
        <a:bodyPr/>
        <a:lstStyle/>
        <a:p>
          <a:endParaRPr lang="en-US"/>
        </a:p>
      </dgm:t>
    </dgm:pt>
    <dgm:pt modelId="{D7A2AA90-E7DA-4E6C-89C4-D812FF647A3F}">
      <dgm:prSet/>
      <dgm:spPr/>
      <dgm:t>
        <a:bodyPr/>
        <a:lstStyle/>
        <a:p>
          <a:r>
            <a:rPr lang="en-GB" baseline="0"/>
            <a:t>Using novelty objects</a:t>
          </a:r>
          <a:endParaRPr lang="en-US"/>
        </a:p>
      </dgm:t>
    </dgm:pt>
    <dgm:pt modelId="{37641C54-A83E-4589-8125-50A1F925067D}" type="parTrans" cxnId="{EC97E1BD-631A-4C1B-845C-8A15BF4BB78A}">
      <dgm:prSet/>
      <dgm:spPr/>
      <dgm:t>
        <a:bodyPr/>
        <a:lstStyle/>
        <a:p>
          <a:endParaRPr lang="en-US"/>
        </a:p>
      </dgm:t>
    </dgm:pt>
    <dgm:pt modelId="{AF6E3054-1A1B-4C73-865A-92952A23DABF}" type="sibTrans" cxnId="{EC97E1BD-631A-4C1B-845C-8A15BF4BB78A}">
      <dgm:prSet/>
      <dgm:spPr/>
      <dgm:t>
        <a:bodyPr/>
        <a:lstStyle/>
        <a:p>
          <a:endParaRPr lang="en-US"/>
        </a:p>
      </dgm:t>
    </dgm:pt>
    <dgm:pt modelId="{A05F3400-7F26-4069-B775-CA357C9C97FE}">
      <dgm:prSet/>
      <dgm:spPr/>
      <dgm:t>
        <a:bodyPr/>
        <a:lstStyle/>
        <a:p>
          <a:r>
            <a:rPr lang="en-GB" baseline="0"/>
            <a:t>Singing songs</a:t>
          </a:r>
          <a:endParaRPr lang="en-US"/>
        </a:p>
      </dgm:t>
    </dgm:pt>
    <dgm:pt modelId="{679F7934-1C3F-4D86-8E55-68E5689EB363}" type="parTrans" cxnId="{BE05A80E-F950-48D2-8D42-0BCFB7501E9A}">
      <dgm:prSet/>
      <dgm:spPr/>
      <dgm:t>
        <a:bodyPr/>
        <a:lstStyle/>
        <a:p>
          <a:endParaRPr lang="en-US"/>
        </a:p>
      </dgm:t>
    </dgm:pt>
    <dgm:pt modelId="{4619FB5B-8112-44C8-AAFA-85A5235864DF}" type="sibTrans" cxnId="{BE05A80E-F950-48D2-8D42-0BCFB7501E9A}">
      <dgm:prSet/>
      <dgm:spPr/>
      <dgm:t>
        <a:bodyPr/>
        <a:lstStyle/>
        <a:p>
          <a:endParaRPr lang="en-US"/>
        </a:p>
      </dgm:t>
    </dgm:pt>
    <dgm:pt modelId="{16CD0DDE-2CCD-4AA1-8C15-B95DE0A8A63A}">
      <dgm:prSet/>
      <dgm:spPr/>
      <dgm:t>
        <a:bodyPr/>
        <a:lstStyle/>
        <a:p>
          <a:r>
            <a:rPr lang="en-GB" baseline="0"/>
            <a:t>Sharing genuine interest in an activity – SST</a:t>
          </a:r>
          <a:endParaRPr lang="en-US"/>
        </a:p>
      </dgm:t>
    </dgm:pt>
    <dgm:pt modelId="{9B672B03-226D-4200-B63D-A6B1DC61E0A6}" type="parTrans" cxnId="{B6459099-570B-44B4-B742-1B9652DF1839}">
      <dgm:prSet/>
      <dgm:spPr/>
      <dgm:t>
        <a:bodyPr/>
        <a:lstStyle/>
        <a:p>
          <a:endParaRPr lang="en-US"/>
        </a:p>
      </dgm:t>
    </dgm:pt>
    <dgm:pt modelId="{D599D8E9-DBB0-49F8-9C28-7A604BD8C031}" type="sibTrans" cxnId="{B6459099-570B-44B4-B742-1B9652DF1839}">
      <dgm:prSet/>
      <dgm:spPr/>
      <dgm:t>
        <a:bodyPr/>
        <a:lstStyle/>
        <a:p>
          <a:endParaRPr lang="en-US"/>
        </a:p>
      </dgm:t>
    </dgm:pt>
    <dgm:pt modelId="{F377AF16-AD60-4728-90F9-B273CB4AC7C5}">
      <dgm:prSet/>
      <dgm:spPr/>
      <dgm:t>
        <a:bodyPr/>
        <a:lstStyle/>
        <a:p>
          <a:r>
            <a:rPr lang="en-GB" baseline="0"/>
            <a:t>Copy boxes -</a:t>
          </a:r>
          <a:r>
            <a:rPr lang="en-GB" baseline="0">
              <a:hlinkClick xmlns:r="http://schemas.openxmlformats.org/officeDocument/2006/relationships" r:id="rId1"/>
            </a:rPr>
            <a:t>Enhancing Early Years SEND Children’s Development with the Copy Box Approach – That SEND Teacher</a:t>
          </a:r>
          <a:endParaRPr lang="en-US"/>
        </a:p>
      </dgm:t>
    </dgm:pt>
    <dgm:pt modelId="{66603220-70D9-473A-B255-87BDB9E7E19E}" type="parTrans" cxnId="{C3FA67CE-7FBE-48DF-A956-CC0CB7842252}">
      <dgm:prSet/>
      <dgm:spPr/>
      <dgm:t>
        <a:bodyPr/>
        <a:lstStyle/>
        <a:p>
          <a:endParaRPr lang="en-US"/>
        </a:p>
      </dgm:t>
    </dgm:pt>
    <dgm:pt modelId="{ECDFFD24-026B-4F8B-8E5B-AE7C47ADD007}" type="sibTrans" cxnId="{C3FA67CE-7FBE-48DF-A956-CC0CB7842252}">
      <dgm:prSet/>
      <dgm:spPr/>
      <dgm:t>
        <a:bodyPr/>
        <a:lstStyle/>
        <a:p>
          <a:endParaRPr lang="en-US"/>
        </a:p>
      </dgm:t>
    </dgm:pt>
    <dgm:pt modelId="{4AECA516-FA29-47F9-9089-E08D1D7B358C}">
      <dgm:prSet/>
      <dgm:spPr/>
      <dgm:t>
        <a:bodyPr/>
        <a:lstStyle/>
        <a:p>
          <a:r>
            <a:rPr lang="en-GB" baseline="0"/>
            <a:t>Ready, steady, go - </a:t>
          </a:r>
          <a:r>
            <a:rPr lang="en-GB" baseline="0">
              <a:hlinkClick xmlns:r="http://schemas.openxmlformats.org/officeDocument/2006/relationships" r:id="rId2"/>
            </a:rPr>
            <a:t>Ready, Steady, Go! Fun anticipation games for toddlers - BBC Tiny Happy People</a:t>
          </a:r>
          <a:endParaRPr lang="en-US"/>
        </a:p>
      </dgm:t>
    </dgm:pt>
    <dgm:pt modelId="{80EA65EE-326C-48E2-A9E1-6AF715B39C24}" type="parTrans" cxnId="{A459B772-8FB2-44C7-BEDC-0E11CF381962}">
      <dgm:prSet/>
      <dgm:spPr/>
      <dgm:t>
        <a:bodyPr/>
        <a:lstStyle/>
        <a:p>
          <a:endParaRPr lang="en-US"/>
        </a:p>
      </dgm:t>
    </dgm:pt>
    <dgm:pt modelId="{F6097FFC-C05A-4BB4-9DF0-8F578D65F92A}" type="sibTrans" cxnId="{A459B772-8FB2-44C7-BEDC-0E11CF381962}">
      <dgm:prSet/>
      <dgm:spPr/>
      <dgm:t>
        <a:bodyPr/>
        <a:lstStyle/>
        <a:p>
          <a:endParaRPr lang="en-US"/>
        </a:p>
      </dgm:t>
    </dgm:pt>
    <dgm:pt modelId="{3B29EEF0-5ED8-4ADB-B5C6-40A57145B06A}" type="pres">
      <dgm:prSet presAssocID="{2754ACBF-3ED1-4F3D-BA0D-C353E9300CDA}" presName="diagram" presStyleCnt="0">
        <dgm:presLayoutVars>
          <dgm:dir/>
          <dgm:resizeHandles val="exact"/>
        </dgm:presLayoutVars>
      </dgm:prSet>
      <dgm:spPr/>
    </dgm:pt>
    <dgm:pt modelId="{B4C55A49-091F-412F-B159-57E03EF0670D}" type="pres">
      <dgm:prSet presAssocID="{592C373E-AC53-4885-AAC0-15CACD9C5D15}" presName="node" presStyleLbl="node1" presStyleIdx="0" presStyleCnt="6">
        <dgm:presLayoutVars>
          <dgm:bulletEnabled val="1"/>
        </dgm:presLayoutVars>
      </dgm:prSet>
      <dgm:spPr/>
    </dgm:pt>
    <dgm:pt modelId="{74412CDA-BC8B-4EE7-A901-7EC1F8C3165F}" type="pres">
      <dgm:prSet presAssocID="{2A46A6D8-6C92-4422-8E57-0AA83FC88189}" presName="sibTrans" presStyleCnt="0"/>
      <dgm:spPr/>
    </dgm:pt>
    <dgm:pt modelId="{8F76BCDD-BB86-4C61-856B-CF35A018FBDE}" type="pres">
      <dgm:prSet presAssocID="{D7A2AA90-E7DA-4E6C-89C4-D812FF647A3F}" presName="node" presStyleLbl="node1" presStyleIdx="1" presStyleCnt="6">
        <dgm:presLayoutVars>
          <dgm:bulletEnabled val="1"/>
        </dgm:presLayoutVars>
      </dgm:prSet>
      <dgm:spPr/>
    </dgm:pt>
    <dgm:pt modelId="{B2F8CB8D-3F85-4678-BB6A-A619F4120D3E}" type="pres">
      <dgm:prSet presAssocID="{AF6E3054-1A1B-4C73-865A-92952A23DABF}" presName="sibTrans" presStyleCnt="0"/>
      <dgm:spPr/>
    </dgm:pt>
    <dgm:pt modelId="{0E242484-B2F6-4E11-BC25-F6BA9569E170}" type="pres">
      <dgm:prSet presAssocID="{A05F3400-7F26-4069-B775-CA357C9C97FE}" presName="node" presStyleLbl="node1" presStyleIdx="2" presStyleCnt="6">
        <dgm:presLayoutVars>
          <dgm:bulletEnabled val="1"/>
        </dgm:presLayoutVars>
      </dgm:prSet>
      <dgm:spPr/>
    </dgm:pt>
    <dgm:pt modelId="{77F1C96D-7EFE-4479-A994-62D5CF13DD4E}" type="pres">
      <dgm:prSet presAssocID="{4619FB5B-8112-44C8-AAFA-85A5235864DF}" presName="sibTrans" presStyleCnt="0"/>
      <dgm:spPr/>
    </dgm:pt>
    <dgm:pt modelId="{9027988A-6F0F-4179-A423-39AEF6175B8C}" type="pres">
      <dgm:prSet presAssocID="{16CD0DDE-2CCD-4AA1-8C15-B95DE0A8A63A}" presName="node" presStyleLbl="node1" presStyleIdx="3" presStyleCnt="6">
        <dgm:presLayoutVars>
          <dgm:bulletEnabled val="1"/>
        </dgm:presLayoutVars>
      </dgm:prSet>
      <dgm:spPr/>
    </dgm:pt>
    <dgm:pt modelId="{C815582B-FC9F-459C-B556-93B6F352D974}" type="pres">
      <dgm:prSet presAssocID="{D599D8E9-DBB0-49F8-9C28-7A604BD8C031}" presName="sibTrans" presStyleCnt="0"/>
      <dgm:spPr/>
    </dgm:pt>
    <dgm:pt modelId="{A6599061-3BAF-4D70-8534-23E05248191C}" type="pres">
      <dgm:prSet presAssocID="{F377AF16-AD60-4728-90F9-B273CB4AC7C5}" presName="node" presStyleLbl="node1" presStyleIdx="4" presStyleCnt="6">
        <dgm:presLayoutVars>
          <dgm:bulletEnabled val="1"/>
        </dgm:presLayoutVars>
      </dgm:prSet>
      <dgm:spPr/>
    </dgm:pt>
    <dgm:pt modelId="{01FCE820-4184-41AD-83EE-8B88789FC9EA}" type="pres">
      <dgm:prSet presAssocID="{ECDFFD24-026B-4F8B-8E5B-AE7C47ADD007}" presName="sibTrans" presStyleCnt="0"/>
      <dgm:spPr/>
    </dgm:pt>
    <dgm:pt modelId="{F7FAF4C1-6062-49A4-BD45-FB4EF13FF7A8}" type="pres">
      <dgm:prSet presAssocID="{4AECA516-FA29-47F9-9089-E08D1D7B358C}" presName="node" presStyleLbl="node1" presStyleIdx="5" presStyleCnt="6">
        <dgm:presLayoutVars>
          <dgm:bulletEnabled val="1"/>
        </dgm:presLayoutVars>
      </dgm:prSet>
      <dgm:spPr/>
    </dgm:pt>
  </dgm:ptLst>
  <dgm:cxnLst>
    <dgm:cxn modelId="{F3D48A00-AB77-495D-B109-7E1B0D9A9D19}" type="presOf" srcId="{4AECA516-FA29-47F9-9089-E08D1D7B358C}" destId="{F7FAF4C1-6062-49A4-BD45-FB4EF13FF7A8}" srcOrd="0" destOrd="0" presId="urn:microsoft.com/office/officeart/2005/8/layout/default"/>
    <dgm:cxn modelId="{BE05A80E-F950-48D2-8D42-0BCFB7501E9A}" srcId="{2754ACBF-3ED1-4F3D-BA0D-C353E9300CDA}" destId="{A05F3400-7F26-4069-B775-CA357C9C97FE}" srcOrd="2" destOrd="0" parTransId="{679F7934-1C3F-4D86-8E55-68E5689EB363}" sibTransId="{4619FB5B-8112-44C8-AAFA-85A5235864DF}"/>
    <dgm:cxn modelId="{154A0A31-AC00-4747-BE8B-45AF8C6B476A}" type="presOf" srcId="{16CD0DDE-2CCD-4AA1-8C15-B95DE0A8A63A}" destId="{9027988A-6F0F-4179-A423-39AEF6175B8C}" srcOrd="0" destOrd="0" presId="urn:microsoft.com/office/officeart/2005/8/layout/default"/>
    <dgm:cxn modelId="{7E7AF64E-0447-420D-BEE0-19651EE262C2}" type="presOf" srcId="{2754ACBF-3ED1-4F3D-BA0D-C353E9300CDA}" destId="{3B29EEF0-5ED8-4ADB-B5C6-40A57145B06A}" srcOrd="0" destOrd="0" presId="urn:microsoft.com/office/officeart/2005/8/layout/default"/>
    <dgm:cxn modelId="{A459B772-8FB2-44C7-BEDC-0E11CF381962}" srcId="{2754ACBF-3ED1-4F3D-BA0D-C353E9300CDA}" destId="{4AECA516-FA29-47F9-9089-E08D1D7B358C}" srcOrd="5" destOrd="0" parTransId="{80EA65EE-326C-48E2-A9E1-6AF715B39C24}" sibTransId="{F6097FFC-C05A-4BB4-9DF0-8F578D65F92A}"/>
    <dgm:cxn modelId="{1E777481-7895-4127-8452-170F91CFA1FB}" type="presOf" srcId="{D7A2AA90-E7DA-4E6C-89C4-D812FF647A3F}" destId="{8F76BCDD-BB86-4C61-856B-CF35A018FBDE}" srcOrd="0" destOrd="0" presId="urn:microsoft.com/office/officeart/2005/8/layout/default"/>
    <dgm:cxn modelId="{39353683-7B42-48DF-97EC-9D5B12675953}" type="presOf" srcId="{F377AF16-AD60-4728-90F9-B273CB4AC7C5}" destId="{A6599061-3BAF-4D70-8534-23E05248191C}" srcOrd="0" destOrd="0" presId="urn:microsoft.com/office/officeart/2005/8/layout/default"/>
    <dgm:cxn modelId="{B6459099-570B-44B4-B742-1B9652DF1839}" srcId="{2754ACBF-3ED1-4F3D-BA0D-C353E9300CDA}" destId="{16CD0DDE-2CCD-4AA1-8C15-B95DE0A8A63A}" srcOrd="3" destOrd="0" parTransId="{9B672B03-226D-4200-B63D-A6B1DC61E0A6}" sibTransId="{D599D8E9-DBB0-49F8-9C28-7A604BD8C031}"/>
    <dgm:cxn modelId="{3F8A77AD-FB52-4899-B3BD-1F1128718619}" type="presOf" srcId="{A05F3400-7F26-4069-B775-CA357C9C97FE}" destId="{0E242484-B2F6-4E11-BC25-F6BA9569E170}" srcOrd="0" destOrd="0" presId="urn:microsoft.com/office/officeart/2005/8/layout/default"/>
    <dgm:cxn modelId="{EC97E1BD-631A-4C1B-845C-8A15BF4BB78A}" srcId="{2754ACBF-3ED1-4F3D-BA0D-C353E9300CDA}" destId="{D7A2AA90-E7DA-4E6C-89C4-D812FF647A3F}" srcOrd="1" destOrd="0" parTransId="{37641C54-A83E-4589-8125-50A1F925067D}" sibTransId="{AF6E3054-1A1B-4C73-865A-92952A23DABF}"/>
    <dgm:cxn modelId="{C3FA67CE-7FBE-48DF-A956-CC0CB7842252}" srcId="{2754ACBF-3ED1-4F3D-BA0D-C353E9300CDA}" destId="{F377AF16-AD60-4728-90F9-B273CB4AC7C5}" srcOrd="4" destOrd="0" parTransId="{66603220-70D9-473A-B255-87BDB9E7E19E}" sibTransId="{ECDFFD24-026B-4F8B-8E5B-AE7C47ADD007}"/>
    <dgm:cxn modelId="{C76C9CEA-2269-47CF-97FC-C5C6D2E5EF52}" type="presOf" srcId="{592C373E-AC53-4885-AAC0-15CACD9C5D15}" destId="{B4C55A49-091F-412F-B159-57E03EF0670D}" srcOrd="0" destOrd="0" presId="urn:microsoft.com/office/officeart/2005/8/layout/default"/>
    <dgm:cxn modelId="{F7A3DEFD-9503-41FD-8DA6-7A33C84950E9}" srcId="{2754ACBF-3ED1-4F3D-BA0D-C353E9300CDA}" destId="{592C373E-AC53-4885-AAC0-15CACD9C5D15}" srcOrd="0" destOrd="0" parTransId="{D65308A6-BDC9-4462-8923-1BB9890A42C5}" sibTransId="{2A46A6D8-6C92-4422-8E57-0AA83FC88189}"/>
    <dgm:cxn modelId="{437E096A-234C-4C72-B2A6-5061F829457D}" type="presParOf" srcId="{3B29EEF0-5ED8-4ADB-B5C6-40A57145B06A}" destId="{B4C55A49-091F-412F-B159-57E03EF0670D}" srcOrd="0" destOrd="0" presId="urn:microsoft.com/office/officeart/2005/8/layout/default"/>
    <dgm:cxn modelId="{AA5F1CCF-E1EC-491B-B42E-2ACEE5949532}" type="presParOf" srcId="{3B29EEF0-5ED8-4ADB-B5C6-40A57145B06A}" destId="{74412CDA-BC8B-4EE7-A901-7EC1F8C3165F}" srcOrd="1" destOrd="0" presId="urn:microsoft.com/office/officeart/2005/8/layout/default"/>
    <dgm:cxn modelId="{6517CC8A-ABC1-4F3A-944B-5D6A31F156A9}" type="presParOf" srcId="{3B29EEF0-5ED8-4ADB-B5C6-40A57145B06A}" destId="{8F76BCDD-BB86-4C61-856B-CF35A018FBDE}" srcOrd="2" destOrd="0" presId="urn:microsoft.com/office/officeart/2005/8/layout/default"/>
    <dgm:cxn modelId="{3B9EFD9A-E27A-4695-88E0-30BA3B278CF3}" type="presParOf" srcId="{3B29EEF0-5ED8-4ADB-B5C6-40A57145B06A}" destId="{B2F8CB8D-3F85-4678-BB6A-A619F4120D3E}" srcOrd="3" destOrd="0" presId="urn:microsoft.com/office/officeart/2005/8/layout/default"/>
    <dgm:cxn modelId="{F55B1A4D-DFE4-4782-A2FB-A17BA52A610B}" type="presParOf" srcId="{3B29EEF0-5ED8-4ADB-B5C6-40A57145B06A}" destId="{0E242484-B2F6-4E11-BC25-F6BA9569E170}" srcOrd="4" destOrd="0" presId="urn:microsoft.com/office/officeart/2005/8/layout/default"/>
    <dgm:cxn modelId="{02EBA98E-0B65-426C-801F-8B2DFDFCCDAB}" type="presParOf" srcId="{3B29EEF0-5ED8-4ADB-B5C6-40A57145B06A}" destId="{77F1C96D-7EFE-4479-A994-62D5CF13DD4E}" srcOrd="5" destOrd="0" presId="urn:microsoft.com/office/officeart/2005/8/layout/default"/>
    <dgm:cxn modelId="{E102D43C-B34D-4550-88C4-2EC32A7BBF24}" type="presParOf" srcId="{3B29EEF0-5ED8-4ADB-B5C6-40A57145B06A}" destId="{9027988A-6F0F-4179-A423-39AEF6175B8C}" srcOrd="6" destOrd="0" presId="urn:microsoft.com/office/officeart/2005/8/layout/default"/>
    <dgm:cxn modelId="{A5468C00-ED09-43A0-83B9-C0222EA8997A}" type="presParOf" srcId="{3B29EEF0-5ED8-4ADB-B5C6-40A57145B06A}" destId="{C815582B-FC9F-459C-B556-93B6F352D974}" srcOrd="7" destOrd="0" presId="urn:microsoft.com/office/officeart/2005/8/layout/default"/>
    <dgm:cxn modelId="{5DA31137-8CBA-4E36-9B53-ABE01A034D43}" type="presParOf" srcId="{3B29EEF0-5ED8-4ADB-B5C6-40A57145B06A}" destId="{A6599061-3BAF-4D70-8534-23E05248191C}" srcOrd="8" destOrd="0" presId="urn:microsoft.com/office/officeart/2005/8/layout/default"/>
    <dgm:cxn modelId="{B122BB49-BF12-4BF8-9D41-2846E6267399}" type="presParOf" srcId="{3B29EEF0-5ED8-4ADB-B5C6-40A57145B06A}" destId="{01FCE820-4184-41AD-83EE-8B88789FC9EA}" srcOrd="9" destOrd="0" presId="urn:microsoft.com/office/officeart/2005/8/layout/default"/>
    <dgm:cxn modelId="{1EFF4132-8F73-4C07-B07F-48CD29D0A554}" type="presParOf" srcId="{3B29EEF0-5ED8-4ADB-B5C6-40A57145B06A}" destId="{F7FAF4C1-6062-49A4-BD45-FB4EF13FF7A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E57844-E63D-4B3E-B1B8-138894633A3C}"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BA92E619-D8C5-44B1-B024-0846A4318DC8}">
      <dgm:prSet/>
      <dgm:spPr/>
      <dgm:t>
        <a:bodyPr/>
        <a:lstStyle/>
        <a:p>
          <a:r>
            <a:rPr lang="en-GB"/>
            <a:t>Locality boards </a:t>
          </a:r>
          <a:endParaRPr lang="en-US"/>
        </a:p>
      </dgm:t>
    </dgm:pt>
    <dgm:pt modelId="{AACB6F6F-526F-4284-A65D-4E6CFBB3CEF8}" type="parTrans" cxnId="{FEA8377A-5ABC-41F2-B1BF-E70089DE7D2B}">
      <dgm:prSet/>
      <dgm:spPr/>
      <dgm:t>
        <a:bodyPr/>
        <a:lstStyle/>
        <a:p>
          <a:endParaRPr lang="en-US"/>
        </a:p>
      </dgm:t>
    </dgm:pt>
    <dgm:pt modelId="{2C789CF0-0C69-4C92-9062-5EAE0C1A0333}" type="sibTrans" cxnId="{FEA8377A-5ABC-41F2-B1BF-E70089DE7D2B}">
      <dgm:prSet/>
      <dgm:spPr/>
      <dgm:t>
        <a:bodyPr/>
        <a:lstStyle/>
        <a:p>
          <a:endParaRPr lang="en-US"/>
        </a:p>
      </dgm:t>
    </dgm:pt>
    <dgm:pt modelId="{4FE1D48F-B3E1-4671-A7B5-14E55A1FB964}">
      <dgm:prSet/>
      <dgm:spPr/>
      <dgm:t>
        <a:bodyPr/>
        <a:lstStyle/>
        <a:p>
          <a:r>
            <a:rPr lang="en-GB"/>
            <a:t>Dingley's promise- 2 new titles have been released </a:t>
          </a:r>
          <a:endParaRPr lang="en-US"/>
        </a:p>
      </dgm:t>
    </dgm:pt>
    <dgm:pt modelId="{010A05E4-27B0-4CB4-AF57-254A4EFDFC93}" type="parTrans" cxnId="{311A7143-2EDC-432D-AFC2-7DB28687AAE2}">
      <dgm:prSet/>
      <dgm:spPr/>
      <dgm:t>
        <a:bodyPr/>
        <a:lstStyle/>
        <a:p>
          <a:endParaRPr lang="en-US"/>
        </a:p>
      </dgm:t>
    </dgm:pt>
    <dgm:pt modelId="{0DDD20A1-05EE-49FD-8B90-85558E760A20}" type="sibTrans" cxnId="{311A7143-2EDC-432D-AFC2-7DB28687AAE2}">
      <dgm:prSet/>
      <dgm:spPr/>
      <dgm:t>
        <a:bodyPr/>
        <a:lstStyle/>
        <a:p>
          <a:endParaRPr lang="en-US"/>
        </a:p>
      </dgm:t>
    </dgm:pt>
    <dgm:pt modelId="{EA1B8E67-E555-473D-B87C-C71E66049BDA}">
      <dgm:prSet/>
      <dgm:spPr/>
      <dgm:t>
        <a:bodyPr/>
        <a:lstStyle/>
        <a:p>
          <a:r>
            <a:rPr lang="en-GB"/>
            <a:t>Solihull approach – free training </a:t>
          </a:r>
          <a:endParaRPr lang="en-US"/>
        </a:p>
      </dgm:t>
    </dgm:pt>
    <dgm:pt modelId="{A4D13024-1359-4C42-A35F-1175D52ABC30}" type="parTrans" cxnId="{4F926533-3516-44E8-B265-FBF828E9CBAD}">
      <dgm:prSet/>
      <dgm:spPr/>
      <dgm:t>
        <a:bodyPr/>
        <a:lstStyle/>
        <a:p>
          <a:endParaRPr lang="en-US"/>
        </a:p>
      </dgm:t>
    </dgm:pt>
    <dgm:pt modelId="{D83F22B6-8557-4556-B7A3-94ABE91BE05B}" type="sibTrans" cxnId="{4F926533-3516-44E8-B265-FBF828E9CBAD}">
      <dgm:prSet/>
      <dgm:spPr/>
      <dgm:t>
        <a:bodyPr/>
        <a:lstStyle/>
        <a:p>
          <a:endParaRPr lang="en-US"/>
        </a:p>
      </dgm:t>
    </dgm:pt>
    <dgm:pt modelId="{5E7B11FD-BE13-4C65-93E3-EAC40984BCDA}">
      <dgm:prSet/>
      <dgm:spPr/>
      <dgm:t>
        <a:bodyPr/>
        <a:lstStyle/>
        <a:p>
          <a:r>
            <a:rPr lang="en-GB"/>
            <a:t>Stronger Practice hub </a:t>
          </a:r>
          <a:endParaRPr lang="en-US"/>
        </a:p>
      </dgm:t>
    </dgm:pt>
    <dgm:pt modelId="{B474719D-64F5-42E0-BAE9-29C6BC26D5AF}" type="parTrans" cxnId="{5E55CAE4-8319-4D98-8EAE-FB3544E0F6D1}">
      <dgm:prSet/>
      <dgm:spPr/>
      <dgm:t>
        <a:bodyPr/>
        <a:lstStyle/>
        <a:p>
          <a:endParaRPr lang="en-US"/>
        </a:p>
      </dgm:t>
    </dgm:pt>
    <dgm:pt modelId="{468A666F-14F9-43EC-BCF1-15880B4C0A56}" type="sibTrans" cxnId="{5E55CAE4-8319-4D98-8EAE-FB3544E0F6D1}">
      <dgm:prSet/>
      <dgm:spPr/>
      <dgm:t>
        <a:bodyPr/>
        <a:lstStyle/>
        <a:p>
          <a:endParaRPr lang="en-US"/>
        </a:p>
      </dgm:t>
    </dgm:pt>
    <dgm:pt modelId="{4686EBE3-B5FE-45E2-A61B-E666B7C9B4CE}">
      <dgm:prSet/>
      <dgm:spPr/>
      <dgm:t>
        <a:bodyPr/>
        <a:lstStyle/>
        <a:p>
          <a:r>
            <a:rPr lang="en-GB"/>
            <a:t>Early Years in Mind</a:t>
          </a:r>
          <a:endParaRPr lang="en-US"/>
        </a:p>
      </dgm:t>
    </dgm:pt>
    <dgm:pt modelId="{BDCFDCF5-7DBD-4649-A5C4-4EEC38C24DF1}" type="parTrans" cxnId="{A525817F-2A7A-41DF-A4A8-C19CAE566A98}">
      <dgm:prSet/>
      <dgm:spPr/>
      <dgm:t>
        <a:bodyPr/>
        <a:lstStyle/>
        <a:p>
          <a:endParaRPr lang="en-US"/>
        </a:p>
      </dgm:t>
    </dgm:pt>
    <dgm:pt modelId="{587271DA-4046-4328-AA56-05F52868BE80}" type="sibTrans" cxnId="{A525817F-2A7A-41DF-A4A8-C19CAE566A98}">
      <dgm:prSet/>
      <dgm:spPr/>
      <dgm:t>
        <a:bodyPr/>
        <a:lstStyle/>
        <a:p>
          <a:endParaRPr lang="en-US"/>
        </a:p>
      </dgm:t>
    </dgm:pt>
    <dgm:pt modelId="{E585D139-2D42-43EE-8F97-35FC0D81BD4E}">
      <dgm:prSet/>
      <dgm:spPr/>
      <dgm:t>
        <a:bodyPr/>
        <a:lstStyle/>
        <a:p>
          <a:r>
            <a:rPr lang="en-GB"/>
            <a:t>Early Years Store Themes</a:t>
          </a:r>
          <a:endParaRPr lang="en-US"/>
        </a:p>
      </dgm:t>
    </dgm:pt>
    <dgm:pt modelId="{A7CC8DDC-14FE-4B19-A3CE-94D228193640}" type="parTrans" cxnId="{5131019A-7B23-489F-8567-EE62FEA6E6C7}">
      <dgm:prSet/>
      <dgm:spPr/>
      <dgm:t>
        <a:bodyPr/>
        <a:lstStyle/>
        <a:p>
          <a:endParaRPr lang="en-US"/>
        </a:p>
      </dgm:t>
    </dgm:pt>
    <dgm:pt modelId="{CE295A58-0F91-488F-989B-2204076DFF5F}" type="sibTrans" cxnId="{5131019A-7B23-489F-8567-EE62FEA6E6C7}">
      <dgm:prSet/>
      <dgm:spPr/>
      <dgm:t>
        <a:bodyPr/>
        <a:lstStyle/>
        <a:p>
          <a:endParaRPr lang="en-US"/>
        </a:p>
      </dgm:t>
    </dgm:pt>
    <dgm:pt modelId="{B8C8D413-FDF9-462A-A337-BDE6B9B16648}">
      <dgm:prSet/>
      <dgm:spPr/>
      <dgm:t>
        <a:bodyPr/>
        <a:lstStyle/>
        <a:p>
          <a:r>
            <a:rPr lang="en-GB"/>
            <a:t>The go-to</a:t>
          </a:r>
          <a:endParaRPr lang="en-US"/>
        </a:p>
      </dgm:t>
    </dgm:pt>
    <dgm:pt modelId="{D9EF3784-C7C7-4A41-ACD4-3670F3152F1C}" type="parTrans" cxnId="{B7E2DF60-F613-4891-8BAF-A2C3DCAB74FB}">
      <dgm:prSet/>
      <dgm:spPr/>
      <dgm:t>
        <a:bodyPr/>
        <a:lstStyle/>
        <a:p>
          <a:endParaRPr lang="en-US"/>
        </a:p>
      </dgm:t>
    </dgm:pt>
    <dgm:pt modelId="{54B87669-A08C-4D11-8612-D7C8713DC96A}" type="sibTrans" cxnId="{B7E2DF60-F613-4891-8BAF-A2C3DCAB74FB}">
      <dgm:prSet/>
      <dgm:spPr/>
      <dgm:t>
        <a:bodyPr/>
        <a:lstStyle/>
        <a:p>
          <a:endParaRPr lang="en-US"/>
        </a:p>
      </dgm:t>
    </dgm:pt>
    <dgm:pt modelId="{87FC488B-0B54-4306-A1F0-1EEB45223999}">
      <dgm:prSet/>
      <dgm:spPr/>
      <dgm:t>
        <a:bodyPr/>
        <a:lstStyle/>
        <a:p>
          <a:r>
            <a:rPr lang="en-GB"/>
            <a:t>NYES-  Unlocking digital online training is now FREE for all for the next year</a:t>
          </a:r>
          <a:endParaRPr lang="en-US"/>
        </a:p>
      </dgm:t>
    </dgm:pt>
    <dgm:pt modelId="{B0DD0CE3-C4AC-4B8D-B83F-A04E42051048}" type="parTrans" cxnId="{87E75CD8-6F10-4E05-925D-BE474B3D17A4}">
      <dgm:prSet/>
      <dgm:spPr/>
      <dgm:t>
        <a:bodyPr/>
        <a:lstStyle/>
        <a:p>
          <a:endParaRPr lang="en-US"/>
        </a:p>
      </dgm:t>
    </dgm:pt>
    <dgm:pt modelId="{AC628268-A2C6-4069-A7F7-75CAFDBFFF61}" type="sibTrans" cxnId="{87E75CD8-6F10-4E05-925D-BE474B3D17A4}">
      <dgm:prSet/>
      <dgm:spPr/>
      <dgm:t>
        <a:bodyPr/>
        <a:lstStyle/>
        <a:p>
          <a:endParaRPr lang="en-US"/>
        </a:p>
      </dgm:t>
    </dgm:pt>
    <dgm:pt modelId="{B1F27EE9-F958-4769-8417-B2C1AAEE1D06}" type="pres">
      <dgm:prSet presAssocID="{BFE57844-E63D-4B3E-B1B8-138894633A3C}" presName="root" presStyleCnt="0">
        <dgm:presLayoutVars>
          <dgm:dir/>
          <dgm:resizeHandles val="exact"/>
        </dgm:presLayoutVars>
      </dgm:prSet>
      <dgm:spPr/>
    </dgm:pt>
    <dgm:pt modelId="{94A0DEF4-000F-4147-891E-725B5C99EE6F}" type="pres">
      <dgm:prSet presAssocID="{BFE57844-E63D-4B3E-B1B8-138894633A3C}" presName="container" presStyleCnt="0">
        <dgm:presLayoutVars>
          <dgm:dir/>
          <dgm:resizeHandles val="exact"/>
        </dgm:presLayoutVars>
      </dgm:prSet>
      <dgm:spPr/>
    </dgm:pt>
    <dgm:pt modelId="{3E62DBCE-667E-4CF9-9D62-0DFC510C2476}" type="pres">
      <dgm:prSet presAssocID="{BA92E619-D8C5-44B1-B024-0846A4318DC8}" presName="compNode" presStyleCnt="0"/>
      <dgm:spPr/>
    </dgm:pt>
    <dgm:pt modelId="{97FE1F17-0098-47AC-93B1-769577FAE67C}" type="pres">
      <dgm:prSet presAssocID="{BA92E619-D8C5-44B1-B024-0846A4318DC8}" presName="iconBgRect" presStyleLbl="bgShp" presStyleIdx="0" presStyleCnt="8"/>
      <dgm:spPr/>
    </dgm:pt>
    <dgm:pt modelId="{7EE6C995-B114-4F73-B488-F641319CD5CF}" type="pres">
      <dgm:prSet presAssocID="{BA92E619-D8C5-44B1-B024-0846A4318DC8}"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366CDE1F-EB98-4759-9DBF-C128372654BB}" type="pres">
      <dgm:prSet presAssocID="{BA92E619-D8C5-44B1-B024-0846A4318DC8}" presName="spaceRect" presStyleCnt="0"/>
      <dgm:spPr/>
    </dgm:pt>
    <dgm:pt modelId="{FADC060D-B9AA-4FEF-938E-4FC55AC852AC}" type="pres">
      <dgm:prSet presAssocID="{BA92E619-D8C5-44B1-B024-0846A4318DC8}" presName="textRect" presStyleLbl="revTx" presStyleIdx="0" presStyleCnt="8">
        <dgm:presLayoutVars>
          <dgm:chMax val="1"/>
          <dgm:chPref val="1"/>
        </dgm:presLayoutVars>
      </dgm:prSet>
      <dgm:spPr/>
    </dgm:pt>
    <dgm:pt modelId="{E4EAD0E4-26C7-456D-8985-9041ED3660C2}" type="pres">
      <dgm:prSet presAssocID="{2C789CF0-0C69-4C92-9062-5EAE0C1A0333}" presName="sibTrans" presStyleLbl="sibTrans2D1" presStyleIdx="0" presStyleCnt="0"/>
      <dgm:spPr/>
    </dgm:pt>
    <dgm:pt modelId="{BF24A60C-2003-4D93-9F59-CE24500A520C}" type="pres">
      <dgm:prSet presAssocID="{4FE1D48F-B3E1-4671-A7B5-14E55A1FB964}" presName="compNode" presStyleCnt="0"/>
      <dgm:spPr/>
    </dgm:pt>
    <dgm:pt modelId="{0A2CC116-06F9-4DE1-B302-F77C873F027C}" type="pres">
      <dgm:prSet presAssocID="{4FE1D48F-B3E1-4671-A7B5-14E55A1FB964}" presName="iconBgRect" presStyleLbl="bgShp" presStyleIdx="1" presStyleCnt="8"/>
      <dgm:spPr/>
    </dgm:pt>
    <dgm:pt modelId="{4E1FF9F1-CD8D-4369-A62B-84EF3E55B9CB}" type="pres">
      <dgm:prSet presAssocID="{4FE1D48F-B3E1-4671-A7B5-14E55A1FB964}"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nger"/>
        </a:ext>
      </dgm:extLst>
    </dgm:pt>
    <dgm:pt modelId="{C99CB57B-A6C3-4A21-8B1F-AC4A5464C507}" type="pres">
      <dgm:prSet presAssocID="{4FE1D48F-B3E1-4671-A7B5-14E55A1FB964}" presName="spaceRect" presStyleCnt="0"/>
      <dgm:spPr/>
    </dgm:pt>
    <dgm:pt modelId="{DA611FC8-1501-421C-BA78-68EA9CC810F3}" type="pres">
      <dgm:prSet presAssocID="{4FE1D48F-B3E1-4671-A7B5-14E55A1FB964}" presName="textRect" presStyleLbl="revTx" presStyleIdx="1" presStyleCnt="8">
        <dgm:presLayoutVars>
          <dgm:chMax val="1"/>
          <dgm:chPref val="1"/>
        </dgm:presLayoutVars>
      </dgm:prSet>
      <dgm:spPr/>
    </dgm:pt>
    <dgm:pt modelId="{1B464F7E-E3C0-4ED8-8E63-72763AC17A0E}" type="pres">
      <dgm:prSet presAssocID="{0DDD20A1-05EE-49FD-8B90-85558E760A20}" presName="sibTrans" presStyleLbl="sibTrans2D1" presStyleIdx="0" presStyleCnt="0"/>
      <dgm:spPr/>
    </dgm:pt>
    <dgm:pt modelId="{41146E26-A474-44DE-BFA1-F79916172A52}" type="pres">
      <dgm:prSet presAssocID="{EA1B8E67-E555-473D-B87C-C71E66049BDA}" presName="compNode" presStyleCnt="0"/>
      <dgm:spPr/>
    </dgm:pt>
    <dgm:pt modelId="{4EFBF4C2-B978-40A4-BBB8-E964D9EF7878}" type="pres">
      <dgm:prSet presAssocID="{EA1B8E67-E555-473D-B87C-C71E66049BDA}" presName="iconBgRect" presStyleLbl="bgShp" presStyleIdx="2" presStyleCnt="8"/>
      <dgm:spPr/>
    </dgm:pt>
    <dgm:pt modelId="{DF497F2D-E468-42A8-A10F-2D4779E5E09D}" type="pres">
      <dgm:prSet presAssocID="{EA1B8E67-E555-473D-B87C-C71E66049BDA}"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cher"/>
        </a:ext>
      </dgm:extLst>
    </dgm:pt>
    <dgm:pt modelId="{98C1FDC8-B838-46FA-B567-1FA31ABC5381}" type="pres">
      <dgm:prSet presAssocID="{EA1B8E67-E555-473D-B87C-C71E66049BDA}" presName="spaceRect" presStyleCnt="0"/>
      <dgm:spPr/>
    </dgm:pt>
    <dgm:pt modelId="{44191F7F-6A87-4DC4-82B5-A41B8058A0D0}" type="pres">
      <dgm:prSet presAssocID="{EA1B8E67-E555-473D-B87C-C71E66049BDA}" presName="textRect" presStyleLbl="revTx" presStyleIdx="2" presStyleCnt="8">
        <dgm:presLayoutVars>
          <dgm:chMax val="1"/>
          <dgm:chPref val="1"/>
        </dgm:presLayoutVars>
      </dgm:prSet>
      <dgm:spPr/>
    </dgm:pt>
    <dgm:pt modelId="{C4492D2A-9A13-4CCA-875F-775CA820C88D}" type="pres">
      <dgm:prSet presAssocID="{D83F22B6-8557-4556-B7A3-94ABE91BE05B}" presName="sibTrans" presStyleLbl="sibTrans2D1" presStyleIdx="0" presStyleCnt="0"/>
      <dgm:spPr/>
    </dgm:pt>
    <dgm:pt modelId="{2A295BD2-4379-450B-82E1-1AFA2DE8464B}" type="pres">
      <dgm:prSet presAssocID="{5E7B11FD-BE13-4C65-93E3-EAC40984BCDA}" presName="compNode" presStyleCnt="0"/>
      <dgm:spPr/>
    </dgm:pt>
    <dgm:pt modelId="{33CA31FE-70BC-4011-AC55-17D35FBB4DB2}" type="pres">
      <dgm:prSet presAssocID="{5E7B11FD-BE13-4C65-93E3-EAC40984BCDA}" presName="iconBgRect" presStyleLbl="bgShp" presStyleIdx="3" presStyleCnt="8"/>
      <dgm:spPr/>
    </dgm:pt>
    <dgm:pt modelId="{80D3A2B7-942F-4251-ABC4-BA6F32529A39}" type="pres">
      <dgm:prSet presAssocID="{5E7B11FD-BE13-4C65-93E3-EAC40984BCDA}"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5E3B4203-4161-411B-AF8F-F76F34E4DA55}" type="pres">
      <dgm:prSet presAssocID="{5E7B11FD-BE13-4C65-93E3-EAC40984BCDA}" presName="spaceRect" presStyleCnt="0"/>
      <dgm:spPr/>
    </dgm:pt>
    <dgm:pt modelId="{24C8CC9D-C352-49C4-AC92-39E0C5A8B37B}" type="pres">
      <dgm:prSet presAssocID="{5E7B11FD-BE13-4C65-93E3-EAC40984BCDA}" presName="textRect" presStyleLbl="revTx" presStyleIdx="3" presStyleCnt="8">
        <dgm:presLayoutVars>
          <dgm:chMax val="1"/>
          <dgm:chPref val="1"/>
        </dgm:presLayoutVars>
      </dgm:prSet>
      <dgm:spPr/>
    </dgm:pt>
    <dgm:pt modelId="{7D705A92-C7BD-4590-9526-770A0C06CF87}" type="pres">
      <dgm:prSet presAssocID="{468A666F-14F9-43EC-BCF1-15880B4C0A56}" presName="sibTrans" presStyleLbl="sibTrans2D1" presStyleIdx="0" presStyleCnt="0"/>
      <dgm:spPr/>
    </dgm:pt>
    <dgm:pt modelId="{E3207A13-0432-4201-A657-B3A5AC040177}" type="pres">
      <dgm:prSet presAssocID="{4686EBE3-B5FE-45E2-A61B-E666B7C9B4CE}" presName="compNode" presStyleCnt="0"/>
      <dgm:spPr/>
    </dgm:pt>
    <dgm:pt modelId="{0EEAE859-67A6-4084-B260-1BA42A0637E4}" type="pres">
      <dgm:prSet presAssocID="{4686EBE3-B5FE-45E2-A61B-E666B7C9B4CE}" presName="iconBgRect" presStyleLbl="bgShp" presStyleIdx="4" presStyleCnt="8"/>
      <dgm:spPr/>
    </dgm:pt>
    <dgm:pt modelId="{CDDC6D94-C4E7-4669-8465-B86AE50DAD26}" type="pres">
      <dgm:prSet presAssocID="{4686EBE3-B5FE-45E2-A61B-E666B7C9B4CE}"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in in head"/>
        </a:ext>
      </dgm:extLst>
    </dgm:pt>
    <dgm:pt modelId="{4C481890-B667-45A6-A417-EBFB6D54912F}" type="pres">
      <dgm:prSet presAssocID="{4686EBE3-B5FE-45E2-A61B-E666B7C9B4CE}" presName="spaceRect" presStyleCnt="0"/>
      <dgm:spPr/>
    </dgm:pt>
    <dgm:pt modelId="{06F5885A-79CE-4641-B781-60738EE33029}" type="pres">
      <dgm:prSet presAssocID="{4686EBE3-B5FE-45E2-A61B-E666B7C9B4CE}" presName="textRect" presStyleLbl="revTx" presStyleIdx="4" presStyleCnt="8">
        <dgm:presLayoutVars>
          <dgm:chMax val="1"/>
          <dgm:chPref val="1"/>
        </dgm:presLayoutVars>
      </dgm:prSet>
      <dgm:spPr/>
    </dgm:pt>
    <dgm:pt modelId="{8486F5BE-AA93-4299-9F2D-7EC7AE493ED7}" type="pres">
      <dgm:prSet presAssocID="{587271DA-4046-4328-AA56-05F52868BE80}" presName="sibTrans" presStyleLbl="sibTrans2D1" presStyleIdx="0" presStyleCnt="0"/>
      <dgm:spPr/>
    </dgm:pt>
    <dgm:pt modelId="{0CA09934-F71E-431F-B4A0-DDB00077ADE1}" type="pres">
      <dgm:prSet presAssocID="{E585D139-2D42-43EE-8F97-35FC0D81BD4E}" presName="compNode" presStyleCnt="0"/>
      <dgm:spPr/>
    </dgm:pt>
    <dgm:pt modelId="{C5768401-D896-4739-AC1A-BB1E4C01FAD1}" type="pres">
      <dgm:prSet presAssocID="{E585D139-2D42-43EE-8F97-35FC0D81BD4E}" presName="iconBgRect" presStyleLbl="bgShp" presStyleIdx="5" presStyleCnt="8"/>
      <dgm:spPr/>
    </dgm:pt>
    <dgm:pt modelId="{54DCF202-1A25-4EE3-B657-B87EF1675ECA}" type="pres">
      <dgm:prSet presAssocID="{E585D139-2D42-43EE-8F97-35FC0D81BD4E}"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hopping cart"/>
        </a:ext>
      </dgm:extLst>
    </dgm:pt>
    <dgm:pt modelId="{0047ADA7-D267-48DA-83AC-EE702FB00D80}" type="pres">
      <dgm:prSet presAssocID="{E585D139-2D42-43EE-8F97-35FC0D81BD4E}" presName="spaceRect" presStyleCnt="0"/>
      <dgm:spPr/>
    </dgm:pt>
    <dgm:pt modelId="{C32756E8-0772-47B2-A1B3-B9E5566AE62C}" type="pres">
      <dgm:prSet presAssocID="{E585D139-2D42-43EE-8F97-35FC0D81BD4E}" presName="textRect" presStyleLbl="revTx" presStyleIdx="5" presStyleCnt="8">
        <dgm:presLayoutVars>
          <dgm:chMax val="1"/>
          <dgm:chPref val="1"/>
        </dgm:presLayoutVars>
      </dgm:prSet>
      <dgm:spPr/>
    </dgm:pt>
    <dgm:pt modelId="{F35F2C7F-599A-48AB-853F-F467B3A388C3}" type="pres">
      <dgm:prSet presAssocID="{CE295A58-0F91-488F-989B-2204076DFF5F}" presName="sibTrans" presStyleLbl="sibTrans2D1" presStyleIdx="0" presStyleCnt="0"/>
      <dgm:spPr/>
    </dgm:pt>
    <dgm:pt modelId="{7E88237A-FE1C-4C5B-B6FE-6A39A0A68C03}" type="pres">
      <dgm:prSet presAssocID="{B8C8D413-FDF9-462A-A337-BDE6B9B16648}" presName="compNode" presStyleCnt="0"/>
      <dgm:spPr/>
    </dgm:pt>
    <dgm:pt modelId="{427439C5-679B-4640-8BFB-2C2F15623FCE}" type="pres">
      <dgm:prSet presAssocID="{B8C8D413-FDF9-462A-A337-BDE6B9B16648}" presName="iconBgRect" presStyleLbl="bgShp" presStyleIdx="6" presStyleCnt="8"/>
      <dgm:spPr/>
    </dgm:pt>
    <dgm:pt modelId="{196E0F44-031A-4504-815E-D57D9D8FF793}" type="pres">
      <dgm:prSet presAssocID="{B8C8D413-FDF9-462A-A337-BDE6B9B16648}"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eginning"/>
        </a:ext>
      </dgm:extLst>
    </dgm:pt>
    <dgm:pt modelId="{D6819358-0AF7-4B41-B68E-434D7F61BED7}" type="pres">
      <dgm:prSet presAssocID="{B8C8D413-FDF9-462A-A337-BDE6B9B16648}" presName="spaceRect" presStyleCnt="0"/>
      <dgm:spPr/>
    </dgm:pt>
    <dgm:pt modelId="{37D7AEE8-461E-4BA1-98FB-C0F418DC1603}" type="pres">
      <dgm:prSet presAssocID="{B8C8D413-FDF9-462A-A337-BDE6B9B16648}" presName="textRect" presStyleLbl="revTx" presStyleIdx="6" presStyleCnt="8">
        <dgm:presLayoutVars>
          <dgm:chMax val="1"/>
          <dgm:chPref val="1"/>
        </dgm:presLayoutVars>
      </dgm:prSet>
      <dgm:spPr/>
    </dgm:pt>
    <dgm:pt modelId="{D2AC9BA4-B92E-4711-8605-1DDA5E6507C2}" type="pres">
      <dgm:prSet presAssocID="{54B87669-A08C-4D11-8612-D7C8713DC96A}" presName="sibTrans" presStyleLbl="sibTrans2D1" presStyleIdx="0" presStyleCnt="0"/>
      <dgm:spPr/>
    </dgm:pt>
    <dgm:pt modelId="{80DD030B-28CB-431A-BB86-5C723992F65A}" type="pres">
      <dgm:prSet presAssocID="{87FC488B-0B54-4306-A1F0-1EEB45223999}" presName="compNode" presStyleCnt="0"/>
      <dgm:spPr/>
    </dgm:pt>
    <dgm:pt modelId="{3AE36826-1621-4692-AFEB-3A8CB76870AE}" type="pres">
      <dgm:prSet presAssocID="{87FC488B-0B54-4306-A1F0-1EEB45223999}" presName="iconBgRect" presStyleLbl="bgShp" presStyleIdx="7" presStyleCnt="8"/>
      <dgm:spPr/>
    </dgm:pt>
    <dgm:pt modelId="{7FBE7EF3-5FB1-4356-9E65-CB7C96823C45}" type="pres">
      <dgm:prSet presAssocID="{87FC488B-0B54-4306-A1F0-1EEB45223999}"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Lock"/>
        </a:ext>
      </dgm:extLst>
    </dgm:pt>
    <dgm:pt modelId="{39705E3E-2617-4DB0-B8C8-F157068B401E}" type="pres">
      <dgm:prSet presAssocID="{87FC488B-0B54-4306-A1F0-1EEB45223999}" presName="spaceRect" presStyleCnt="0"/>
      <dgm:spPr/>
    </dgm:pt>
    <dgm:pt modelId="{D99EE45B-71D3-4C85-A977-C107AC1C7826}" type="pres">
      <dgm:prSet presAssocID="{87FC488B-0B54-4306-A1F0-1EEB45223999}" presName="textRect" presStyleLbl="revTx" presStyleIdx="7" presStyleCnt="8">
        <dgm:presLayoutVars>
          <dgm:chMax val="1"/>
          <dgm:chPref val="1"/>
        </dgm:presLayoutVars>
      </dgm:prSet>
      <dgm:spPr/>
    </dgm:pt>
  </dgm:ptLst>
  <dgm:cxnLst>
    <dgm:cxn modelId="{9DE6DD23-2382-4989-9866-6A047C9C24F4}" type="presOf" srcId="{CE295A58-0F91-488F-989B-2204076DFF5F}" destId="{F35F2C7F-599A-48AB-853F-F467B3A388C3}" srcOrd="0" destOrd="0" presId="urn:microsoft.com/office/officeart/2018/2/layout/IconCircleList"/>
    <dgm:cxn modelId="{E1DC5832-218C-4EDE-86CA-C6862CF166EB}" type="presOf" srcId="{2C789CF0-0C69-4C92-9062-5EAE0C1A0333}" destId="{E4EAD0E4-26C7-456D-8985-9041ED3660C2}" srcOrd="0" destOrd="0" presId="urn:microsoft.com/office/officeart/2018/2/layout/IconCircleList"/>
    <dgm:cxn modelId="{4F926533-3516-44E8-B265-FBF828E9CBAD}" srcId="{BFE57844-E63D-4B3E-B1B8-138894633A3C}" destId="{EA1B8E67-E555-473D-B87C-C71E66049BDA}" srcOrd="2" destOrd="0" parTransId="{A4D13024-1359-4C42-A35F-1175D52ABC30}" sibTransId="{D83F22B6-8557-4556-B7A3-94ABE91BE05B}"/>
    <dgm:cxn modelId="{F9007236-5B1C-45E8-8CC9-2952B5D2EE12}" type="presOf" srcId="{468A666F-14F9-43EC-BCF1-15880B4C0A56}" destId="{7D705A92-C7BD-4590-9526-770A0C06CF87}" srcOrd="0" destOrd="0" presId="urn:microsoft.com/office/officeart/2018/2/layout/IconCircleList"/>
    <dgm:cxn modelId="{C3AC983B-5C1E-44BB-9DB9-0D560D989D5E}" type="presOf" srcId="{54B87669-A08C-4D11-8612-D7C8713DC96A}" destId="{D2AC9BA4-B92E-4711-8605-1DDA5E6507C2}" srcOrd="0" destOrd="0" presId="urn:microsoft.com/office/officeart/2018/2/layout/IconCircleList"/>
    <dgm:cxn modelId="{A753285B-84A4-48BD-81D2-DC6C4DCD38F5}" type="presOf" srcId="{BA92E619-D8C5-44B1-B024-0846A4318DC8}" destId="{FADC060D-B9AA-4FEF-938E-4FC55AC852AC}" srcOrd="0" destOrd="0" presId="urn:microsoft.com/office/officeart/2018/2/layout/IconCircleList"/>
    <dgm:cxn modelId="{B7E2DF60-F613-4891-8BAF-A2C3DCAB74FB}" srcId="{BFE57844-E63D-4B3E-B1B8-138894633A3C}" destId="{B8C8D413-FDF9-462A-A337-BDE6B9B16648}" srcOrd="6" destOrd="0" parTransId="{D9EF3784-C7C7-4A41-ACD4-3670F3152F1C}" sibTransId="{54B87669-A08C-4D11-8612-D7C8713DC96A}"/>
    <dgm:cxn modelId="{311A7143-2EDC-432D-AFC2-7DB28687AAE2}" srcId="{BFE57844-E63D-4B3E-B1B8-138894633A3C}" destId="{4FE1D48F-B3E1-4671-A7B5-14E55A1FB964}" srcOrd="1" destOrd="0" parTransId="{010A05E4-27B0-4CB4-AF57-254A4EFDFC93}" sibTransId="{0DDD20A1-05EE-49FD-8B90-85558E760A20}"/>
    <dgm:cxn modelId="{5D5A8E49-0042-4FB5-A859-4D3DABDF6CE5}" type="presOf" srcId="{0DDD20A1-05EE-49FD-8B90-85558E760A20}" destId="{1B464F7E-E3C0-4ED8-8E63-72763AC17A0E}" srcOrd="0" destOrd="0" presId="urn:microsoft.com/office/officeart/2018/2/layout/IconCircleList"/>
    <dgm:cxn modelId="{6C69C76C-73B5-4A83-AD61-B851F3A899EE}" type="presOf" srcId="{4FE1D48F-B3E1-4671-A7B5-14E55A1FB964}" destId="{DA611FC8-1501-421C-BA78-68EA9CC810F3}" srcOrd="0" destOrd="0" presId="urn:microsoft.com/office/officeart/2018/2/layout/IconCircleList"/>
    <dgm:cxn modelId="{E1C5D654-08C0-42B1-8BB3-19809931FFDD}" type="presOf" srcId="{87FC488B-0B54-4306-A1F0-1EEB45223999}" destId="{D99EE45B-71D3-4C85-A977-C107AC1C7826}" srcOrd="0" destOrd="0" presId="urn:microsoft.com/office/officeart/2018/2/layout/IconCircleList"/>
    <dgm:cxn modelId="{89B0DF74-D181-4A1F-9096-3525D6636B05}" type="presOf" srcId="{EA1B8E67-E555-473D-B87C-C71E66049BDA}" destId="{44191F7F-6A87-4DC4-82B5-A41B8058A0D0}" srcOrd="0" destOrd="0" presId="urn:microsoft.com/office/officeart/2018/2/layout/IconCircleList"/>
    <dgm:cxn modelId="{F9871B58-713E-4A53-A934-DD798C3C5912}" type="presOf" srcId="{4686EBE3-B5FE-45E2-A61B-E666B7C9B4CE}" destId="{06F5885A-79CE-4641-B781-60738EE33029}" srcOrd="0" destOrd="0" presId="urn:microsoft.com/office/officeart/2018/2/layout/IconCircleList"/>
    <dgm:cxn modelId="{FEA8377A-5ABC-41F2-B1BF-E70089DE7D2B}" srcId="{BFE57844-E63D-4B3E-B1B8-138894633A3C}" destId="{BA92E619-D8C5-44B1-B024-0846A4318DC8}" srcOrd="0" destOrd="0" parTransId="{AACB6F6F-526F-4284-A65D-4E6CFBB3CEF8}" sibTransId="{2C789CF0-0C69-4C92-9062-5EAE0C1A0333}"/>
    <dgm:cxn modelId="{A525817F-2A7A-41DF-A4A8-C19CAE566A98}" srcId="{BFE57844-E63D-4B3E-B1B8-138894633A3C}" destId="{4686EBE3-B5FE-45E2-A61B-E666B7C9B4CE}" srcOrd="4" destOrd="0" parTransId="{BDCFDCF5-7DBD-4649-A5C4-4EEC38C24DF1}" sibTransId="{587271DA-4046-4328-AA56-05F52868BE80}"/>
    <dgm:cxn modelId="{FC8B2283-68E9-4118-AACC-2FFFAFD0C392}" type="presOf" srcId="{E585D139-2D42-43EE-8F97-35FC0D81BD4E}" destId="{C32756E8-0772-47B2-A1B3-B9E5566AE62C}" srcOrd="0" destOrd="0" presId="urn:microsoft.com/office/officeart/2018/2/layout/IconCircleList"/>
    <dgm:cxn modelId="{1010D085-F82D-4039-842C-E629EF42AA6B}" type="presOf" srcId="{B8C8D413-FDF9-462A-A337-BDE6B9B16648}" destId="{37D7AEE8-461E-4BA1-98FB-C0F418DC1603}" srcOrd="0" destOrd="0" presId="urn:microsoft.com/office/officeart/2018/2/layout/IconCircleList"/>
    <dgm:cxn modelId="{7BD47B92-67BB-45BC-BD8A-024ED14D6DDB}" type="presOf" srcId="{587271DA-4046-4328-AA56-05F52868BE80}" destId="{8486F5BE-AA93-4299-9F2D-7EC7AE493ED7}" srcOrd="0" destOrd="0" presId="urn:microsoft.com/office/officeart/2018/2/layout/IconCircleList"/>
    <dgm:cxn modelId="{5131019A-7B23-489F-8567-EE62FEA6E6C7}" srcId="{BFE57844-E63D-4B3E-B1B8-138894633A3C}" destId="{E585D139-2D42-43EE-8F97-35FC0D81BD4E}" srcOrd="5" destOrd="0" parTransId="{A7CC8DDC-14FE-4B19-A3CE-94D228193640}" sibTransId="{CE295A58-0F91-488F-989B-2204076DFF5F}"/>
    <dgm:cxn modelId="{87E75CD8-6F10-4E05-925D-BE474B3D17A4}" srcId="{BFE57844-E63D-4B3E-B1B8-138894633A3C}" destId="{87FC488B-0B54-4306-A1F0-1EEB45223999}" srcOrd="7" destOrd="0" parTransId="{B0DD0CE3-C4AC-4B8D-B83F-A04E42051048}" sibTransId="{AC628268-A2C6-4069-A7F7-75CAFDBFFF61}"/>
    <dgm:cxn modelId="{4DAF11E3-AAD5-43DE-98F1-634950D8A007}" type="presOf" srcId="{BFE57844-E63D-4B3E-B1B8-138894633A3C}" destId="{B1F27EE9-F958-4769-8417-B2C1AAEE1D06}" srcOrd="0" destOrd="0" presId="urn:microsoft.com/office/officeart/2018/2/layout/IconCircleList"/>
    <dgm:cxn modelId="{5E55CAE4-8319-4D98-8EAE-FB3544E0F6D1}" srcId="{BFE57844-E63D-4B3E-B1B8-138894633A3C}" destId="{5E7B11FD-BE13-4C65-93E3-EAC40984BCDA}" srcOrd="3" destOrd="0" parTransId="{B474719D-64F5-42E0-BAE9-29C6BC26D5AF}" sibTransId="{468A666F-14F9-43EC-BCF1-15880B4C0A56}"/>
    <dgm:cxn modelId="{843822E9-4712-4629-93EA-EF2149BECB04}" type="presOf" srcId="{D83F22B6-8557-4556-B7A3-94ABE91BE05B}" destId="{C4492D2A-9A13-4CCA-875F-775CA820C88D}" srcOrd="0" destOrd="0" presId="urn:microsoft.com/office/officeart/2018/2/layout/IconCircleList"/>
    <dgm:cxn modelId="{62DD6DFC-72D9-4E4B-B81C-D5D1AC5F28F7}" type="presOf" srcId="{5E7B11FD-BE13-4C65-93E3-EAC40984BCDA}" destId="{24C8CC9D-C352-49C4-AC92-39E0C5A8B37B}" srcOrd="0" destOrd="0" presId="urn:microsoft.com/office/officeart/2018/2/layout/IconCircleList"/>
    <dgm:cxn modelId="{136CBEDD-BCA5-448B-A202-3D3B0AB77FD7}" type="presParOf" srcId="{B1F27EE9-F958-4769-8417-B2C1AAEE1D06}" destId="{94A0DEF4-000F-4147-891E-725B5C99EE6F}" srcOrd="0" destOrd="0" presId="urn:microsoft.com/office/officeart/2018/2/layout/IconCircleList"/>
    <dgm:cxn modelId="{94C17193-8A9A-4C2A-B1DC-4D40F98D8250}" type="presParOf" srcId="{94A0DEF4-000F-4147-891E-725B5C99EE6F}" destId="{3E62DBCE-667E-4CF9-9D62-0DFC510C2476}" srcOrd="0" destOrd="0" presId="urn:microsoft.com/office/officeart/2018/2/layout/IconCircleList"/>
    <dgm:cxn modelId="{636A478F-DCBD-4996-9FE5-A437DEC423B8}" type="presParOf" srcId="{3E62DBCE-667E-4CF9-9D62-0DFC510C2476}" destId="{97FE1F17-0098-47AC-93B1-769577FAE67C}" srcOrd="0" destOrd="0" presId="urn:microsoft.com/office/officeart/2018/2/layout/IconCircleList"/>
    <dgm:cxn modelId="{5E33A43A-26E7-425C-B8E9-ED988542B583}" type="presParOf" srcId="{3E62DBCE-667E-4CF9-9D62-0DFC510C2476}" destId="{7EE6C995-B114-4F73-B488-F641319CD5CF}" srcOrd="1" destOrd="0" presId="urn:microsoft.com/office/officeart/2018/2/layout/IconCircleList"/>
    <dgm:cxn modelId="{9B5E6CD2-BA08-4D1F-9AA4-A46A3589D897}" type="presParOf" srcId="{3E62DBCE-667E-4CF9-9D62-0DFC510C2476}" destId="{366CDE1F-EB98-4759-9DBF-C128372654BB}" srcOrd="2" destOrd="0" presId="urn:microsoft.com/office/officeart/2018/2/layout/IconCircleList"/>
    <dgm:cxn modelId="{48A2F0DF-C709-49A2-A582-B98D50981D86}" type="presParOf" srcId="{3E62DBCE-667E-4CF9-9D62-0DFC510C2476}" destId="{FADC060D-B9AA-4FEF-938E-4FC55AC852AC}" srcOrd="3" destOrd="0" presId="urn:microsoft.com/office/officeart/2018/2/layout/IconCircleList"/>
    <dgm:cxn modelId="{63B8295E-95EB-4823-92E1-B4C7A3767225}" type="presParOf" srcId="{94A0DEF4-000F-4147-891E-725B5C99EE6F}" destId="{E4EAD0E4-26C7-456D-8985-9041ED3660C2}" srcOrd="1" destOrd="0" presId="urn:microsoft.com/office/officeart/2018/2/layout/IconCircleList"/>
    <dgm:cxn modelId="{5D91A589-1246-4F9F-984D-69B61F95EAB7}" type="presParOf" srcId="{94A0DEF4-000F-4147-891E-725B5C99EE6F}" destId="{BF24A60C-2003-4D93-9F59-CE24500A520C}" srcOrd="2" destOrd="0" presId="urn:microsoft.com/office/officeart/2018/2/layout/IconCircleList"/>
    <dgm:cxn modelId="{DBBCA795-D5D3-4698-BE9F-C878E93C6B84}" type="presParOf" srcId="{BF24A60C-2003-4D93-9F59-CE24500A520C}" destId="{0A2CC116-06F9-4DE1-B302-F77C873F027C}" srcOrd="0" destOrd="0" presId="urn:microsoft.com/office/officeart/2018/2/layout/IconCircleList"/>
    <dgm:cxn modelId="{9E6209B4-924A-47D1-A450-99757574F5AE}" type="presParOf" srcId="{BF24A60C-2003-4D93-9F59-CE24500A520C}" destId="{4E1FF9F1-CD8D-4369-A62B-84EF3E55B9CB}" srcOrd="1" destOrd="0" presId="urn:microsoft.com/office/officeart/2018/2/layout/IconCircleList"/>
    <dgm:cxn modelId="{61D7F116-3FA2-4680-BF1A-29DD9A55AD56}" type="presParOf" srcId="{BF24A60C-2003-4D93-9F59-CE24500A520C}" destId="{C99CB57B-A6C3-4A21-8B1F-AC4A5464C507}" srcOrd="2" destOrd="0" presId="urn:microsoft.com/office/officeart/2018/2/layout/IconCircleList"/>
    <dgm:cxn modelId="{906BF8AB-355B-4411-AE4D-A0084AB440FA}" type="presParOf" srcId="{BF24A60C-2003-4D93-9F59-CE24500A520C}" destId="{DA611FC8-1501-421C-BA78-68EA9CC810F3}" srcOrd="3" destOrd="0" presId="urn:microsoft.com/office/officeart/2018/2/layout/IconCircleList"/>
    <dgm:cxn modelId="{9F3E199F-575C-48B0-A041-4C5CE98A4DC3}" type="presParOf" srcId="{94A0DEF4-000F-4147-891E-725B5C99EE6F}" destId="{1B464F7E-E3C0-4ED8-8E63-72763AC17A0E}" srcOrd="3" destOrd="0" presId="urn:microsoft.com/office/officeart/2018/2/layout/IconCircleList"/>
    <dgm:cxn modelId="{A60CC62A-F425-4BF4-A9F0-AE79312F97F2}" type="presParOf" srcId="{94A0DEF4-000F-4147-891E-725B5C99EE6F}" destId="{41146E26-A474-44DE-BFA1-F79916172A52}" srcOrd="4" destOrd="0" presId="urn:microsoft.com/office/officeart/2018/2/layout/IconCircleList"/>
    <dgm:cxn modelId="{5315A8B0-2395-45BA-91E1-727FCA824BAA}" type="presParOf" srcId="{41146E26-A474-44DE-BFA1-F79916172A52}" destId="{4EFBF4C2-B978-40A4-BBB8-E964D9EF7878}" srcOrd="0" destOrd="0" presId="urn:microsoft.com/office/officeart/2018/2/layout/IconCircleList"/>
    <dgm:cxn modelId="{1C0D5461-2306-433F-9210-39AA94D4E26A}" type="presParOf" srcId="{41146E26-A474-44DE-BFA1-F79916172A52}" destId="{DF497F2D-E468-42A8-A10F-2D4779E5E09D}" srcOrd="1" destOrd="0" presId="urn:microsoft.com/office/officeart/2018/2/layout/IconCircleList"/>
    <dgm:cxn modelId="{A9979817-6A21-4530-B2CE-9BE48E0EB5C2}" type="presParOf" srcId="{41146E26-A474-44DE-BFA1-F79916172A52}" destId="{98C1FDC8-B838-46FA-B567-1FA31ABC5381}" srcOrd="2" destOrd="0" presId="urn:microsoft.com/office/officeart/2018/2/layout/IconCircleList"/>
    <dgm:cxn modelId="{53AC7781-9756-4E5F-A329-93ED4EF7ED99}" type="presParOf" srcId="{41146E26-A474-44DE-BFA1-F79916172A52}" destId="{44191F7F-6A87-4DC4-82B5-A41B8058A0D0}" srcOrd="3" destOrd="0" presId="urn:microsoft.com/office/officeart/2018/2/layout/IconCircleList"/>
    <dgm:cxn modelId="{1832A240-28C9-452F-A69E-BB24E723A5E6}" type="presParOf" srcId="{94A0DEF4-000F-4147-891E-725B5C99EE6F}" destId="{C4492D2A-9A13-4CCA-875F-775CA820C88D}" srcOrd="5" destOrd="0" presId="urn:microsoft.com/office/officeart/2018/2/layout/IconCircleList"/>
    <dgm:cxn modelId="{F27D26A2-90C8-4041-A74D-B566CEA0B0C8}" type="presParOf" srcId="{94A0DEF4-000F-4147-891E-725B5C99EE6F}" destId="{2A295BD2-4379-450B-82E1-1AFA2DE8464B}" srcOrd="6" destOrd="0" presId="urn:microsoft.com/office/officeart/2018/2/layout/IconCircleList"/>
    <dgm:cxn modelId="{B91F90C5-5DF1-4C84-ACD5-3BCE5EE2F4C2}" type="presParOf" srcId="{2A295BD2-4379-450B-82E1-1AFA2DE8464B}" destId="{33CA31FE-70BC-4011-AC55-17D35FBB4DB2}" srcOrd="0" destOrd="0" presId="urn:microsoft.com/office/officeart/2018/2/layout/IconCircleList"/>
    <dgm:cxn modelId="{A340ADF0-8CA8-4A11-9B4B-D18218CB4CED}" type="presParOf" srcId="{2A295BD2-4379-450B-82E1-1AFA2DE8464B}" destId="{80D3A2B7-942F-4251-ABC4-BA6F32529A39}" srcOrd="1" destOrd="0" presId="urn:microsoft.com/office/officeart/2018/2/layout/IconCircleList"/>
    <dgm:cxn modelId="{B6E3E1A9-CA65-4022-869A-FA912E555F0F}" type="presParOf" srcId="{2A295BD2-4379-450B-82E1-1AFA2DE8464B}" destId="{5E3B4203-4161-411B-AF8F-F76F34E4DA55}" srcOrd="2" destOrd="0" presId="urn:microsoft.com/office/officeart/2018/2/layout/IconCircleList"/>
    <dgm:cxn modelId="{4C673785-98BA-4CA2-A890-E00133325AA9}" type="presParOf" srcId="{2A295BD2-4379-450B-82E1-1AFA2DE8464B}" destId="{24C8CC9D-C352-49C4-AC92-39E0C5A8B37B}" srcOrd="3" destOrd="0" presId="urn:microsoft.com/office/officeart/2018/2/layout/IconCircleList"/>
    <dgm:cxn modelId="{D88E3FD7-7082-4371-8192-5D3DD10D4222}" type="presParOf" srcId="{94A0DEF4-000F-4147-891E-725B5C99EE6F}" destId="{7D705A92-C7BD-4590-9526-770A0C06CF87}" srcOrd="7" destOrd="0" presId="urn:microsoft.com/office/officeart/2018/2/layout/IconCircleList"/>
    <dgm:cxn modelId="{47C7CEE9-38B2-4FAE-B0B7-49666E0ACE84}" type="presParOf" srcId="{94A0DEF4-000F-4147-891E-725B5C99EE6F}" destId="{E3207A13-0432-4201-A657-B3A5AC040177}" srcOrd="8" destOrd="0" presId="urn:microsoft.com/office/officeart/2018/2/layout/IconCircleList"/>
    <dgm:cxn modelId="{F467C922-5575-4B51-9E49-102DACC5963C}" type="presParOf" srcId="{E3207A13-0432-4201-A657-B3A5AC040177}" destId="{0EEAE859-67A6-4084-B260-1BA42A0637E4}" srcOrd="0" destOrd="0" presId="urn:microsoft.com/office/officeart/2018/2/layout/IconCircleList"/>
    <dgm:cxn modelId="{D57716E7-E56C-4847-84DA-C0EAD85DDF85}" type="presParOf" srcId="{E3207A13-0432-4201-A657-B3A5AC040177}" destId="{CDDC6D94-C4E7-4669-8465-B86AE50DAD26}" srcOrd="1" destOrd="0" presId="urn:microsoft.com/office/officeart/2018/2/layout/IconCircleList"/>
    <dgm:cxn modelId="{2B020AF7-CC0A-46A2-B9A3-45752F2D9C3D}" type="presParOf" srcId="{E3207A13-0432-4201-A657-B3A5AC040177}" destId="{4C481890-B667-45A6-A417-EBFB6D54912F}" srcOrd="2" destOrd="0" presId="urn:microsoft.com/office/officeart/2018/2/layout/IconCircleList"/>
    <dgm:cxn modelId="{47743405-AF4B-458E-8844-ED5A8B88DE0C}" type="presParOf" srcId="{E3207A13-0432-4201-A657-B3A5AC040177}" destId="{06F5885A-79CE-4641-B781-60738EE33029}" srcOrd="3" destOrd="0" presId="urn:microsoft.com/office/officeart/2018/2/layout/IconCircleList"/>
    <dgm:cxn modelId="{275C4C90-DEA9-4BA3-AAD3-4A04FDAE08F6}" type="presParOf" srcId="{94A0DEF4-000F-4147-891E-725B5C99EE6F}" destId="{8486F5BE-AA93-4299-9F2D-7EC7AE493ED7}" srcOrd="9" destOrd="0" presId="urn:microsoft.com/office/officeart/2018/2/layout/IconCircleList"/>
    <dgm:cxn modelId="{E61E6046-6587-4F7E-A81A-F99ED1AA6916}" type="presParOf" srcId="{94A0DEF4-000F-4147-891E-725B5C99EE6F}" destId="{0CA09934-F71E-431F-B4A0-DDB00077ADE1}" srcOrd="10" destOrd="0" presId="urn:microsoft.com/office/officeart/2018/2/layout/IconCircleList"/>
    <dgm:cxn modelId="{66137E31-2D53-42B9-BDF0-78E3FD50E5D7}" type="presParOf" srcId="{0CA09934-F71E-431F-B4A0-DDB00077ADE1}" destId="{C5768401-D896-4739-AC1A-BB1E4C01FAD1}" srcOrd="0" destOrd="0" presId="urn:microsoft.com/office/officeart/2018/2/layout/IconCircleList"/>
    <dgm:cxn modelId="{615A3057-DF5B-4D71-BE68-7F2D2FFA1CDB}" type="presParOf" srcId="{0CA09934-F71E-431F-B4A0-DDB00077ADE1}" destId="{54DCF202-1A25-4EE3-B657-B87EF1675ECA}" srcOrd="1" destOrd="0" presId="urn:microsoft.com/office/officeart/2018/2/layout/IconCircleList"/>
    <dgm:cxn modelId="{3D829F15-6402-4FC8-8D3D-CD6831A32989}" type="presParOf" srcId="{0CA09934-F71E-431F-B4A0-DDB00077ADE1}" destId="{0047ADA7-D267-48DA-83AC-EE702FB00D80}" srcOrd="2" destOrd="0" presId="urn:microsoft.com/office/officeart/2018/2/layout/IconCircleList"/>
    <dgm:cxn modelId="{05A974D3-69CD-48D4-9C0B-84B714396467}" type="presParOf" srcId="{0CA09934-F71E-431F-B4A0-DDB00077ADE1}" destId="{C32756E8-0772-47B2-A1B3-B9E5566AE62C}" srcOrd="3" destOrd="0" presId="urn:microsoft.com/office/officeart/2018/2/layout/IconCircleList"/>
    <dgm:cxn modelId="{3D5CC24D-9CBA-4EE8-8271-8020E5EDAD00}" type="presParOf" srcId="{94A0DEF4-000F-4147-891E-725B5C99EE6F}" destId="{F35F2C7F-599A-48AB-853F-F467B3A388C3}" srcOrd="11" destOrd="0" presId="urn:microsoft.com/office/officeart/2018/2/layout/IconCircleList"/>
    <dgm:cxn modelId="{445B5458-CCD4-40F9-B376-E3C644E8717D}" type="presParOf" srcId="{94A0DEF4-000F-4147-891E-725B5C99EE6F}" destId="{7E88237A-FE1C-4C5B-B6FE-6A39A0A68C03}" srcOrd="12" destOrd="0" presId="urn:microsoft.com/office/officeart/2018/2/layout/IconCircleList"/>
    <dgm:cxn modelId="{BC5E0359-F885-470D-ACCD-7C24BA6A585D}" type="presParOf" srcId="{7E88237A-FE1C-4C5B-B6FE-6A39A0A68C03}" destId="{427439C5-679B-4640-8BFB-2C2F15623FCE}" srcOrd="0" destOrd="0" presId="urn:microsoft.com/office/officeart/2018/2/layout/IconCircleList"/>
    <dgm:cxn modelId="{9A840635-6709-4A0F-8EE0-E2245B6F0EC4}" type="presParOf" srcId="{7E88237A-FE1C-4C5B-B6FE-6A39A0A68C03}" destId="{196E0F44-031A-4504-815E-D57D9D8FF793}" srcOrd="1" destOrd="0" presId="urn:microsoft.com/office/officeart/2018/2/layout/IconCircleList"/>
    <dgm:cxn modelId="{A25C167C-6153-464D-BF7D-9ADF1594E70D}" type="presParOf" srcId="{7E88237A-FE1C-4C5B-B6FE-6A39A0A68C03}" destId="{D6819358-0AF7-4B41-B68E-434D7F61BED7}" srcOrd="2" destOrd="0" presId="urn:microsoft.com/office/officeart/2018/2/layout/IconCircleList"/>
    <dgm:cxn modelId="{F7AE56DE-1D59-4A71-A130-6EC2B332FDB5}" type="presParOf" srcId="{7E88237A-FE1C-4C5B-B6FE-6A39A0A68C03}" destId="{37D7AEE8-461E-4BA1-98FB-C0F418DC1603}" srcOrd="3" destOrd="0" presId="urn:microsoft.com/office/officeart/2018/2/layout/IconCircleList"/>
    <dgm:cxn modelId="{879CA974-07F1-45DA-B31E-191982BB2894}" type="presParOf" srcId="{94A0DEF4-000F-4147-891E-725B5C99EE6F}" destId="{D2AC9BA4-B92E-4711-8605-1DDA5E6507C2}" srcOrd="13" destOrd="0" presId="urn:microsoft.com/office/officeart/2018/2/layout/IconCircleList"/>
    <dgm:cxn modelId="{6456741B-F2A4-4A08-95DF-D2348D015430}" type="presParOf" srcId="{94A0DEF4-000F-4147-891E-725B5C99EE6F}" destId="{80DD030B-28CB-431A-BB86-5C723992F65A}" srcOrd="14" destOrd="0" presId="urn:microsoft.com/office/officeart/2018/2/layout/IconCircleList"/>
    <dgm:cxn modelId="{6B8082AA-40B8-4945-AFE6-E5637A3B588A}" type="presParOf" srcId="{80DD030B-28CB-431A-BB86-5C723992F65A}" destId="{3AE36826-1621-4692-AFEB-3A8CB76870AE}" srcOrd="0" destOrd="0" presId="urn:microsoft.com/office/officeart/2018/2/layout/IconCircleList"/>
    <dgm:cxn modelId="{5119310C-7BB7-4880-B600-3961EC3D90A9}" type="presParOf" srcId="{80DD030B-28CB-431A-BB86-5C723992F65A}" destId="{7FBE7EF3-5FB1-4356-9E65-CB7C96823C45}" srcOrd="1" destOrd="0" presId="urn:microsoft.com/office/officeart/2018/2/layout/IconCircleList"/>
    <dgm:cxn modelId="{D235F3CE-6B49-40C7-A60C-1912FC038CD3}" type="presParOf" srcId="{80DD030B-28CB-431A-BB86-5C723992F65A}" destId="{39705E3E-2617-4DB0-B8C8-F157068B401E}" srcOrd="2" destOrd="0" presId="urn:microsoft.com/office/officeart/2018/2/layout/IconCircleList"/>
    <dgm:cxn modelId="{81AB07C9-456E-4DC8-855C-A59A6D6E9CB6}" type="presParOf" srcId="{80DD030B-28CB-431A-BB86-5C723992F65A}" destId="{D99EE45B-71D3-4C85-A977-C107AC1C782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F4CFCC-9439-4A21-9F3F-D6D2146414BD}" type="doc">
      <dgm:prSet loTypeId="urn:microsoft.com/office/officeart/2005/8/layout/hProcess7" loCatId="list" qsTypeId="urn:microsoft.com/office/officeart/2005/8/quickstyle/simple1" qsCatId="simple" csTypeId="urn:microsoft.com/office/officeart/2005/8/colors/colorful4" csCatId="colorful" phldr="1"/>
      <dgm:spPr/>
      <dgm:t>
        <a:bodyPr/>
        <a:lstStyle/>
        <a:p>
          <a:endParaRPr lang="en-GB"/>
        </a:p>
      </dgm:t>
    </dgm:pt>
    <dgm:pt modelId="{342BEB4C-D5CF-4CA4-B999-BA21BF709BDB}">
      <dgm:prSet phldrT="[Text]"/>
      <dgm:spPr/>
      <dgm:t>
        <a:bodyPr/>
        <a:lstStyle/>
        <a:p>
          <a:r>
            <a:rPr lang="en-GB"/>
            <a:t>Tier 1</a:t>
          </a:r>
        </a:p>
      </dgm:t>
    </dgm:pt>
    <dgm:pt modelId="{FB7FCA3A-A825-42E3-BD38-91694D72CAC2}" type="parTrans" cxnId="{D01B0736-3BEB-4C91-8CE6-59D954B6FC13}">
      <dgm:prSet/>
      <dgm:spPr/>
      <dgm:t>
        <a:bodyPr/>
        <a:lstStyle/>
        <a:p>
          <a:endParaRPr lang="en-GB"/>
        </a:p>
      </dgm:t>
    </dgm:pt>
    <dgm:pt modelId="{08C48DC9-6F8C-49DD-9CB9-D3FEE257EC3B}" type="sibTrans" cxnId="{D01B0736-3BEB-4C91-8CE6-59D954B6FC13}">
      <dgm:prSet/>
      <dgm:spPr/>
      <dgm:t>
        <a:bodyPr/>
        <a:lstStyle/>
        <a:p>
          <a:endParaRPr lang="en-GB"/>
        </a:p>
      </dgm:t>
    </dgm:pt>
    <dgm:pt modelId="{EB101E43-6DB7-4925-B4A8-AD239B99C442}">
      <dgm:prSet phldrT="[Text]" custT="1"/>
      <dgm:spPr/>
      <dgm:t>
        <a:bodyPr/>
        <a:lstStyle/>
        <a:p>
          <a:r>
            <a:rPr lang="en-GB" sz="4000"/>
            <a:t>Universal</a:t>
          </a:r>
        </a:p>
        <a:p>
          <a:r>
            <a:rPr lang="en-GB" sz="1800"/>
            <a:t>Parents and schools access the videos and written advice on The Let's Make Sense Together page on Healthier Together Website</a:t>
          </a:r>
        </a:p>
      </dgm:t>
    </dgm:pt>
    <dgm:pt modelId="{14EB169F-70FC-473A-AFF3-CB0DF1A06409}" type="parTrans" cxnId="{9DD72673-06CC-4302-BC16-4009031842F6}">
      <dgm:prSet/>
      <dgm:spPr/>
      <dgm:t>
        <a:bodyPr/>
        <a:lstStyle/>
        <a:p>
          <a:endParaRPr lang="en-GB"/>
        </a:p>
      </dgm:t>
    </dgm:pt>
    <dgm:pt modelId="{BB27C274-609A-43FB-8FE8-98AD7ACEEB4E}" type="sibTrans" cxnId="{9DD72673-06CC-4302-BC16-4009031842F6}">
      <dgm:prSet/>
      <dgm:spPr/>
      <dgm:t>
        <a:bodyPr/>
        <a:lstStyle/>
        <a:p>
          <a:endParaRPr lang="en-GB"/>
        </a:p>
      </dgm:t>
    </dgm:pt>
    <dgm:pt modelId="{C6B906BC-1132-42FA-B7E0-77757616C1C1}">
      <dgm:prSet phldrT="[Text]"/>
      <dgm:spPr/>
      <dgm:t>
        <a:bodyPr/>
        <a:lstStyle/>
        <a:p>
          <a:r>
            <a:rPr lang="en-GB"/>
            <a:t>Tier 2</a:t>
          </a:r>
        </a:p>
      </dgm:t>
    </dgm:pt>
    <dgm:pt modelId="{530A5B25-C6EA-4F08-BC51-1E69D33628DA}" type="parTrans" cxnId="{E040BC8B-F57B-4B38-B1CA-E2548073ADCD}">
      <dgm:prSet/>
      <dgm:spPr/>
      <dgm:t>
        <a:bodyPr/>
        <a:lstStyle/>
        <a:p>
          <a:endParaRPr lang="en-GB"/>
        </a:p>
      </dgm:t>
    </dgm:pt>
    <dgm:pt modelId="{848B9BAE-AB65-4DBB-9AEA-92DADB7590FB}" type="sibTrans" cxnId="{E040BC8B-F57B-4B38-B1CA-E2548073ADCD}">
      <dgm:prSet/>
      <dgm:spPr/>
      <dgm:t>
        <a:bodyPr/>
        <a:lstStyle/>
        <a:p>
          <a:endParaRPr lang="en-GB"/>
        </a:p>
      </dgm:t>
    </dgm:pt>
    <dgm:pt modelId="{0A46637C-D6BB-4FCA-9ED3-D49C7914996F}">
      <dgm:prSet phldrT="[Text]" custT="1"/>
      <dgm:spPr/>
      <dgm:t>
        <a:bodyPr/>
        <a:lstStyle/>
        <a:p>
          <a:r>
            <a:rPr lang="en-GB" sz="4000"/>
            <a:t>Targeted</a:t>
          </a:r>
        </a:p>
        <a:p>
          <a:r>
            <a:rPr lang="en-GB" sz="1400"/>
            <a:t>Parents seek a medical referral to Occupational Therapy at </a:t>
          </a:r>
          <a:r>
            <a:rPr lang="en-GB" sz="1400" b="0" i="0"/>
            <a:t>York &amp; Scarborough  Teaching Hospitals NHS Foundation Trust where there is a physical impact on a child's functional ability. Parents supported to access the advice on Let's Make Sense Together and care open for 3 months so further advice can be accessed if needed</a:t>
          </a:r>
          <a:endParaRPr lang="en-GB" sz="1400"/>
        </a:p>
      </dgm:t>
    </dgm:pt>
    <dgm:pt modelId="{2C7B13AE-9F33-495C-860D-22E473F92BA7}" type="parTrans" cxnId="{04ADA71D-A3D1-44D1-B012-2BB7E65D475E}">
      <dgm:prSet/>
      <dgm:spPr/>
      <dgm:t>
        <a:bodyPr/>
        <a:lstStyle/>
        <a:p>
          <a:endParaRPr lang="en-GB"/>
        </a:p>
      </dgm:t>
    </dgm:pt>
    <dgm:pt modelId="{D7287DE3-1D22-4609-AFD6-A613FABDC4F8}" type="sibTrans" cxnId="{04ADA71D-A3D1-44D1-B012-2BB7E65D475E}">
      <dgm:prSet/>
      <dgm:spPr/>
      <dgm:t>
        <a:bodyPr/>
        <a:lstStyle/>
        <a:p>
          <a:endParaRPr lang="en-GB"/>
        </a:p>
      </dgm:t>
    </dgm:pt>
    <dgm:pt modelId="{61A17FB2-9910-438D-8D1F-1536AC0E2B53}">
      <dgm:prSet phldrT="[Text]"/>
      <dgm:spPr/>
      <dgm:t>
        <a:bodyPr/>
        <a:lstStyle/>
        <a:p>
          <a:r>
            <a:rPr lang="en-GB"/>
            <a:t>Tier 3</a:t>
          </a:r>
        </a:p>
      </dgm:t>
    </dgm:pt>
    <dgm:pt modelId="{9493EB99-2801-4881-B945-D5BA2896FAC9}" type="parTrans" cxnId="{1756E112-7687-4FB2-B271-0279BBA11857}">
      <dgm:prSet/>
      <dgm:spPr/>
      <dgm:t>
        <a:bodyPr/>
        <a:lstStyle/>
        <a:p>
          <a:endParaRPr lang="en-GB"/>
        </a:p>
      </dgm:t>
    </dgm:pt>
    <dgm:pt modelId="{E12B6E2E-5271-4E75-B893-868F51966239}" type="sibTrans" cxnId="{1756E112-7687-4FB2-B271-0279BBA11857}">
      <dgm:prSet/>
      <dgm:spPr/>
      <dgm:t>
        <a:bodyPr/>
        <a:lstStyle/>
        <a:p>
          <a:endParaRPr lang="en-GB"/>
        </a:p>
      </dgm:t>
    </dgm:pt>
    <dgm:pt modelId="{0F4DBC54-1F4E-4663-AB3D-6D982D835607}">
      <dgm:prSet phldrT="[Text]" custT="1"/>
      <dgm:spPr/>
      <dgm:t>
        <a:bodyPr/>
        <a:lstStyle/>
        <a:p>
          <a:r>
            <a:rPr lang="en-GB" sz="4000"/>
            <a:t>Specialist</a:t>
          </a:r>
        </a:p>
        <a:p>
          <a:r>
            <a:rPr lang="en-GB" sz="1400"/>
            <a:t>Medical referral to Occupational Therapy at </a:t>
          </a:r>
          <a:r>
            <a:rPr lang="en-GB" sz="1400" b="0" i="0"/>
            <a:t>York &amp; Scarborough  Teaching Hospitals NHS Foundation Trust where there is a physical impact on a child's functional ability. They have accessed the virtual information, but further advice is needed and /or it is indicated that OT is able to advise further in a solution focused approach.</a:t>
          </a:r>
          <a:endParaRPr lang="en-GB" sz="1400"/>
        </a:p>
      </dgm:t>
    </dgm:pt>
    <dgm:pt modelId="{65C667A7-9C8F-40DE-8A61-38DA78656A23}" type="parTrans" cxnId="{3FABAC74-E1C7-47ED-956F-E2C12C838786}">
      <dgm:prSet/>
      <dgm:spPr/>
      <dgm:t>
        <a:bodyPr/>
        <a:lstStyle/>
        <a:p>
          <a:endParaRPr lang="en-GB"/>
        </a:p>
      </dgm:t>
    </dgm:pt>
    <dgm:pt modelId="{1FFDA61B-A0F8-4F28-B3D0-C2617979D35D}" type="sibTrans" cxnId="{3FABAC74-E1C7-47ED-956F-E2C12C838786}">
      <dgm:prSet/>
      <dgm:spPr/>
      <dgm:t>
        <a:bodyPr/>
        <a:lstStyle/>
        <a:p>
          <a:endParaRPr lang="en-GB"/>
        </a:p>
      </dgm:t>
    </dgm:pt>
    <dgm:pt modelId="{EFF8E99E-C6AD-4482-8933-B1E559D2D61B}" type="pres">
      <dgm:prSet presAssocID="{5AF4CFCC-9439-4A21-9F3F-D6D2146414BD}" presName="Name0" presStyleCnt="0">
        <dgm:presLayoutVars>
          <dgm:dir/>
          <dgm:animLvl val="lvl"/>
          <dgm:resizeHandles val="exact"/>
        </dgm:presLayoutVars>
      </dgm:prSet>
      <dgm:spPr/>
    </dgm:pt>
    <dgm:pt modelId="{58FA5F2A-3581-4A37-A1FD-288FB3377B95}" type="pres">
      <dgm:prSet presAssocID="{342BEB4C-D5CF-4CA4-B999-BA21BF709BDB}" presName="compositeNode" presStyleCnt="0">
        <dgm:presLayoutVars>
          <dgm:bulletEnabled val="1"/>
        </dgm:presLayoutVars>
      </dgm:prSet>
      <dgm:spPr/>
    </dgm:pt>
    <dgm:pt modelId="{DC99FD13-A9CE-410E-B6E7-15134BE6645F}" type="pres">
      <dgm:prSet presAssocID="{342BEB4C-D5CF-4CA4-B999-BA21BF709BDB}" presName="bgRect" presStyleLbl="node1" presStyleIdx="0" presStyleCnt="3"/>
      <dgm:spPr/>
    </dgm:pt>
    <dgm:pt modelId="{F099E6B4-1A47-401F-8FF4-7F61D60ED5FF}" type="pres">
      <dgm:prSet presAssocID="{342BEB4C-D5CF-4CA4-B999-BA21BF709BDB}" presName="parentNode" presStyleLbl="node1" presStyleIdx="0" presStyleCnt="3">
        <dgm:presLayoutVars>
          <dgm:chMax val="0"/>
          <dgm:bulletEnabled val="1"/>
        </dgm:presLayoutVars>
      </dgm:prSet>
      <dgm:spPr/>
    </dgm:pt>
    <dgm:pt modelId="{734857AF-06D7-4D7B-8297-7E5E3EDBD88F}" type="pres">
      <dgm:prSet presAssocID="{342BEB4C-D5CF-4CA4-B999-BA21BF709BDB}" presName="childNode" presStyleLbl="node1" presStyleIdx="0" presStyleCnt="3">
        <dgm:presLayoutVars>
          <dgm:bulletEnabled val="1"/>
        </dgm:presLayoutVars>
      </dgm:prSet>
      <dgm:spPr/>
    </dgm:pt>
    <dgm:pt modelId="{76AC9E61-A7A7-4283-BF1B-1E69C4596FDC}" type="pres">
      <dgm:prSet presAssocID="{08C48DC9-6F8C-49DD-9CB9-D3FEE257EC3B}" presName="hSp" presStyleCnt="0"/>
      <dgm:spPr/>
    </dgm:pt>
    <dgm:pt modelId="{0C66DF80-2AC6-4B19-A72D-6D39DCA5B21C}" type="pres">
      <dgm:prSet presAssocID="{08C48DC9-6F8C-49DD-9CB9-D3FEE257EC3B}" presName="vProcSp" presStyleCnt="0"/>
      <dgm:spPr/>
    </dgm:pt>
    <dgm:pt modelId="{B72D3B2F-DB9D-4D38-8E28-F02C83F59AAF}" type="pres">
      <dgm:prSet presAssocID="{08C48DC9-6F8C-49DD-9CB9-D3FEE257EC3B}" presName="vSp1" presStyleCnt="0"/>
      <dgm:spPr/>
    </dgm:pt>
    <dgm:pt modelId="{7908697F-0344-4383-BD48-E0EE6EFE6ACD}" type="pres">
      <dgm:prSet presAssocID="{08C48DC9-6F8C-49DD-9CB9-D3FEE257EC3B}" presName="simulatedConn" presStyleLbl="solidFgAcc1" presStyleIdx="0" presStyleCnt="2"/>
      <dgm:spPr/>
    </dgm:pt>
    <dgm:pt modelId="{90CFF32E-285D-4868-A3B3-57305BF388F2}" type="pres">
      <dgm:prSet presAssocID="{08C48DC9-6F8C-49DD-9CB9-D3FEE257EC3B}" presName="vSp2" presStyleCnt="0"/>
      <dgm:spPr/>
    </dgm:pt>
    <dgm:pt modelId="{C636C8CF-953E-44B5-B3B8-47064E5184A0}" type="pres">
      <dgm:prSet presAssocID="{08C48DC9-6F8C-49DD-9CB9-D3FEE257EC3B}" presName="sibTrans" presStyleCnt="0"/>
      <dgm:spPr/>
    </dgm:pt>
    <dgm:pt modelId="{D19A16BA-0576-4DFC-9E1A-8E4140799579}" type="pres">
      <dgm:prSet presAssocID="{C6B906BC-1132-42FA-B7E0-77757616C1C1}" presName="compositeNode" presStyleCnt="0">
        <dgm:presLayoutVars>
          <dgm:bulletEnabled val="1"/>
        </dgm:presLayoutVars>
      </dgm:prSet>
      <dgm:spPr/>
    </dgm:pt>
    <dgm:pt modelId="{44AC2971-0B79-44B7-8A2A-16C27FD14CA3}" type="pres">
      <dgm:prSet presAssocID="{C6B906BC-1132-42FA-B7E0-77757616C1C1}" presName="bgRect" presStyleLbl="node1" presStyleIdx="1" presStyleCnt="3"/>
      <dgm:spPr/>
    </dgm:pt>
    <dgm:pt modelId="{81FF7E27-1FB4-4D30-8495-4573A7F63636}" type="pres">
      <dgm:prSet presAssocID="{C6B906BC-1132-42FA-B7E0-77757616C1C1}" presName="parentNode" presStyleLbl="node1" presStyleIdx="1" presStyleCnt="3">
        <dgm:presLayoutVars>
          <dgm:chMax val="0"/>
          <dgm:bulletEnabled val="1"/>
        </dgm:presLayoutVars>
      </dgm:prSet>
      <dgm:spPr/>
    </dgm:pt>
    <dgm:pt modelId="{9749F6F1-1828-485D-BC16-5199098F691D}" type="pres">
      <dgm:prSet presAssocID="{C6B906BC-1132-42FA-B7E0-77757616C1C1}" presName="childNode" presStyleLbl="node1" presStyleIdx="1" presStyleCnt="3">
        <dgm:presLayoutVars>
          <dgm:bulletEnabled val="1"/>
        </dgm:presLayoutVars>
      </dgm:prSet>
      <dgm:spPr/>
    </dgm:pt>
    <dgm:pt modelId="{318C4EB8-7278-4CE4-A241-2A0163D1DCB3}" type="pres">
      <dgm:prSet presAssocID="{848B9BAE-AB65-4DBB-9AEA-92DADB7590FB}" presName="hSp" presStyleCnt="0"/>
      <dgm:spPr/>
    </dgm:pt>
    <dgm:pt modelId="{9CE66880-F771-4FBE-8D2B-7DF0B9367A3E}" type="pres">
      <dgm:prSet presAssocID="{848B9BAE-AB65-4DBB-9AEA-92DADB7590FB}" presName="vProcSp" presStyleCnt="0"/>
      <dgm:spPr/>
    </dgm:pt>
    <dgm:pt modelId="{02C1D531-EA8D-4FF7-A5A9-C5187B8E76CD}" type="pres">
      <dgm:prSet presAssocID="{848B9BAE-AB65-4DBB-9AEA-92DADB7590FB}" presName="vSp1" presStyleCnt="0"/>
      <dgm:spPr/>
    </dgm:pt>
    <dgm:pt modelId="{7899E4F6-64B0-407C-B75C-F1E4D8A4C0A8}" type="pres">
      <dgm:prSet presAssocID="{848B9BAE-AB65-4DBB-9AEA-92DADB7590FB}" presName="simulatedConn" presStyleLbl="solidFgAcc1" presStyleIdx="1" presStyleCnt="2"/>
      <dgm:spPr/>
    </dgm:pt>
    <dgm:pt modelId="{30E601B1-430E-4691-BCE6-CC3DCF7E0A75}" type="pres">
      <dgm:prSet presAssocID="{848B9BAE-AB65-4DBB-9AEA-92DADB7590FB}" presName="vSp2" presStyleCnt="0"/>
      <dgm:spPr/>
    </dgm:pt>
    <dgm:pt modelId="{74297EEE-CD44-4614-9A82-542BAA501605}" type="pres">
      <dgm:prSet presAssocID="{848B9BAE-AB65-4DBB-9AEA-92DADB7590FB}" presName="sibTrans" presStyleCnt="0"/>
      <dgm:spPr/>
    </dgm:pt>
    <dgm:pt modelId="{D0E97786-4B86-4352-8C47-08FB3EC72893}" type="pres">
      <dgm:prSet presAssocID="{61A17FB2-9910-438D-8D1F-1536AC0E2B53}" presName="compositeNode" presStyleCnt="0">
        <dgm:presLayoutVars>
          <dgm:bulletEnabled val="1"/>
        </dgm:presLayoutVars>
      </dgm:prSet>
      <dgm:spPr/>
    </dgm:pt>
    <dgm:pt modelId="{315226FC-1B87-406B-8AB0-678C620E485E}" type="pres">
      <dgm:prSet presAssocID="{61A17FB2-9910-438D-8D1F-1536AC0E2B53}" presName="bgRect" presStyleLbl="node1" presStyleIdx="2" presStyleCnt="3" custLinFactNeighborX="23" custLinFactNeighborY="250"/>
      <dgm:spPr/>
    </dgm:pt>
    <dgm:pt modelId="{AAD958D9-C3D4-49C8-87C7-5B4484F1B5CD}" type="pres">
      <dgm:prSet presAssocID="{61A17FB2-9910-438D-8D1F-1536AC0E2B53}" presName="parentNode" presStyleLbl="node1" presStyleIdx="2" presStyleCnt="3">
        <dgm:presLayoutVars>
          <dgm:chMax val="0"/>
          <dgm:bulletEnabled val="1"/>
        </dgm:presLayoutVars>
      </dgm:prSet>
      <dgm:spPr/>
    </dgm:pt>
    <dgm:pt modelId="{B8DBC9C7-8F40-43C2-B500-8891158DF51F}" type="pres">
      <dgm:prSet presAssocID="{61A17FB2-9910-438D-8D1F-1536AC0E2B53}" presName="childNode" presStyleLbl="node1" presStyleIdx="2" presStyleCnt="3">
        <dgm:presLayoutVars>
          <dgm:bulletEnabled val="1"/>
        </dgm:presLayoutVars>
      </dgm:prSet>
      <dgm:spPr/>
    </dgm:pt>
  </dgm:ptLst>
  <dgm:cxnLst>
    <dgm:cxn modelId="{1756E112-7687-4FB2-B271-0279BBA11857}" srcId="{5AF4CFCC-9439-4A21-9F3F-D6D2146414BD}" destId="{61A17FB2-9910-438D-8D1F-1536AC0E2B53}" srcOrd="2" destOrd="0" parTransId="{9493EB99-2801-4881-B945-D5BA2896FAC9}" sibTransId="{E12B6E2E-5271-4E75-B893-868F51966239}"/>
    <dgm:cxn modelId="{04ADA71D-A3D1-44D1-B012-2BB7E65D475E}" srcId="{C6B906BC-1132-42FA-B7E0-77757616C1C1}" destId="{0A46637C-D6BB-4FCA-9ED3-D49C7914996F}" srcOrd="0" destOrd="0" parTransId="{2C7B13AE-9F33-495C-860D-22E473F92BA7}" sibTransId="{D7287DE3-1D22-4609-AFD6-A613FABDC4F8}"/>
    <dgm:cxn modelId="{9BC08931-7B04-46AF-811A-27F195F32E90}" type="presOf" srcId="{342BEB4C-D5CF-4CA4-B999-BA21BF709BDB}" destId="{F099E6B4-1A47-401F-8FF4-7F61D60ED5FF}" srcOrd="1" destOrd="0" presId="urn:microsoft.com/office/officeart/2005/8/layout/hProcess7"/>
    <dgm:cxn modelId="{D01B0736-3BEB-4C91-8CE6-59D954B6FC13}" srcId="{5AF4CFCC-9439-4A21-9F3F-D6D2146414BD}" destId="{342BEB4C-D5CF-4CA4-B999-BA21BF709BDB}" srcOrd="0" destOrd="0" parTransId="{FB7FCA3A-A825-42E3-BD38-91694D72CAC2}" sibTransId="{08C48DC9-6F8C-49DD-9CB9-D3FEE257EC3B}"/>
    <dgm:cxn modelId="{CE7E3469-65AA-4AE1-B4D3-C6504D20A325}" type="presOf" srcId="{C6B906BC-1132-42FA-B7E0-77757616C1C1}" destId="{44AC2971-0B79-44B7-8A2A-16C27FD14CA3}" srcOrd="0" destOrd="0" presId="urn:microsoft.com/office/officeart/2005/8/layout/hProcess7"/>
    <dgm:cxn modelId="{D89E954D-0411-48F3-BE5B-B3993DCDB8BE}" type="presOf" srcId="{0A46637C-D6BB-4FCA-9ED3-D49C7914996F}" destId="{9749F6F1-1828-485D-BC16-5199098F691D}" srcOrd="0" destOrd="0" presId="urn:microsoft.com/office/officeart/2005/8/layout/hProcess7"/>
    <dgm:cxn modelId="{9DD72673-06CC-4302-BC16-4009031842F6}" srcId="{342BEB4C-D5CF-4CA4-B999-BA21BF709BDB}" destId="{EB101E43-6DB7-4925-B4A8-AD239B99C442}" srcOrd="0" destOrd="0" parTransId="{14EB169F-70FC-473A-AFF3-CB0DF1A06409}" sibTransId="{BB27C274-609A-43FB-8FE8-98AD7ACEEB4E}"/>
    <dgm:cxn modelId="{3FABAC74-E1C7-47ED-956F-E2C12C838786}" srcId="{61A17FB2-9910-438D-8D1F-1536AC0E2B53}" destId="{0F4DBC54-1F4E-4663-AB3D-6D982D835607}" srcOrd="0" destOrd="0" parTransId="{65C667A7-9C8F-40DE-8A61-38DA78656A23}" sibTransId="{1FFDA61B-A0F8-4F28-B3D0-C2617979D35D}"/>
    <dgm:cxn modelId="{BAFC7D58-44EB-42FE-B70E-2C6B50B76605}" type="presOf" srcId="{61A17FB2-9910-438D-8D1F-1536AC0E2B53}" destId="{315226FC-1B87-406B-8AB0-678C620E485E}" srcOrd="0" destOrd="0" presId="urn:microsoft.com/office/officeart/2005/8/layout/hProcess7"/>
    <dgm:cxn modelId="{E040BC8B-F57B-4B38-B1CA-E2548073ADCD}" srcId="{5AF4CFCC-9439-4A21-9F3F-D6D2146414BD}" destId="{C6B906BC-1132-42FA-B7E0-77757616C1C1}" srcOrd="1" destOrd="0" parTransId="{530A5B25-C6EA-4F08-BC51-1E69D33628DA}" sibTransId="{848B9BAE-AB65-4DBB-9AEA-92DADB7590FB}"/>
    <dgm:cxn modelId="{43203F97-D196-4C1A-93E0-99745607310C}" type="presOf" srcId="{5AF4CFCC-9439-4A21-9F3F-D6D2146414BD}" destId="{EFF8E99E-C6AD-4482-8933-B1E559D2D61B}" srcOrd="0" destOrd="0" presId="urn:microsoft.com/office/officeart/2005/8/layout/hProcess7"/>
    <dgm:cxn modelId="{94743A99-5B71-4196-B23C-2B6911EF6166}" type="presOf" srcId="{C6B906BC-1132-42FA-B7E0-77757616C1C1}" destId="{81FF7E27-1FB4-4D30-8495-4573A7F63636}" srcOrd="1" destOrd="0" presId="urn:microsoft.com/office/officeart/2005/8/layout/hProcess7"/>
    <dgm:cxn modelId="{E57379B4-05B8-4CE3-97E6-14886A546EF5}" type="presOf" srcId="{EB101E43-6DB7-4925-B4A8-AD239B99C442}" destId="{734857AF-06D7-4D7B-8297-7E5E3EDBD88F}" srcOrd="0" destOrd="0" presId="urn:microsoft.com/office/officeart/2005/8/layout/hProcess7"/>
    <dgm:cxn modelId="{F2707EBA-559C-45E9-93A5-139D35640B8E}" type="presOf" srcId="{342BEB4C-D5CF-4CA4-B999-BA21BF709BDB}" destId="{DC99FD13-A9CE-410E-B6E7-15134BE6645F}" srcOrd="0" destOrd="0" presId="urn:microsoft.com/office/officeart/2005/8/layout/hProcess7"/>
    <dgm:cxn modelId="{577DB0D2-CB92-421E-8FA7-7D2E38880A6F}" type="presOf" srcId="{0F4DBC54-1F4E-4663-AB3D-6D982D835607}" destId="{B8DBC9C7-8F40-43C2-B500-8891158DF51F}" srcOrd="0" destOrd="0" presId="urn:microsoft.com/office/officeart/2005/8/layout/hProcess7"/>
    <dgm:cxn modelId="{27808EEC-4CFD-4848-A5AF-19694E092116}" type="presOf" srcId="{61A17FB2-9910-438D-8D1F-1536AC0E2B53}" destId="{AAD958D9-C3D4-49C8-87C7-5B4484F1B5CD}" srcOrd="1" destOrd="0" presId="urn:microsoft.com/office/officeart/2005/8/layout/hProcess7"/>
    <dgm:cxn modelId="{85282B01-9C2C-4CF3-BF0C-E7FB6448CD5A}" type="presParOf" srcId="{EFF8E99E-C6AD-4482-8933-B1E559D2D61B}" destId="{58FA5F2A-3581-4A37-A1FD-288FB3377B95}" srcOrd="0" destOrd="0" presId="urn:microsoft.com/office/officeart/2005/8/layout/hProcess7"/>
    <dgm:cxn modelId="{7127D789-CC08-4DAF-9F23-CF0D443EDEE8}" type="presParOf" srcId="{58FA5F2A-3581-4A37-A1FD-288FB3377B95}" destId="{DC99FD13-A9CE-410E-B6E7-15134BE6645F}" srcOrd="0" destOrd="0" presId="urn:microsoft.com/office/officeart/2005/8/layout/hProcess7"/>
    <dgm:cxn modelId="{8EF20E75-5974-4CAA-8CC3-EB9C143983C8}" type="presParOf" srcId="{58FA5F2A-3581-4A37-A1FD-288FB3377B95}" destId="{F099E6B4-1A47-401F-8FF4-7F61D60ED5FF}" srcOrd="1" destOrd="0" presId="urn:microsoft.com/office/officeart/2005/8/layout/hProcess7"/>
    <dgm:cxn modelId="{47CD3C5C-A2E0-4F39-9425-5BA763A37D27}" type="presParOf" srcId="{58FA5F2A-3581-4A37-A1FD-288FB3377B95}" destId="{734857AF-06D7-4D7B-8297-7E5E3EDBD88F}" srcOrd="2" destOrd="0" presId="urn:microsoft.com/office/officeart/2005/8/layout/hProcess7"/>
    <dgm:cxn modelId="{81D84C5D-52B5-471D-B998-089D74BD921E}" type="presParOf" srcId="{EFF8E99E-C6AD-4482-8933-B1E559D2D61B}" destId="{76AC9E61-A7A7-4283-BF1B-1E69C4596FDC}" srcOrd="1" destOrd="0" presId="urn:microsoft.com/office/officeart/2005/8/layout/hProcess7"/>
    <dgm:cxn modelId="{665FB03F-D4D6-4392-B5AE-87FB1459E434}" type="presParOf" srcId="{EFF8E99E-C6AD-4482-8933-B1E559D2D61B}" destId="{0C66DF80-2AC6-4B19-A72D-6D39DCA5B21C}" srcOrd="2" destOrd="0" presId="urn:microsoft.com/office/officeart/2005/8/layout/hProcess7"/>
    <dgm:cxn modelId="{6CB3FCC4-B4DD-450F-B87D-CFE73DC1BEE9}" type="presParOf" srcId="{0C66DF80-2AC6-4B19-A72D-6D39DCA5B21C}" destId="{B72D3B2F-DB9D-4D38-8E28-F02C83F59AAF}" srcOrd="0" destOrd="0" presId="urn:microsoft.com/office/officeart/2005/8/layout/hProcess7"/>
    <dgm:cxn modelId="{F46E2D5E-5F9F-4B9F-B6E1-B2533A026861}" type="presParOf" srcId="{0C66DF80-2AC6-4B19-A72D-6D39DCA5B21C}" destId="{7908697F-0344-4383-BD48-E0EE6EFE6ACD}" srcOrd="1" destOrd="0" presId="urn:microsoft.com/office/officeart/2005/8/layout/hProcess7"/>
    <dgm:cxn modelId="{6AC103E9-088A-4877-80A0-CC3D02EF6B36}" type="presParOf" srcId="{0C66DF80-2AC6-4B19-A72D-6D39DCA5B21C}" destId="{90CFF32E-285D-4868-A3B3-57305BF388F2}" srcOrd="2" destOrd="0" presId="urn:microsoft.com/office/officeart/2005/8/layout/hProcess7"/>
    <dgm:cxn modelId="{83A55567-0AB2-49E2-AE93-FD540494FCE4}" type="presParOf" srcId="{EFF8E99E-C6AD-4482-8933-B1E559D2D61B}" destId="{C636C8CF-953E-44B5-B3B8-47064E5184A0}" srcOrd="3" destOrd="0" presId="urn:microsoft.com/office/officeart/2005/8/layout/hProcess7"/>
    <dgm:cxn modelId="{950812AF-7137-4672-9848-C2F46DBC224A}" type="presParOf" srcId="{EFF8E99E-C6AD-4482-8933-B1E559D2D61B}" destId="{D19A16BA-0576-4DFC-9E1A-8E4140799579}" srcOrd="4" destOrd="0" presId="urn:microsoft.com/office/officeart/2005/8/layout/hProcess7"/>
    <dgm:cxn modelId="{170CD77D-7193-4FCE-87BD-C95AFB9C8E62}" type="presParOf" srcId="{D19A16BA-0576-4DFC-9E1A-8E4140799579}" destId="{44AC2971-0B79-44B7-8A2A-16C27FD14CA3}" srcOrd="0" destOrd="0" presId="urn:microsoft.com/office/officeart/2005/8/layout/hProcess7"/>
    <dgm:cxn modelId="{C2A3E4E7-712A-420F-B281-E2FDD8058372}" type="presParOf" srcId="{D19A16BA-0576-4DFC-9E1A-8E4140799579}" destId="{81FF7E27-1FB4-4D30-8495-4573A7F63636}" srcOrd="1" destOrd="0" presId="urn:microsoft.com/office/officeart/2005/8/layout/hProcess7"/>
    <dgm:cxn modelId="{CE05521D-A303-42D8-95F4-087DE9762AB1}" type="presParOf" srcId="{D19A16BA-0576-4DFC-9E1A-8E4140799579}" destId="{9749F6F1-1828-485D-BC16-5199098F691D}" srcOrd="2" destOrd="0" presId="urn:microsoft.com/office/officeart/2005/8/layout/hProcess7"/>
    <dgm:cxn modelId="{F840EA4C-23D8-4A3D-BDA0-9269BACBF8B4}" type="presParOf" srcId="{EFF8E99E-C6AD-4482-8933-B1E559D2D61B}" destId="{318C4EB8-7278-4CE4-A241-2A0163D1DCB3}" srcOrd="5" destOrd="0" presId="urn:microsoft.com/office/officeart/2005/8/layout/hProcess7"/>
    <dgm:cxn modelId="{ACD1F7A8-4E72-4C71-BCD3-CF78B729FD4A}" type="presParOf" srcId="{EFF8E99E-C6AD-4482-8933-B1E559D2D61B}" destId="{9CE66880-F771-4FBE-8D2B-7DF0B9367A3E}" srcOrd="6" destOrd="0" presId="urn:microsoft.com/office/officeart/2005/8/layout/hProcess7"/>
    <dgm:cxn modelId="{0D557978-106B-4089-9C82-347C0BCF6CDD}" type="presParOf" srcId="{9CE66880-F771-4FBE-8D2B-7DF0B9367A3E}" destId="{02C1D531-EA8D-4FF7-A5A9-C5187B8E76CD}" srcOrd="0" destOrd="0" presId="urn:microsoft.com/office/officeart/2005/8/layout/hProcess7"/>
    <dgm:cxn modelId="{D6C36A3A-6735-4B9C-8CDA-68154E862B9D}" type="presParOf" srcId="{9CE66880-F771-4FBE-8D2B-7DF0B9367A3E}" destId="{7899E4F6-64B0-407C-B75C-F1E4D8A4C0A8}" srcOrd="1" destOrd="0" presId="urn:microsoft.com/office/officeart/2005/8/layout/hProcess7"/>
    <dgm:cxn modelId="{9A7C1770-755C-4818-BE33-C735B05E2890}" type="presParOf" srcId="{9CE66880-F771-4FBE-8D2B-7DF0B9367A3E}" destId="{30E601B1-430E-4691-BCE6-CC3DCF7E0A75}" srcOrd="2" destOrd="0" presId="urn:microsoft.com/office/officeart/2005/8/layout/hProcess7"/>
    <dgm:cxn modelId="{F6FD858A-4E74-44FE-A98C-B99F2614137C}" type="presParOf" srcId="{EFF8E99E-C6AD-4482-8933-B1E559D2D61B}" destId="{74297EEE-CD44-4614-9A82-542BAA501605}" srcOrd="7" destOrd="0" presId="urn:microsoft.com/office/officeart/2005/8/layout/hProcess7"/>
    <dgm:cxn modelId="{CDD17E1B-E7D0-468C-9520-B910C6A1B080}" type="presParOf" srcId="{EFF8E99E-C6AD-4482-8933-B1E559D2D61B}" destId="{D0E97786-4B86-4352-8C47-08FB3EC72893}" srcOrd="8" destOrd="0" presId="urn:microsoft.com/office/officeart/2005/8/layout/hProcess7"/>
    <dgm:cxn modelId="{22324C15-7892-46BA-900D-109C943017FD}" type="presParOf" srcId="{D0E97786-4B86-4352-8C47-08FB3EC72893}" destId="{315226FC-1B87-406B-8AB0-678C620E485E}" srcOrd="0" destOrd="0" presId="urn:microsoft.com/office/officeart/2005/8/layout/hProcess7"/>
    <dgm:cxn modelId="{D9A81C9D-4A2A-4BD0-808A-EF642730E2B8}" type="presParOf" srcId="{D0E97786-4B86-4352-8C47-08FB3EC72893}" destId="{AAD958D9-C3D4-49C8-87C7-5B4484F1B5CD}" srcOrd="1" destOrd="0" presId="urn:microsoft.com/office/officeart/2005/8/layout/hProcess7"/>
    <dgm:cxn modelId="{1683DC6B-EAE9-4B5D-A11E-0397C4169A41}" type="presParOf" srcId="{D0E97786-4B86-4352-8C47-08FB3EC72893}" destId="{B8DBC9C7-8F40-43C2-B500-8891158DF51F}"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E39E4-44EE-4A04-B094-D198D03CC8E5}">
      <dsp:nvSpPr>
        <dsp:cNvPr id="0" name=""/>
        <dsp:cNvSpPr/>
      </dsp:nvSpPr>
      <dsp:spPr>
        <a:xfrm>
          <a:off x="0" y="448583"/>
          <a:ext cx="6666833" cy="136714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GB" sz="5700" kern="1200" baseline="0">
              <a:solidFill>
                <a:srgbClr val="FFFFFF"/>
              </a:solidFill>
              <a:latin typeface="Calibri" panose="020F0502020204030204"/>
              <a:ea typeface="+mn-ea"/>
              <a:cs typeface="+mn-cs"/>
            </a:rPr>
            <a:t>Joint Attention </a:t>
          </a:r>
          <a:endParaRPr lang="en-US" sz="5700" kern="1200">
            <a:solidFill>
              <a:srgbClr val="FFFFFF"/>
            </a:solidFill>
            <a:latin typeface="Calibri" panose="020F0502020204030204"/>
            <a:ea typeface="+mn-ea"/>
            <a:cs typeface="+mn-cs"/>
          </a:endParaRPr>
        </a:p>
      </dsp:txBody>
      <dsp:txXfrm>
        <a:off x="66738" y="515321"/>
        <a:ext cx="6533357" cy="1233668"/>
      </dsp:txXfrm>
    </dsp:sp>
    <dsp:sp modelId="{6970F79B-0BF8-42CC-9E8F-5007C7183430}">
      <dsp:nvSpPr>
        <dsp:cNvPr id="0" name=""/>
        <dsp:cNvSpPr/>
      </dsp:nvSpPr>
      <dsp:spPr>
        <a:xfrm>
          <a:off x="0" y="1979888"/>
          <a:ext cx="6666833" cy="1367144"/>
        </a:xfrm>
        <a:prstGeom prst="roundRect">
          <a:avLst/>
        </a:prstGeom>
        <a:gradFill rotWithShape="0">
          <a:gsLst>
            <a:gs pos="0">
              <a:schemeClr val="accent2">
                <a:hueOff val="-2339698"/>
                <a:satOff val="-10729"/>
                <a:lumOff val="5392"/>
                <a:alphaOff val="0"/>
                <a:satMod val="103000"/>
                <a:lumMod val="102000"/>
                <a:tint val="94000"/>
              </a:schemeClr>
            </a:gs>
            <a:gs pos="50000">
              <a:schemeClr val="accent2">
                <a:hueOff val="-2339698"/>
                <a:satOff val="-10729"/>
                <a:lumOff val="5392"/>
                <a:alphaOff val="0"/>
                <a:satMod val="110000"/>
                <a:lumMod val="100000"/>
                <a:shade val="100000"/>
              </a:schemeClr>
            </a:gs>
            <a:gs pos="100000">
              <a:schemeClr val="accent2">
                <a:hueOff val="-2339698"/>
                <a:satOff val="-10729"/>
                <a:lumOff val="5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GB" sz="5700" kern="1200" baseline="0">
              <a:solidFill>
                <a:srgbClr val="FFFFFF"/>
              </a:solidFill>
              <a:latin typeface="Calibri" panose="020F0502020204030204"/>
              <a:ea typeface="+mn-ea"/>
              <a:cs typeface="+mn-cs"/>
            </a:rPr>
            <a:t>Intensive Interaction </a:t>
          </a:r>
          <a:endParaRPr lang="en-US" sz="5700" kern="1200">
            <a:solidFill>
              <a:srgbClr val="FFFFFF"/>
            </a:solidFill>
            <a:latin typeface="Calibri" panose="020F0502020204030204"/>
            <a:ea typeface="+mn-ea"/>
            <a:cs typeface="+mn-cs"/>
          </a:endParaRPr>
        </a:p>
      </dsp:txBody>
      <dsp:txXfrm>
        <a:off x="66738" y="2046626"/>
        <a:ext cx="6533357" cy="1233668"/>
      </dsp:txXfrm>
    </dsp:sp>
    <dsp:sp modelId="{4C33DD16-5EB8-4BD6-AA86-927A7425D6A6}">
      <dsp:nvSpPr>
        <dsp:cNvPr id="0" name=""/>
        <dsp:cNvSpPr/>
      </dsp:nvSpPr>
      <dsp:spPr>
        <a:xfrm>
          <a:off x="0" y="3511193"/>
          <a:ext cx="6666833" cy="1367144"/>
        </a:xfrm>
        <a:prstGeom prst="roundRect">
          <a:avLst/>
        </a:prstGeom>
        <a:gradFill rotWithShape="0">
          <a:gsLst>
            <a:gs pos="0">
              <a:schemeClr val="accent2">
                <a:hueOff val="-4679396"/>
                <a:satOff val="-21459"/>
                <a:lumOff val="10784"/>
                <a:alphaOff val="0"/>
                <a:satMod val="103000"/>
                <a:lumMod val="102000"/>
                <a:tint val="94000"/>
              </a:schemeClr>
            </a:gs>
            <a:gs pos="50000">
              <a:schemeClr val="accent2">
                <a:hueOff val="-4679396"/>
                <a:satOff val="-21459"/>
                <a:lumOff val="10784"/>
                <a:alphaOff val="0"/>
                <a:satMod val="110000"/>
                <a:lumMod val="100000"/>
                <a:shade val="100000"/>
              </a:schemeClr>
            </a:gs>
            <a:gs pos="100000">
              <a:schemeClr val="accent2">
                <a:hueOff val="-4679396"/>
                <a:satOff val="-21459"/>
                <a:lumOff val="10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GB" sz="5700" kern="1200" baseline="0" dirty="0">
              <a:latin typeface="Calibri"/>
              <a:ea typeface="+mn-ea"/>
              <a:cs typeface="+mn-cs"/>
            </a:rPr>
            <a:t>Use of questioning</a:t>
          </a:r>
          <a:endParaRPr lang="en-US" sz="5700" kern="1200" dirty="0">
            <a:latin typeface="Calibri" panose="020F0502020204030204"/>
            <a:ea typeface="+mn-ea"/>
            <a:cs typeface="+mn-cs"/>
          </a:endParaRPr>
        </a:p>
      </dsp:txBody>
      <dsp:txXfrm>
        <a:off x="66738" y="3577931"/>
        <a:ext cx="6533357" cy="12336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55A49-091F-412F-B159-57E03EF0670D}">
      <dsp:nvSpPr>
        <dsp:cNvPr id="0" name=""/>
        <dsp:cNvSpPr/>
      </dsp:nvSpPr>
      <dsp:spPr>
        <a:xfrm>
          <a:off x="307345" y="1546"/>
          <a:ext cx="3222855" cy="19337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Playing peek-a-boo</a:t>
          </a:r>
          <a:endParaRPr lang="en-US" sz="2100" kern="1200"/>
        </a:p>
      </dsp:txBody>
      <dsp:txXfrm>
        <a:off x="307345" y="1546"/>
        <a:ext cx="3222855" cy="1933713"/>
      </dsp:txXfrm>
    </dsp:sp>
    <dsp:sp modelId="{8F76BCDD-BB86-4C61-856B-CF35A018FBDE}">
      <dsp:nvSpPr>
        <dsp:cNvPr id="0" name=""/>
        <dsp:cNvSpPr/>
      </dsp:nvSpPr>
      <dsp:spPr>
        <a:xfrm>
          <a:off x="3852486" y="1546"/>
          <a:ext cx="3222855" cy="1933713"/>
        </a:xfrm>
        <a:prstGeom prst="rect">
          <a:avLst/>
        </a:prstGeom>
        <a:solidFill>
          <a:schemeClr val="accent5">
            <a:hueOff val="616734"/>
            <a:satOff val="-10709"/>
            <a:lumOff val="-2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Using novelty objects</a:t>
          </a:r>
          <a:endParaRPr lang="en-US" sz="2100" kern="1200"/>
        </a:p>
      </dsp:txBody>
      <dsp:txXfrm>
        <a:off x="3852486" y="1546"/>
        <a:ext cx="3222855" cy="1933713"/>
      </dsp:txXfrm>
    </dsp:sp>
    <dsp:sp modelId="{0E242484-B2F6-4E11-BC25-F6BA9569E170}">
      <dsp:nvSpPr>
        <dsp:cNvPr id="0" name=""/>
        <dsp:cNvSpPr/>
      </dsp:nvSpPr>
      <dsp:spPr>
        <a:xfrm>
          <a:off x="7397627" y="1546"/>
          <a:ext cx="3222855" cy="1933713"/>
        </a:xfrm>
        <a:prstGeom prst="rect">
          <a:avLst/>
        </a:prstGeom>
        <a:solidFill>
          <a:schemeClr val="accent5">
            <a:hueOff val="1233468"/>
            <a:satOff val="-21418"/>
            <a:lumOff val="-4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Singing songs</a:t>
          </a:r>
          <a:endParaRPr lang="en-US" sz="2100" kern="1200"/>
        </a:p>
      </dsp:txBody>
      <dsp:txXfrm>
        <a:off x="7397627" y="1546"/>
        <a:ext cx="3222855" cy="1933713"/>
      </dsp:txXfrm>
    </dsp:sp>
    <dsp:sp modelId="{9027988A-6F0F-4179-A423-39AEF6175B8C}">
      <dsp:nvSpPr>
        <dsp:cNvPr id="0" name=""/>
        <dsp:cNvSpPr/>
      </dsp:nvSpPr>
      <dsp:spPr>
        <a:xfrm>
          <a:off x="307345" y="2257545"/>
          <a:ext cx="3222855" cy="1933713"/>
        </a:xfrm>
        <a:prstGeom prst="rect">
          <a:avLst/>
        </a:prstGeom>
        <a:solidFill>
          <a:schemeClr val="accent5">
            <a:hueOff val="1850202"/>
            <a:satOff val="-32127"/>
            <a:lumOff val="-6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Sharing genuine interest in an activity – SST</a:t>
          </a:r>
          <a:endParaRPr lang="en-US" sz="2100" kern="1200"/>
        </a:p>
      </dsp:txBody>
      <dsp:txXfrm>
        <a:off x="307345" y="2257545"/>
        <a:ext cx="3222855" cy="1933713"/>
      </dsp:txXfrm>
    </dsp:sp>
    <dsp:sp modelId="{A6599061-3BAF-4D70-8534-23E05248191C}">
      <dsp:nvSpPr>
        <dsp:cNvPr id="0" name=""/>
        <dsp:cNvSpPr/>
      </dsp:nvSpPr>
      <dsp:spPr>
        <a:xfrm>
          <a:off x="3852486" y="2257545"/>
          <a:ext cx="3222855" cy="1933713"/>
        </a:xfrm>
        <a:prstGeom prst="rect">
          <a:avLst/>
        </a:prstGeom>
        <a:solidFill>
          <a:schemeClr val="accent5">
            <a:hueOff val="2466936"/>
            <a:satOff val="-42836"/>
            <a:lumOff val="-8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Copy boxes -</a:t>
          </a:r>
          <a:r>
            <a:rPr lang="en-GB" sz="2100" kern="1200" baseline="0">
              <a:hlinkClick xmlns:r="http://schemas.openxmlformats.org/officeDocument/2006/relationships" r:id="rId1"/>
            </a:rPr>
            <a:t>Enhancing Early Years SEND Children’s Development with the Copy Box Approach – That SEND Teacher</a:t>
          </a:r>
          <a:endParaRPr lang="en-US" sz="2100" kern="1200"/>
        </a:p>
      </dsp:txBody>
      <dsp:txXfrm>
        <a:off x="3852486" y="2257545"/>
        <a:ext cx="3222855" cy="1933713"/>
      </dsp:txXfrm>
    </dsp:sp>
    <dsp:sp modelId="{F7FAF4C1-6062-49A4-BD45-FB4EF13FF7A8}">
      <dsp:nvSpPr>
        <dsp:cNvPr id="0" name=""/>
        <dsp:cNvSpPr/>
      </dsp:nvSpPr>
      <dsp:spPr>
        <a:xfrm>
          <a:off x="7397627" y="2257545"/>
          <a:ext cx="3222855" cy="1933713"/>
        </a:xfrm>
        <a:prstGeom prst="rect">
          <a:avLst/>
        </a:prstGeom>
        <a:solidFill>
          <a:schemeClr val="accent5">
            <a:hueOff val="3083670"/>
            <a:satOff val="-53545"/>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baseline="0"/>
            <a:t>Ready, steady, go - </a:t>
          </a:r>
          <a:r>
            <a:rPr lang="en-GB" sz="2100" kern="1200" baseline="0">
              <a:hlinkClick xmlns:r="http://schemas.openxmlformats.org/officeDocument/2006/relationships" r:id="rId2"/>
            </a:rPr>
            <a:t>Ready, Steady, Go! Fun anticipation games for toddlers - BBC Tiny Happy People</a:t>
          </a:r>
          <a:endParaRPr lang="en-US" sz="2100" kern="1200"/>
        </a:p>
      </dsp:txBody>
      <dsp:txXfrm>
        <a:off x="7397627" y="2257545"/>
        <a:ext cx="3222855" cy="19337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E1F17-0098-47AC-93B1-769577FAE67C}">
      <dsp:nvSpPr>
        <dsp:cNvPr id="0" name=""/>
        <dsp:cNvSpPr/>
      </dsp:nvSpPr>
      <dsp:spPr>
        <a:xfrm>
          <a:off x="205509" y="16114"/>
          <a:ext cx="911674" cy="91167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E6C995-B114-4F73-B488-F641319CD5CF}">
      <dsp:nvSpPr>
        <dsp:cNvPr id="0" name=""/>
        <dsp:cNvSpPr/>
      </dsp:nvSpPr>
      <dsp:spPr>
        <a:xfrm>
          <a:off x="396960" y="207566"/>
          <a:ext cx="528770" cy="5287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DC060D-B9AA-4FEF-938E-4FC55AC852AC}">
      <dsp:nvSpPr>
        <dsp:cNvPr id="0" name=""/>
        <dsp:cNvSpPr/>
      </dsp:nvSpPr>
      <dsp:spPr>
        <a:xfrm>
          <a:off x="1312541" y="16114"/>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Locality boards </a:t>
          </a:r>
          <a:endParaRPr lang="en-US" sz="1600" kern="1200"/>
        </a:p>
      </dsp:txBody>
      <dsp:txXfrm>
        <a:off x="1312541" y="16114"/>
        <a:ext cx="2148945" cy="911674"/>
      </dsp:txXfrm>
    </dsp:sp>
    <dsp:sp modelId="{0A2CC116-06F9-4DE1-B302-F77C873F027C}">
      <dsp:nvSpPr>
        <dsp:cNvPr id="0" name=""/>
        <dsp:cNvSpPr/>
      </dsp:nvSpPr>
      <dsp:spPr>
        <a:xfrm>
          <a:off x="3835925" y="16114"/>
          <a:ext cx="911674" cy="91167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1FF9F1-CD8D-4369-A62B-84EF3E55B9CB}">
      <dsp:nvSpPr>
        <dsp:cNvPr id="0" name=""/>
        <dsp:cNvSpPr/>
      </dsp:nvSpPr>
      <dsp:spPr>
        <a:xfrm>
          <a:off x="4027376" y="207566"/>
          <a:ext cx="528770" cy="5287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611FC8-1501-421C-BA78-68EA9CC810F3}">
      <dsp:nvSpPr>
        <dsp:cNvPr id="0" name=""/>
        <dsp:cNvSpPr/>
      </dsp:nvSpPr>
      <dsp:spPr>
        <a:xfrm>
          <a:off x="4942957" y="16114"/>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Dingley's promise- 2 new titles have been released </a:t>
          </a:r>
          <a:endParaRPr lang="en-US" sz="1600" kern="1200"/>
        </a:p>
      </dsp:txBody>
      <dsp:txXfrm>
        <a:off x="4942957" y="16114"/>
        <a:ext cx="2148945" cy="911674"/>
      </dsp:txXfrm>
    </dsp:sp>
    <dsp:sp modelId="{4EFBF4C2-B978-40A4-BBB8-E964D9EF7878}">
      <dsp:nvSpPr>
        <dsp:cNvPr id="0" name=""/>
        <dsp:cNvSpPr/>
      </dsp:nvSpPr>
      <dsp:spPr>
        <a:xfrm>
          <a:off x="7466341" y="16114"/>
          <a:ext cx="911674" cy="91167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497F2D-E468-42A8-A10F-2D4779E5E09D}">
      <dsp:nvSpPr>
        <dsp:cNvPr id="0" name=""/>
        <dsp:cNvSpPr/>
      </dsp:nvSpPr>
      <dsp:spPr>
        <a:xfrm>
          <a:off x="7657792" y="207566"/>
          <a:ext cx="528770" cy="52877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191F7F-6A87-4DC4-82B5-A41B8058A0D0}">
      <dsp:nvSpPr>
        <dsp:cNvPr id="0" name=""/>
        <dsp:cNvSpPr/>
      </dsp:nvSpPr>
      <dsp:spPr>
        <a:xfrm>
          <a:off x="8573374" y="16114"/>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Solihull approach – free training </a:t>
          </a:r>
          <a:endParaRPr lang="en-US" sz="1600" kern="1200"/>
        </a:p>
      </dsp:txBody>
      <dsp:txXfrm>
        <a:off x="8573374" y="16114"/>
        <a:ext cx="2148945" cy="911674"/>
      </dsp:txXfrm>
    </dsp:sp>
    <dsp:sp modelId="{33CA31FE-70BC-4011-AC55-17D35FBB4DB2}">
      <dsp:nvSpPr>
        <dsp:cNvPr id="0" name=""/>
        <dsp:cNvSpPr/>
      </dsp:nvSpPr>
      <dsp:spPr>
        <a:xfrm>
          <a:off x="205509" y="1640565"/>
          <a:ext cx="911674" cy="91167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D3A2B7-942F-4251-ABC4-BA6F32529A39}">
      <dsp:nvSpPr>
        <dsp:cNvPr id="0" name=""/>
        <dsp:cNvSpPr/>
      </dsp:nvSpPr>
      <dsp:spPr>
        <a:xfrm>
          <a:off x="396960" y="1832017"/>
          <a:ext cx="528770" cy="52877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C8CC9D-C352-49C4-AC92-39E0C5A8B37B}">
      <dsp:nvSpPr>
        <dsp:cNvPr id="0" name=""/>
        <dsp:cNvSpPr/>
      </dsp:nvSpPr>
      <dsp:spPr>
        <a:xfrm>
          <a:off x="1312541" y="1640565"/>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Stronger Practice hub </a:t>
          </a:r>
          <a:endParaRPr lang="en-US" sz="1600" kern="1200"/>
        </a:p>
      </dsp:txBody>
      <dsp:txXfrm>
        <a:off x="1312541" y="1640565"/>
        <a:ext cx="2148945" cy="911674"/>
      </dsp:txXfrm>
    </dsp:sp>
    <dsp:sp modelId="{0EEAE859-67A6-4084-B260-1BA42A0637E4}">
      <dsp:nvSpPr>
        <dsp:cNvPr id="0" name=""/>
        <dsp:cNvSpPr/>
      </dsp:nvSpPr>
      <dsp:spPr>
        <a:xfrm>
          <a:off x="3835925" y="1640565"/>
          <a:ext cx="911674" cy="91167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C6D94-C4E7-4669-8465-B86AE50DAD26}">
      <dsp:nvSpPr>
        <dsp:cNvPr id="0" name=""/>
        <dsp:cNvSpPr/>
      </dsp:nvSpPr>
      <dsp:spPr>
        <a:xfrm>
          <a:off x="4027376" y="1832017"/>
          <a:ext cx="528770" cy="52877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F5885A-79CE-4641-B781-60738EE33029}">
      <dsp:nvSpPr>
        <dsp:cNvPr id="0" name=""/>
        <dsp:cNvSpPr/>
      </dsp:nvSpPr>
      <dsp:spPr>
        <a:xfrm>
          <a:off x="4942957" y="1640565"/>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Early Years in Mind</a:t>
          </a:r>
          <a:endParaRPr lang="en-US" sz="1600" kern="1200"/>
        </a:p>
      </dsp:txBody>
      <dsp:txXfrm>
        <a:off x="4942957" y="1640565"/>
        <a:ext cx="2148945" cy="911674"/>
      </dsp:txXfrm>
    </dsp:sp>
    <dsp:sp modelId="{C5768401-D896-4739-AC1A-BB1E4C01FAD1}">
      <dsp:nvSpPr>
        <dsp:cNvPr id="0" name=""/>
        <dsp:cNvSpPr/>
      </dsp:nvSpPr>
      <dsp:spPr>
        <a:xfrm>
          <a:off x="7466341" y="1640565"/>
          <a:ext cx="911674" cy="91167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CF202-1A25-4EE3-B657-B87EF1675ECA}">
      <dsp:nvSpPr>
        <dsp:cNvPr id="0" name=""/>
        <dsp:cNvSpPr/>
      </dsp:nvSpPr>
      <dsp:spPr>
        <a:xfrm>
          <a:off x="7657792" y="1832017"/>
          <a:ext cx="528770" cy="52877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2756E8-0772-47B2-A1B3-B9E5566AE62C}">
      <dsp:nvSpPr>
        <dsp:cNvPr id="0" name=""/>
        <dsp:cNvSpPr/>
      </dsp:nvSpPr>
      <dsp:spPr>
        <a:xfrm>
          <a:off x="8573374" y="1640565"/>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Early Years Store Themes</a:t>
          </a:r>
          <a:endParaRPr lang="en-US" sz="1600" kern="1200"/>
        </a:p>
      </dsp:txBody>
      <dsp:txXfrm>
        <a:off x="8573374" y="1640565"/>
        <a:ext cx="2148945" cy="911674"/>
      </dsp:txXfrm>
    </dsp:sp>
    <dsp:sp modelId="{427439C5-679B-4640-8BFB-2C2F15623FCE}">
      <dsp:nvSpPr>
        <dsp:cNvPr id="0" name=""/>
        <dsp:cNvSpPr/>
      </dsp:nvSpPr>
      <dsp:spPr>
        <a:xfrm>
          <a:off x="205509" y="3265016"/>
          <a:ext cx="911674" cy="91167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6E0F44-031A-4504-815E-D57D9D8FF793}">
      <dsp:nvSpPr>
        <dsp:cNvPr id="0" name=""/>
        <dsp:cNvSpPr/>
      </dsp:nvSpPr>
      <dsp:spPr>
        <a:xfrm>
          <a:off x="396960" y="3456467"/>
          <a:ext cx="528770" cy="52877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D7AEE8-461E-4BA1-98FB-C0F418DC1603}">
      <dsp:nvSpPr>
        <dsp:cNvPr id="0" name=""/>
        <dsp:cNvSpPr/>
      </dsp:nvSpPr>
      <dsp:spPr>
        <a:xfrm>
          <a:off x="1312541" y="3265016"/>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The go-to</a:t>
          </a:r>
          <a:endParaRPr lang="en-US" sz="1600" kern="1200"/>
        </a:p>
      </dsp:txBody>
      <dsp:txXfrm>
        <a:off x="1312541" y="3265016"/>
        <a:ext cx="2148945" cy="911674"/>
      </dsp:txXfrm>
    </dsp:sp>
    <dsp:sp modelId="{3AE36826-1621-4692-AFEB-3A8CB76870AE}">
      <dsp:nvSpPr>
        <dsp:cNvPr id="0" name=""/>
        <dsp:cNvSpPr/>
      </dsp:nvSpPr>
      <dsp:spPr>
        <a:xfrm>
          <a:off x="3835925" y="3265016"/>
          <a:ext cx="911674" cy="91167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BE7EF3-5FB1-4356-9E65-CB7C96823C45}">
      <dsp:nvSpPr>
        <dsp:cNvPr id="0" name=""/>
        <dsp:cNvSpPr/>
      </dsp:nvSpPr>
      <dsp:spPr>
        <a:xfrm>
          <a:off x="4027376" y="3456467"/>
          <a:ext cx="528770" cy="52877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9EE45B-71D3-4C85-A977-C107AC1C7826}">
      <dsp:nvSpPr>
        <dsp:cNvPr id="0" name=""/>
        <dsp:cNvSpPr/>
      </dsp:nvSpPr>
      <dsp:spPr>
        <a:xfrm>
          <a:off x="4942957" y="3265016"/>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GB" sz="1600" kern="1200"/>
            <a:t>NYES-  Unlocking digital online training is now FREE for all for the next year</a:t>
          </a:r>
          <a:endParaRPr lang="en-US" sz="1600" kern="1200"/>
        </a:p>
      </dsp:txBody>
      <dsp:txXfrm>
        <a:off x="4942957" y="3265016"/>
        <a:ext cx="2148945" cy="9116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9FD13-A9CE-410E-B6E7-15134BE6645F}">
      <dsp:nvSpPr>
        <dsp:cNvPr id="0" name=""/>
        <dsp:cNvSpPr/>
      </dsp:nvSpPr>
      <dsp:spPr>
        <a:xfrm>
          <a:off x="718" y="184513"/>
          <a:ext cx="3089727" cy="3707673"/>
        </a:xfrm>
        <a:prstGeom prst="roundRect">
          <a:avLst>
            <a:gd name="adj" fmla="val 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marL="0" lvl="0" indent="0" algn="r" defTabSz="1555750">
            <a:lnSpc>
              <a:spcPct val="90000"/>
            </a:lnSpc>
            <a:spcBef>
              <a:spcPct val="0"/>
            </a:spcBef>
            <a:spcAft>
              <a:spcPct val="35000"/>
            </a:spcAft>
            <a:buNone/>
          </a:pPr>
          <a:r>
            <a:rPr lang="en-GB" sz="3500" kern="1200"/>
            <a:t>Tier 1</a:t>
          </a:r>
        </a:p>
      </dsp:txBody>
      <dsp:txXfrm rot="16200000">
        <a:off x="-1210455" y="1395686"/>
        <a:ext cx="3040292" cy="617945"/>
      </dsp:txXfrm>
    </dsp:sp>
    <dsp:sp modelId="{734857AF-06D7-4D7B-8297-7E5E3EDBD88F}">
      <dsp:nvSpPr>
        <dsp:cNvPr id="0" name=""/>
        <dsp:cNvSpPr/>
      </dsp:nvSpPr>
      <dsp:spPr>
        <a:xfrm>
          <a:off x="618663" y="184513"/>
          <a:ext cx="2301847" cy="370767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7160" rIns="0" bIns="0" numCol="1" spcCol="1270" anchor="t" anchorCtr="0">
          <a:noAutofit/>
        </a:bodyPr>
        <a:lstStyle/>
        <a:p>
          <a:pPr marL="0" lvl="0" indent="0" algn="l" defTabSz="1778000">
            <a:lnSpc>
              <a:spcPct val="90000"/>
            </a:lnSpc>
            <a:spcBef>
              <a:spcPct val="0"/>
            </a:spcBef>
            <a:spcAft>
              <a:spcPct val="35000"/>
            </a:spcAft>
            <a:buNone/>
          </a:pPr>
          <a:r>
            <a:rPr lang="en-GB" sz="4000" kern="1200"/>
            <a:t>Universal</a:t>
          </a:r>
        </a:p>
        <a:p>
          <a:pPr marL="0" lvl="0" indent="0" algn="l" defTabSz="1778000">
            <a:lnSpc>
              <a:spcPct val="90000"/>
            </a:lnSpc>
            <a:spcBef>
              <a:spcPct val="0"/>
            </a:spcBef>
            <a:spcAft>
              <a:spcPct val="35000"/>
            </a:spcAft>
            <a:buNone/>
          </a:pPr>
          <a:r>
            <a:rPr lang="en-GB" sz="1800" kern="1200"/>
            <a:t>Parents and schools access the videos and written advice on The Let's Make Sense Together page on Healthier Together Website</a:t>
          </a:r>
        </a:p>
      </dsp:txBody>
      <dsp:txXfrm>
        <a:off x="618663" y="184513"/>
        <a:ext cx="2301847" cy="3707673"/>
      </dsp:txXfrm>
    </dsp:sp>
    <dsp:sp modelId="{44AC2971-0B79-44B7-8A2A-16C27FD14CA3}">
      <dsp:nvSpPr>
        <dsp:cNvPr id="0" name=""/>
        <dsp:cNvSpPr/>
      </dsp:nvSpPr>
      <dsp:spPr>
        <a:xfrm>
          <a:off x="3198586" y="184513"/>
          <a:ext cx="3089727" cy="3707673"/>
        </a:xfrm>
        <a:prstGeom prst="roundRect">
          <a:avLst>
            <a:gd name="adj" fmla="val 5000"/>
          </a:avLst>
        </a:prstGeom>
        <a:solidFill>
          <a:schemeClr val="accent4">
            <a:hueOff val="-7903086"/>
            <a:satOff val="19779"/>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marL="0" lvl="0" indent="0" algn="r" defTabSz="1555750">
            <a:lnSpc>
              <a:spcPct val="90000"/>
            </a:lnSpc>
            <a:spcBef>
              <a:spcPct val="0"/>
            </a:spcBef>
            <a:spcAft>
              <a:spcPct val="35000"/>
            </a:spcAft>
            <a:buNone/>
          </a:pPr>
          <a:r>
            <a:rPr lang="en-GB" sz="3500" kern="1200"/>
            <a:t>Tier 2</a:t>
          </a:r>
        </a:p>
      </dsp:txBody>
      <dsp:txXfrm rot="16200000">
        <a:off x="1987412" y="1395686"/>
        <a:ext cx="3040292" cy="617945"/>
      </dsp:txXfrm>
    </dsp:sp>
    <dsp:sp modelId="{7908697F-0344-4383-BD48-E0EE6EFE6ACD}">
      <dsp:nvSpPr>
        <dsp:cNvPr id="0" name=""/>
        <dsp:cNvSpPr/>
      </dsp:nvSpPr>
      <dsp:spPr>
        <a:xfrm rot="5400000">
          <a:off x="2941464" y="3132773"/>
          <a:ext cx="545141" cy="463459"/>
        </a:xfrm>
        <a:prstGeom prst="flowChartExtra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49F6F1-1828-485D-BC16-5199098F691D}">
      <dsp:nvSpPr>
        <dsp:cNvPr id="0" name=""/>
        <dsp:cNvSpPr/>
      </dsp:nvSpPr>
      <dsp:spPr>
        <a:xfrm>
          <a:off x="3816531" y="184513"/>
          <a:ext cx="2301847" cy="370767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7160" rIns="0" bIns="0" numCol="1" spcCol="1270" anchor="t" anchorCtr="0">
          <a:noAutofit/>
        </a:bodyPr>
        <a:lstStyle/>
        <a:p>
          <a:pPr marL="0" lvl="0" indent="0" algn="l" defTabSz="1778000">
            <a:lnSpc>
              <a:spcPct val="90000"/>
            </a:lnSpc>
            <a:spcBef>
              <a:spcPct val="0"/>
            </a:spcBef>
            <a:spcAft>
              <a:spcPct val="35000"/>
            </a:spcAft>
            <a:buNone/>
          </a:pPr>
          <a:r>
            <a:rPr lang="en-GB" sz="4000" kern="1200"/>
            <a:t>Targeted</a:t>
          </a:r>
        </a:p>
        <a:p>
          <a:pPr marL="0" lvl="0" indent="0" algn="l" defTabSz="1778000">
            <a:lnSpc>
              <a:spcPct val="90000"/>
            </a:lnSpc>
            <a:spcBef>
              <a:spcPct val="0"/>
            </a:spcBef>
            <a:spcAft>
              <a:spcPct val="35000"/>
            </a:spcAft>
            <a:buNone/>
          </a:pPr>
          <a:r>
            <a:rPr lang="en-GB" sz="1400" kern="1200"/>
            <a:t>Parents seek a medical referral to Occupational Therapy at </a:t>
          </a:r>
          <a:r>
            <a:rPr lang="en-GB" sz="1400" b="0" i="0" kern="1200"/>
            <a:t>York &amp; Scarborough  Teaching Hospitals NHS Foundation Trust where there is a physical impact on a child's functional ability. Parents supported to access the advice on Let's Make Sense Together and care open for 3 months so further advice can be accessed if needed</a:t>
          </a:r>
          <a:endParaRPr lang="en-GB" sz="1400" kern="1200"/>
        </a:p>
      </dsp:txBody>
      <dsp:txXfrm>
        <a:off x="3816531" y="184513"/>
        <a:ext cx="2301847" cy="3707673"/>
      </dsp:txXfrm>
    </dsp:sp>
    <dsp:sp modelId="{315226FC-1B87-406B-8AB0-678C620E485E}">
      <dsp:nvSpPr>
        <dsp:cNvPr id="0" name=""/>
        <dsp:cNvSpPr/>
      </dsp:nvSpPr>
      <dsp:spPr>
        <a:xfrm>
          <a:off x="6397164" y="193782"/>
          <a:ext cx="3089727" cy="3707673"/>
        </a:xfrm>
        <a:prstGeom prst="roundRect">
          <a:avLst>
            <a:gd name="adj" fmla="val 5000"/>
          </a:avLst>
        </a:prstGeom>
        <a:solidFill>
          <a:schemeClr val="accent4">
            <a:hueOff val="-15806171"/>
            <a:satOff val="39557"/>
            <a:lumOff val="20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marL="0" lvl="0" indent="0" algn="r" defTabSz="1555750">
            <a:lnSpc>
              <a:spcPct val="90000"/>
            </a:lnSpc>
            <a:spcBef>
              <a:spcPct val="0"/>
            </a:spcBef>
            <a:spcAft>
              <a:spcPct val="35000"/>
            </a:spcAft>
            <a:buNone/>
          </a:pPr>
          <a:r>
            <a:rPr lang="en-GB" sz="3500" kern="1200"/>
            <a:t>Tier 3</a:t>
          </a:r>
        </a:p>
      </dsp:txBody>
      <dsp:txXfrm rot="16200000">
        <a:off x="5185991" y="1404955"/>
        <a:ext cx="3040292" cy="617945"/>
      </dsp:txXfrm>
    </dsp:sp>
    <dsp:sp modelId="{7899E4F6-64B0-407C-B75C-F1E4D8A4C0A8}">
      <dsp:nvSpPr>
        <dsp:cNvPr id="0" name=""/>
        <dsp:cNvSpPr/>
      </dsp:nvSpPr>
      <dsp:spPr>
        <a:xfrm rot="5400000">
          <a:off x="6139332" y="3132773"/>
          <a:ext cx="545141" cy="463459"/>
        </a:xfrm>
        <a:prstGeom prst="flowChartExtract">
          <a:avLst/>
        </a:prstGeom>
        <a:solidFill>
          <a:schemeClr val="lt1">
            <a:hueOff val="0"/>
            <a:satOff val="0"/>
            <a:lumOff val="0"/>
            <a:alphaOff val="0"/>
          </a:schemeClr>
        </a:solidFill>
        <a:ln w="12700" cap="flat" cmpd="sng" algn="ctr">
          <a:solidFill>
            <a:schemeClr val="accent4">
              <a:hueOff val="-15806171"/>
              <a:satOff val="39557"/>
              <a:lumOff val="20589"/>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DBC9C7-8F40-43C2-B500-8891158DF51F}">
      <dsp:nvSpPr>
        <dsp:cNvPr id="0" name=""/>
        <dsp:cNvSpPr/>
      </dsp:nvSpPr>
      <dsp:spPr>
        <a:xfrm>
          <a:off x="7015110" y="193782"/>
          <a:ext cx="2301847" cy="370767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7160" rIns="0" bIns="0" numCol="1" spcCol="1270" anchor="t" anchorCtr="0">
          <a:noAutofit/>
        </a:bodyPr>
        <a:lstStyle/>
        <a:p>
          <a:pPr marL="0" lvl="0" indent="0" algn="l" defTabSz="1778000">
            <a:lnSpc>
              <a:spcPct val="90000"/>
            </a:lnSpc>
            <a:spcBef>
              <a:spcPct val="0"/>
            </a:spcBef>
            <a:spcAft>
              <a:spcPct val="35000"/>
            </a:spcAft>
            <a:buNone/>
          </a:pPr>
          <a:r>
            <a:rPr lang="en-GB" sz="4000" kern="1200"/>
            <a:t>Specialist</a:t>
          </a:r>
        </a:p>
        <a:p>
          <a:pPr marL="0" lvl="0" indent="0" algn="l" defTabSz="1778000">
            <a:lnSpc>
              <a:spcPct val="90000"/>
            </a:lnSpc>
            <a:spcBef>
              <a:spcPct val="0"/>
            </a:spcBef>
            <a:spcAft>
              <a:spcPct val="35000"/>
            </a:spcAft>
            <a:buNone/>
          </a:pPr>
          <a:r>
            <a:rPr lang="en-GB" sz="1400" kern="1200"/>
            <a:t>Medical referral to Occupational Therapy at </a:t>
          </a:r>
          <a:r>
            <a:rPr lang="en-GB" sz="1400" b="0" i="0" kern="1200"/>
            <a:t>York &amp; Scarborough  Teaching Hospitals NHS Foundation Trust where there is a physical impact on a child's functional ability. They have accessed the virtual information, but further advice is needed and /or it is indicated that OT is able to advise further in a solution focused approach.</a:t>
          </a:r>
          <a:endParaRPr lang="en-GB" sz="1400" kern="1200"/>
        </a:p>
      </dsp:txBody>
      <dsp:txXfrm>
        <a:off x="7015110" y="193782"/>
        <a:ext cx="2301847" cy="37076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4FDFD-9E41-4669-B0D4-F532AC019AD6}" type="datetimeFigureOut">
              <a:rPr lang="en-GB" smtClean="0"/>
              <a:t>15/10/2025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FC850-5FFE-417A-91A8-8D874A5F7D5B}" type="slidenum">
              <a:rPr lang="en-GB" smtClean="0"/>
              <a:t>‹#›</a:t>
            </a:fld>
            <a:endParaRPr lang="en-GB"/>
          </a:p>
        </p:txBody>
      </p:sp>
    </p:spTree>
    <p:extLst>
      <p:ext uri="{BB962C8B-B14F-4D97-AF65-F5344CB8AC3E}">
        <p14:creationId xmlns:p14="http://schemas.microsoft.com/office/powerpoint/2010/main" val="157010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327matters.org/docs/rr356.pdf"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famly.co/blog/management/promote-sustained-shared-thinking-kathy-brodie/" TargetMode="External"/><Relationship Id="rId4" Type="http://schemas.openxmlformats.org/officeDocument/2006/relationships/hyperlink" Target="https://dera.ioe.ac.uk/18189/2/SSU-SF-2004-01.pdf"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ea typeface="Calibri"/>
                <a:cs typeface="Calibri"/>
              </a:rPr>
              <a:t>Welcome back to the new academic year</a:t>
            </a:r>
            <a:endParaRPr lang="en-US"/>
          </a:p>
        </p:txBody>
      </p:sp>
      <p:sp>
        <p:nvSpPr>
          <p:cNvPr id="4" name="Slide Number Placeholder 3"/>
          <p:cNvSpPr>
            <a:spLocks noGrp="1"/>
          </p:cNvSpPr>
          <p:nvPr>
            <p:ph type="sldNum" sz="quarter" idx="5"/>
          </p:nvPr>
        </p:nvSpPr>
        <p:spPr/>
        <p:txBody>
          <a:bodyPr/>
          <a:lstStyle/>
          <a:p>
            <a:fld id="{941FC850-5FFE-417A-91A8-8D874A5F7D5B}" type="slidenum">
              <a:rPr lang="en-GB" smtClean="0"/>
              <a:t>1</a:t>
            </a:fld>
            <a:endParaRPr lang="en-GB"/>
          </a:p>
        </p:txBody>
      </p:sp>
    </p:spTree>
    <p:extLst>
      <p:ext uri="{BB962C8B-B14F-4D97-AF65-F5344CB8AC3E}">
        <p14:creationId xmlns:p14="http://schemas.microsoft.com/office/powerpoint/2010/main" val="2096189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90000"/>
              </a:lnSpc>
              <a:spcBef>
                <a:spcPts val="1000"/>
              </a:spcBef>
              <a:buFont typeface="Calibri,Sans-Serif"/>
              <a:buChar char="-"/>
            </a:pPr>
            <a:r>
              <a:rPr lang="en-GB" b="1" dirty="0"/>
              <a:t>Safer recruitment</a:t>
            </a:r>
            <a:r>
              <a:rPr lang="en-GB" dirty="0"/>
              <a:t> – Settings must obtain and provide references for all new staff, in addition to existing checks.  These have to be directly obtained by you, not applicant provided.  References need to be childcare specific if applicants were in a childcare post</a:t>
            </a:r>
            <a:endParaRPr lang="en-US" dirty="0"/>
          </a:p>
          <a:p>
            <a:pPr marL="457200" indent="-457200">
              <a:lnSpc>
                <a:spcPct val="90000"/>
              </a:lnSpc>
              <a:spcBef>
                <a:spcPts val="1000"/>
              </a:spcBef>
              <a:buFont typeface="Calibri,Sans-Serif"/>
              <a:buChar char="-"/>
            </a:pPr>
            <a:r>
              <a:rPr lang="en-GB" b="1" dirty="0"/>
              <a:t>Absence procedures</a:t>
            </a:r>
            <a:r>
              <a:rPr lang="en-GB" dirty="0"/>
              <a:t> – When a child is absent and you haven’t been informed, it’s vital that you act in a timely manner. You must follow up with alternative emergency contacts if you cannot contact the parent / carer. That’s why it’s so important that you keep contact information up to date — it’s not just a formality, it’s a safeguarding measure.  You also need to assess the level of risk. Is this absence unusual? Are there any known concerns? If you feel there’s a potential risk to the child’s welfare, you must escalate appropriately. That could mean requesting a police welfare check or contacting social services.  Make sure parents are aware of your attendance policy. They need to understand what’s expected and what actions will be taken if their child is absent without explanation.  Nursery isn't compulsory so parents don't always understand why they need to inform so don't</a:t>
            </a:r>
            <a:endParaRPr lang="en-GB" dirty="0">
              <a:ea typeface="Calibri"/>
              <a:cs typeface="Calibri"/>
            </a:endParaRPr>
          </a:p>
          <a:p>
            <a:pPr marL="457200" indent="-457200">
              <a:lnSpc>
                <a:spcPct val="90000"/>
              </a:lnSpc>
              <a:spcBef>
                <a:spcPts val="1000"/>
              </a:spcBef>
              <a:buFont typeface="Calibri,Sans-Serif"/>
              <a:buChar char="-"/>
            </a:pPr>
            <a:r>
              <a:rPr lang="en-GB" b="1" dirty="0"/>
              <a:t>Whistle blowing</a:t>
            </a:r>
            <a:r>
              <a:rPr lang="en-GB" dirty="0"/>
              <a:t>  - </a:t>
            </a:r>
            <a:r>
              <a:rPr lang="en-GB" dirty="0">
                <a:solidFill>
                  <a:srgbClr val="333333"/>
                </a:solidFill>
              </a:rPr>
              <a:t>Providers/childminders must establish clear whistleblowing processes for staff to report safeguarding concerns. This includes outlining reporting methods and follow-up actions in their policies and procedures. Staff must be made aware of these systems and assured that their concerns will be taken seriously.</a:t>
            </a:r>
            <a:endParaRPr lang="en-US" dirty="0"/>
          </a:p>
          <a:p>
            <a:pPr marL="457200" indent="-457200">
              <a:lnSpc>
                <a:spcPct val="90000"/>
              </a:lnSpc>
              <a:spcBef>
                <a:spcPts val="1000"/>
              </a:spcBef>
              <a:buFont typeface="Calibri,Sans-Serif"/>
              <a:buChar char="-"/>
            </a:pPr>
            <a:r>
              <a:rPr lang="en-GB" b="1" dirty="0"/>
              <a:t>Staff training requirements - </a:t>
            </a:r>
            <a:r>
              <a:rPr lang="en-GB" dirty="0">
                <a:solidFill>
                  <a:srgbClr val="000000"/>
                </a:solidFill>
              </a:rPr>
              <a:t>All staff must have the relevant training in safe guarding. There is lots of guidance around this including on the link on this slide. All staff must have first aid training (within 3 months of starting work) to be included in ratios. </a:t>
            </a:r>
            <a:endParaRPr lang="en-US" dirty="0">
              <a:ea typeface="Calibri"/>
              <a:cs typeface="Calibri"/>
            </a:endParaRPr>
          </a:p>
          <a:p>
            <a:pPr marL="457200" indent="-457200">
              <a:lnSpc>
                <a:spcPct val="90000"/>
              </a:lnSpc>
              <a:spcBef>
                <a:spcPts val="1000"/>
              </a:spcBef>
              <a:buFont typeface="Calibri,Sans-Serif"/>
              <a:buChar char="-"/>
            </a:pPr>
            <a:r>
              <a:rPr lang="en-GB" b="1" dirty="0"/>
              <a:t>Named DSL -</a:t>
            </a:r>
            <a:r>
              <a:rPr lang="en-GB" dirty="0"/>
              <a:t> Settings are required to have a DSL with specific responsibilities and training needs </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941FC850-5FFE-417A-91A8-8D874A5F7D5B}" type="slidenum">
              <a:rPr lang="en-GB" smtClean="0"/>
              <a:t>3</a:t>
            </a:fld>
            <a:endParaRPr lang="en-GB"/>
          </a:p>
        </p:txBody>
      </p:sp>
    </p:spTree>
    <p:extLst>
      <p:ext uri="{BB962C8B-B14F-4D97-AF65-F5344CB8AC3E}">
        <p14:creationId xmlns:p14="http://schemas.microsoft.com/office/powerpoint/2010/main" val="342430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b="1" dirty="0">
                <a:ea typeface="Calibri"/>
                <a:cs typeface="Calibri"/>
              </a:rPr>
              <a:t>First aid</a:t>
            </a:r>
            <a:r>
              <a:rPr lang="en-US" dirty="0">
                <a:ea typeface="Calibri"/>
                <a:cs typeface="Calibri"/>
              </a:rPr>
              <a:t> - A staff member with valid PFA training must be present whenever children are eating.</a:t>
            </a:r>
            <a:endParaRPr lang="en-GB" dirty="0"/>
          </a:p>
          <a:p>
            <a:pPr marL="171450" indent="-171450">
              <a:buFont typeface="Calibri"/>
              <a:buChar char="-"/>
            </a:pPr>
            <a:r>
              <a:rPr lang="en-GB" dirty="0"/>
              <a:t>Detailed </a:t>
            </a:r>
            <a:r>
              <a:rPr lang="en-GB" b="1" dirty="0"/>
              <a:t>dietary requirements</a:t>
            </a:r>
            <a:r>
              <a:rPr lang="en-GB" dirty="0"/>
              <a:t> to be gathered and checked - </a:t>
            </a:r>
            <a:r>
              <a:rPr lang="en-US" dirty="0"/>
              <a:t>allergies, intolerances and health needs before a child starts. Allergy action plans. </a:t>
            </a:r>
            <a:r>
              <a:rPr lang="en-GB" dirty="0"/>
              <a:t>All staff should have an awareness of the difference between allergies and intolerances. </a:t>
            </a:r>
            <a:r>
              <a:rPr lang="en-US" dirty="0"/>
              <a:t>All staff trained to </a:t>
            </a:r>
            <a:r>
              <a:rPr lang="en-US" dirty="0" err="1"/>
              <a:t>recognise</a:t>
            </a:r>
            <a:r>
              <a:rPr lang="en-US" dirty="0"/>
              <a:t> symptoms of allergies and anaphylaxis, and understand appropriate responses. May need SEND specific training to support children with feeding difficulties or complex health needs.</a:t>
            </a:r>
            <a:endParaRPr lang="en-US" dirty="0">
              <a:ea typeface="Calibri"/>
              <a:cs typeface="Calibri"/>
            </a:endParaRPr>
          </a:p>
          <a:p>
            <a:pPr marL="171450" indent="-171450">
              <a:buFont typeface="Calibri"/>
              <a:buChar char="-"/>
            </a:pPr>
            <a:r>
              <a:rPr lang="en-US" b="1" dirty="0">
                <a:ea typeface="Calibri"/>
                <a:cs typeface="Calibri"/>
              </a:rPr>
              <a:t>Supervision -</a:t>
            </a:r>
            <a:r>
              <a:rPr lang="en-US" dirty="0">
                <a:ea typeface="Calibri"/>
                <a:cs typeface="Calibri"/>
              </a:rPr>
              <a:t> Children must be within sight and hearing during all meals and snacks.  Assign a nominated staff member to check food and drink for each child. Need to consider those children that will only eat when wandering, use food to regulate</a:t>
            </a:r>
            <a:endParaRPr lang="en-US" dirty="0"/>
          </a:p>
          <a:p>
            <a:pPr marL="171450" indent="-171450">
              <a:buFont typeface="Calibri"/>
              <a:buChar char="-"/>
            </a:pPr>
            <a:r>
              <a:rPr lang="en-US" b="1" dirty="0"/>
              <a:t>Environment </a:t>
            </a:r>
            <a:r>
              <a:rPr lang="en-US" dirty="0"/>
              <a:t>– minimize distractions to create calm eating, appropriate seating, solid food introduction – consider developmental age not just chronological age.  Consider culture</a:t>
            </a:r>
            <a:endParaRPr lang="en-US" dirty="0">
              <a:ea typeface="Calibri"/>
              <a:cs typeface="Calibri"/>
            </a:endParaRPr>
          </a:p>
          <a:p>
            <a:pPr marL="171450" indent="-171450">
              <a:buFont typeface="Calibri"/>
              <a:buChar char="-"/>
            </a:pPr>
            <a:r>
              <a:rPr lang="en-US" b="1" dirty="0">
                <a:ea typeface="Calibri"/>
                <a:cs typeface="Calibri"/>
              </a:rPr>
              <a:t>Choking - </a:t>
            </a:r>
            <a:r>
              <a:rPr lang="en-US" dirty="0">
                <a:ea typeface="Calibri"/>
                <a:cs typeface="Calibri"/>
              </a:rPr>
              <a:t>Food must be prepared in a way that minimizes choking risks, especially for children with developmental delays or oral motor difficulties.  Pack-ups from home. Parents must be informed if their child has choked in your care.  We have added a link on here which gives useful information about how to prepare foods to reduce choking.  White bread, cheese</a:t>
            </a:r>
            <a:endParaRPr lang="en-US" dirty="0"/>
          </a:p>
          <a:p>
            <a:pPr marL="171450" indent="-171450">
              <a:buFont typeface="Calibri"/>
              <a:buChar char="-"/>
            </a:pPr>
            <a:r>
              <a:rPr lang="en-US" b="1" dirty="0" err="1">
                <a:ea typeface="Calibri"/>
                <a:cs typeface="Calibri"/>
              </a:rPr>
              <a:t>Individualised</a:t>
            </a:r>
            <a:r>
              <a:rPr lang="en-US" b="1" dirty="0">
                <a:ea typeface="Calibri"/>
                <a:cs typeface="Calibri"/>
              </a:rPr>
              <a:t> Dietary planning</a:t>
            </a:r>
            <a:r>
              <a:rPr lang="en-US" dirty="0">
                <a:ea typeface="Calibri"/>
                <a:cs typeface="Calibri"/>
              </a:rPr>
              <a:t> - </a:t>
            </a:r>
          </a:p>
          <a:p>
            <a:pPr marL="171450" indent="-171450">
              <a:buFont typeface="Calibri"/>
              <a:buChar char="-"/>
            </a:pPr>
            <a:r>
              <a:rPr lang="en-US" b="1" dirty="0">
                <a:ea typeface="Calibri"/>
                <a:cs typeface="Calibri"/>
              </a:rPr>
              <a:t>Nutrition guidance – </a:t>
            </a:r>
            <a:r>
              <a:rPr lang="en-US" dirty="0">
                <a:ea typeface="Calibri"/>
                <a:cs typeface="Calibri"/>
              </a:rPr>
              <a:t>A great resource that will guide you through the nutritional guidance for each ages and stage of development. </a:t>
            </a:r>
          </a:p>
          <a:p>
            <a:r>
              <a:rPr lang="en-US" dirty="0">
                <a:ea typeface="Calibri"/>
                <a:cs typeface="Calibri"/>
              </a:rPr>
              <a:t>-</a:t>
            </a:r>
          </a:p>
        </p:txBody>
      </p:sp>
      <p:sp>
        <p:nvSpPr>
          <p:cNvPr id="4" name="Slide Number Placeholder 3"/>
          <p:cNvSpPr>
            <a:spLocks noGrp="1"/>
          </p:cNvSpPr>
          <p:nvPr>
            <p:ph type="sldNum" sz="quarter" idx="5"/>
          </p:nvPr>
        </p:nvSpPr>
        <p:spPr/>
        <p:txBody>
          <a:bodyPr/>
          <a:lstStyle/>
          <a:p>
            <a:fld id="{941FC850-5FFE-417A-91A8-8D874A5F7D5B}" type="slidenum">
              <a:rPr lang="en-GB" smtClean="0"/>
              <a:t>4</a:t>
            </a:fld>
            <a:endParaRPr lang="en-GB"/>
          </a:p>
        </p:txBody>
      </p:sp>
    </p:spTree>
    <p:extLst>
      <p:ext uri="{BB962C8B-B14F-4D97-AF65-F5344CB8AC3E}">
        <p14:creationId xmlns:p14="http://schemas.microsoft.com/office/powerpoint/2010/main" val="4067469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dirty="0"/>
              <a:t>Promotion will be coming out about safe sleeping so something to look out for.  </a:t>
            </a:r>
            <a:endParaRPr lang="en-US" b="1" dirty="0">
              <a:ea typeface="Calibri"/>
              <a:cs typeface="Calibri"/>
            </a:endParaRPr>
          </a:p>
          <a:p>
            <a:pPr marL="171450" indent="-171450">
              <a:buFont typeface="Calibri"/>
              <a:buChar char="-"/>
            </a:pPr>
            <a:r>
              <a:rPr lang="en-US" b="1" dirty="0">
                <a:ea typeface="Calibri"/>
                <a:cs typeface="Calibri"/>
              </a:rPr>
              <a:t>Prop feeding</a:t>
            </a:r>
            <a:r>
              <a:rPr lang="en-US" dirty="0">
                <a:ea typeface="Calibri"/>
                <a:cs typeface="Calibri"/>
              </a:rPr>
              <a:t> is where babies are left with bottle propped on buggy, cushion etc. What is supposed to happen is that baby turns their head when finished. NOT safe as risk of choking, aspiration and overfeeding.  Feeding should not take place in a cot or sleep space – separate feeding from sleeping</a:t>
            </a:r>
          </a:p>
          <a:p>
            <a:pPr marL="171450" indent="-171450">
              <a:buFont typeface="Calibri"/>
              <a:buChar char="-"/>
            </a:pPr>
            <a:r>
              <a:rPr lang="en-US" b="1" dirty="0">
                <a:ea typeface="Calibri"/>
                <a:cs typeface="Calibri"/>
              </a:rPr>
              <a:t>Sleep checks</a:t>
            </a:r>
            <a:r>
              <a:rPr lang="en-US" dirty="0">
                <a:ea typeface="Calibri"/>
                <a:cs typeface="Calibri"/>
              </a:rPr>
              <a:t> - </a:t>
            </a:r>
            <a:r>
              <a:rPr lang="en-GB" dirty="0"/>
              <a:t>every 10minutes and logged</a:t>
            </a:r>
            <a:endParaRPr lang="en-GB" dirty="0">
              <a:ea typeface="Calibri"/>
              <a:cs typeface="Calibri"/>
            </a:endParaRPr>
          </a:p>
          <a:p>
            <a:pPr marL="171450" indent="-171450">
              <a:buFont typeface="Calibri"/>
              <a:buChar char="-"/>
            </a:pPr>
            <a:r>
              <a:rPr lang="en-US" b="1" dirty="0">
                <a:ea typeface="Calibri"/>
                <a:cs typeface="Calibri"/>
              </a:rPr>
              <a:t>Environment. </a:t>
            </a:r>
            <a:r>
              <a:rPr lang="en-US" dirty="0">
                <a:ea typeface="Calibri"/>
                <a:cs typeface="Calibri"/>
              </a:rPr>
              <a:t> Babies must sleep on their backs, not inclined or on soft sleep surfaces – such as cushions, beanbags or nests.  Temperature monitoring (16-20)</a:t>
            </a:r>
          </a:p>
          <a:p>
            <a:pPr marL="171450" indent="-171450">
              <a:buFont typeface="Calibri"/>
              <a:buChar char="-"/>
            </a:pPr>
            <a:r>
              <a:rPr lang="en-US" b="1" dirty="0">
                <a:ea typeface="Calibri"/>
                <a:cs typeface="Calibri"/>
              </a:rPr>
              <a:t>Co-sleeping.  </a:t>
            </a:r>
            <a:r>
              <a:rPr lang="en-US" dirty="0">
                <a:ea typeface="Calibri"/>
                <a:cs typeface="Calibri"/>
              </a:rPr>
              <a:t>Know won't happen in settings but it is our duty to encourage safer sleeping.  The safest way is not to co-sleep.  </a:t>
            </a:r>
            <a:endParaRPr lang="en-US" dirty="0"/>
          </a:p>
          <a:p>
            <a:pPr marL="171450" indent="-171450">
              <a:buFont typeface="Arial,Sans-Serif"/>
              <a:buChar char="•"/>
            </a:pPr>
            <a:r>
              <a:rPr lang="en-US"/>
              <a:t>If you see worrying practice when they are in the home, we need to be confident to tell parents it isn't safe, and signpost parents to information.  We just need to consider as part of our safeguarding thoughts. </a:t>
            </a:r>
            <a:endParaRPr lang="en-US">
              <a:solidFill>
                <a:srgbClr val="444444"/>
              </a:solidFill>
            </a:endParaRPr>
          </a:p>
          <a:p>
            <a:pPr marL="171450" indent="-171450">
              <a:buFont typeface="Calibri"/>
              <a:buChar char="-"/>
            </a:pPr>
            <a:endParaRPr lang="en-US" dirty="0">
              <a:ea typeface="Calibri"/>
              <a:cs typeface="Calibri"/>
            </a:endParaRPr>
          </a:p>
          <a:p>
            <a:pPr marL="171450" indent="-171450">
              <a:buFont typeface="Calibri"/>
              <a:buChar char="-"/>
            </a:pPr>
            <a:r>
              <a:rPr lang="en-US" dirty="0"/>
              <a:t>, putting babies on their backs to sleep and not co sleeping and what you might be more likely to see in your work is "prop feeding" which is apparently where babies' bottles are propped on the side of their buggy/car seat/crib so they can feed themselves and then move their heads away when they are full.   All agencies have been asked to be aware this is something people do but is not safe. </a:t>
            </a:r>
            <a:endParaRPr lang="en-US" dirty="0">
              <a:ea typeface="Calibri"/>
              <a:cs typeface="Calibri"/>
            </a:endParaRPr>
          </a:p>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941FC850-5FFE-417A-91A8-8D874A5F7D5B}" type="slidenum">
              <a:rPr lang="en-GB" smtClean="0"/>
              <a:t>5</a:t>
            </a:fld>
            <a:endParaRPr lang="en-GB"/>
          </a:p>
        </p:txBody>
      </p:sp>
    </p:spTree>
    <p:extLst>
      <p:ext uri="{BB962C8B-B14F-4D97-AF65-F5344CB8AC3E}">
        <p14:creationId xmlns:p14="http://schemas.microsoft.com/office/powerpoint/2010/main" val="446666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We highlight the sleep charity to some of the families that we work with</a:t>
            </a:r>
          </a:p>
        </p:txBody>
      </p:sp>
      <p:sp>
        <p:nvSpPr>
          <p:cNvPr id="4" name="Slide Number Placeholder 3"/>
          <p:cNvSpPr>
            <a:spLocks noGrp="1"/>
          </p:cNvSpPr>
          <p:nvPr>
            <p:ph type="sldNum" sz="quarter" idx="5"/>
          </p:nvPr>
        </p:nvSpPr>
        <p:spPr/>
        <p:txBody>
          <a:bodyPr/>
          <a:lstStyle/>
          <a:p>
            <a:fld id="{941FC850-5FFE-417A-91A8-8D874A5F7D5B}" type="slidenum">
              <a:rPr lang="en-GB" smtClean="0"/>
              <a:t>6</a:t>
            </a:fld>
            <a:endParaRPr lang="en-GB"/>
          </a:p>
        </p:txBody>
      </p:sp>
    </p:spTree>
    <p:extLst>
      <p:ext uri="{BB962C8B-B14F-4D97-AF65-F5344CB8AC3E}">
        <p14:creationId xmlns:p14="http://schemas.microsoft.com/office/powerpoint/2010/main" val="2249956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Lots of settings are now including teeth brushing as part of their daily routine – we know you had information at a previous </a:t>
            </a:r>
            <a:r>
              <a:rPr lang="en-US" dirty="0" err="1">
                <a:ea typeface="Calibri"/>
                <a:cs typeface="Calibri"/>
              </a:rPr>
              <a:t>senco</a:t>
            </a:r>
            <a:r>
              <a:rPr lang="en-US" dirty="0">
                <a:ea typeface="Calibri"/>
                <a:cs typeface="Calibri"/>
              </a:rPr>
              <a:t> net but a couple of years ago.  We also thought it would be useful to consider those children who struggle.  Mouths are very sensitive, sensory sensitivity, reduced dexterity.  Some of this will be trial and error.  Discuss with parents what works at home – might be that they need ideas too to support their child as struggling at home too</a:t>
            </a:r>
          </a:p>
        </p:txBody>
      </p:sp>
      <p:sp>
        <p:nvSpPr>
          <p:cNvPr id="4" name="Slide Number Placeholder 3"/>
          <p:cNvSpPr>
            <a:spLocks noGrp="1"/>
          </p:cNvSpPr>
          <p:nvPr>
            <p:ph type="sldNum" sz="quarter" idx="5"/>
          </p:nvPr>
        </p:nvSpPr>
        <p:spPr/>
        <p:txBody>
          <a:bodyPr/>
          <a:lstStyle/>
          <a:p>
            <a:fld id="{941FC850-5FFE-417A-91A8-8D874A5F7D5B}" type="slidenum">
              <a:rPr lang="en-GB" smtClean="0"/>
              <a:t>7</a:t>
            </a:fld>
            <a:endParaRPr lang="en-GB"/>
          </a:p>
        </p:txBody>
      </p:sp>
    </p:spTree>
    <p:extLst>
      <p:ext uri="{BB962C8B-B14F-4D97-AF65-F5344CB8AC3E}">
        <p14:creationId xmlns:p14="http://schemas.microsoft.com/office/powerpoint/2010/main" val="355416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free resources to help improve communication at dental visits.</a:t>
            </a:r>
          </a:p>
          <a:p>
            <a:r>
              <a:rPr lang="en-GB"/>
              <a:t>These are available online.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2739B3-F83F-427E-AEB8-6E57F2B81C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492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Maybe useful to share with parents.  Discusses legal obligation for dentists to make reasonable adjustements.  Poor oral health can lead to pain and discomfort.  </a:t>
            </a:r>
          </a:p>
        </p:txBody>
      </p:sp>
      <p:sp>
        <p:nvSpPr>
          <p:cNvPr id="4" name="Slide Number Placeholder 3"/>
          <p:cNvSpPr>
            <a:spLocks noGrp="1"/>
          </p:cNvSpPr>
          <p:nvPr>
            <p:ph type="sldNum" sz="quarter" idx="5"/>
          </p:nvPr>
        </p:nvSpPr>
        <p:spPr/>
        <p:txBody>
          <a:bodyPr/>
          <a:lstStyle/>
          <a:p>
            <a:fld id="{941FC850-5FFE-417A-91A8-8D874A5F7D5B}" type="slidenum">
              <a:rPr lang="en-GB" smtClean="0"/>
              <a:t>9</a:t>
            </a:fld>
            <a:endParaRPr lang="en-GB"/>
          </a:p>
        </p:txBody>
      </p:sp>
    </p:spTree>
    <p:extLst>
      <p:ext uri="{BB962C8B-B14F-4D97-AF65-F5344CB8AC3E}">
        <p14:creationId xmlns:p14="http://schemas.microsoft.com/office/powerpoint/2010/main" val="420274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Writing Framework (September 2025) provides essential guidance for nursery settings to support early writing development in young children. It clearly states that there is no expectation for formal writing in nursery. Instead, the focus should be on foundational skills such as oral language development, physical readiness, and mark making. Children should be encouraged to engage in dialogue, storytelling, and the use of rich vocabulary, as spoken language is a critical precursor to writing. 
Physical readiness is another key area, with the framework recommending activities like playdough manipulation, climbing, and painting to help develop the muscle control necessary for writing. These activities support hand strength, posture, and grip, which are all essential for future handwriting skills. The framework also emphasizes the importance of embedding writing opportunities within meaningful, play-based learning experiences. Writing should be linked to children’s interests and integrated across various areas of provision to make it purposeful and engaging.
Recognizing and celebrating individual progress is vital. The framework acknowledges that children develop at different rates and advises practitioners to observe and respond to each child’s developmental stage. Forcing formal writing too early can create long-term barriers, so small steps in mark making and early writing should be acknowledged and encouraged.
Inclusive practice is a cornerstone of the guidance. The framework aligns with the Early Years Foundation Stage (EYFS) and the SEND Code of Practice, emphasizing the importance of early identification of additional needs. It encourages the creation of accessible environments and collaboration with SENCOs and other specialists to ensure all children receive the support they need. This holistic, child-</a:t>
            </a:r>
            <a:r>
              <a:rPr lang="en-US" dirty="0" err="1"/>
              <a:t>centred</a:t>
            </a:r>
            <a:r>
              <a:rPr lang="en-US" dirty="0"/>
              <a:t> approach ensures that nursery settings lay strong foundations for writing, tailored to the unique needs and pace of each child.
</a:t>
            </a:r>
          </a:p>
        </p:txBody>
      </p:sp>
      <p:sp>
        <p:nvSpPr>
          <p:cNvPr id="4" name="Slide Number Placeholder 3"/>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3001685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Education Inspection Framework (EIF) for use from November 2025 introduces several key updates that are particularly relevant to Special Educational Needs and Disabilities (SEND) in the Early Years sector. One of the most significant changes is the introduction of 'Inclusion' as a distinct evaluation area in inspections. This means that inspectors will specifically assess how well early years settings identify and meet the needs of children with SEND. The framework </a:t>
            </a:r>
            <a:r>
              <a:rPr lang="en-US" dirty="0" err="1"/>
              <a:t>emphasises</a:t>
            </a:r>
            <a:r>
              <a:rPr lang="en-US" dirty="0"/>
              <a:t> inclusive practices and the importance of adapting the curriculum and teaching methods to support diverse learning needs to break down any barriers children have when accessing a broad and rich education. 
Another major update is the implementation of a new 5-point grading scale for each evaluation area. The scale includes: Exceptional, Strong standard, Expected standard, Needs attention, and Urgent improvement. This change allows for more nuanced (subtle) reporting and provides clearer insights into how well a setting supports children with SEND. Notably, the framework has removed the overall effectiveness grade, focusing instead on individual evaluation areas.
Safeguarding has also been given increased prominence, with a separate grade of either 'Met' or 'Not met'. This ensures that the safety and well-being of children with SEND are thoroughly evaluated during inspections. The framework outlines specific evaluation areas for early years providers, which now include: Safeguarding, Inclusion, Curriculum and Teaching, Achievement, </a:t>
            </a:r>
            <a:r>
              <a:rPr lang="en-US" dirty="0" err="1"/>
              <a:t>Behaviour</a:t>
            </a:r>
            <a:r>
              <a:rPr lang="en-US" dirty="0"/>
              <a:t>, Attitudes and Establishing Routines, Children’s Welfare and Well-being, and Leadership and Governance.
Additionally, for schools that offer early years provision, such as nursery classes, the framework confirms that this provision will be graded separately. This includes provision for 2- and 3-year-olds, ensuring that SEND support in these age groups is specifically assessed. These updates reflect Ofsted’s commitment to raising standards and improving outcomes for all learners, particularly those who face barriers to learning and well-being.
Overall, the revised EIF underscores the importance of high-quality, inclusive education in the early years and provides a more detailed and transparent approach to evaluating how settings support children with SEND.
</a:t>
            </a:r>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a:p>
        </p:txBody>
      </p:sp>
    </p:spTree>
    <p:extLst>
      <p:ext uri="{BB962C8B-B14F-4D97-AF65-F5344CB8AC3E}">
        <p14:creationId xmlns:p14="http://schemas.microsoft.com/office/powerpoint/2010/main" val="44258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41FC850-5FFE-417A-91A8-8D874A5F7D5B}" type="slidenum">
              <a:rPr lang="en-GB" smtClean="0"/>
              <a:t>12</a:t>
            </a:fld>
            <a:endParaRPr lang="en-GB"/>
          </a:p>
        </p:txBody>
      </p:sp>
    </p:spTree>
    <p:extLst>
      <p:ext uri="{BB962C8B-B14F-4D97-AF65-F5344CB8AC3E}">
        <p14:creationId xmlns:p14="http://schemas.microsoft.com/office/powerpoint/2010/main" val="2858652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With the changes to the SLCN team we have included some reminders which the SEND Hub often come out and talk about for children with communication delays. </a:t>
            </a:r>
          </a:p>
        </p:txBody>
      </p:sp>
      <p:sp>
        <p:nvSpPr>
          <p:cNvPr id="4" name="Slide Number Placeholder 3"/>
          <p:cNvSpPr>
            <a:spLocks noGrp="1"/>
          </p:cNvSpPr>
          <p:nvPr>
            <p:ph type="sldNum" sz="quarter" idx="5"/>
          </p:nvPr>
        </p:nvSpPr>
        <p:spPr/>
        <p:txBody>
          <a:bodyPr/>
          <a:lstStyle/>
          <a:p>
            <a:fld id="{941FC850-5FFE-417A-91A8-8D874A5F7D5B}" type="slidenum">
              <a:rPr lang="en-GB" smtClean="0"/>
              <a:t>15</a:t>
            </a:fld>
            <a:endParaRPr lang="en-GB"/>
          </a:p>
        </p:txBody>
      </p:sp>
    </p:spTree>
    <p:extLst>
      <p:ext uri="{BB962C8B-B14F-4D97-AF65-F5344CB8AC3E}">
        <p14:creationId xmlns:p14="http://schemas.microsoft.com/office/powerpoint/2010/main" val="143612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a:t>Sharing a</a:t>
            </a:r>
            <a:r>
              <a:rPr lang="en-GB" baseline="0"/>
              <a:t> purpose-communicating to </a:t>
            </a:r>
            <a:r>
              <a:rPr lang="en-GB"/>
              <a:t>each other</a:t>
            </a:r>
            <a:r>
              <a:rPr lang="en-GB" baseline="0"/>
              <a:t> that they have seen the cake and share an interest in the same item using gaze.  Might be shouting “</a:t>
            </a:r>
            <a:r>
              <a:rPr lang="en-GB"/>
              <a:t>hey</a:t>
            </a:r>
            <a:r>
              <a:rPr lang="en-GB" baseline="0"/>
              <a:t> check out that delicious cake…but that’s not needed</a:t>
            </a:r>
            <a:r>
              <a:rPr lang="en-GB"/>
              <a:t>"</a:t>
            </a:r>
            <a:endParaRPr lang="en-GB" baseline="0"/>
          </a:p>
          <a:p>
            <a:r>
              <a:rPr lang="en-GB" baseline="0"/>
              <a:t>Staff room food on the table, last cake-look at your friends across the table, back at the cake and the polite conversation starts about who wants it?</a:t>
            </a:r>
            <a:r>
              <a:rPr lang="en-GB"/>
              <a:t> Shall</a:t>
            </a:r>
            <a:r>
              <a:rPr lang="en-GB" baseline="0"/>
              <a:t> we half it?</a:t>
            </a:r>
            <a:endParaRPr lang="en-GB">
              <a:ea typeface="Calibri"/>
              <a:cs typeface="Calibri"/>
            </a:endParaRPr>
          </a:p>
        </p:txBody>
      </p:sp>
      <p:sp>
        <p:nvSpPr>
          <p:cNvPr id="4" name="Slide Number Placeholder 3"/>
          <p:cNvSpPr>
            <a:spLocks noGrp="1"/>
          </p:cNvSpPr>
          <p:nvPr>
            <p:ph type="sldNum" sz="quarter" idx="10"/>
          </p:nvPr>
        </p:nvSpPr>
        <p:spPr/>
        <p:txBody>
          <a:bodyPr/>
          <a:lstStyle/>
          <a:p>
            <a:fld id="{8678CA8C-730C-494F-9659-08A0EAF45CA3}" type="slidenum">
              <a:rPr lang="en-GB" smtClean="0"/>
              <a:t>16</a:t>
            </a:fld>
            <a:endParaRPr lang="en-GB"/>
          </a:p>
        </p:txBody>
      </p:sp>
    </p:spTree>
    <p:extLst>
      <p:ext uri="{BB962C8B-B14F-4D97-AF65-F5344CB8AC3E}">
        <p14:creationId xmlns:p14="http://schemas.microsoft.com/office/powerpoint/2010/main" val="3211172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a:t>Great example of joint/shared attention</a:t>
            </a:r>
          </a:p>
          <a:p>
            <a:r>
              <a:rPr lang="en-GB"/>
              <a:t>Child looking at puzzle piece,</a:t>
            </a:r>
            <a:r>
              <a:rPr lang="en-GB" baseline="0"/>
              <a:t> looking at Mum, sharing the same purpose/intention-label and place the pieces, feedback from mum.</a:t>
            </a:r>
            <a:endParaRPr lang="en-GB"/>
          </a:p>
        </p:txBody>
      </p:sp>
      <p:sp>
        <p:nvSpPr>
          <p:cNvPr id="4" name="Slide Number Placeholder 3"/>
          <p:cNvSpPr>
            <a:spLocks noGrp="1"/>
          </p:cNvSpPr>
          <p:nvPr>
            <p:ph type="sldNum" sz="quarter" idx="10"/>
          </p:nvPr>
        </p:nvSpPr>
        <p:spPr/>
        <p:txBody>
          <a:bodyPr/>
          <a:lstStyle/>
          <a:p>
            <a:fld id="{8678CA8C-730C-494F-9659-08A0EAF45CA3}" type="slidenum">
              <a:rPr lang="en-GB" smtClean="0"/>
              <a:t>17</a:t>
            </a:fld>
            <a:endParaRPr lang="en-GB"/>
          </a:p>
        </p:txBody>
      </p:sp>
    </p:spTree>
    <p:extLst>
      <p:ext uri="{BB962C8B-B14F-4D97-AF65-F5344CB8AC3E}">
        <p14:creationId xmlns:p14="http://schemas.microsoft.com/office/powerpoint/2010/main" val="3129513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FC850-5FFE-417A-91A8-8D874A5F7D5B}" type="slidenum">
              <a:rPr lang="en-GB" smtClean="0"/>
              <a:t>19</a:t>
            </a:fld>
            <a:endParaRPr lang="en-GB"/>
          </a:p>
        </p:txBody>
      </p:sp>
    </p:spTree>
    <p:extLst>
      <p:ext uri="{BB962C8B-B14F-4D97-AF65-F5344CB8AC3E}">
        <p14:creationId xmlns:p14="http://schemas.microsoft.com/office/powerpoint/2010/main" val="12116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 is so easy as a practitioner to fall into the trap of asking question after question after question and forgetting how to sit back and truly tune into a child's play. </a:t>
            </a:r>
          </a:p>
          <a:p>
            <a:r>
              <a:rPr lang="en-GB">
                <a:ea typeface="Calibri"/>
                <a:cs typeface="Calibri"/>
              </a:rPr>
              <a:t>Sometimes asking too many questions can make a child shut down, this could be for a variety of reasons from slow processing, to not understanding the question, to not having the language to respond to a question, forgetting the question or simply being worried about answering the question incorrectly. </a:t>
            </a:r>
          </a:p>
          <a:p>
            <a:r>
              <a:rPr lang="en-GB">
                <a:ea typeface="Calibri"/>
                <a:cs typeface="Calibri"/>
              </a:rPr>
              <a:t>Sustained Shared Thinking can promote a collaboration between an adult and a child to discover something new or explore something in a different way. </a:t>
            </a:r>
          </a:p>
        </p:txBody>
      </p:sp>
      <p:sp>
        <p:nvSpPr>
          <p:cNvPr id="4" name="Slide Number Placeholder 3"/>
          <p:cNvSpPr>
            <a:spLocks noGrp="1"/>
          </p:cNvSpPr>
          <p:nvPr>
            <p:ph type="sldNum" sz="quarter" idx="5"/>
          </p:nvPr>
        </p:nvSpPr>
        <p:spPr/>
        <p:txBody>
          <a:bodyPr/>
          <a:lstStyle/>
          <a:p>
            <a:fld id="{941FC850-5FFE-417A-91A8-8D874A5F7D5B}" type="slidenum">
              <a:rPr lang="en-GB" smtClean="0"/>
              <a:t>21</a:t>
            </a:fld>
            <a:endParaRPr lang="en-GB"/>
          </a:p>
        </p:txBody>
      </p:sp>
    </p:spTree>
    <p:extLst>
      <p:ext uri="{BB962C8B-B14F-4D97-AF65-F5344CB8AC3E}">
        <p14:creationId xmlns:p14="http://schemas.microsoft.com/office/powerpoint/2010/main" val="2374320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The official definition of Sustained Shared Thinking can be found in the two influential studies that birthed it, </a:t>
            </a:r>
            <a:r>
              <a:rPr lang="en-GB" sz="1200" b="0" i="0" u="none" strike="noStrike" kern="1200">
                <a:solidFill>
                  <a:schemeClr val="tx1"/>
                </a:solidFill>
                <a:effectLst/>
                <a:latin typeface="+mn-lt"/>
                <a:ea typeface="+mn-ea"/>
                <a:cs typeface="+mn-cs"/>
                <a:hlinkClick r:id="rId3"/>
              </a:rPr>
              <a:t>Researching Effective Pedagogy in the Early Years</a:t>
            </a:r>
            <a:r>
              <a:rPr lang="en-GB" sz="1200" b="0" i="0" kern="1200">
                <a:solidFill>
                  <a:schemeClr val="tx1"/>
                </a:solidFill>
                <a:effectLst/>
                <a:latin typeface="+mn-lt"/>
                <a:ea typeface="+mn-ea"/>
                <a:cs typeface="+mn-cs"/>
              </a:rPr>
              <a:t> (REPEY), and </a:t>
            </a:r>
            <a:r>
              <a:rPr lang="en-GB" sz="1200" b="0" i="0" u="none" strike="noStrike" kern="1200">
                <a:solidFill>
                  <a:schemeClr val="tx1"/>
                </a:solidFill>
                <a:effectLst/>
                <a:latin typeface="+mn-lt"/>
                <a:ea typeface="+mn-ea"/>
                <a:cs typeface="+mn-cs"/>
                <a:hlinkClick r:id="rId4"/>
              </a:rPr>
              <a:t>The Effective Provision of Pre-School Education</a:t>
            </a:r>
            <a:r>
              <a:rPr lang="en-GB" sz="1200" b="0" i="0" kern="1200">
                <a:solidFill>
                  <a:schemeClr val="tx1"/>
                </a:solidFill>
                <a:effectLst/>
                <a:latin typeface="+mn-lt"/>
                <a:ea typeface="+mn-ea"/>
                <a:cs typeface="+mn-cs"/>
              </a:rPr>
              <a:t> (EPPE). The studies, which looked into the development of thousands of children, explain Sustained Shared Thinking as: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Link for further reading:</a:t>
            </a:r>
          </a:p>
          <a:p>
            <a:r>
              <a:rPr lang="en-GB">
                <a:hlinkClick r:id="rId5"/>
              </a:rPr>
              <a:t>https://famly.co/blog/management/promote-sustained-shared-thinking-kathy-brodie/</a:t>
            </a:r>
            <a:endParaRPr lang="en-GB"/>
          </a:p>
        </p:txBody>
      </p:sp>
      <p:sp>
        <p:nvSpPr>
          <p:cNvPr id="4" name="Slide Number Placeholder 3"/>
          <p:cNvSpPr>
            <a:spLocks noGrp="1"/>
          </p:cNvSpPr>
          <p:nvPr>
            <p:ph type="sldNum" sz="quarter" idx="5"/>
          </p:nvPr>
        </p:nvSpPr>
        <p:spPr/>
        <p:txBody>
          <a:bodyPr/>
          <a:lstStyle/>
          <a:p>
            <a:fld id="{4B831AA3-64D1-409B-9372-DC3C3B6B53BD}" type="slidenum">
              <a:rPr lang="en-GB" smtClean="0"/>
              <a:t>22</a:t>
            </a:fld>
            <a:endParaRPr lang="en-GB"/>
          </a:p>
        </p:txBody>
      </p:sp>
    </p:spTree>
    <p:extLst>
      <p:ext uri="{BB962C8B-B14F-4D97-AF65-F5344CB8AC3E}">
        <p14:creationId xmlns:p14="http://schemas.microsoft.com/office/powerpoint/2010/main" val="2825797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Early Years Transitions</a:t>
            </a:r>
          </a:p>
          <a:p>
            <a:r>
              <a:rPr lang="en-US">
                <a:ea typeface="Calibri"/>
                <a:cs typeface="Calibri"/>
              </a:rPr>
              <a:t>Having difficult conversations with families </a:t>
            </a:r>
          </a:p>
          <a:p>
            <a:r>
              <a:rPr lang="en-US">
                <a:ea typeface="Calibri"/>
                <a:cs typeface="Calibri"/>
              </a:rPr>
              <a:t>Inclusive approach to early years curriculum and assessment </a:t>
            </a:r>
          </a:p>
          <a:p>
            <a:r>
              <a:rPr lang="en-US">
                <a:ea typeface="Calibri"/>
                <a:cs typeface="Calibri"/>
              </a:rPr>
              <a:t>Intersections within early years practice </a:t>
            </a:r>
          </a:p>
          <a:p>
            <a:r>
              <a:rPr lang="en-US">
                <a:ea typeface="Calibri"/>
                <a:cs typeface="Calibri"/>
              </a:rPr>
              <a:t>Introduction to early years inclusive practice </a:t>
            </a:r>
          </a:p>
          <a:p>
            <a:r>
              <a:rPr lang="en-US">
                <a:ea typeface="Calibri"/>
                <a:cs typeface="Calibri"/>
              </a:rPr>
              <a:t>Leadership and management for inclusion </a:t>
            </a:r>
          </a:p>
          <a:p>
            <a:r>
              <a:rPr lang="en-US">
                <a:ea typeface="Calibri"/>
                <a:cs typeface="Calibri"/>
              </a:rPr>
              <a:t>Managing </a:t>
            </a:r>
            <a:r>
              <a:rPr lang="en-US" err="1">
                <a:ea typeface="Calibri"/>
                <a:cs typeface="Calibri"/>
              </a:rPr>
              <a:t>behaviours</a:t>
            </a:r>
            <a:r>
              <a:rPr lang="en-US">
                <a:ea typeface="Calibri"/>
                <a:cs typeface="Calibri"/>
              </a:rPr>
              <a:t> that challenge </a:t>
            </a:r>
          </a:p>
          <a:p>
            <a:r>
              <a:rPr lang="en-US">
                <a:ea typeface="Calibri"/>
                <a:cs typeface="Calibri"/>
              </a:rPr>
              <a:t>Supporting communication development in early years children </a:t>
            </a:r>
          </a:p>
          <a:p>
            <a:r>
              <a:rPr lang="en-US">
                <a:ea typeface="Calibri"/>
                <a:cs typeface="Calibri"/>
              </a:rPr>
              <a:t>The voice of the child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9AECA067-4713-450F-A1F2-AB996B823935}" type="slidenum">
              <a:rPr lang="en-GB"/>
              <a:t>34</a:t>
            </a:fld>
            <a:endParaRPr lang="en-GB"/>
          </a:p>
        </p:txBody>
      </p:sp>
    </p:spTree>
    <p:extLst>
      <p:ext uri="{BB962C8B-B14F-4D97-AF65-F5344CB8AC3E}">
        <p14:creationId xmlns:p14="http://schemas.microsoft.com/office/powerpoint/2010/main" val="1769916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15B6E5-6347-41F6-85FC-3BF3652D1BC3}"/>
              </a:ext>
            </a:extLst>
          </p:cNvPr>
          <p:cNvSpPr>
            <a:spLocks noGrp="1"/>
          </p:cNvSpPr>
          <p:nvPr>
            <p:ph type="dt" sz="half" idx="10"/>
          </p:nvPr>
        </p:nvSpPr>
        <p:spPr/>
        <p:txBody>
          <a:bodyPr/>
          <a:lstStyle/>
          <a:p>
            <a:fld id="{D341B595-366B-43E2-A22E-EA6A78C03F06}" type="datetimeFigureOut">
              <a:rPr lang="en-US" smtClean="0"/>
              <a:t>10/15/2025</a:t>
            </a:fld>
            <a:endParaRPr lang="en-US"/>
          </a:p>
        </p:txBody>
      </p:sp>
      <p:sp>
        <p:nvSpPr>
          <p:cNvPr id="3" name="Footer Placeholder 2">
            <a:extLst>
              <a:ext uri="{FF2B5EF4-FFF2-40B4-BE49-F238E27FC236}">
                <a16:creationId xmlns:a16="http://schemas.microsoft.com/office/drawing/2014/main" id="{1C6A93F6-45F8-4453-B5DC-B2F3D5D0B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E364E1-213B-4AF0-80D7-8101EFD5E410}"/>
              </a:ext>
            </a:extLst>
          </p:cNvPr>
          <p:cNvSpPr>
            <a:spLocks noGrp="1"/>
          </p:cNvSpPr>
          <p:nvPr>
            <p:ph type="sldNum" sz="quarter" idx="12"/>
          </p:nvPr>
        </p:nvSpPr>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1074677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A96C99-B8F8-4528-BD05-0E16E943DC09}" type="datetime1">
              <a:rPr lang="en-US" smtClean="0"/>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22842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CBCFF-34EC-71D4-08EA-6DE013BE72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2A41BF-0F26-C74A-F168-BB90FCCED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08B6E9-E31F-C3EA-6864-CFC598FA88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6BE935E-A61B-4D5A-C4E1-C39FAAE629E8}"/>
              </a:ext>
            </a:extLst>
          </p:cNvPr>
          <p:cNvSpPr>
            <a:spLocks noGrp="1"/>
          </p:cNvSpPr>
          <p:nvPr>
            <p:ph type="dt" sz="half" idx="10"/>
          </p:nvPr>
        </p:nvSpPr>
        <p:spPr/>
        <p:txBody>
          <a:bodyPr/>
          <a:lstStyle/>
          <a:p>
            <a:fld id="{55824175-6480-8C45-8AB9-BE4EDF6E4406}" type="datetime1">
              <a:rPr lang="en-GB" smtClean="0"/>
              <a:t>15/10/2025</a:t>
            </a:fld>
            <a:endParaRPr lang="en-GB"/>
          </a:p>
        </p:txBody>
      </p:sp>
      <p:sp>
        <p:nvSpPr>
          <p:cNvPr id="6" name="Footer Placeholder 5">
            <a:extLst>
              <a:ext uri="{FF2B5EF4-FFF2-40B4-BE49-F238E27FC236}">
                <a16:creationId xmlns:a16="http://schemas.microsoft.com/office/drawing/2014/main" id="{A4532982-DF7E-BBE8-D06C-B8978D5A7E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E9641A-1DCF-6014-DF1A-29BA89257827}"/>
              </a:ext>
            </a:extLst>
          </p:cNvPr>
          <p:cNvSpPr>
            <a:spLocks noGrp="1"/>
          </p:cNvSpPr>
          <p:nvPr>
            <p:ph type="sldNum" sz="quarter" idx="12"/>
          </p:nvPr>
        </p:nvSpPr>
        <p:spPr/>
        <p:txBody>
          <a:bodyPr/>
          <a:lstStyle/>
          <a:p>
            <a:fld id="{92A68933-88F8-BD43-AC85-31C7CD6FDE60}" type="slidenum">
              <a:rPr lang="en-GB" smtClean="0"/>
              <a:t>‹#›</a:t>
            </a:fld>
            <a:endParaRPr lang="en-GB"/>
          </a:p>
        </p:txBody>
      </p:sp>
    </p:spTree>
    <p:extLst>
      <p:ext uri="{BB962C8B-B14F-4D97-AF65-F5344CB8AC3E}">
        <p14:creationId xmlns:p14="http://schemas.microsoft.com/office/powerpoint/2010/main" val="3159219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BC468-896A-8BEB-E3C7-6011614D4A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26731E-1CBF-EAC0-8F95-D11D7AC023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D89D71-5760-9FE8-D0F0-2A48530D12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6B48E8-04B7-9C2B-EBBC-262C86DC5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B3F549-93C4-1F4D-ACC2-75AC7D5B6F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FE8D9A-0BA8-FDAA-D5FD-CACC7EC789DA}"/>
              </a:ext>
            </a:extLst>
          </p:cNvPr>
          <p:cNvSpPr>
            <a:spLocks noGrp="1"/>
          </p:cNvSpPr>
          <p:nvPr>
            <p:ph type="dt" sz="half" idx="10"/>
          </p:nvPr>
        </p:nvSpPr>
        <p:spPr/>
        <p:txBody>
          <a:bodyPr/>
          <a:lstStyle/>
          <a:p>
            <a:fld id="{0D609B4A-1296-3748-967B-8571092D8F07}" type="datetime1">
              <a:rPr lang="en-GB" smtClean="0"/>
              <a:t>15/10/2025</a:t>
            </a:fld>
            <a:endParaRPr lang="en-GB"/>
          </a:p>
        </p:txBody>
      </p:sp>
      <p:sp>
        <p:nvSpPr>
          <p:cNvPr id="8" name="Footer Placeholder 7">
            <a:extLst>
              <a:ext uri="{FF2B5EF4-FFF2-40B4-BE49-F238E27FC236}">
                <a16:creationId xmlns:a16="http://schemas.microsoft.com/office/drawing/2014/main" id="{7FCEC25A-6B4C-F4E3-0612-8F523F12BC5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84952E-E609-6868-82B7-54AAC1C10FDA}"/>
              </a:ext>
            </a:extLst>
          </p:cNvPr>
          <p:cNvSpPr>
            <a:spLocks noGrp="1"/>
          </p:cNvSpPr>
          <p:nvPr>
            <p:ph type="sldNum" sz="quarter" idx="12"/>
          </p:nvPr>
        </p:nvSpPr>
        <p:spPr/>
        <p:txBody>
          <a:bodyPr/>
          <a:lstStyle/>
          <a:p>
            <a:fld id="{92A68933-88F8-BD43-AC85-31C7CD6FDE60}" type="slidenum">
              <a:rPr lang="en-GB" smtClean="0"/>
              <a:t>‹#›</a:t>
            </a:fld>
            <a:endParaRPr lang="en-GB"/>
          </a:p>
        </p:txBody>
      </p:sp>
    </p:spTree>
    <p:extLst>
      <p:ext uri="{BB962C8B-B14F-4D97-AF65-F5344CB8AC3E}">
        <p14:creationId xmlns:p14="http://schemas.microsoft.com/office/powerpoint/2010/main" val="813801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E81DF0F-1D08-CFC3-D336-6E69AD26CA81}"/>
              </a:ext>
            </a:extLst>
          </p:cNvPr>
          <p:cNvCxnSpPr>
            <a:cxnSpLocks/>
          </p:cNvCxnSpPr>
          <p:nvPr userDrawn="1"/>
        </p:nvCxnSpPr>
        <p:spPr>
          <a:xfrm>
            <a:off x="714375" y="1900407"/>
            <a:ext cx="5486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918502E-0DE9-66F0-120E-B9F9EDDBC2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52116" y="-4698"/>
            <a:ext cx="2944366" cy="6858000"/>
          </a:xfrm>
          <a:prstGeom prst="rect">
            <a:avLst/>
          </a:prstGeom>
          <a:solidFill>
            <a:srgbClr val="FFFFFF">
              <a:alpha val="5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alpha val="20000"/>
                </a:schemeClr>
              </a:solidFill>
            </a:endParaRPr>
          </a:p>
        </p:txBody>
      </p:sp>
      <p:sp>
        <p:nvSpPr>
          <p:cNvPr id="14" name="Title 1">
            <a:extLst>
              <a:ext uri="{FF2B5EF4-FFF2-40B4-BE49-F238E27FC236}">
                <a16:creationId xmlns:a16="http://schemas.microsoft.com/office/drawing/2014/main" id="{2ADEEE89-7A53-BFD6-F854-BC4947CE2B58}"/>
              </a:ext>
            </a:extLst>
          </p:cNvPr>
          <p:cNvSpPr>
            <a:spLocks noGrp="1"/>
          </p:cNvSpPr>
          <p:nvPr>
            <p:ph type="title"/>
          </p:nvPr>
        </p:nvSpPr>
        <p:spPr>
          <a:xfrm>
            <a:off x="609600" y="709099"/>
            <a:ext cx="8019289" cy="891101"/>
          </a:xfrm>
          <a:prstGeom prst="rect">
            <a:avLst/>
          </a:prstGeom>
        </p:spPr>
        <p:txBody>
          <a:bodyPr anchor="b">
            <a:noAutofit/>
          </a:bodyPr>
          <a:lstStyle>
            <a:lvl1pPr>
              <a:defRPr sz="3200"/>
            </a:lvl1pPr>
          </a:lstStyle>
          <a:p>
            <a:r>
              <a:rPr lang="en-US"/>
              <a:t>Click to edit Master title style</a:t>
            </a:r>
          </a:p>
        </p:txBody>
      </p:sp>
      <p:sp>
        <p:nvSpPr>
          <p:cNvPr id="11" name="Content Placeholder 7">
            <a:extLst>
              <a:ext uri="{FF2B5EF4-FFF2-40B4-BE49-F238E27FC236}">
                <a16:creationId xmlns:a16="http://schemas.microsoft.com/office/drawing/2014/main" id="{8E4281B5-46C8-0290-9B6E-154BCEB2F9F1}"/>
              </a:ext>
            </a:extLst>
          </p:cNvPr>
          <p:cNvSpPr>
            <a:spLocks noGrp="1"/>
          </p:cNvSpPr>
          <p:nvPr>
            <p:ph sz="quarter" idx="14"/>
          </p:nvPr>
        </p:nvSpPr>
        <p:spPr>
          <a:xfrm>
            <a:off x="609600" y="2200614"/>
            <a:ext cx="8019289" cy="39623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3">
            <a:extLst>
              <a:ext uri="{FF2B5EF4-FFF2-40B4-BE49-F238E27FC236}">
                <a16:creationId xmlns:a16="http://schemas.microsoft.com/office/drawing/2014/main" id="{9CF2DB13-C77B-68E8-AA32-2A399E83A39F}"/>
              </a:ext>
            </a:extLst>
          </p:cNvPr>
          <p:cNvSpPr>
            <a:spLocks noGrp="1"/>
          </p:cNvSpPr>
          <p:nvPr>
            <p:ph type="ftr" sz="quarter" idx="16"/>
          </p:nvPr>
        </p:nvSpPr>
        <p:spPr>
          <a:xfrm>
            <a:off x="609600" y="6343955"/>
            <a:ext cx="3422906" cy="365125"/>
          </a:xfrm>
          <a:prstGeom prst="rect">
            <a:avLst/>
          </a:prstGeom>
        </p:spPr>
        <p:txBody>
          <a:bodyPr>
            <a:noAutofit/>
          </a:bodyPr>
          <a:lstStyle/>
          <a:p>
            <a:r>
              <a:rPr lang="en-US"/>
              <a:t>Sample Footer Text</a:t>
            </a:r>
          </a:p>
        </p:txBody>
      </p:sp>
      <p:sp>
        <p:nvSpPr>
          <p:cNvPr id="16" name="Date Placeholder 2">
            <a:extLst>
              <a:ext uri="{FF2B5EF4-FFF2-40B4-BE49-F238E27FC236}">
                <a16:creationId xmlns:a16="http://schemas.microsoft.com/office/drawing/2014/main" id="{723C7477-007B-AF5F-BF27-20DF2D11C11B}"/>
              </a:ext>
            </a:extLst>
          </p:cNvPr>
          <p:cNvSpPr>
            <a:spLocks noGrp="1"/>
          </p:cNvSpPr>
          <p:nvPr>
            <p:ph type="dt" sz="half" idx="15"/>
          </p:nvPr>
        </p:nvSpPr>
        <p:spPr>
          <a:xfrm>
            <a:off x="5998285" y="6343955"/>
            <a:ext cx="2150873" cy="365125"/>
          </a:xfrm>
          <a:prstGeom prst="rect">
            <a:avLst/>
          </a:prstGeom>
        </p:spPr>
        <p:txBody>
          <a:bodyPr>
            <a:noAutofit/>
          </a:bodyPr>
          <a:lstStyle/>
          <a:p>
            <a:r>
              <a:rPr lang="en-US"/>
              <a:t>20xx</a:t>
            </a:r>
          </a:p>
        </p:txBody>
      </p:sp>
      <p:sp>
        <p:nvSpPr>
          <p:cNvPr id="18" name="Slide Number Placeholder 8">
            <a:extLst>
              <a:ext uri="{FF2B5EF4-FFF2-40B4-BE49-F238E27FC236}">
                <a16:creationId xmlns:a16="http://schemas.microsoft.com/office/drawing/2014/main" id="{9F76A51B-A740-5EA5-477F-42182383C5FF}"/>
              </a:ext>
            </a:extLst>
          </p:cNvPr>
          <p:cNvSpPr>
            <a:spLocks noGrp="1"/>
          </p:cNvSpPr>
          <p:nvPr>
            <p:ph type="sldNum" sz="quarter" idx="17"/>
          </p:nvPr>
        </p:nvSpPr>
        <p:spPr>
          <a:xfrm>
            <a:off x="8199682" y="6343955"/>
            <a:ext cx="429207" cy="365125"/>
          </a:xfrm>
          <a:prstGeom prst="rect">
            <a:avLst/>
          </a:prstGeom>
        </p:spPr>
        <p:txBody>
          <a:bodyPr>
            <a:noAutofit/>
          </a:bodyPr>
          <a:lstStyle/>
          <a:p>
            <a:fld id="{AEAA3239-9EA4-4A65-A281-97F994456D9F}" type="slidenum">
              <a:rPr lang="en-US" smtClean="0"/>
              <a:t>‹#›</a:t>
            </a:fld>
            <a:endParaRPr lang="en-US"/>
          </a:p>
        </p:txBody>
      </p:sp>
      <p:sp>
        <p:nvSpPr>
          <p:cNvPr id="20" name="Picture Placeholder 15">
            <a:extLst>
              <a:ext uri="{FF2B5EF4-FFF2-40B4-BE49-F238E27FC236}">
                <a16:creationId xmlns:a16="http://schemas.microsoft.com/office/drawing/2014/main" id="{5FA75C2B-3307-6106-9020-5A6F5C28CE54}"/>
              </a:ext>
            </a:extLst>
          </p:cNvPr>
          <p:cNvSpPr>
            <a:spLocks noGrp="1"/>
          </p:cNvSpPr>
          <p:nvPr>
            <p:ph type="pic" sz="quarter" idx="18" hasCustomPrompt="1"/>
          </p:nvPr>
        </p:nvSpPr>
        <p:spPr>
          <a:xfrm>
            <a:off x="9521861" y="269622"/>
            <a:ext cx="2395728" cy="6309360"/>
          </a:xfrm>
          <a:blipFill>
            <a:blip r:embed="rId2">
              <a:alphaModFix amt="60000"/>
            </a:blip>
            <a:stretch>
              <a:fillRect/>
            </a:stretch>
          </a:blipFill>
        </p:spPr>
        <p:txBody>
          <a:bodyPr/>
          <a:lstStyle>
            <a:lvl1pPr>
              <a:defRPr/>
            </a:lvl1pPr>
          </a:lstStyle>
          <a:p>
            <a:r>
              <a:rPr lang="en-US"/>
              <a:t> </a:t>
            </a:r>
          </a:p>
        </p:txBody>
      </p:sp>
    </p:spTree>
    <p:extLst>
      <p:ext uri="{BB962C8B-B14F-4D97-AF65-F5344CB8AC3E}">
        <p14:creationId xmlns:p14="http://schemas.microsoft.com/office/powerpoint/2010/main" val="3772248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Picture 3">
    <p:bg>
      <p:bgRef idx="1001">
        <a:schemeClr val="bg1"/>
      </p:bgRef>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5514FA0-05E8-2961-1038-EAF5251DC614}"/>
              </a:ext>
            </a:extLst>
          </p:cNvPr>
          <p:cNvSpPr>
            <a:spLocks noGrp="1"/>
          </p:cNvSpPr>
          <p:nvPr>
            <p:ph type="title"/>
          </p:nvPr>
        </p:nvSpPr>
        <p:spPr>
          <a:xfrm>
            <a:off x="4487024" y="634999"/>
            <a:ext cx="6950232" cy="1124525"/>
          </a:xfrm>
        </p:spPr>
        <p:txBody>
          <a:bodyPr anchor="t"/>
          <a:lstStyle/>
          <a:p>
            <a:r>
              <a:rPr lang="en-US"/>
              <a:t>Click to edit Master title style</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rot="16200000">
            <a:off x="-2067304" y="2231454"/>
            <a:ext cx="4564376" cy="429768"/>
          </a:xfrm>
        </p:spPr>
        <p:txBody>
          <a:bodyPr/>
          <a:lstStyle/>
          <a:p>
            <a:r>
              <a:rPr lang="en-US"/>
              <a:t>SAMPLE FOOTER TEXT</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rot="16200000">
            <a:off x="-532354" y="5260879"/>
            <a:ext cx="1494474" cy="429768"/>
          </a:xfrm>
        </p:spPr>
        <p:txBody>
          <a:bodyPr/>
          <a:lstStyle/>
          <a:p>
            <a:fld id="{F2A5EBC1-EEC5-7C42-832C-A9026EE0BC29}" type="datetime1">
              <a:rPr lang="en-US" smtClean="0"/>
              <a:t>10/15/2025</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a:p>
        </p:txBody>
      </p:sp>
      <p:cxnSp>
        <p:nvCxnSpPr>
          <p:cNvPr id="10" name="Straight Connector 9">
            <a:extLst>
              <a:ext uri="{FF2B5EF4-FFF2-40B4-BE49-F238E27FC236}">
                <a16:creationId xmlns:a16="http://schemas.microsoft.com/office/drawing/2014/main" id="{5EA26726-2193-5028-87FF-55119A73A643}"/>
              </a:ext>
            </a:extLst>
          </p:cNvPr>
          <p:cNvCxnSpPr>
            <a:cxnSpLocks/>
          </p:cNvCxnSpPr>
          <p:nvPr userDrawn="1"/>
        </p:nvCxnSpPr>
        <p:spPr>
          <a:xfrm>
            <a:off x="3854841" y="164150"/>
            <a:ext cx="833715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8328" y="0"/>
            <a:ext cx="3256513" cy="6858000"/>
          </a:xfrm>
          <a:prstGeom prst="rect">
            <a:avLst/>
          </a:prstGeom>
          <a:blipFill dpi="0" rotWithShape="1">
            <a:blip r:embed="rId2">
              <a:alphaModFix amt="60000"/>
            </a:blip>
            <a:srcRect/>
            <a:stretch>
              <a:fillRect l="-74" r="-74"/>
            </a:stretch>
          </a:blipFill>
        </p:spPr>
        <p:txBody>
          <a:bodyPr/>
          <a:lstStyle>
            <a:lvl1pPr marL="0" indent="0">
              <a:buNone/>
              <a:defRPr/>
            </a:lvl1pPr>
          </a:lstStyle>
          <a:p>
            <a:r>
              <a:rPr lang="en-US"/>
              <a:t> </a:t>
            </a:r>
          </a:p>
        </p:txBody>
      </p:sp>
      <p:cxnSp>
        <p:nvCxnSpPr>
          <p:cNvPr id="5" name="Straight Connector 4">
            <a:extLst>
              <a:ext uri="{FF2B5EF4-FFF2-40B4-BE49-F238E27FC236}">
                <a16:creationId xmlns:a16="http://schemas.microsoft.com/office/drawing/2014/main" id="{1FAA0E72-1F2C-EAE4-77B7-9FF7C88D21DD}"/>
              </a:ext>
            </a:extLst>
          </p:cNvPr>
          <p:cNvCxnSpPr>
            <a:cxnSpLocks/>
          </p:cNvCxnSpPr>
          <p:nvPr userDrawn="1"/>
        </p:nvCxnSpPr>
        <p:spPr>
          <a:xfrm>
            <a:off x="3854841"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EA80D3F-C3CE-0859-0D1F-594C0503DBAA}"/>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7">
            <a:extLst>
              <a:ext uri="{FF2B5EF4-FFF2-40B4-BE49-F238E27FC236}">
                <a16:creationId xmlns:a16="http://schemas.microsoft.com/office/drawing/2014/main" id="{7A9AAC07-CAB1-CF16-5C97-C863D7E6BD22}"/>
              </a:ext>
            </a:extLst>
          </p:cNvPr>
          <p:cNvSpPr>
            <a:spLocks noGrp="1"/>
          </p:cNvSpPr>
          <p:nvPr>
            <p:ph sz="quarter" idx="14"/>
          </p:nvPr>
        </p:nvSpPr>
        <p:spPr>
          <a:xfrm>
            <a:off x="4487024" y="1879608"/>
            <a:ext cx="6950232" cy="43433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245791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TextBox 6"/>
          <p:cNvSpPr txBox="1"/>
          <p:nvPr>
            <p:extLst>
              <p:ext uri="{1162E1C5-73C7-4A58-AE30-91384D911F3F}">
                <p184:classification xmlns:p184="http://schemas.microsoft.com/office/powerpoint/2018/4/main" val="ftr"/>
              </p:ext>
            </p:extLst>
          </p:nvPr>
        </p:nvSpPr>
        <p:spPr>
          <a:xfrm>
            <a:off x="5557838" y="6642100"/>
            <a:ext cx="1104900" cy="152400"/>
          </a:xfrm>
          <a:prstGeom prst="rect">
            <a:avLst/>
          </a:prstGeom>
        </p:spPr>
        <p:txBody>
          <a:bodyPr horzOverflow="overflow" lIns="0" tIns="0" rIns="0" bIns="0">
            <a:spAutoFit/>
          </a:bodyPr>
          <a:lstStyle/>
          <a:p>
            <a:pPr algn="l"/>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OFFICIAL - SENSITIVE</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twinkl.co.uk/blog/early-years-safeguarding-reforms-from-september-202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food.gov.uk/sites/default/files/media/document/Early%20Years%20Choking%20Hazards%20Table_English.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help-for-early-years-providers.education.gov.uk/health-and-wellbeing/nutri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safeguardingchildren.co.uk/parents-carers/caring-for-your-baby/safer-sleep-for-babi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eur02.safelinks.protection.outlook.com/?url=https%3A%2F%2Fthesleepcharity.org.uk%2Fnational-sleep-helpline%2F&amp;data=05%7C02%7CStacey.Gould%40northyorks.gov.uk%7Cec269acfd3b44ea2a3e708dca630705f%7Cad3d9c73983044a1b487e1055441c70e%7C0%7C0%7C638567974199246837%7CUnknown%7CTWFpbGZsb3d8eyJWIjoiMC4wLjAwMDAiLCJQIjoiV2luMzIiLCJBTiI6Ik1haWwiLCJXVCI6Mn0%3D%7C0%7C%7C%7C&amp;sdata=WpUr5jRdeskEdhaw%2Bwez2qUr5fsz%2F%2FCbmp8ikEbkiG0%3D&amp;reserved=0" TargetMode="External"/><Relationship Id="rId4" Type="http://schemas.openxmlformats.org/officeDocument/2006/relationships/hyperlink" Target="https://eur02.safelinks.protection.outlook.com/?url=https%3A%2F%2Fcustomervoice.microsoft.com%2FPages%2FResponsePage.aspx%3Fid%3DtM8A_0RGPkqFmV1DXoOj23Y2TemtqQdKul-LKH5eWmBUMTlQMUROWkcxOTRQU0dGTkk4MFczWDk5Ui4u&amp;data=05%7C02%7CStacey.Gould%40northyorks.gov.uk%7Cec269acfd3b44ea2a3e708dca630705f%7Cad3d9c73983044a1b487e1055441c70e%7C0%7C0%7C638567974199236063%7CUnknown%7CTWFpbGZsb3d8eyJWIjoiMC4wLjAwMDAiLCJQIjoiV2luMzIiLCJBTiI6Ik1haWwiLCJXVCI6Mn0%3D%7C0%7C%7C%7C&amp;sdata=WQMGHl1Ws4pwwto6IgypLEfUQ2gf%2FnMCb%2F1K1JyiYOI%3D&amp;reserved=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hdft.nhs.uk/services/oral-health-promotion-team"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oral-care-and-people-with-learning-disabilities/oral-care-and-people-with-learning-disabiliti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bspd.co.uk/Portals/0/BSPD%20Advice%20for%20parents%20of%20children%20with%20autism%20Jan%2017.pdf" TargetMode="External"/><Relationship Id="rId4" Type="http://schemas.openxmlformats.org/officeDocument/2006/relationships/hyperlink" Target="https://www.autism.org.uk/advice-and-guidance/topics/physical-health/going-to-the-dentist/parent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assets.publishing.service.gov.uk/media/68c15c7f8c6d992f23edd81a/Early_years_inspection_toolkit.pdf"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Tracy.johnson-hughes@northyorks.gov.uk" TargetMode="External"/><Relationship Id="rId7" Type="http://schemas.openxmlformats.org/officeDocument/2006/relationships/hyperlink" Target="mailto:lynne.kilford@northyorks.gov.uk" TargetMode="External"/><Relationship Id="rId2" Type="http://schemas.openxmlformats.org/officeDocument/2006/relationships/hyperlink" Target="mailto:Stacey.gould@northyorks.gov.uk" TargetMode="External"/><Relationship Id="rId1" Type="http://schemas.openxmlformats.org/officeDocument/2006/relationships/slideLayout" Target="../slideLayouts/slideLayout2.xml"/><Relationship Id="rId6" Type="http://schemas.openxmlformats.org/officeDocument/2006/relationships/hyperlink" Target="mailto:katie.heaven-terry@northyorks.gov.uk" TargetMode="External"/><Relationship Id="rId5" Type="http://schemas.openxmlformats.org/officeDocument/2006/relationships/hyperlink" Target="mailto:Elizabeth.fawcett@northyorks.gov.uk" TargetMode="External"/><Relationship Id="rId4" Type="http://schemas.openxmlformats.org/officeDocument/2006/relationships/hyperlink" Target="mailto:emma.jones@northyorks.gov.uk" TargetMode="Externa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yps.northyorks.gov.uk/sites/default/files/SEND/SENCO%20Support/Summer%202025/SENCo%20nets%20Summer%202025.pdf"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hyperlink" Target="https://localityboardsnorthyorks.co.uk/" TargetMode="Externa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dingley.org.uk/dingleys-promise-training/early-years-inclusion-programm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hyperlink" Target="https://eur02.safelinks.protection.outlook.com/?url=https%3A%2F%2Fedua-zcmp.maillist-manage.eu%2Fclick%2F195f6ae4d5f5d2f%2F195f6ae4d5f402b&amp;data=05%7C02%7CStacey.Gould%40northyorks.gov.uk%7C8ff9553ffae148a551bb08dcd2587e93%7Cad3d9c73983044a1b487e1055441c70e%7C0%7C0%7C638616524733777602%7CUnknown%7CTWFpbGZsb3d8eyJWIjoiMC4wLjAwMDAiLCJQIjoiV2luMzIiLCJBTiI6Ik1haWwiLCJXVCI6Mn0%3D%7C0%7C%7C%7C&amp;sdata=W5zddR3Omu9UxzJ95aNCUfkpS6I1XhTTIbpwPRZ6Wuc%3D&amp;reserved=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inourplace.co.uk/" TargetMode="Externa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mailto:sph@childhaven.n-yorks.sch.uk"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annafreud.org/services/services-for-children-and-young-people/for-under-fives/early-years-in-mind/" TargetMode="Externa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hyperlink" Target="https://educationendowmentfoundation.org.uk/support-for-schools/evidence-for-the-early-years/early-years-evidence-store" TargetMode="External"/><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thegoto.org.uk/im-a-professional/" TargetMode="External"/><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4.xml"/><Relationship Id="rId6" Type="http://schemas.openxmlformats.org/officeDocument/2006/relationships/image" Target="../media/image65.png"/><Relationship Id="rId11" Type="http://schemas.openxmlformats.org/officeDocument/2006/relationships/image" Target="../media/image69.svg"/><Relationship Id="rId5" Type="http://schemas.openxmlformats.org/officeDocument/2006/relationships/hyperlink" Target="https://thegoto.org.uk/" TargetMode="External"/><Relationship Id="rId10" Type="http://schemas.openxmlformats.org/officeDocument/2006/relationships/image" Target="../media/image68.png"/><Relationship Id="rId4" Type="http://schemas.openxmlformats.org/officeDocument/2006/relationships/image" Target="../media/image64.png"/><Relationship Id="rId9"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playlist?list=PLtZT0xmZMt3WUbbE8uYOkfn2IvhWCZhXW" TargetMode="External"/><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nyes.info/Event/251845" TargetMode="External"/><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lynne.kilford@northyorks.gov.uk"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rkhospitals.nhs.uk/childrens-centre/your-childs-hospital-journey/therapy-services/occupational-therapy/lets-make-sense-together/" TargetMode="External"/><Relationship Id="rId2" Type="http://schemas.openxmlformats.org/officeDocument/2006/relationships/image" Target="../media/image72.png"/><Relationship Id="rId1" Type="http://schemas.openxmlformats.org/officeDocument/2006/relationships/slideLayout" Target="../slideLayouts/slideLayout4.xml"/><Relationship Id="rId4" Type="http://schemas.openxmlformats.org/officeDocument/2006/relationships/hyperlink" Target="https://www.hnyhealthiertogether.nhs.uk/parentscarers/your-childs-development/lets-make-sense-together"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mailto:jayne.young7@nhs.net" TargetMode="External"/><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p:txBody>
          <a:bodyPr/>
          <a:lstStyle/>
          <a:p>
            <a:r>
              <a:rPr lang="en-GB"/>
              <a:t>Early Years SENCO Network</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p:txBody>
          <a:bodyPr vert="horz" lIns="91440" tIns="45720" rIns="91440" bIns="45720" rtlCol="0" anchor="t">
            <a:normAutofit fontScale="92500" lnSpcReduction="10000"/>
          </a:bodyPr>
          <a:lstStyle/>
          <a:p>
            <a:r>
              <a:rPr lang="en-GB">
                <a:latin typeface="Arial"/>
                <a:cs typeface="Arial"/>
              </a:rPr>
              <a:t>15th October 2025</a:t>
            </a:r>
          </a:p>
          <a:p>
            <a:endParaRPr lang="en-GB"/>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GB"/>
              <a:t>Agenda</a:t>
            </a:r>
          </a:p>
        </p:txBody>
      </p:sp>
      <p:sp>
        <p:nvSpPr>
          <p:cNvPr id="3" name="Content Placeholder 2"/>
          <p:cNvSpPr>
            <a:spLocks noGrp="1"/>
          </p:cNvSpPr>
          <p:nvPr>
            <p:ph idx="1"/>
          </p:nvPr>
        </p:nvSpPr>
        <p:spPr>
          <a:xfrm>
            <a:off x="804583" y="1445576"/>
            <a:ext cx="6378720" cy="4599766"/>
          </a:xfrm>
        </p:spPr>
        <p:txBody>
          <a:bodyPr vert="horz" lIns="91440" tIns="45720" rIns="91440" bIns="45720" rtlCol="0" anchor="t">
            <a:noAutofit/>
          </a:bodyPr>
          <a:lstStyle/>
          <a:p>
            <a:pPr marL="457200" indent="-457200">
              <a:buFont typeface="Calibri" panose="020B0604020202020204" pitchFamily="34" charset="0"/>
              <a:buChar char="-"/>
            </a:pPr>
            <a:r>
              <a:rPr lang="en-GB" sz="1600">
                <a:latin typeface="Arial"/>
                <a:cs typeface="Arial"/>
              </a:rPr>
              <a:t>Early Years Framework Updates – September 2025 </a:t>
            </a:r>
            <a:endParaRPr lang="en-US"/>
          </a:p>
          <a:p>
            <a:pPr marL="1143000" lvl="1" indent="-457200">
              <a:buFont typeface="Courier New" panose="020B0604020202020204" pitchFamily="34" charset="0"/>
              <a:buChar char="o"/>
            </a:pPr>
            <a:r>
              <a:rPr lang="en-GB" sz="1600">
                <a:latin typeface="Arial"/>
                <a:cs typeface="Arial"/>
              </a:rPr>
              <a:t>Safer eating</a:t>
            </a:r>
          </a:p>
          <a:p>
            <a:pPr marL="1143000" lvl="1" indent="-457200">
              <a:buFont typeface="Courier New" panose="020B0604020202020204" pitchFamily="34" charset="0"/>
              <a:buChar char="o"/>
            </a:pPr>
            <a:r>
              <a:rPr lang="en-GB" sz="1600">
                <a:latin typeface="Arial"/>
                <a:cs typeface="Arial"/>
              </a:rPr>
              <a:t>Safe sleep</a:t>
            </a:r>
          </a:p>
          <a:p>
            <a:pPr marL="1143000" lvl="1" indent="-457200">
              <a:buFont typeface="Courier New" panose="020B0604020202020204" pitchFamily="34" charset="0"/>
              <a:buChar char="o"/>
            </a:pPr>
            <a:r>
              <a:rPr lang="en-GB" sz="1600">
                <a:latin typeface="Arial"/>
                <a:cs typeface="Arial"/>
              </a:rPr>
              <a:t>Toothbrushing</a:t>
            </a:r>
          </a:p>
          <a:p>
            <a:pPr marL="457200" indent="-457200">
              <a:buFont typeface="Calibri" panose="020B0604020202020204" pitchFamily="34" charset="0"/>
              <a:buChar char="-"/>
            </a:pPr>
            <a:r>
              <a:rPr lang="en-GB" sz="1600">
                <a:latin typeface="Arial"/>
                <a:cs typeface="Arial"/>
              </a:rPr>
              <a:t>New writing framework – July 2025</a:t>
            </a:r>
          </a:p>
          <a:p>
            <a:pPr marL="457200" indent="-457200">
              <a:buFont typeface="Calibri" panose="020B0604020202020204" pitchFamily="34" charset="0"/>
              <a:buChar char="-"/>
            </a:pPr>
            <a:r>
              <a:rPr lang="en-GB" sz="1600">
                <a:latin typeface="Arial"/>
                <a:cs typeface="Arial"/>
              </a:rPr>
              <a:t>Education Inspection Framework (OFSTED)  Changes – Nov 2025 </a:t>
            </a:r>
          </a:p>
          <a:p>
            <a:pPr marL="457200" indent="-457200">
              <a:buFont typeface="Calibri" panose="020B0604020202020204" pitchFamily="34" charset="0"/>
              <a:buChar char="-"/>
            </a:pPr>
            <a:r>
              <a:rPr lang="en-GB" sz="1600">
                <a:latin typeface="Arial"/>
                <a:cs typeface="Arial"/>
              </a:rPr>
              <a:t>Hub updates </a:t>
            </a:r>
          </a:p>
          <a:p>
            <a:pPr marL="457200" indent="-457200">
              <a:buFont typeface="Calibri" panose="020B0604020202020204" pitchFamily="34" charset="0"/>
              <a:buChar char="-"/>
            </a:pPr>
            <a:r>
              <a:rPr lang="en-GB" sz="1600">
                <a:latin typeface="Arial"/>
                <a:cs typeface="Arial"/>
              </a:rPr>
              <a:t>Communication strategies</a:t>
            </a:r>
          </a:p>
          <a:p>
            <a:pPr marL="1143000" lvl="1">
              <a:buFont typeface="Courier New" panose="020B0604020202020204" pitchFamily="34" charset="0"/>
              <a:buChar char="o"/>
            </a:pPr>
            <a:r>
              <a:rPr lang="en-GB" sz="1600">
                <a:latin typeface="Arial"/>
                <a:cs typeface="Arial"/>
              </a:rPr>
              <a:t>Joint attention </a:t>
            </a:r>
          </a:p>
          <a:p>
            <a:pPr marL="1143000" lvl="1">
              <a:buFont typeface="Courier New" panose="020B0604020202020204" pitchFamily="34" charset="0"/>
              <a:buChar char="o"/>
            </a:pPr>
            <a:r>
              <a:rPr lang="en-GB" sz="1600">
                <a:latin typeface="Arial"/>
                <a:cs typeface="Arial"/>
              </a:rPr>
              <a:t>Intensive Interaction </a:t>
            </a:r>
          </a:p>
          <a:p>
            <a:pPr marL="1143000" lvl="1">
              <a:buFont typeface="Courier New" panose="020B0604020202020204" pitchFamily="34" charset="0"/>
              <a:buChar char="o"/>
            </a:pPr>
            <a:r>
              <a:rPr lang="en-GB" sz="1600">
                <a:latin typeface="Arial"/>
                <a:cs typeface="Arial"/>
              </a:rPr>
              <a:t>Use of questioning </a:t>
            </a:r>
          </a:p>
          <a:p>
            <a:pPr marL="457200" indent="-457200">
              <a:buFont typeface="Calibri" panose="020B0604020202020204" pitchFamily="34" charset="0"/>
              <a:buChar char="-"/>
            </a:pPr>
            <a:r>
              <a:rPr lang="en-GB" sz="1600">
                <a:latin typeface="Arial"/>
                <a:cs typeface="Arial"/>
              </a:rPr>
              <a:t>Reminders </a:t>
            </a:r>
          </a:p>
          <a:p>
            <a:pPr marL="457200" indent="-457200">
              <a:buFont typeface="Calibri" panose="020B0604020202020204" pitchFamily="34" charset="0"/>
              <a:buChar char="-"/>
            </a:pPr>
            <a:r>
              <a:rPr lang="en-GB" sz="1600">
                <a:latin typeface="Arial"/>
                <a:cs typeface="Arial"/>
              </a:rPr>
              <a:t>Guest speaker – Jayne Young, Occupational Therapist; Let's make sense together</a:t>
            </a:r>
          </a:p>
        </p:txBody>
      </p:sp>
      <p:pic>
        <p:nvPicPr>
          <p:cNvPr id="5" name="Picture 4" descr="A child with painted hands&#10;&#10;AI-generated content may be incorrect.">
            <a:extLst>
              <a:ext uri="{FF2B5EF4-FFF2-40B4-BE49-F238E27FC236}">
                <a16:creationId xmlns:a16="http://schemas.microsoft.com/office/drawing/2014/main" id="{A507D7D6-E350-9C98-8B70-E3F5854215E5}"/>
              </a:ext>
            </a:extLst>
          </p:cNvPr>
          <p:cNvPicPr>
            <a:picLocks noChangeAspect="1"/>
          </p:cNvPicPr>
          <p:nvPr/>
        </p:nvPicPr>
        <p:blipFill>
          <a:blip r:embed="rId2"/>
          <a:srcRect l="26151" t="1028" r="184" b="-840"/>
          <a:stretch>
            <a:fillRect/>
          </a:stretch>
        </p:blipFill>
        <p:spPr>
          <a:xfrm>
            <a:off x="7385348" y="1689452"/>
            <a:ext cx="4059510" cy="4014474"/>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logo for a company&#10;&#10;Description automatically generated">
            <a:extLst>
              <a:ext uri="{FF2B5EF4-FFF2-40B4-BE49-F238E27FC236}">
                <a16:creationId xmlns:a16="http://schemas.microsoft.com/office/drawing/2014/main" id="{19E8DD04-A864-A265-B295-1017C2D527EB}"/>
              </a:ext>
            </a:extLst>
          </p:cNvPr>
          <p:cNvPicPr>
            <a:picLocks noChangeAspect="1"/>
          </p:cNvPicPr>
          <p:nvPr/>
        </p:nvPicPr>
        <p:blipFill>
          <a:blip r:embed="rId3"/>
          <a:stretch>
            <a:fillRect/>
          </a:stretch>
        </p:blipFill>
        <p:spPr>
          <a:xfrm>
            <a:off x="9773653" y="5645317"/>
            <a:ext cx="1828800" cy="781050"/>
          </a:xfrm>
          <a:prstGeom prst="rect">
            <a:avLst/>
          </a:prstGeom>
        </p:spPr>
      </p:pic>
    </p:spTree>
    <p:extLst>
      <p:ext uri="{BB962C8B-B14F-4D97-AF65-F5344CB8AC3E}">
        <p14:creationId xmlns:p14="http://schemas.microsoft.com/office/powerpoint/2010/main" val="425485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CFA780-DA9D-F89B-9C66-7C51D693B296}"/>
              </a:ext>
            </a:extLst>
          </p:cNvPr>
          <p:cNvSpPr>
            <a:spLocks noGrp="1"/>
          </p:cNvSpPr>
          <p:nvPr>
            <p:ph type="title"/>
          </p:nvPr>
        </p:nvSpPr>
        <p:spPr>
          <a:xfrm>
            <a:off x="640080" y="325369"/>
            <a:ext cx="4368602" cy="1956841"/>
          </a:xfrm>
        </p:spPr>
        <p:txBody>
          <a:bodyPr anchor="b">
            <a:normAutofit/>
          </a:bodyPr>
          <a:lstStyle/>
          <a:p>
            <a:r>
              <a:rPr lang="en-GB" sz="3000">
                <a:latin typeface="Arial"/>
                <a:cs typeface="Arial"/>
              </a:rPr>
              <a:t>Early Years Foundation Stage Framework – updates September 2025 </a:t>
            </a:r>
            <a:endParaRPr lang="en-GB" sz="30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486C17-EB90-7746-328D-43B8AFF1CE23}"/>
              </a:ext>
            </a:extLst>
          </p:cNvPr>
          <p:cNvSpPr>
            <a:spLocks noGrp="1"/>
          </p:cNvSpPr>
          <p:nvPr>
            <p:ph idx="1"/>
          </p:nvPr>
        </p:nvSpPr>
        <p:spPr>
          <a:xfrm>
            <a:off x="640080" y="2872899"/>
            <a:ext cx="6129216" cy="3294838"/>
          </a:xfrm>
        </p:spPr>
        <p:txBody>
          <a:bodyPr vert="horz" lIns="91440" tIns="45720" rIns="91440" bIns="45720" rtlCol="0">
            <a:normAutofit/>
          </a:bodyPr>
          <a:lstStyle/>
          <a:p>
            <a:pPr marL="457200" indent="-457200">
              <a:buFont typeface="Calibri" panose="020B0604020202020204" pitchFamily="34" charset="0"/>
              <a:buChar char="-"/>
            </a:pPr>
            <a:r>
              <a:rPr lang="en-GB" sz="1700">
                <a:latin typeface="Arial"/>
                <a:cs typeface="Arial"/>
              </a:rPr>
              <a:t>Safer recruitment . </a:t>
            </a:r>
            <a:r>
              <a:rPr lang="en-GB" sz="1700" i="1">
                <a:latin typeface="Arial"/>
                <a:cs typeface="Arial"/>
              </a:rPr>
              <a:t>(EYFS Statutory Framework for Group and School-Based Providers 2025: paragraph 3.18)</a:t>
            </a:r>
            <a:endParaRPr lang="en-US" sz="1700">
              <a:latin typeface="Arial"/>
              <a:cs typeface="Arial"/>
            </a:endParaRPr>
          </a:p>
          <a:p>
            <a:pPr marL="457200" indent="-457200">
              <a:buFont typeface="Calibri" panose="020B0604020202020204" pitchFamily="34" charset="0"/>
              <a:buChar char="-"/>
            </a:pPr>
            <a:r>
              <a:rPr lang="en-GB" sz="1700">
                <a:latin typeface="Arial"/>
                <a:cs typeface="Arial"/>
              </a:rPr>
              <a:t>Absence procedures  </a:t>
            </a:r>
          </a:p>
          <a:p>
            <a:pPr marL="457200" indent="-457200">
              <a:buFont typeface="Calibri" panose="020B0604020202020204" pitchFamily="34" charset="0"/>
              <a:buChar char="-"/>
            </a:pPr>
            <a:r>
              <a:rPr lang="en-GB" sz="1700">
                <a:latin typeface="Arial"/>
                <a:cs typeface="Arial"/>
              </a:rPr>
              <a:t>Whistle blowing </a:t>
            </a:r>
          </a:p>
          <a:p>
            <a:pPr marL="457200" indent="-457200">
              <a:buFont typeface="Calibri" panose="020B0604020202020204" pitchFamily="34" charset="0"/>
              <a:buChar char="-"/>
            </a:pPr>
            <a:r>
              <a:rPr lang="en-GB" sz="1700">
                <a:latin typeface="Arial"/>
                <a:cs typeface="Arial"/>
              </a:rPr>
              <a:t>Staff training requirements </a:t>
            </a:r>
          </a:p>
          <a:p>
            <a:pPr marL="457200" indent="-457200">
              <a:buFont typeface="Calibri" panose="020B0604020202020204" pitchFamily="34" charset="0"/>
              <a:buChar char="-"/>
            </a:pPr>
            <a:r>
              <a:rPr lang="en-GB" sz="1700">
                <a:latin typeface="Arial"/>
                <a:cs typeface="Arial"/>
              </a:rPr>
              <a:t>Named DSL - </a:t>
            </a:r>
            <a:r>
              <a:rPr lang="en-GB" sz="1700" i="1">
                <a:latin typeface="Arial"/>
                <a:cs typeface="Arial"/>
              </a:rPr>
              <a:t>(EYFS  Statutory Framework 2025: paragraphs 3.6 for group settings/ paragraphs 3.7 for childminders)</a:t>
            </a:r>
          </a:p>
          <a:p>
            <a:pPr marL="457200" indent="-457200">
              <a:buFont typeface="Calibri" panose="020B0604020202020204" pitchFamily="34" charset="0"/>
              <a:buChar char="-"/>
            </a:pPr>
            <a:endParaRPr lang="en-GB" sz="1700">
              <a:latin typeface="Arial"/>
              <a:cs typeface="Arial"/>
            </a:endParaRPr>
          </a:p>
        </p:txBody>
      </p:sp>
      <p:pic>
        <p:nvPicPr>
          <p:cNvPr id="5" name="Picture 4" descr="A blue sign with white text&#10;&#10;AI-generated content may be incorrect.">
            <a:extLst>
              <a:ext uri="{FF2B5EF4-FFF2-40B4-BE49-F238E27FC236}">
                <a16:creationId xmlns:a16="http://schemas.microsoft.com/office/drawing/2014/main" id="{4AA5AAB9-1A3D-D54F-91FE-6CAD798AB3A3}"/>
              </a:ext>
            </a:extLst>
          </p:cNvPr>
          <p:cNvPicPr>
            <a:picLocks noChangeAspect="1"/>
          </p:cNvPicPr>
          <p:nvPr/>
        </p:nvPicPr>
        <p:blipFill>
          <a:blip r:embed="rId3"/>
          <a:srcRect l="9336" r="13933" b="1"/>
          <a:stretch>
            <a:fillRect/>
          </a:stretch>
        </p:blipFill>
        <p:spPr>
          <a:xfrm>
            <a:off x="6745295" y="10"/>
            <a:ext cx="544518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75831A66-DFAA-7248-7EA9-C7AA96942CBC}"/>
              </a:ext>
            </a:extLst>
          </p:cNvPr>
          <p:cNvSpPr txBox="1"/>
          <p:nvPr/>
        </p:nvSpPr>
        <p:spPr>
          <a:xfrm>
            <a:off x="434001" y="6175075"/>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a:hlinkClick r:id="rId4"/>
              </a:rPr>
              <a:t>Early Years Safeguarding Reforms from September 2025</a:t>
            </a:r>
            <a:endParaRPr lang="en-US"/>
          </a:p>
        </p:txBody>
      </p:sp>
    </p:spTree>
    <p:extLst>
      <p:ext uri="{BB962C8B-B14F-4D97-AF65-F5344CB8AC3E}">
        <p14:creationId xmlns:p14="http://schemas.microsoft.com/office/powerpoint/2010/main" val="357700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2D153-287E-4913-80BE-98A27CCC3567}"/>
              </a:ext>
            </a:extLst>
          </p:cNvPr>
          <p:cNvSpPr>
            <a:spLocks noGrp="1"/>
          </p:cNvSpPr>
          <p:nvPr>
            <p:ph type="title"/>
          </p:nvPr>
        </p:nvSpPr>
        <p:spPr>
          <a:xfrm>
            <a:off x="291738" y="325369"/>
            <a:ext cx="4716944" cy="1956841"/>
          </a:xfrm>
        </p:spPr>
        <p:txBody>
          <a:bodyPr anchor="b">
            <a:normAutofit/>
          </a:bodyPr>
          <a:lstStyle/>
          <a:p>
            <a:r>
              <a:rPr lang="en-GB" sz="3000">
                <a:latin typeface="Arial"/>
                <a:cs typeface="Arial"/>
              </a:rPr>
              <a:t>Safer eating </a:t>
            </a:r>
            <a:br>
              <a:rPr lang="en-GB" sz="3000">
                <a:latin typeface="Arial"/>
                <a:cs typeface="Arial"/>
              </a:rPr>
            </a:br>
            <a:r>
              <a:rPr lang="en-GB" sz="3000" b="0" i="1">
                <a:latin typeface="Arial"/>
                <a:cs typeface="Arial"/>
              </a:rPr>
              <a:t>(EYFS Statutory Framework 2025: paragraphs 3.62 - 3.72)</a:t>
            </a:r>
            <a:r>
              <a:rPr lang="en-GB" sz="3000">
                <a:latin typeface="Arial"/>
                <a:cs typeface="Arial"/>
              </a:rPr>
              <a:t> </a:t>
            </a:r>
            <a:endParaRPr lang="en-US" sz="3000"/>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7003A27-6A3F-6A02-EEE3-81CB09A81C59}"/>
              </a:ext>
            </a:extLst>
          </p:cNvPr>
          <p:cNvSpPr>
            <a:spLocks noGrp="1"/>
          </p:cNvSpPr>
          <p:nvPr>
            <p:ph idx="1"/>
          </p:nvPr>
        </p:nvSpPr>
        <p:spPr>
          <a:xfrm>
            <a:off x="640080" y="2872899"/>
            <a:ext cx="4243589" cy="3320668"/>
          </a:xfrm>
        </p:spPr>
        <p:txBody>
          <a:bodyPr vert="horz" lIns="91440" tIns="45720" rIns="91440" bIns="45720" rtlCol="0">
            <a:normAutofit/>
          </a:bodyPr>
          <a:lstStyle/>
          <a:p>
            <a:pPr marL="457200" indent="-457200">
              <a:buFont typeface="Calibri" panose="020B0604020202020204" pitchFamily="34" charset="0"/>
              <a:buChar char="-"/>
            </a:pPr>
            <a:r>
              <a:rPr lang="en-GB" sz="1500">
                <a:latin typeface="Arial"/>
                <a:cs typeface="Arial"/>
              </a:rPr>
              <a:t>Paediatric First Aid (PFA) presences</a:t>
            </a:r>
            <a:endParaRPr lang="en-GB" sz="1500"/>
          </a:p>
          <a:p>
            <a:pPr marL="457200" indent="-457200">
              <a:buFont typeface="Calibri" panose="020B0604020202020204" pitchFamily="34" charset="0"/>
              <a:buChar char="-"/>
            </a:pPr>
            <a:r>
              <a:rPr lang="en-GB" sz="1500">
                <a:latin typeface="Arial"/>
                <a:cs typeface="Arial"/>
              </a:rPr>
              <a:t>Dietary requirements. </a:t>
            </a:r>
          </a:p>
          <a:p>
            <a:pPr marL="457200" indent="-457200">
              <a:buFont typeface="Calibri" panose="020B0604020202020204" pitchFamily="34" charset="0"/>
              <a:buChar char="-"/>
            </a:pPr>
            <a:r>
              <a:rPr lang="en-GB" sz="1500">
                <a:latin typeface="Arial"/>
                <a:cs typeface="Arial"/>
              </a:rPr>
              <a:t>Supervision</a:t>
            </a:r>
          </a:p>
          <a:p>
            <a:pPr marL="457200" indent="-457200">
              <a:buFont typeface="Calibri" panose="020B0604020202020204" pitchFamily="34" charset="0"/>
              <a:buChar char="-"/>
            </a:pPr>
            <a:r>
              <a:rPr lang="en-GB" sz="1500">
                <a:latin typeface="Arial"/>
                <a:cs typeface="Arial"/>
              </a:rPr>
              <a:t>Environment</a:t>
            </a:r>
          </a:p>
          <a:p>
            <a:pPr marL="457200" indent="-457200">
              <a:buFont typeface="Calibri" panose="020B0604020202020204" pitchFamily="34" charset="0"/>
              <a:buChar char="-"/>
            </a:pPr>
            <a:r>
              <a:rPr lang="en-GB" sz="1500">
                <a:latin typeface="Arial"/>
                <a:cs typeface="Arial"/>
              </a:rPr>
              <a:t>Choking Prevention - </a:t>
            </a:r>
            <a:r>
              <a:rPr lang="en-GB" sz="1500">
                <a:latin typeface="Arial"/>
                <a:cs typeface="Arial"/>
                <a:hlinkClick r:id="rId3"/>
              </a:rPr>
              <a:t>Guide to how to prepare foods</a:t>
            </a:r>
            <a:endParaRPr lang="en-GB" sz="1500">
              <a:latin typeface="Arial"/>
              <a:cs typeface="Arial"/>
            </a:endParaRPr>
          </a:p>
          <a:p>
            <a:pPr marL="457200" indent="-457200">
              <a:buFont typeface="Calibri" panose="020B0604020202020204" pitchFamily="34" charset="0"/>
              <a:buChar char="-"/>
            </a:pPr>
            <a:r>
              <a:rPr lang="en-GB" sz="1500">
                <a:latin typeface="Arial"/>
                <a:cs typeface="Arial"/>
              </a:rPr>
              <a:t>Individualised Dietary Planning (include sensory sensitivities, texture aversions, swallowing difficulties)</a:t>
            </a:r>
          </a:p>
          <a:p>
            <a:pPr marL="457200" indent="-457200">
              <a:buFont typeface="Calibri" panose="020B0604020202020204" pitchFamily="34" charset="0"/>
              <a:buChar char="-"/>
            </a:pPr>
            <a:r>
              <a:rPr lang="en-GB" sz="1500">
                <a:latin typeface="Arial"/>
                <a:cs typeface="Arial"/>
              </a:rPr>
              <a:t>New nutrition guidance - </a:t>
            </a:r>
            <a:r>
              <a:rPr lang="en-GB" sz="1500">
                <a:latin typeface="Arial"/>
                <a:cs typeface="Arial"/>
                <a:hlinkClick r:id="rId4"/>
              </a:rPr>
              <a:t>Help for early years providers : Nutrition</a:t>
            </a:r>
            <a:endParaRPr lang="en-GB" sz="1500"/>
          </a:p>
          <a:p>
            <a:endParaRPr lang="en-GB" sz="1500"/>
          </a:p>
          <a:p>
            <a:endParaRPr lang="en-GB" sz="1500"/>
          </a:p>
          <a:p>
            <a:endParaRPr lang="en-GB" sz="1500"/>
          </a:p>
        </p:txBody>
      </p:sp>
      <p:pic>
        <p:nvPicPr>
          <p:cNvPr id="4" name="Picture 3" descr="A group of children sitting at a table eating&#10;&#10;AI-generated content may be incorrect.">
            <a:extLst>
              <a:ext uri="{FF2B5EF4-FFF2-40B4-BE49-F238E27FC236}">
                <a16:creationId xmlns:a16="http://schemas.microsoft.com/office/drawing/2014/main" id="{3C3A5D2A-5386-3318-445B-90BB4F351176}"/>
              </a:ext>
            </a:extLst>
          </p:cNvPr>
          <p:cNvPicPr>
            <a:picLocks noChangeAspect="1"/>
          </p:cNvPicPr>
          <p:nvPr/>
        </p:nvPicPr>
        <p:blipFill>
          <a:blip r:embed="rId5"/>
          <a:srcRect l="16750" r="2181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97626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aby sleeping with a teddy bear&#10;&#10;AI-generated content may be incorrect.">
            <a:extLst>
              <a:ext uri="{FF2B5EF4-FFF2-40B4-BE49-F238E27FC236}">
                <a16:creationId xmlns:a16="http://schemas.microsoft.com/office/drawing/2014/main" id="{413F61CC-E3F1-45F8-F27B-9BC6A78A11BC}"/>
              </a:ext>
            </a:extLst>
          </p:cNvPr>
          <p:cNvPicPr>
            <a:picLocks noChangeAspect="1"/>
          </p:cNvPicPr>
          <p:nvPr/>
        </p:nvPicPr>
        <p:blipFill>
          <a:blip r:embed="rId3"/>
          <a:srcRect l="17582" r="7689"/>
          <a:stretch>
            <a:fillRect/>
          </a:stretch>
        </p:blipFill>
        <p:spPr>
          <a:xfrm>
            <a:off x="-1030940" y="10"/>
            <a:ext cx="9963654"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1D77B-BE2F-BA3C-3156-2B0DB03D0E94}"/>
              </a:ext>
            </a:extLst>
          </p:cNvPr>
          <p:cNvSpPr>
            <a:spLocks noGrp="1"/>
          </p:cNvSpPr>
          <p:nvPr>
            <p:ph type="title"/>
          </p:nvPr>
        </p:nvSpPr>
        <p:spPr>
          <a:xfrm>
            <a:off x="7531610" y="365125"/>
            <a:ext cx="3822189" cy="1899912"/>
          </a:xfrm>
        </p:spPr>
        <p:txBody>
          <a:bodyPr>
            <a:normAutofit/>
          </a:bodyPr>
          <a:lstStyle/>
          <a:p>
            <a:r>
              <a:rPr lang="en-GB" sz="4000">
                <a:latin typeface="Arial"/>
                <a:cs typeface="Arial"/>
              </a:rPr>
              <a:t>Safe sleep reminder </a:t>
            </a:r>
            <a:endParaRPr lang="en-GB" sz="4000"/>
          </a:p>
        </p:txBody>
      </p:sp>
      <p:sp>
        <p:nvSpPr>
          <p:cNvPr id="3" name="Content Placeholder 2">
            <a:extLst>
              <a:ext uri="{FF2B5EF4-FFF2-40B4-BE49-F238E27FC236}">
                <a16:creationId xmlns:a16="http://schemas.microsoft.com/office/drawing/2014/main" id="{2A96CBDC-9A42-BC44-6032-3EBB665A7818}"/>
              </a:ext>
            </a:extLst>
          </p:cNvPr>
          <p:cNvSpPr>
            <a:spLocks noGrp="1"/>
          </p:cNvSpPr>
          <p:nvPr>
            <p:ph idx="1"/>
          </p:nvPr>
        </p:nvSpPr>
        <p:spPr>
          <a:xfrm>
            <a:off x="6772269" y="2434201"/>
            <a:ext cx="4581530" cy="3742762"/>
          </a:xfrm>
        </p:spPr>
        <p:txBody>
          <a:bodyPr vert="horz" lIns="91440" tIns="45720" rIns="91440" bIns="45720" rtlCol="0" anchor="t">
            <a:normAutofit lnSpcReduction="10000"/>
          </a:bodyPr>
          <a:lstStyle/>
          <a:p>
            <a:pPr marL="457200" indent="-457200">
              <a:buFont typeface="Calibri" panose="020B0604020202020204" pitchFamily="34" charset="0"/>
              <a:buChar char="-"/>
            </a:pPr>
            <a:r>
              <a:rPr lang="en-GB" sz="2200">
                <a:latin typeface="Arial"/>
                <a:cs typeface="Arial"/>
              </a:rPr>
              <a:t>Prop feeding </a:t>
            </a:r>
            <a:endParaRPr lang="en-GB" sz="2200"/>
          </a:p>
          <a:p>
            <a:pPr marL="457200" indent="-457200">
              <a:buFont typeface="Calibri" panose="020B0604020202020204" pitchFamily="34" charset="0"/>
              <a:buChar char="-"/>
            </a:pPr>
            <a:r>
              <a:rPr lang="en-GB" sz="2200">
                <a:latin typeface="Arial"/>
                <a:cs typeface="Arial"/>
              </a:rPr>
              <a:t>Sleep checks </a:t>
            </a:r>
          </a:p>
          <a:p>
            <a:pPr marL="457200" indent="-457200">
              <a:buFont typeface="Calibri" panose="020B0604020202020204" pitchFamily="34" charset="0"/>
              <a:buChar char="-"/>
            </a:pPr>
            <a:r>
              <a:rPr lang="en-GB" sz="2200">
                <a:latin typeface="Arial"/>
                <a:cs typeface="Arial"/>
              </a:rPr>
              <a:t>Environment </a:t>
            </a:r>
          </a:p>
          <a:p>
            <a:pPr marL="457200" indent="-457200">
              <a:buFont typeface="Calibri" panose="020B0604020202020204" pitchFamily="34" charset="0"/>
              <a:buChar char="-"/>
            </a:pPr>
            <a:r>
              <a:rPr lang="en-GB" sz="2200">
                <a:latin typeface="Arial"/>
                <a:cs typeface="Arial"/>
              </a:rPr>
              <a:t>Co-sleeping</a:t>
            </a:r>
          </a:p>
          <a:p>
            <a:pPr marL="457200" indent="-457200">
              <a:buFont typeface="Calibri" panose="020B0604020202020204" pitchFamily="34" charset="0"/>
              <a:buChar char="-"/>
            </a:pPr>
            <a:endParaRPr lang="en-GB" sz="2200">
              <a:latin typeface="Arial"/>
              <a:cs typeface="Arial"/>
            </a:endParaRPr>
          </a:p>
          <a:p>
            <a:pPr marL="457200" indent="-457200">
              <a:buFont typeface="Calibri" panose="020B0604020202020204" pitchFamily="34" charset="0"/>
              <a:buChar char="-"/>
            </a:pPr>
            <a:r>
              <a:rPr lang="en-GB" sz="2200">
                <a:latin typeface="Arial"/>
                <a:cs typeface="Arial"/>
              </a:rPr>
              <a:t>Links </a:t>
            </a:r>
          </a:p>
          <a:p>
            <a:pPr marL="1143000" lvl="1">
              <a:buFont typeface="Courier New" panose="020B0604020202020204" pitchFamily="34" charset="0"/>
              <a:buChar char="o"/>
            </a:pPr>
            <a:r>
              <a:rPr lang="en-GB" sz="2200">
                <a:latin typeface="Arial"/>
                <a:cs typeface="Arial"/>
              </a:rPr>
              <a:t>Safer sleep for babies - </a:t>
            </a:r>
            <a:r>
              <a:rPr lang="en-GB" sz="2200">
                <a:latin typeface="Arial"/>
                <a:cs typeface="Arial"/>
                <a:hlinkClick r:id="rId4"/>
              </a:rPr>
              <a:t>NYSCP</a:t>
            </a:r>
            <a:endParaRPr lang="en-GB" sz="2200">
              <a:latin typeface="Arial"/>
              <a:cs typeface="Arial"/>
            </a:endParaRPr>
          </a:p>
          <a:p>
            <a:pPr marL="1143000" lvl="1">
              <a:buFont typeface="Courier New" panose="020B0604020202020204" pitchFamily="34" charset="0"/>
              <a:buChar char="o"/>
            </a:pPr>
            <a:r>
              <a:rPr lang="en-GB" sz="2200">
                <a:latin typeface="Arial"/>
                <a:cs typeface="Arial"/>
              </a:rPr>
              <a:t>Safe sleep general advice - </a:t>
            </a:r>
            <a:r>
              <a:rPr lang="en-GB" sz="2200">
                <a:latin typeface="Arial"/>
                <a:cs typeface="Arial"/>
                <a:hlinkClick r:id="rId4"/>
              </a:rPr>
              <a:t>NYSCP</a:t>
            </a:r>
            <a:endParaRPr lang="en-GB" sz="2200">
              <a:latin typeface="Arial"/>
              <a:cs typeface="Arial"/>
            </a:endParaRPr>
          </a:p>
          <a:p>
            <a:pPr marL="1143000" lvl="1">
              <a:buFont typeface="Courier New" panose="020B0604020202020204" pitchFamily="34" charset="0"/>
              <a:buChar char="o"/>
            </a:pPr>
            <a:endParaRPr lang="en-GB" sz="2200">
              <a:latin typeface="Arial"/>
              <a:cs typeface="Arial"/>
            </a:endParaRPr>
          </a:p>
          <a:p>
            <a:endParaRPr lang="en-GB" sz="2200">
              <a:latin typeface="Aptos"/>
              <a:cs typeface="Arial"/>
            </a:endParaRPr>
          </a:p>
        </p:txBody>
      </p:sp>
    </p:spTree>
    <p:extLst>
      <p:ext uri="{BB962C8B-B14F-4D97-AF65-F5344CB8AC3E}">
        <p14:creationId xmlns:p14="http://schemas.microsoft.com/office/powerpoint/2010/main" val="22861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BF1A5-2C04-52A4-DF4C-3D187E019C09}"/>
              </a:ext>
            </a:extLst>
          </p:cNvPr>
          <p:cNvSpPr>
            <a:spLocks noGrp="1"/>
          </p:cNvSpPr>
          <p:nvPr>
            <p:ph type="title"/>
          </p:nvPr>
        </p:nvSpPr>
        <p:spPr>
          <a:xfrm>
            <a:off x="5023658" y="333298"/>
            <a:ext cx="5633634" cy="707462"/>
          </a:xfrm>
        </p:spPr>
        <p:txBody>
          <a:bodyPr/>
          <a:lstStyle/>
          <a:p>
            <a:r>
              <a:rPr lang="en-US">
                <a:latin typeface="Calibri"/>
                <a:ea typeface="Calibri"/>
                <a:cs typeface="Arial"/>
              </a:rPr>
              <a:t>Sleep support</a:t>
            </a:r>
            <a:endParaRPr lang="en-US">
              <a:latin typeface="Calibri"/>
              <a:ea typeface="Calibri"/>
            </a:endParaRPr>
          </a:p>
        </p:txBody>
      </p:sp>
      <p:pic>
        <p:nvPicPr>
          <p:cNvPr id="4" name="Content Placeholder 3" descr="A person and child holding hands&#10;&#10;Description automatically generated">
            <a:extLst>
              <a:ext uri="{FF2B5EF4-FFF2-40B4-BE49-F238E27FC236}">
                <a16:creationId xmlns:a16="http://schemas.microsoft.com/office/drawing/2014/main" id="{4349D66A-7ABC-98DB-2CAC-E085214248BD}"/>
              </a:ext>
            </a:extLst>
          </p:cNvPr>
          <p:cNvPicPr>
            <a:picLocks noGrp="1" noChangeAspect="1"/>
          </p:cNvPicPr>
          <p:nvPr>
            <p:ph idx="1"/>
          </p:nvPr>
        </p:nvPicPr>
        <p:blipFill>
          <a:blip r:embed="rId3"/>
          <a:stretch>
            <a:fillRect/>
          </a:stretch>
        </p:blipFill>
        <p:spPr>
          <a:xfrm>
            <a:off x="-112092" y="12782"/>
            <a:ext cx="4751986" cy="6843843"/>
          </a:xfrm>
        </p:spPr>
      </p:pic>
      <p:sp>
        <p:nvSpPr>
          <p:cNvPr id="7" name="TextBox 6">
            <a:extLst>
              <a:ext uri="{FF2B5EF4-FFF2-40B4-BE49-F238E27FC236}">
                <a16:creationId xmlns:a16="http://schemas.microsoft.com/office/drawing/2014/main" id="{D13C0121-B9C8-64E7-E6D2-A9602162DF08}"/>
              </a:ext>
            </a:extLst>
          </p:cNvPr>
          <p:cNvSpPr txBox="1"/>
          <p:nvPr/>
        </p:nvSpPr>
        <p:spPr>
          <a:xfrm>
            <a:off x="5025188" y="1205163"/>
            <a:ext cx="667351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Light"/>
                <a:ea typeface="Calibri"/>
                <a:cs typeface="Segoe UI"/>
              </a:rPr>
              <a:t>The sleep charity can support families with difficulties around sleep and bedtime. </a:t>
            </a:r>
          </a:p>
          <a:p>
            <a:endParaRPr lang="en-US">
              <a:latin typeface="Calibri Light"/>
              <a:ea typeface="Calibri Light"/>
              <a:cs typeface="Segoe UI"/>
            </a:endParaRPr>
          </a:p>
          <a:p>
            <a:r>
              <a:rPr lang="en-US">
                <a:latin typeface="Calibri Light"/>
                <a:ea typeface="Calibri Light"/>
                <a:cs typeface="Segoe UI"/>
              </a:rPr>
              <a:t>Link to the online referral form that families can use...</a:t>
            </a:r>
            <a:endParaRPr lang="en-US">
              <a:latin typeface="Calibri Light"/>
              <a:ea typeface="Calibri Light"/>
              <a:cs typeface="Calibri Light"/>
            </a:endParaRPr>
          </a:p>
          <a:p>
            <a:r>
              <a:rPr lang="en-US" u="sng">
                <a:solidFill>
                  <a:srgbClr val="005489"/>
                </a:solidFill>
                <a:latin typeface="Calibri Light"/>
                <a:ea typeface="Calibri Light"/>
                <a:cs typeface="Segoe UI"/>
                <a:hlinkClick r:id="rId4"/>
              </a:rPr>
              <a:t>https://customervoice.microsoft.com/Pages/ResponsePage.aspx?id=tM8A_0RGPkqFmV1DXoOj23Y2TemtqQdKul-LKH5eWmBUMTlQMUROWkcxOTRQU0dGTkk4MFczWDk5Ui4u</a:t>
            </a:r>
            <a:endParaRPr lang="en-US" u="sng">
              <a:solidFill>
                <a:srgbClr val="005489"/>
              </a:solidFill>
              <a:latin typeface="Calibri Light"/>
              <a:ea typeface="Calibri Light"/>
              <a:cs typeface="Segoe UI"/>
            </a:endParaRPr>
          </a:p>
          <a:p>
            <a:r>
              <a:rPr lang="en-US">
                <a:latin typeface="Calibri Light"/>
                <a:ea typeface="Calibri"/>
                <a:cs typeface="Calibri"/>
              </a:rPr>
              <a:t>There is a waiting list of about 2 months so please also direct them to the Helpline:</a:t>
            </a:r>
          </a:p>
          <a:p>
            <a:r>
              <a:rPr lang="en-US">
                <a:latin typeface="Calibri Light"/>
                <a:ea typeface="Calibri"/>
                <a:cs typeface="Calibri"/>
                <a:hlinkClick r:id="rId5"/>
              </a:rPr>
              <a:t>https://thesleepcharity.org.uk/national-sleep-helpline/</a:t>
            </a:r>
            <a:endParaRPr lang="en-US">
              <a:latin typeface="Calibri"/>
              <a:ea typeface="Calibri"/>
              <a:cs typeface="Calibri"/>
            </a:endParaRPr>
          </a:p>
          <a:p>
            <a:endParaRPr lang="en-US" u="sng">
              <a:solidFill>
                <a:srgbClr val="005489"/>
              </a:solidFill>
              <a:ea typeface="Calibri"/>
              <a:cs typeface="Segoe UI"/>
            </a:endParaRPr>
          </a:p>
        </p:txBody>
      </p:sp>
      <p:pic>
        <p:nvPicPr>
          <p:cNvPr id="8" name="Picture 7" descr="A blue background with white text and moon phases&#10;&#10;Description automatically generated">
            <a:extLst>
              <a:ext uri="{FF2B5EF4-FFF2-40B4-BE49-F238E27FC236}">
                <a16:creationId xmlns:a16="http://schemas.microsoft.com/office/drawing/2014/main" id="{510E81A0-8894-80C7-3E3B-5174AF4E5EB0}"/>
              </a:ext>
            </a:extLst>
          </p:cNvPr>
          <p:cNvPicPr>
            <a:picLocks noChangeAspect="1"/>
          </p:cNvPicPr>
          <p:nvPr/>
        </p:nvPicPr>
        <p:blipFill>
          <a:blip r:embed="rId6"/>
          <a:stretch>
            <a:fillRect/>
          </a:stretch>
        </p:blipFill>
        <p:spPr>
          <a:xfrm>
            <a:off x="4762501" y="4137150"/>
            <a:ext cx="7198895" cy="1501358"/>
          </a:xfrm>
          <a:prstGeom prst="rect">
            <a:avLst/>
          </a:prstGeom>
        </p:spPr>
      </p:pic>
    </p:spTree>
    <p:extLst>
      <p:ext uri="{BB962C8B-B14F-4D97-AF65-F5344CB8AC3E}">
        <p14:creationId xmlns:p14="http://schemas.microsoft.com/office/powerpoint/2010/main" val="339533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506AF-CA67-FCCE-E32B-7AD4DB8F9639}"/>
              </a:ext>
            </a:extLst>
          </p:cNvPr>
          <p:cNvSpPr>
            <a:spLocks noGrp="1"/>
          </p:cNvSpPr>
          <p:nvPr>
            <p:ph type="title"/>
          </p:nvPr>
        </p:nvSpPr>
        <p:spPr/>
        <p:txBody>
          <a:bodyPr/>
          <a:lstStyle/>
          <a:p>
            <a:r>
              <a:rPr lang="en-GB">
                <a:latin typeface="Arial"/>
                <a:cs typeface="Arial"/>
              </a:rPr>
              <a:t>Brushing Teeth</a:t>
            </a:r>
            <a:endParaRPr lang="en-GB"/>
          </a:p>
        </p:txBody>
      </p:sp>
      <p:pic>
        <p:nvPicPr>
          <p:cNvPr id="4" name="Content Placeholder 3" descr="A box of toothpaste&#10;&#10;AI-generated content may be incorrect.">
            <a:extLst>
              <a:ext uri="{FF2B5EF4-FFF2-40B4-BE49-F238E27FC236}">
                <a16:creationId xmlns:a16="http://schemas.microsoft.com/office/drawing/2014/main" id="{5B90D214-DEA0-CC6E-A38F-027CFA9D7CD1}"/>
              </a:ext>
            </a:extLst>
          </p:cNvPr>
          <p:cNvPicPr>
            <a:picLocks noGrp="1" noChangeAspect="1"/>
          </p:cNvPicPr>
          <p:nvPr>
            <p:ph idx="1"/>
          </p:nvPr>
        </p:nvPicPr>
        <p:blipFill>
          <a:blip r:embed="rId3"/>
          <a:stretch>
            <a:fillRect/>
          </a:stretch>
        </p:blipFill>
        <p:spPr>
          <a:xfrm>
            <a:off x="9880296" y="1263889"/>
            <a:ext cx="1704975" cy="3200400"/>
          </a:xfrm>
          <a:prstGeom prst="rect">
            <a:avLst/>
          </a:prstGeom>
          <a:noFill/>
        </p:spPr>
      </p:pic>
      <p:pic>
        <p:nvPicPr>
          <p:cNvPr id="5" name="Picture 4" descr="A close-up of a tube of toothpaste&#10;&#10;AI-generated content may be incorrect.">
            <a:extLst>
              <a:ext uri="{FF2B5EF4-FFF2-40B4-BE49-F238E27FC236}">
                <a16:creationId xmlns:a16="http://schemas.microsoft.com/office/drawing/2014/main" id="{657B0E8D-EE53-391C-5DE1-C475AC517898}"/>
              </a:ext>
            </a:extLst>
          </p:cNvPr>
          <p:cNvPicPr>
            <a:picLocks noChangeAspect="1"/>
          </p:cNvPicPr>
          <p:nvPr/>
        </p:nvPicPr>
        <p:blipFill>
          <a:blip r:embed="rId4"/>
          <a:stretch>
            <a:fillRect/>
          </a:stretch>
        </p:blipFill>
        <p:spPr>
          <a:xfrm>
            <a:off x="6091868" y="479043"/>
            <a:ext cx="3362865" cy="1562280"/>
          </a:xfrm>
          <a:prstGeom prst="rect">
            <a:avLst/>
          </a:prstGeom>
        </p:spPr>
      </p:pic>
      <p:sp>
        <p:nvSpPr>
          <p:cNvPr id="3" name="TextBox 2">
            <a:extLst>
              <a:ext uri="{FF2B5EF4-FFF2-40B4-BE49-F238E27FC236}">
                <a16:creationId xmlns:a16="http://schemas.microsoft.com/office/drawing/2014/main" id="{ABFAA6E0-A9CF-26C7-2DDD-93A71105E01F}"/>
              </a:ext>
            </a:extLst>
          </p:cNvPr>
          <p:cNvSpPr txBox="1"/>
          <p:nvPr/>
        </p:nvSpPr>
        <p:spPr>
          <a:xfrm>
            <a:off x="626569" y="2490613"/>
            <a:ext cx="1107461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-Movement and heavy work activities before tooth brushing</a:t>
            </a:r>
          </a:p>
          <a:p>
            <a:r>
              <a:rPr lang="en-GB">
                <a:ea typeface="Calibri"/>
                <a:cs typeface="Calibri"/>
              </a:rPr>
              <a:t>-Shoulder wrap or weighted toy on shoulders</a:t>
            </a:r>
          </a:p>
          <a:p>
            <a:r>
              <a:rPr lang="en-GB">
                <a:ea typeface="Calibri"/>
                <a:cs typeface="Calibri"/>
              </a:rPr>
              <a:t>-Allow child to sit</a:t>
            </a:r>
          </a:p>
          <a:p>
            <a:r>
              <a:rPr lang="en-GB">
                <a:ea typeface="Calibri"/>
                <a:cs typeface="Calibri"/>
              </a:rPr>
              <a:t>-Consider toothbrush – may need softer bristles, may need vibrating toothbrush</a:t>
            </a:r>
          </a:p>
          <a:p>
            <a:r>
              <a:rPr lang="en-GB">
                <a:ea typeface="Calibri"/>
                <a:cs typeface="Calibri"/>
              </a:rPr>
              <a:t>-Mirror</a:t>
            </a:r>
          </a:p>
          <a:p>
            <a:r>
              <a:rPr lang="en-GB">
                <a:ea typeface="Calibri"/>
                <a:cs typeface="Calibri"/>
              </a:rPr>
              <a:t>-Warm water is more calming than ice cold </a:t>
            </a:r>
          </a:p>
          <a:p>
            <a:r>
              <a:rPr lang="en-GB">
                <a:ea typeface="Calibri"/>
                <a:cs typeface="Calibri"/>
              </a:rPr>
              <a:t>-Background noise or music if child is sensitive to sound.  Toothbrushing songs</a:t>
            </a:r>
          </a:p>
          <a:p>
            <a:r>
              <a:rPr lang="en-GB">
                <a:ea typeface="Calibri"/>
                <a:cs typeface="Calibri"/>
              </a:rPr>
              <a:t>-Unflavoured toothpaste</a:t>
            </a:r>
          </a:p>
          <a:p>
            <a:r>
              <a:rPr lang="en-GB">
                <a:ea typeface="Calibri"/>
                <a:cs typeface="Calibri"/>
              </a:rPr>
              <a:t>-Chew on wet flannel or chew toys to help calm their touch system</a:t>
            </a:r>
          </a:p>
          <a:p>
            <a:r>
              <a:rPr lang="en-GB">
                <a:ea typeface="Calibri"/>
                <a:cs typeface="Calibri"/>
              </a:rPr>
              <a:t>-Toothpaste for child without enamel (correlation between prematurity)</a:t>
            </a:r>
          </a:p>
        </p:txBody>
      </p:sp>
      <p:sp>
        <p:nvSpPr>
          <p:cNvPr id="6" name="TextBox 5">
            <a:extLst>
              <a:ext uri="{FF2B5EF4-FFF2-40B4-BE49-F238E27FC236}">
                <a16:creationId xmlns:a16="http://schemas.microsoft.com/office/drawing/2014/main" id="{B5607201-DBDC-7DD9-E3DD-6D1F98351E10}"/>
              </a:ext>
            </a:extLst>
          </p:cNvPr>
          <p:cNvSpPr txBox="1"/>
          <p:nvPr/>
        </p:nvSpPr>
        <p:spPr>
          <a:xfrm>
            <a:off x="621323" y="5761892"/>
            <a:ext cx="6096000" cy="7752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2475"/>
              </a:lnSpc>
            </a:pPr>
            <a:r>
              <a:rPr lang="en-US" sz="1600" b="1" u="sng">
                <a:solidFill>
                  <a:srgbClr val="0563C1"/>
                </a:solidFill>
                <a:cs typeface="Segoe UI"/>
                <a:hlinkClick r:id="rId5"/>
              </a:rPr>
              <a:t>www.hdft.nhs.uk/services/oral-health-promotion-team</a:t>
            </a:r>
            <a:r>
              <a:rPr lang="en-US" sz="1600">
                <a:cs typeface="Segoe UI"/>
              </a:rPr>
              <a:t>​</a:t>
            </a:r>
          </a:p>
          <a:p>
            <a:pPr algn="ctr">
              <a:lnSpc>
                <a:spcPts val="2475"/>
              </a:lnSpc>
            </a:pPr>
            <a:r>
              <a:rPr lang="en-GB" sz="3600">
                <a:cs typeface="Segoe UI"/>
              </a:rPr>
              <a:t>​</a:t>
            </a:r>
            <a:endParaRPr lang="en-GB" sz="3600">
              <a:ea typeface="Calibri"/>
              <a:cs typeface="Segoe UI"/>
            </a:endParaRPr>
          </a:p>
        </p:txBody>
      </p:sp>
    </p:spTree>
    <p:extLst>
      <p:ext uri="{BB962C8B-B14F-4D97-AF65-F5344CB8AC3E}">
        <p14:creationId xmlns:p14="http://schemas.microsoft.com/office/powerpoint/2010/main" val="193186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1DB1D3-6190-F99C-DA74-035DC49ABD8B}"/>
              </a:ext>
            </a:extLst>
          </p:cNvPr>
          <p:cNvSpPr>
            <a:spLocks noGrp="1"/>
          </p:cNvSpPr>
          <p:nvPr>
            <p:ph type="title"/>
          </p:nvPr>
        </p:nvSpPr>
        <p:spPr>
          <a:xfrm>
            <a:off x="558800" y="698325"/>
            <a:ext cx="11074400" cy="588000"/>
          </a:xfrm>
        </p:spPr>
        <p:txBody>
          <a:bodyPr>
            <a:normAutofit/>
          </a:bodyPr>
          <a:lstStyle/>
          <a:p>
            <a:pPr algn="ctr"/>
            <a:r>
              <a:rPr lang="en-US" sz="3600" b="1">
                <a:solidFill>
                  <a:schemeClr val="accent5">
                    <a:lumMod val="60000"/>
                    <a:lumOff val="40000"/>
                  </a:schemeClr>
                </a:solidFill>
                <a:latin typeface="Calibri" panose="020F0502020204030204" pitchFamily="34" charset="0"/>
                <a:cs typeface="Calibri" panose="020F0502020204030204" pitchFamily="34" charset="0"/>
              </a:rPr>
              <a:t>Dentist Makaton Prompt Cards</a:t>
            </a:r>
          </a:p>
        </p:txBody>
      </p:sp>
      <p:pic>
        <p:nvPicPr>
          <p:cNvPr id="5" name="Picture 4">
            <a:extLst>
              <a:ext uri="{FF2B5EF4-FFF2-40B4-BE49-F238E27FC236}">
                <a16:creationId xmlns:a16="http://schemas.microsoft.com/office/drawing/2014/main" id="{99F38361-458A-9D4F-5DDD-5C1A995516F0}"/>
              </a:ext>
            </a:extLst>
          </p:cNvPr>
          <p:cNvPicPr>
            <a:picLocks noChangeAspect="1"/>
          </p:cNvPicPr>
          <p:nvPr/>
        </p:nvPicPr>
        <p:blipFill>
          <a:blip r:embed="rId3"/>
          <a:stretch>
            <a:fillRect/>
          </a:stretch>
        </p:blipFill>
        <p:spPr>
          <a:xfrm>
            <a:off x="940923" y="1297531"/>
            <a:ext cx="4693274" cy="5129261"/>
          </a:xfrm>
          <a:prstGeom prst="rect">
            <a:avLst/>
          </a:prstGeom>
          <a:noFill/>
        </p:spPr>
      </p:pic>
      <p:pic>
        <p:nvPicPr>
          <p:cNvPr id="7" name="Picture 6">
            <a:extLst>
              <a:ext uri="{FF2B5EF4-FFF2-40B4-BE49-F238E27FC236}">
                <a16:creationId xmlns:a16="http://schemas.microsoft.com/office/drawing/2014/main" id="{D71DE2D6-778F-CECD-3ECB-2E6F79159CD1}"/>
              </a:ext>
            </a:extLst>
          </p:cNvPr>
          <p:cNvPicPr>
            <a:picLocks noChangeAspect="1"/>
          </p:cNvPicPr>
          <p:nvPr/>
        </p:nvPicPr>
        <p:blipFill>
          <a:blip r:embed="rId4"/>
          <a:stretch>
            <a:fillRect/>
          </a:stretch>
        </p:blipFill>
        <p:spPr>
          <a:xfrm>
            <a:off x="6096994" y="1297531"/>
            <a:ext cx="4646008" cy="5129261"/>
          </a:xfrm>
          <a:prstGeom prst="rect">
            <a:avLst/>
          </a:prstGeom>
        </p:spPr>
      </p:pic>
      <p:sp>
        <p:nvSpPr>
          <p:cNvPr id="8" name="TextBox 7">
            <a:extLst>
              <a:ext uri="{FF2B5EF4-FFF2-40B4-BE49-F238E27FC236}">
                <a16:creationId xmlns:a16="http://schemas.microsoft.com/office/drawing/2014/main" id="{B5245A95-8F5D-28CC-5811-0B6343F6546E}"/>
              </a:ext>
            </a:extLst>
          </p:cNvPr>
          <p:cNvSpPr txBox="1"/>
          <p:nvPr/>
        </p:nvSpPr>
        <p:spPr>
          <a:xfrm>
            <a:off x="1851660" y="6488668"/>
            <a:ext cx="37833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Makaton Charity (2021)</a:t>
            </a:r>
          </a:p>
        </p:txBody>
      </p:sp>
    </p:spTree>
    <p:extLst>
      <p:ext uri="{BB962C8B-B14F-4D97-AF65-F5344CB8AC3E}">
        <p14:creationId xmlns:p14="http://schemas.microsoft.com/office/powerpoint/2010/main" val="217631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05FB70-86CC-423B-CD7F-7F0DE0E6D6AF}"/>
              </a:ext>
            </a:extLst>
          </p:cNvPr>
          <p:cNvSpPr txBox="1"/>
          <p:nvPr/>
        </p:nvSpPr>
        <p:spPr>
          <a:xfrm>
            <a:off x="1280160" y="1123406"/>
            <a:ext cx="8725989" cy="646331"/>
          </a:xfrm>
          <a:prstGeom prst="rect">
            <a:avLst/>
          </a:prstGeom>
          <a:noFill/>
        </p:spPr>
        <p:txBody>
          <a:bodyPr wrap="square" rtlCol="0">
            <a:spAutoFit/>
          </a:bodyPr>
          <a:lstStyle/>
          <a:p>
            <a:pPr algn="ctr"/>
            <a:r>
              <a:rPr lang="en-GB" sz="3600" b="1">
                <a:solidFill>
                  <a:schemeClr val="accent5">
                    <a:lumMod val="60000"/>
                    <a:lumOff val="40000"/>
                  </a:schemeClr>
                </a:solidFill>
              </a:rPr>
              <a:t>Resources</a:t>
            </a:r>
          </a:p>
        </p:txBody>
      </p:sp>
      <p:sp>
        <p:nvSpPr>
          <p:cNvPr id="5" name="TextBox 4">
            <a:extLst>
              <a:ext uri="{FF2B5EF4-FFF2-40B4-BE49-F238E27FC236}">
                <a16:creationId xmlns:a16="http://schemas.microsoft.com/office/drawing/2014/main" id="{1EC4ADC5-6BAB-EF1E-BBDC-E79F04FA8B73}"/>
              </a:ext>
            </a:extLst>
          </p:cNvPr>
          <p:cNvSpPr txBox="1"/>
          <p:nvPr/>
        </p:nvSpPr>
        <p:spPr>
          <a:xfrm>
            <a:off x="862148" y="1769737"/>
            <a:ext cx="10045337" cy="3785652"/>
          </a:xfrm>
          <a:prstGeom prst="rect">
            <a:avLst/>
          </a:prstGeom>
          <a:noFill/>
        </p:spPr>
        <p:txBody>
          <a:bodyPr wrap="square" rtlCol="0">
            <a:spAutoFit/>
          </a:bodyPr>
          <a:lstStyle/>
          <a:p>
            <a:pPr algn="just"/>
            <a:r>
              <a:rPr lang="en-GB" sz="2400">
                <a:solidFill>
                  <a:schemeClr val="accent5">
                    <a:lumMod val="75000"/>
                  </a:schemeClr>
                </a:solidFill>
              </a:rPr>
              <a:t>Public Health England – Oral care and people with learning disabilities</a:t>
            </a:r>
          </a:p>
          <a:p>
            <a:pPr algn="just"/>
            <a:r>
              <a:rPr lang="en-US" sz="2400">
                <a:hlinkClick r:id="rId3"/>
              </a:rPr>
              <a:t>Oral care and people with learning disabilities - GOV.UK (www.gov.uk)</a:t>
            </a:r>
            <a:endParaRPr lang="en-GB" sz="2400">
              <a:solidFill>
                <a:schemeClr val="accent5">
                  <a:lumMod val="75000"/>
                </a:schemeClr>
              </a:solidFill>
            </a:endParaRPr>
          </a:p>
          <a:p>
            <a:pPr algn="just"/>
            <a:endParaRPr lang="en-GB" sz="2400">
              <a:solidFill>
                <a:schemeClr val="accent5">
                  <a:lumMod val="75000"/>
                </a:schemeClr>
              </a:solidFill>
            </a:endParaRPr>
          </a:p>
          <a:p>
            <a:pPr algn="just"/>
            <a:r>
              <a:rPr lang="en-GB" sz="2400">
                <a:solidFill>
                  <a:schemeClr val="accent5">
                    <a:lumMod val="75000"/>
                  </a:schemeClr>
                </a:solidFill>
              </a:rPr>
              <a:t>National Autistic Society – Advice on going to the dentist</a:t>
            </a:r>
          </a:p>
          <a:p>
            <a:pPr algn="just"/>
            <a:r>
              <a:rPr lang="en-GB" sz="2400">
                <a:hlinkClick r:id="rId4"/>
              </a:rPr>
              <a:t>Parents and families (autism.org.uk)</a:t>
            </a:r>
            <a:endParaRPr lang="en-GB" sz="2400">
              <a:solidFill>
                <a:schemeClr val="accent5">
                  <a:lumMod val="75000"/>
                </a:schemeClr>
              </a:solidFill>
            </a:endParaRPr>
          </a:p>
          <a:p>
            <a:pPr algn="just"/>
            <a:endParaRPr lang="en-GB" sz="2400">
              <a:solidFill>
                <a:schemeClr val="accent5">
                  <a:lumMod val="75000"/>
                </a:schemeClr>
              </a:solidFill>
            </a:endParaRPr>
          </a:p>
          <a:p>
            <a:pPr algn="just"/>
            <a:r>
              <a:rPr lang="en-GB" sz="2400">
                <a:solidFill>
                  <a:schemeClr val="accent5">
                    <a:lumMod val="75000"/>
                  </a:schemeClr>
                </a:solidFill>
              </a:rPr>
              <a:t>British Society of Paediatric Dentistry – </a:t>
            </a:r>
          </a:p>
          <a:p>
            <a:pPr algn="just"/>
            <a:r>
              <a:rPr lang="en-GB" sz="2400">
                <a:solidFill>
                  <a:schemeClr val="accent5">
                    <a:lumMod val="75000"/>
                  </a:schemeClr>
                </a:solidFill>
              </a:rPr>
              <a:t>Advice for parents of children with autism </a:t>
            </a:r>
            <a:r>
              <a:rPr lang="en-US" sz="2400">
                <a:hlinkClick r:id="rId5"/>
              </a:rPr>
              <a:t>BSPD Advice for parents of children with autism Jan 17.pdf</a:t>
            </a:r>
            <a:endParaRPr lang="en-US" sz="2400"/>
          </a:p>
          <a:p>
            <a:pPr algn="just"/>
            <a:endParaRPr lang="en-GB" sz="2400">
              <a:solidFill>
                <a:schemeClr val="accent5">
                  <a:lumMod val="75000"/>
                </a:schemeClr>
              </a:solidFill>
            </a:endParaRPr>
          </a:p>
        </p:txBody>
      </p:sp>
    </p:spTree>
    <p:extLst>
      <p:ext uri="{BB962C8B-B14F-4D97-AF65-F5344CB8AC3E}">
        <p14:creationId xmlns:p14="http://schemas.microsoft.com/office/powerpoint/2010/main" val="1144197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B45CE-5172-2431-E91C-C7E6097B40C2}"/>
              </a:ext>
            </a:extLst>
          </p:cNvPr>
          <p:cNvSpPr>
            <a:spLocks noGrp="1"/>
          </p:cNvSpPr>
          <p:nvPr>
            <p:ph type="title"/>
          </p:nvPr>
        </p:nvSpPr>
        <p:spPr>
          <a:xfrm>
            <a:off x="609600" y="1269816"/>
            <a:ext cx="8019289" cy="891101"/>
          </a:xfrm>
        </p:spPr>
        <p:txBody>
          <a:bodyPr anchor="b">
            <a:normAutofit fontScale="90000"/>
          </a:bodyPr>
          <a:lstStyle/>
          <a:p>
            <a:r>
              <a:rPr lang="en-GB" sz="4400">
                <a:latin typeface="Arial"/>
                <a:cs typeface="Arial"/>
              </a:rPr>
              <a:t>Writing Framework Updates – July 2025</a:t>
            </a:r>
            <a:endParaRPr lang="en-US" sz="4400" b="0">
              <a:solidFill>
                <a:srgbClr val="000000"/>
              </a:solidFill>
              <a:latin typeface="Arial"/>
              <a:cs typeface="Arial"/>
            </a:endParaRPr>
          </a:p>
          <a:p>
            <a:br>
              <a:rPr lang="en-US">
                <a:latin typeface="Arial"/>
                <a:cs typeface="Arial"/>
              </a:rPr>
            </a:br>
            <a:r>
              <a:rPr lang="en-US">
                <a:latin typeface="Arial"/>
                <a:cs typeface="Arial"/>
              </a:rPr>
              <a:t>Key Guidance for Nursery Settings</a:t>
            </a:r>
            <a:endParaRPr lang="en-US"/>
          </a:p>
        </p:txBody>
      </p:sp>
      <p:sp>
        <p:nvSpPr>
          <p:cNvPr id="4" name="Content Placeholder 3">
            <a:extLst>
              <a:ext uri="{FF2B5EF4-FFF2-40B4-BE49-F238E27FC236}">
                <a16:creationId xmlns:a16="http://schemas.microsoft.com/office/drawing/2014/main" id="{015775B8-E718-6FC7-CFDD-DAEB650A129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 y="2186237"/>
            <a:ext cx="8076798" cy="4638123"/>
          </a:xfrm>
        </p:spPr>
        <p:txBody>
          <a:bodyPr vert="horz" lIns="91440" tIns="45720" rIns="91440" bIns="45720" rtlCol="0" anchor="t">
            <a:normAutofit/>
          </a:bodyPr>
          <a:lstStyle/>
          <a:p>
            <a:pPr>
              <a:spcBef>
                <a:spcPts val="2500"/>
              </a:spcBef>
            </a:pPr>
            <a:r>
              <a:rPr lang="en-US" b="1">
                <a:latin typeface="Arial"/>
                <a:cs typeface="Arial"/>
              </a:rPr>
              <a:t>Focus on Foundational Skills - </a:t>
            </a:r>
            <a:r>
              <a:rPr>
                <a:latin typeface="Arial"/>
                <a:cs typeface="Arial"/>
              </a:rPr>
              <a:t>Nurseries emphasize oral language, physical readiness, and mark making over formal writing.</a:t>
            </a:r>
            <a:endParaRPr lang="en-US">
              <a:latin typeface="Arial"/>
              <a:cs typeface="Arial"/>
            </a:endParaRPr>
          </a:p>
          <a:p>
            <a:pPr>
              <a:spcBef>
                <a:spcPts val="2500"/>
              </a:spcBef>
            </a:pPr>
            <a:r>
              <a:rPr lang="en-US" b="1">
                <a:latin typeface="Arial"/>
                <a:cs typeface="Arial"/>
              </a:rPr>
              <a:t>Physical Readiness Activities- </a:t>
            </a:r>
            <a:r>
              <a:rPr>
                <a:latin typeface="Arial"/>
                <a:cs typeface="Arial"/>
              </a:rPr>
              <a:t>Activities like playdough, climbing, and painting build muscle control for handwriting.</a:t>
            </a:r>
            <a:endParaRPr lang="en-US">
              <a:latin typeface="Arial"/>
              <a:cs typeface="Arial"/>
            </a:endParaRPr>
          </a:p>
          <a:p>
            <a:pPr>
              <a:spcBef>
                <a:spcPts val="2500"/>
              </a:spcBef>
            </a:pPr>
            <a:r>
              <a:rPr lang="en-US" b="1">
                <a:latin typeface="Arial"/>
                <a:cs typeface="Arial"/>
              </a:rPr>
              <a:t>Play-Based Learning Integration - </a:t>
            </a:r>
            <a:r>
              <a:rPr>
                <a:latin typeface="Arial"/>
                <a:cs typeface="Arial"/>
              </a:rPr>
              <a:t>Writing opportunities should be meaningful, linked to interests, and embedded in play.</a:t>
            </a:r>
            <a:endParaRPr lang="en-US">
              <a:latin typeface="Arial"/>
              <a:cs typeface="Arial"/>
            </a:endParaRPr>
          </a:p>
          <a:p>
            <a:pPr>
              <a:spcBef>
                <a:spcPts val="2500"/>
              </a:spcBef>
            </a:pPr>
            <a:r>
              <a:rPr lang="en-US" b="1">
                <a:latin typeface="Arial"/>
                <a:cs typeface="Arial"/>
              </a:rPr>
              <a:t>Inclusive and Individualized Support - </a:t>
            </a:r>
            <a:r>
              <a:rPr>
                <a:latin typeface="Arial"/>
                <a:cs typeface="Arial"/>
              </a:rPr>
              <a:t>Settings must support diverse needs by observing progress and collaborating with specialists.</a:t>
            </a:r>
          </a:p>
          <a:p>
            <a:pPr marL="0" lvl="1" indent="0">
              <a:buNone/>
            </a:pPr>
            <a:endParaRPr lang="en-US"/>
          </a:p>
          <a:p>
            <a:pPr marL="0" lvl="1" indent="0">
              <a:buNone/>
            </a:pPr>
            <a:r>
              <a:rPr lang="en-US" b="1">
                <a:latin typeface="Arial"/>
                <a:cs typeface="Arial"/>
              </a:rPr>
              <a:t>Use of assisted technology - </a:t>
            </a:r>
            <a:r>
              <a:rPr lang="en-US">
                <a:latin typeface="Arial"/>
                <a:cs typeface="Arial"/>
              </a:rPr>
              <a:t>Use of assistive technology for children with motor or sensory difficulties. </a:t>
            </a:r>
          </a:p>
          <a:p>
            <a:pPr marL="0" lvl="1" indent="0">
              <a:buNone/>
            </a:pPr>
            <a:endParaRPr lang="en-US"/>
          </a:p>
          <a:p>
            <a:pPr marL="0" lvl="1" indent="0">
              <a:buNone/>
            </a:pPr>
            <a:r>
              <a:rPr lang="en-US" b="1">
                <a:latin typeface="Arial"/>
                <a:cs typeface="Arial"/>
              </a:rPr>
              <a:t>Adapted teaching - </a:t>
            </a:r>
            <a:r>
              <a:rPr lang="en-US">
                <a:latin typeface="Arial"/>
                <a:cs typeface="Arial"/>
              </a:rPr>
              <a:t>Adapt teaching methods and environments to ensure access without lowering expectations. </a:t>
            </a:r>
          </a:p>
          <a:p>
            <a:pPr marL="0" lvl="1" indent="0">
              <a:buNone/>
            </a:pPr>
            <a:endParaRPr lang="en-US">
              <a:latin typeface="Arial"/>
              <a:ea typeface="Calibri"/>
              <a:cs typeface="Arial"/>
            </a:endParaRPr>
          </a:p>
          <a:p>
            <a:pPr marL="0" lvl="1" indent="0">
              <a:buNone/>
            </a:pPr>
            <a:r>
              <a:rPr lang="en-US" sz="1300">
                <a:latin typeface="Calibri"/>
                <a:ea typeface="Calibri"/>
                <a:cs typeface="Calibri"/>
              </a:rPr>
              <a:t>https://eycp.essex.gov.uk/media/2619/9957-early-years-writing-pathway-document-v4-accessible.pdf</a:t>
            </a:r>
            <a:endParaRPr lang="en-US"/>
          </a:p>
        </p:txBody>
      </p:sp>
      <p:pic>
        <p:nvPicPr>
          <p:cNvPr id="5" name="Content Placeholder 4" descr="Family - Drawing together - Two young parents with their daughter ">
            <a:extLst>
              <a:ext uri="{FF2B5EF4-FFF2-40B4-BE49-F238E27FC236}">
                <a16:creationId xmlns:a16="http://schemas.microsoft.com/office/drawing/2014/main" id="{4EE37885-1BC5-4AEF-A733-7094A72F19D1}"/>
              </a:ext>
            </a:extLst>
          </p:cNvPr>
          <p:cNvPicPr>
            <a:picLocks noGrp="1" noChangeAspect="1"/>
          </p:cNvPicPr>
          <p:nvPr>
            <p:ph type="pic" sz="quarter" idx="18"/>
          </p:nvPr>
        </p:nvPicPr>
        <p:blipFill>
          <a:blip r:embed="rId3"/>
          <a:srcRect l="20846" r="48889" b="204"/>
          <a:stretch>
            <a:fillRect/>
          </a:stretch>
        </p:blipFill>
        <p:spPr>
          <a:xfrm>
            <a:off x="8780669" y="1243288"/>
            <a:ext cx="3143227" cy="5322924"/>
          </a:xfrm>
          <a:prstGeom prst="rect">
            <a:avLst/>
          </a:prstGeom>
          <a:noFill/>
        </p:spPr>
      </p:pic>
    </p:spTree>
    <p:extLst>
      <p:ext uri="{BB962C8B-B14F-4D97-AF65-F5344CB8AC3E}">
        <p14:creationId xmlns:p14="http://schemas.microsoft.com/office/powerpoint/2010/main" val="2567951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CF5CC-DB08-8CEA-F68D-A56A4BFA60D0}"/>
              </a:ext>
            </a:extLst>
          </p:cNvPr>
          <p:cNvSpPr>
            <a:spLocks noGrp="1"/>
          </p:cNvSpPr>
          <p:nvPr>
            <p:ph type="title"/>
          </p:nvPr>
        </p:nvSpPr>
        <p:spPr>
          <a:xfrm>
            <a:off x="838200" y="365125"/>
            <a:ext cx="10515600" cy="1325563"/>
          </a:xfrm>
        </p:spPr>
        <p:txBody>
          <a:bodyPr anchor="ctr">
            <a:normAutofit fontScale="90000"/>
          </a:bodyPr>
          <a:lstStyle/>
          <a:p>
            <a:r>
              <a:rPr lang="en-US">
                <a:latin typeface="Arial"/>
                <a:cs typeface="Arial"/>
              </a:rPr>
              <a:t>OFSTED Framework - Summary of Changes Relevant to SEND in Early Years</a:t>
            </a:r>
          </a:p>
        </p:txBody>
      </p:sp>
      <p:sp>
        <p:nvSpPr>
          <p:cNvPr id="7" name="Content Placeholder 6">
            <a:extLst>
              <a:ext uri="{FF2B5EF4-FFF2-40B4-BE49-F238E27FC236}">
                <a16:creationId xmlns:a16="http://schemas.microsoft.com/office/drawing/2014/main" id="{7936C844-FC67-297E-94D6-5F602BC55306}"/>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767010"/>
            <a:ext cx="7397261" cy="4409953"/>
          </a:xfrm>
        </p:spPr>
        <p:txBody>
          <a:bodyPr vert="horz" lIns="91440" tIns="45720" rIns="91440" bIns="45720" rtlCol="0" anchor="t">
            <a:noAutofit/>
          </a:bodyPr>
          <a:lstStyle/>
          <a:p>
            <a:pPr>
              <a:spcBef>
                <a:spcPts val="2500"/>
              </a:spcBef>
            </a:pPr>
            <a:r>
              <a:rPr lang="en-GB" sz="1800" b="1">
                <a:latin typeface="Calibri"/>
                <a:ea typeface="Calibri"/>
                <a:cs typeface="Calibri"/>
              </a:rPr>
              <a:t>Inclusion as Evaluation Area-  </a:t>
            </a:r>
            <a:r>
              <a:rPr lang="en-GB" sz="1800">
                <a:latin typeface="Calibri"/>
                <a:ea typeface="Calibri"/>
                <a:cs typeface="Calibri"/>
              </a:rPr>
              <a:t>Inclusion is now a distinct inspection area, focusing on meeting the needs of children with SEND in early years settings.</a:t>
            </a:r>
            <a:endParaRPr lang="en-US" sz="1800" b="1">
              <a:latin typeface="Calibri"/>
              <a:ea typeface="Calibri"/>
              <a:cs typeface="Calibri"/>
            </a:endParaRPr>
          </a:p>
          <a:p>
            <a:pPr>
              <a:spcBef>
                <a:spcPts val="2500"/>
              </a:spcBef>
            </a:pPr>
            <a:r>
              <a:rPr lang="en-GB" sz="1800" b="1">
                <a:latin typeface="Calibri"/>
                <a:ea typeface="Calibri"/>
                <a:cs typeface="Calibri"/>
              </a:rPr>
              <a:t>New 5-Point Grading Scale-  </a:t>
            </a:r>
            <a:r>
              <a:rPr lang="en-GB" sz="1800">
                <a:latin typeface="Calibri"/>
                <a:ea typeface="Calibri"/>
                <a:cs typeface="Calibri"/>
              </a:rPr>
              <a:t>Introduced a detailed 5-point grading scale for evaluations, enhancing clarity on SEND support quality.</a:t>
            </a:r>
          </a:p>
          <a:p>
            <a:pPr>
              <a:spcBef>
                <a:spcPts val="2500"/>
              </a:spcBef>
            </a:pPr>
            <a:r>
              <a:rPr lang="en-GB" sz="1800" b="1">
                <a:latin typeface="Calibri"/>
                <a:ea typeface="Calibri"/>
                <a:cs typeface="Calibri"/>
              </a:rPr>
              <a:t>Safeguarding Emphasis - </a:t>
            </a:r>
            <a:r>
              <a:rPr lang="en-GB" sz="1800">
                <a:latin typeface="Calibri"/>
                <a:ea typeface="Calibri"/>
                <a:cs typeface="Calibri"/>
              </a:rPr>
              <a:t>Safeguarding now has a dedicated grade to ensure thorough assessment of children’s safety and well-being.</a:t>
            </a:r>
          </a:p>
          <a:p>
            <a:pPr>
              <a:spcBef>
                <a:spcPts val="2500"/>
              </a:spcBef>
            </a:pPr>
            <a:r>
              <a:rPr lang="en-GB" sz="1800" b="1">
                <a:latin typeface="Calibri"/>
                <a:ea typeface="Calibri"/>
                <a:cs typeface="Calibri"/>
              </a:rPr>
              <a:t>Separate Grading for Early Years Provision - </a:t>
            </a:r>
            <a:r>
              <a:rPr lang="en-GB" sz="1800">
                <a:latin typeface="Calibri"/>
                <a:ea typeface="Calibri"/>
                <a:cs typeface="Calibri"/>
              </a:rPr>
              <a:t>Early years provisions in schools, including nursery classes, will be graded separately to assess SEND support effectively.</a:t>
            </a:r>
          </a:p>
          <a:p>
            <a:pPr>
              <a:spcBef>
                <a:spcPts val="2500"/>
              </a:spcBef>
            </a:pPr>
            <a:r>
              <a:rPr lang="en-GB" sz="1800" b="1">
                <a:latin typeface="Calibri"/>
                <a:ea typeface="Calibri"/>
                <a:cs typeface="Calibri"/>
              </a:rPr>
              <a:t>Contextualised information - </a:t>
            </a:r>
            <a:r>
              <a:rPr lang="en-GB" sz="1800">
                <a:latin typeface="Calibri"/>
                <a:ea typeface="Calibri"/>
                <a:cs typeface="Calibri"/>
              </a:rPr>
              <a:t>Inspection reports will now include contextual data about the setting, including SEND and deprivation figures.</a:t>
            </a:r>
            <a:endParaRPr lang="en-GB">
              <a:ea typeface="Calibri"/>
              <a:hlinkClick r:id="" action="ppaction://noaction"/>
            </a:endParaRPr>
          </a:p>
          <a:p>
            <a:pPr>
              <a:spcBef>
                <a:spcPts val="2500"/>
              </a:spcBef>
            </a:pPr>
            <a:r>
              <a:rPr lang="en-GB" sz="2000">
                <a:latin typeface="Arial"/>
                <a:ea typeface="Calibri"/>
                <a:cs typeface="Arial"/>
                <a:hlinkClick r:id="rId3"/>
              </a:rPr>
              <a:t>Early years inspection toolkit</a:t>
            </a:r>
            <a:endParaRPr lang="en-GB" sz="2000"/>
          </a:p>
          <a:p>
            <a:pPr marL="0" lvl="1" indent="0">
              <a:buNone/>
            </a:pPr>
            <a:endParaRPr lang="en-GB" sz="1400"/>
          </a:p>
        </p:txBody>
      </p:sp>
      <p:pic>
        <p:nvPicPr>
          <p:cNvPr id="9" name="Picture Placeholder 8" descr="A group of paper people holding hands&#10;&#10;AI-generated content may be incorrect.">
            <a:extLst>
              <a:ext uri="{FF2B5EF4-FFF2-40B4-BE49-F238E27FC236}">
                <a16:creationId xmlns:a16="http://schemas.microsoft.com/office/drawing/2014/main" id="{A7D341E6-E1F2-4D28-68BE-A7ACE43B6C58}"/>
              </a:ext>
            </a:extLst>
          </p:cNvPr>
          <p:cNvPicPr>
            <a:picLocks noGrp="1" noChangeAspect="1"/>
          </p:cNvPicPr>
          <p:nvPr>
            <p:ph sz="half" idx="2"/>
          </p:nvPr>
        </p:nvPicPr>
        <p:blipFill>
          <a:blip r:embed="rId4"/>
          <a:stretch/>
        </p:blipFill>
        <p:spPr>
          <a:xfrm>
            <a:off x="8221539" y="2681410"/>
            <a:ext cx="2911722" cy="2569430"/>
          </a:xfrm>
          <a:prstGeom prst="rect">
            <a:avLst/>
          </a:prstGeom>
          <a:noFill/>
        </p:spPr>
      </p:pic>
      <p:sp>
        <p:nvSpPr>
          <p:cNvPr id="4" name="Date Placeholder 3" hidden="1">
            <a:extLst>
              <a:ext uri="{FF2B5EF4-FFF2-40B4-BE49-F238E27FC236}">
                <a16:creationId xmlns:a16="http://schemas.microsoft.com/office/drawing/2014/main" id="{715603BE-492C-27E3-3503-D3440667D60A}"/>
              </a:ext>
            </a:extLst>
          </p:cNvPr>
          <p:cNvSpPr>
            <a:spLocks noGrp="1"/>
          </p:cNvSpPr>
          <p:nvPr>
            <p:ph type="dt" sz="half" idx="4294967295"/>
          </p:nvPr>
        </p:nvSpPr>
        <p:spPr>
          <a:xfrm rot="16200000">
            <a:off x="-532354" y="5260879"/>
            <a:ext cx="1494474" cy="429768"/>
          </a:xfrm>
        </p:spPr>
        <p:txBody>
          <a:bodyPr anchor="ctr">
            <a:normAutofit/>
          </a:bodyPr>
          <a:lstStyle/>
          <a:p>
            <a:pPr>
              <a:spcAft>
                <a:spcPts val="600"/>
              </a:spcAft>
            </a:pPr>
            <a:fld id="{FAA6F6B0-7BDB-FB4C-9D76-500FE2DDFD1B}" type="datetime1">
              <a:rPr lang="en-US" smtClean="0"/>
              <a:pPr>
                <a:spcAft>
                  <a:spcPts val="600"/>
                </a:spcAft>
              </a:pPr>
              <a:t>10/15/2025</a:t>
            </a:fld>
            <a:endParaRPr lang="en-US"/>
          </a:p>
        </p:txBody>
      </p:sp>
      <p:sp>
        <p:nvSpPr>
          <p:cNvPr id="5" name="Slide Number Placeholder 4" hidden="1">
            <a:extLst>
              <a:ext uri="{FF2B5EF4-FFF2-40B4-BE49-F238E27FC236}">
                <a16:creationId xmlns:a16="http://schemas.microsoft.com/office/drawing/2014/main" id="{BC40C5F5-3F05-1D6A-C16A-385BC0040B2E}"/>
              </a:ext>
            </a:extLst>
          </p:cNvPr>
          <p:cNvSpPr>
            <a:spLocks noGrp="1"/>
          </p:cNvSpPr>
          <p:nvPr>
            <p:ph type="sldNum" sz="quarter" idx="4294967295"/>
          </p:nvPr>
        </p:nvSpPr>
        <p:spPr>
          <a:xfrm>
            <a:off x="2" y="6492513"/>
            <a:ext cx="429207" cy="365125"/>
          </a:xfrm>
        </p:spPr>
        <p:txBody>
          <a:bodyPr anchor="ctr">
            <a:normAutofit/>
          </a:bodyPr>
          <a:lstStyle/>
          <a:p>
            <a:pPr>
              <a:lnSpc>
                <a:spcPct val="90000"/>
              </a:lnSpc>
              <a:spcAft>
                <a:spcPts val="600"/>
              </a:spcAft>
            </a:pPr>
            <a:fld id="{CC057153-B650-4DEB-B370-79DDCFDCE934}" type="slidenum">
              <a:rPr lang="en-US" smtClean="0"/>
              <a:pPr>
                <a:lnSpc>
                  <a:spcPct val="90000"/>
                </a:lnSpc>
                <a:spcAft>
                  <a:spcPts val="600"/>
                </a:spcAft>
              </a:pPr>
              <a:t>11</a:t>
            </a:fld>
            <a:endParaRPr lang="en-US"/>
          </a:p>
        </p:txBody>
      </p:sp>
    </p:spTree>
    <p:extLst>
      <p:ext uri="{BB962C8B-B14F-4D97-AF65-F5344CB8AC3E}">
        <p14:creationId xmlns:p14="http://schemas.microsoft.com/office/powerpoint/2010/main" val="5554246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1563E1-C98F-6479-EABE-409D8E2DD53C}"/>
              </a:ext>
            </a:extLst>
          </p:cNvPr>
          <p:cNvSpPr>
            <a:spLocks noGrp="1"/>
          </p:cNvSpPr>
          <p:nvPr>
            <p:ph type="title"/>
          </p:nvPr>
        </p:nvSpPr>
        <p:spPr>
          <a:xfrm>
            <a:off x="572493" y="238539"/>
            <a:ext cx="11018520" cy="1434415"/>
          </a:xfrm>
        </p:spPr>
        <p:txBody>
          <a:bodyPr anchor="b">
            <a:normAutofit/>
          </a:bodyPr>
          <a:lstStyle/>
          <a:p>
            <a:r>
              <a:rPr lang="en-GB" sz="4600">
                <a:latin typeface="Arial"/>
                <a:cs typeface="Arial"/>
              </a:rPr>
              <a:t>Changes to SLCN team in the SEND hubs </a:t>
            </a:r>
            <a:endParaRPr lang="en-GB"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915945-E712-CE02-E320-FCA5A1A7E7B6}"/>
              </a:ext>
            </a:extLst>
          </p:cNvPr>
          <p:cNvSpPr>
            <a:spLocks noGrp="1"/>
          </p:cNvSpPr>
          <p:nvPr>
            <p:ph idx="1"/>
          </p:nvPr>
        </p:nvSpPr>
        <p:spPr>
          <a:xfrm>
            <a:off x="572493" y="2071316"/>
            <a:ext cx="6713552" cy="4119172"/>
          </a:xfrm>
        </p:spPr>
        <p:txBody>
          <a:bodyPr vert="horz" lIns="91440" tIns="45720" rIns="91440" bIns="45720" rtlCol="0" anchor="t">
            <a:normAutofit/>
          </a:bodyPr>
          <a:lstStyle/>
          <a:p>
            <a:pPr marL="457200" indent="-457200">
              <a:buFont typeface="Calibri" panose="020B0604020202020204" pitchFamily="34" charset="0"/>
              <a:buChar char="-"/>
            </a:pPr>
            <a:r>
              <a:rPr lang="en-US" sz="2600" dirty="0">
                <a:latin typeface="Arial"/>
                <a:cs typeface="Arial"/>
              </a:rPr>
              <a:t>Historically you may have seen the SLCN team in your setting however the focus now is on statutory work, TMPs, No Wrong Door </a:t>
            </a:r>
          </a:p>
          <a:p>
            <a:pPr marL="457200" indent="-457200">
              <a:buFont typeface="Calibri" panose="020B0604020202020204" pitchFamily="34" charset="0"/>
              <a:buChar char="-"/>
            </a:pPr>
            <a:r>
              <a:rPr lang="en-US" sz="2600" dirty="0">
                <a:latin typeface="Arial"/>
                <a:cs typeface="Arial"/>
              </a:rPr>
              <a:t>Remember if just speech delay (speech sounds), look at NHS Speech and Language pathway</a:t>
            </a:r>
          </a:p>
          <a:p>
            <a:pPr marL="457200" indent="-457200">
              <a:buFont typeface="Calibri" panose="020B0604020202020204" pitchFamily="34" charset="0"/>
              <a:buChar char="-"/>
            </a:pPr>
            <a:r>
              <a:rPr lang="en-US" sz="2600" dirty="0">
                <a:latin typeface="Arial"/>
                <a:cs typeface="Arial"/>
              </a:rPr>
              <a:t>If speech and another area of delay (could be social interaction) – ensure this is clear on hub referral</a:t>
            </a:r>
          </a:p>
        </p:txBody>
      </p:sp>
      <p:pic>
        <p:nvPicPr>
          <p:cNvPr id="4" name="Picture 3" descr="A person reading a book to a baby&#10;&#10;AI-generated content may be incorrect.">
            <a:extLst>
              <a:ext uri="{FF2B5EF4-FFF2-40B4-BE49-F238E27FC236}">
                <a16:creationId xmlns:a16="http://schemas.microsoft.com/office/drawing/2014/main" id="{6537DBFD-C31B-565C-A388-F66BA7140585}"/>
              </a:ext>
            </a:extLst>
          </p:cNvPr>
          <p:cNvPicPr>
            <a:picLocks noChangeAspect="1"/>
          </p:cNvPicPr>
          <p:nvPr/>
        </p:nvPicPr>
        <p:blipFill>
          <a:blip r:embed="rId3"/>
          <a:srcRect l="14238" r="21784"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515995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1D5D-345F-A9A3-928B-74B2FB03B3AA}"/>
              </a:ext>
            </a:extLst>
          </p:cNvPr>
          <p:cNvSpPr>
            <a:spLocks noGrp="1"/>
          </p:cNvSpPr>
          <p:nvPr>
            <p:ph type="title"/>
          </p:nvPr>
        </p:nvSpPr>
        <p:spPr>
          <a:xfrm>
            <a:off x="838201" y="3998018"/>
            <a:ext cx="3981854" cy="2216513"/>
          </a:xfrm>
        </p:spPr>
        <p:txBody>
          <a:bodyPr>
            <a:normAutofit/>
          </a:bodyPr>
          <a:lstStyle/>
          <a:p>
            <a:r>
              <a:rPr lang="en-US">
                <a:latin typeface="Arial"/>
                <a:cs typeface="Arial"/>
              </a:rPr>
              <a:t>Early Years Drop ins. </a:t>
            </a:r>
            <a:endParaRPr lang="en-US"/>
          </a:p>
        </p:txBody>
      </p:sp>
      <p:pic>
        <p:nvPicPr>
          <p:cNvPr id="4" name="Picture 3" descr="A pink text on a white background&#10;&#10;Description automatically generated">
            <a:extLst>
              <a:ext uri="{FF2B5EF4-FFF2-40B4-BE49-F238E27FC236}">
                <a16:creationId xmlns:a16="http://schemas.microsoft.com/office/drawing/2014/main" id="{A41E7E2E-80E1-5E6E-6124-49BADF2523EC}"/>
              </a:ext>
            </a:extLst>
          </p:cNvPr>
          <p:cNvPicPr>
            <a:picLocks noChangeAspect="1"/>
          </p:cNvPicPr>
          <p:nvPr/>
        </p:nvPicPr>
        <p:blipFill>
          <a:blip r:embed="rId2"/>
          <a:stretch>
            <a:fillRect/>
          </a:stretch>
        </p:blipFill>
        <p:spPr>
          <a:xfrm>
            <a:off x="659914" y="463942"/>
            <a:ext cx="10872172" cy="183710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C8F56E90-AFC8-C931-6EBF-10B98E56DFE9}"/>
              </a:ext>
            </a:extLst>
          </p:cNvPr>
          <p:cNvSpPr>
            <a:spLocks noGrp="1"/>
          </p:cNvSpPr>
          <p:nvPr>
            <p:ph idx="1"/>
          </p:nvPr>
        </p:nvSpPr>
        <p:spPr>
          <a:xfrm>
            <a:off x="4970835" y="2474020"/>
            <a:ext cx="6382966" cy="3740511"/>
          </a:xfrm>
        </p:spPr>
        <p:txBody>
          <a:bodyPr vert="horz" lIns="91440" tIns="45720" rIns="91440" bIns="45720" rtlCol="0" anchor="t">
            <a:normAutofit/>
          </a:bodyPr>
          <a:lstStyle/>
          <a:p>
            <a:r>
              <a:rPr lang="en-US" sz="2400">
                <a:latin typeface="Calibri"/>
                <a:ea typeface="Calibri"/>
                <a:cs typeface="Calibri"/>
              </a:rPr>
              <a:t>You said we heard... There will be specific Early Years drop ins. </a:t>
            </a:r>
          </a:p>
          <a:p>
            <a:endParaRPr lang="en-US" sz="2400">
              <a:latin typeface="Calibri"/>
              <a:ea typeface="Calibri Light"/>
            </a:endParaRPr>
          </a:p>
          <a:p>
            <a:r>
              <a:rPr lang="en-GB" sz="2400">
                <a:latin typeface="Calibri"/>
                <a:ea typeface="Calibri"/>
                <a:cs typeface="Calibri"/>
              </a:rPr>
              <a:t>You may wish to use this time to talk about; Individual Learning Provision Plans (ILPPs), smart targets, Hub referral forms, Education Health and Care Assessment Requests (EHCARs), Element 2 funding, provision, transition etc. </a:t>
            </a:r>
            <a:endParaRPr lang="en-US" sz="2400">
              <a:latin typeface="Calibri"/>
              <a:ea typeface="Calibri"/>
              <a:cs typeface="Calibri"/>
            </a:endParaRPr>
          </a:p>
          <a:p>
            <a:endParaRPr lang="en-US" sz="1800">
              <a:latin typeface="Calibri"/>
              <a:ea typeface="Calibri"/>
              <a:cs typeface="Calibri"/>
            </a:endParaRPr>
          </a:p>
          <a:p>
            <a:endParaRPr lang="en-US" sz="1800"/>
          </a:p>
        </p:txBody>
      </p:sp>
      <p:sp>
        <p:nvSpPr>
          <p:cNvPr id="6" name="Cloud 5">
            <a:extLst>
              <a:ext uri="{FF2B5EF4-FFF2-40B4-BE49-F238E27FC236}">
                <a16:creationId xmlns:a16="http://schemas.microsoft.com/office/drawing/2014/main" id="{1A96EFCF-B085-A664-696B-94F29219364C}"/>
              </a:ext>
            </a:extLst>
          </p:cNvPr>
          <p:cNvSpPr/>
          <p:nvPr/>
        </p:nvSpPr>
        <p:spPr>
          <a:xfrm>
            <a:off x="11705521" y="6522813"/>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160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6ADE9-A0F5-162D-67CB-5F95ED9A02F7}"/>
              </a:ext>
            </a:extLst>
          </p:cNvPr>
          <p:cNvSpPr>
            <a:spLocks noGrp="1"/>
          </p:cNvSpPr>
          <p:nvPr>
            <p:ph type="title"/>
          </p:nvPr>
        </p:nvSpPr>
        <p:spPr>
          <a:xfrm>
            <a:off x="360664" y="995889"/>
            <a:ext cx="10515600" cy="707462"/>
          </a:xfrm>
        </p:spPr>
        <p:txBody>
          <a:bodyPr>
            <a:normAutofit fontScale="90000"/>
          </a:bodyPr>
          <a:lstStyle/>
          <a:p>
            <a:r>
              <a:rPr lang="en-US">
                <a:latin typeface="Arial"/>
                <a:cs typeface="Arial"/>
              </a:rPr>
              <a:t>Your named Early Development Specialist Teachers (EDSTs) are...</a:t>
            </a:r>
            <a:endParaRPr lang="en-US"/>
          </a:p>
        </p:txBody>
      </p:sp>
      <p:sp>
        <p:nvSpPr>
          <p:cNvPr id="3" name="Content Placeholder 2">
            <a:extLst>
              <a:ext uri="{FF2B5EF4-FFF2-40B4-BE49-F238E27FC236}">
                <a16:creationId xmlns:a16="http://schemas.microsoft.com/office/drawing/2014/main" id="{82F44953-12EB-414F-5994-4BD423F56C27}"/>
              </a:ext>
            </a:extLst>
          </p:cNvPr>
          <p:cNvSpPr>
            <a:spLocks noGrp="1"/>
          </p:cNvSpPr>
          <p:nvPr>
            <p:ph idx="1"/>
          </p:nvPr>
        </p:nvSpPr>
        <p:spPr/>
        <p:txBody>
          <a:bodyPr vert="horz" lIns="91440" tIns="45720" rIns="91440" bIns="45720" rtlCol="0" anchor="t">
            <a:normAutofit/>
          </a:bodyPr>
          <a:lstStyle/>
          <a:p>
            <a:r>
              <a:rPr lang="en-US" sz="2000">
                <a:latin typeface="Arial"/>
                <a:cs typeface="Arial"/>
              </a:rPr>
              <a:t>Scarborough, Whitby and Ryedale  – </a:t>
            </a:r>
            <a:r>
              <a:rPr lang="en-US" sz="2000">
                <a:latin typeface="Arial"/>
                <a:cs typeface="Arial"/>
                <a:hlinkClick r:id="rId2"/>
              </a:rPr>
              <a:t>Stacey.gould@northyorks.gov.uk</a:t>
            </a:r>
            <a:endParaRPr lang="en-US" sz="2000"/>
          </a:p>
          <a:p>
            <a:r>
              <a:rPr lang="en-US" sz="2000">
                <a:latin typeface="Arial"/>
                <a:cs typeface="Arial"/>
                <a:hlinkClick r:id="rId3"/>
              </a:rPr>
              <a:t>Tracy.johnson-hughes@northyorks.gov.uk</a:t>
            </a:r>
            <a:r>
              <a:rPr lang="en-US" sz="2000">
                <a:latin typeface="Arial"/>
                <a:cs typeface="Arial"/>
              </a:rPr>
              <a:t> </a:t>
            </a:r>
            <a:r>
              <a:rPr lang="en-US" sz="2000">
                <a:latin typeface="Arial"/>
                <a:cs typeface="Arial"/>
                <a:hlinkClick r:id="rId4"/>
              </a:rPr>
              <a:t>emma.jones@northyorks.gov.uk</a:t>
            </a:r>
          </a:p>
          <a:p>
            <a:endParaRPr lang="en-US" sz="2000">
              <a:latin typeface="Arial"/>
              <a:cs typeface="Arial"/>
            </a:endParaRPr>
          </a:p>
          <a:p>
            <a:r>
              <a:rPr lang="en-US" sz="2000">
                <a:latin typeface="Arial"/>
                <a:cs typeface="Arial"/>
              </a:rPr>
              <a:t>Hambleton and </a:t>
            </a:r>
            <a:r>
              <a:rPr lang="en-US" sz="2000" err="1">
                <a:latin typeface="Arial"/>
                <a:cs typeface="Arial"/>
              </a:rPr>
              <a:t>Richmondshire</a:t>
            </a:r>
            <a:r>
              <a:rPr lang="en-US" sz="2000">
                <a:latin typeface="Arial"/>
                <a:cs typeface="Arial"/>
              </a:rPr>
              <a:t> – </a:t>
            </a:r>
            <a:r>
              <a:rPr lang="en-US" sz="2000">
                <a:latin typeface="Arial"/>
                <a:cs typeface="Arial"/>
                <a:hlinkClick r:id="rId5"/>
              </a:rPr>
              <a:t>Elizabeth.fawcett@northyorks.gov.uk</a:t>
            </a:r>
            <a:endParaRPr lang="en-US" sz="2000">
              <a:latin typeface="Arial"/>
              <a:cs typeface="Arial"/>
            </a:endParaRPr>
          </a:p>
          <a:p>
            <a:endParaRPr lang="en-US" sz="2000">
              <a:latin typeface="Arial"/>
              <a:cs typeface="Arial"/>
            </a:endParaRPr>
          </a:p>
          <a:p>
            <a:r>
              <a:rPr lang="en-US" sz="2000">
                <a:latin typeface="Arial"/>
                <a:cs typeface="Arial"/>
              </a:rPr>
              <a:t>Selby – </a:t>
            </a:r>
            <a:r>
              <a:rPr lang="en-US" sz="2000">
                <a:latin typeface="Arial"/>
                <a:cs typeface="Arial"/>
                <a:hlinkClick r:id="rId6"/>
              </a:rPr>
              <a:t>katie.heaven-terry@northyorks.gov.uk</a:t>
            </a:r>
          </a:p>
          <a:p>
            <a:endParaRPr lang="en-US" sz="2000">
              <a:latin typeface="Arial"/>
              <a:cs typeface="Arial"/>
            </a:endParaRPr>
          </a:p>
          <a:p>
            <a:r>
              <a:rPr lang="en-US" sz="2000">
                <a:latin typeface="Arial"/>
                <a:cs typeface="Arial"/>
              </a:rPr>
              <a:t>Harrogate, Knaresborough, Ripon and Craven – </a:t>
            </a:r>
            <a:r>
              <a:rPr lang="en-US" sz="2000">
                <a:latin typeface="Arial"/>
                <a:cs typeface="Arial"/>
                <a:hlinkClick r:id="rId7"/>
              </a:rPr>
              <a:t>lynne.kilford@northyorks.gov.uk</a:t>
            </a:r>
            <a:endParaRPr lang="en-US" sz="2000"/>
          </a:p>
        </p:txBody>
      </p:sp>
      <p:sp>
        <p:nvSpPr>
          <p:cNvPr id="5" name="Cloud 4">
            <a:extLst>
              <a:ext uri="{FF2B5EF4-FFF2-40B4-BE49-F238E27FC236}">
                <a16:creationId xmlns:a16="http://schemas.microsoft.com/office/drawing/2014/main" id="{EA3305D6-9DB6-9BCB-2BAC-8FE559177F48}"/>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572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C33D07-4FEB-B3DC-E799-D16F666120B7}"/>
              </a:ext>
            </a:extLst>
          </p:cNvPr>
          <p:cNvSpPr>
            <a:spLocks noGrp="1"/>
          </p:cNvSpPr>
          <p:nvPr>
            <p:ph type="title"/>
          </p:nvPr>
        </p:nvSpPr>
        <p:spPr>
          <a:xfrm>
            <a:off x="586478" y="1683756"/>
            <a:ext cx="3115265" cy="2396359"/>
          </a:xfrm>
        </p:spPr>
        <p:txBody>
          <a:bodyPr anchor="b">
            <a:normAutofit/>
          </a:bodyPr>
          <a:lstStyle/>
          <a:p>
            <a:pPr algn="r"/>
            <a:r>
              <a:rPr lang="en-GB" sz="2800">
                <a:solidFill>
                  <a:srgbClr val="FFFFFF"/>
                </a:solidFill>
                <a:latin typeface="Arial"/>
                <a:cs typeface="Arial"/>
              </a:rPr>
              <a:t>Communication Strategies </a:t>
            </a:r>
            <a:endParaRPr lang="en-GB" sz="2800">
              <a:solidFill>
                <a:srgbClr val="FFFFFF"/>
              </a:solidFill>
            </a:endParaRPr>
          </a:p>
        </p:txBody>
      </p:sp>
      <p:graphicFrame>
        <p:nvGraphicFramePr>
          <p:cNvPr id="5" name="Content Placeholder 2">
            <a:extLst>
              <a:ext uri="{FF2B5EF4-FFF2-40B4-BE49-F238E27FC236}">
                <a16:creationId xmlns:a16="http://schemas.microsoft.com/office/drawing/2014/main" id="{F225417C-F48D-BD22-B34B-E812E83ECB63}"/>
              </a:ext>
            </a:extLst>
          </p:cNvPr>
          <p:cNvGraphicFramePr>
            <a:graphicFrameLocks noGrp="1"/>
          </p:cNvGraphicFramePr>
          <p:nvPr>
            <p:ph idx="1"/>
            <p:extLst>
              <p:ext uri="{D42A27DB-BD31-4B8C-83A1-F6EECF244321}">
                <p14:modId xmlns:p14="http://schemas.microsoft.com/office/powerpoint/2010/main" val="1208591785"/>
              </p:ext>
            </p:extLst>
          </p:nvPr>
        </p:nvGraphicFramePr>
        <p:xfrm>
          <a:off x="4905052" y="750440"/>
          <a:ext cx="6666833" cy="5326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6557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787045" y="1269388"/>
            <a:ext cx="8596668" cy="1678529"/>
            <a:chOff x="54926" y="2124364"/>
            <a:chExt cx="8596668" cy="1678529"/>
          </a:xfrm>
        </p:grpSpPr>
        <p:sp>
          <p:nvSpPr>
            <p:cNvPr id="20" name="TextBox 19"/>
            <p:cNvSpPr txBox="1"/>
            <p:nvPr/>
          </p:nvSpPr>
          <p:spPr>
            <a:xfrm>
              <a:off x="1062182" y="2124364"/>
              <a:ext cx="7564582" cy="1034129"/>
            </a:xfrm>
            <a:prstGeom prst="rect">
              <a:avLst/>
            </a:prstGeom>
          </p:spPr>
          <p:txBody>
            <a:bodyPr wrap="square" rtlCol="0">
              <a:spAutoFit/>
            </a:bodyPr>
            <a:lstStyle/>
            <a:p>
              <a:pPr marL="571500" marR="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pPr>
              <a:endParaRPr kumimoji="0" lang="en-GB" sz="2800" b="0" i="0" u="none" strike="noStrike" kern="1200" cap="none" spc="0" normalizeH="0" baseline="0" noProof="0">
                <a:ln>
                  <a:noFill/>
                </a:ln>
                <a:solidFill>
                  <a:srgbClr val="00437B"/>
                </a:solidFill>
                <a:effectLst/>
                <a:uLnTx/>
                <a:uFillTx/>
                <a:latin typeface="Arial"/>
                <a:ea typeface="+mj-ea"/>
                <a:cs typeface="+mj-cs"/>
              </a:endParaRPr>
            </a:p>
            <a:p>
              <a:pPr marL="571500" marR="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pPr>
              <a:endParaRPr kumimoji="0" lang="en-GB" sz="4000" b="0" i="0" u="none" strike="noStrike" kern="1200" cap="none" spc="0" normalizeH="0" baseline="0" noProof="0">
                <a:ln>
                  <a:noFill/>
                </a:ln>
                <a:solidFill>
                  <a:srgbClr val="00437B"/>
                </a:solidFill>
                <a:effectLst/>
                <a:uLnTx/>
                <a:uFillTx/>
                <a:latin typeface="Arial"/>
                <a:ea typeface="+mj-ea"/>
                <a:cs typeface="+mj-cs"/>
              </a:endParaRPr>
            </a:p>
          </p:txBody>
        </p:sp>
        <p:sp>
          <p:nvSpPr>
            <p:cNvPr id="21" name="Content Placeholder 2"/>
            <p:cNvSpPr txBox="1">
              <a:spLocks/>
            </p:cNvSpPr>
            <p:nvPr/>
          </p:nvSpPr>
          <p:spPr>
            <a:xfrm>
              <a:off x="54926" y="2194490"/>
              <a:ext cx="8596668" cy="1608403"/>
            </a:xfrm>
            <a:prstGeom prst="rect">
              <a:avLst/>
            </a:prstGeom>
          </p:spPr>
          <p:txBody>
            <a:bodyPr/>
            <a:lstStyle>
              <a:lvl1pPr marL="257175" marR="0" indent="-257175" algn="just" defTabSz="685800" rtl="0" eaLnBrk="1" fontAlgn="base" latinLnBrk="0" hangingPunct="1">
                <a:lnSpc>
                  <a:spcPct val="100000"/>
                </a:lnSpc>
                <a:spcBef>
                  <a:spcPct val="20000"/>
                </a:spcBef>
                <a:spcAft>
                  <a:spcPct val="0"/>
                </a:spcAft>
                <a:buClr>
                  <a:srgbClr val="2C4592"/>
                </a:buClr>
                <a:buSzPct val="50000"/>
                <a:buFont typeface="Wingdings" pitchFamily="2" charset="2"/>
                <a:buNone/>
                <a:tabLst/>
                <a:defRPr kumimoji="0" lang="en-GB" altLang="en-US" sz="1800" b="0" i="0" u="none" strike="noStrike" kern="1200" cap="none" spc="0" normalizeH="0" baseline="0" noProof="0">
                  <a:ln>
                    <a:noFill/>
                  </a:ln>
                  <a:solidFill>
                    <a:srgbClr val="000000"/>
                  </a:solidFill>
                  <a:effectLst/>
                  <a:uLnTx/>
                  <a:uFillTx/>
                  <a:latin typeface="Arial"/>
                  <a:ea typeface="+mn-ea"/>
                  <a:cs typeface="+mn-cs"/>
                </a:defRPr>
              </a:lvl1pPr>
              <a:lvl2pPr marL="557213" marR="0" indent="-214313" algn="just" defTabSz="685800" rtl="0" eaLnBrk="1" fontAlgn="base" latinLnBrk="0" hangingPunct="1">
                <a:lnSpc>
                  <a:spcPct val="100000"/>
                </a:lnSpc>
                <a:spcBef>
                  <a:spcPct val="20000"/>
                </a:spcBef>
                <a:spcAft>
                  <a:spcPct val="0"/>
                </a:spcAft>
                <a:buClr>
                  <a:srgbClr val="2C4592"/>
                </a:buClr>
                <a:buSzPct val="50000"/>
                <a:buFont typeface="Wingdings" pitchFamily="2" charset="2"/>
                <a:buChar char="l"/>
                <a:tabLst/>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a:r>
                <a:rPr lang="en-GB" sz="2100">
                  <a:solidFill>
                    <a:schemeClr val="accent1">
                      <a:lumMod val="50000"/>
                    </a:schemeClr>
                  </a:solidFill>
                </a:rPr>
                <a:t>An early-developing social communicative skill of two people paying attention to the same thing intentionally- sharing an interest in the same object or event using verbal or non-verbal gestures.</a:t>
              </a:r>
            </a:p>
            <a:p>
              <a:pPr algn="r"/>
              <a:r>
                <a:rPr lang="en-GB" sz="2100">
                  <a:solidFill>
                    <a:schemeClr val="accent1">
                      <a:lumMod val="50000"/>
                    </a:schemeClr>
                  </a:solidFill>
                </a:rPr>
                <a:t>						Often a child will be showing signs of joint 							attention by 12 months of age</a:t>
              </a:r>
            </a:p>
            <a:p>
              <a:endParaRPr lang="en-GB" sz="2000"/>
            </a:p>
            <a:p>
              <a:endParaRPr lang="en-GB" sz="1800"/>
            </a:p>
            <a:p>
              <a:endParaRPr lang="en-GB" sz="1800"/>
            </a:p>
            <a:p>
              <a:pPr marL="0" indent="0"/>
              <a:r>
                <a:rPr lang="en-GB" sz="1800"/>
                <a:t>		</a:t>
              </a:r>
            </a:p>
            <a:p>
              <a:endParaRPr lang="en-GB" sz="1800"/>
            </a:p>
            <a:p>
              <a:endParaRPr lang="en-GB" sz="1800"/>
            </a:p>
          </p:txBody>
        </p:sp>
      </p:grpSp>
      <p:grpSp>
        <p:nvGrpSpPr>
          <p:cNvPr id="2" name="Group 1"/>
          <p:cNvGrpSpPr/>
          <p:nvPr/>
        </p:nvGrpSpPr>
        <p:grpSpPr>
          <a:xfrm>
            <a:off x="1817391" y="2734320"/>
            <a:ext cx="8566322" cy="3358360"/>
            <a:chOff x="263045" y="3308062"/>
            <a:chExt cx="8566322" cy="3358360"/>
          </a:xfrm>
        </p:grpSpPr>
        <p:pic>
          <p:nvPicPr>
            <p:cNvPr id="23" name="Picture 22" descr="Free vector graphic: Stickman, Stick Figure, Blue - Fre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45" y="5116872"/>
              <a:ext cx="962012" cy="1549550"/>
            </a:xfrm>
            <a:prstGeom prst="rect">
              <a:avLst/>
            </a:prstGeom>
          </p:spPr>
        </p:pic>
        <p:pic>
          <p:nvPicPr>
            <p:cNvPr id="24" name="Picture 23" descr="Raspberry Blackout Cake | Cookies and Candids"/>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709273" y="4082837"/>
              <a:ext cx="2120094" cy="1413396"/>
            </a:xfrm>
            <a:prstGeom prst="rect">
              <a:avLst/>
            </a:prstGeom>
          </p:spPr>
        </p:pic>
        <p:pic>
          <p:nvPicPr>
            <p:cNvPr id="25" name="Picture 24" descr="Free vector graphic: Stickman, Stick Figure, Blue - Fre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4669" y="3308062"/>
              <a:ext cx="962012" cy="1549550"/>
            </a:xfrm>
            <a:prstGeom prst="rect">
              <a:avLst/>
            </a:prstGeom>
          </p:spPr>
        </p:pic>
        <p:cxnSp>
          <p:nvCxnSpPr>
            <p:cNvPr id="27" name="Straight Arrow Connector 26"/>
            <p:cNvCxnSpPr/>
            <p:nvPr/>
          </p:nvCxnSpPr>
          <p:spPr>
            <a:xfrm flipV="1">
              <a:off x="1684668" y="5260932"/>
              <a:ext cx="5024605" cy="92662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a:off x="2646681" y="4196818"/>
              <a:ext cx="4062592" cy="66079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a:xfrm flipV="1">
              <a:off x="1454862" y="5040968"/>
              <a:ext cx="710813" cy="850679"/>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3" name="Title 1"/>
          <p:cNvSpPr txBox="1">
            <a:spLocks/>
          </p:cNvSpPr>
          <p:nvPr/>
        </p:nvSpPr>
        <p:spPr>
          <a:xfrm>
            <a:off x="1787045" y="574060"/>
            <a:ext cx="8224494" cy="638337"/>
          </a:xfrm>
          <a:prstGeom prst="rect">
            <a:avLst/>
          </a:prstGeom>
        </p:spPr>
        <p:txBody>
          <a:bodyPr>
            <a:noAutofit/>
          </a:bodyPr>
          <a:lstStyle>
            <a:lvl1pPr algn="l" defTabSz="685800" rtl="0" eaLnBrk="1" latinLnBrk="0" hangingPunct="1">
              <a:lnSpc>
                <a:spcPct val="90000"/>
              </a:lnSpc>
              <a:spcBef>
                <a:spcPct val="0"/>
              </a:spcBef>
              <a:buNone/>
              <a:defRPr sz="3000" kern="1200">
                <a:solidFill>
                  <a:srgbClr val="00437B"/>
                </a:solidFill>
                <a:latin typeface="Arial" panose="020B0604020202020204" pitchFamily="34" charset="0"/>
                <a:ea typeface="+mj-ea"/>
                <a:cs typeface="Arial" panose="020B0604020202020204" pitchFamily="34" charset="0"/>
              </a:defRPr>
            </a:lvl1pPr>
          </a:lstStyle>
          <a:p>
            <a:r>
              <a:rPr lang="en-GB" sz="3000">
                <a:solidFill>
                  <a:schemeClr val="accent1">
                    <a:lumMod val="50000"/>
                  </a:schemeClr>
                </a:solidFill>
              </a:rPr>
              <a:t>What is Joint Attention?</a:t>
            </a:r>
          </a:p>
        </p:txBody>
      </p:sp>
    </p:spTree>
    <p:extLst>
      <p:ext uri="{BB962C8B-B14F-4D97-AF65-F5344CB8AC3E}">
        <p14:creationId xmlns:p14="http://schemas.microsoft.com/office/powerpoint/2010/main" val="309094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084E19-B767-B30F-D76B-3E7DAED90969}"/>
              </a:ext>
            </a:extLst>
          </p:cNvPr>
          <p:cNvSpPr txBox="1"/>
          <p:nvPr/>
        </p:nvSpPr>
        <p:spPr>
          <a:xfrm>
            <a:off x="4792228" y="3059668"/>
            <a:ext cx="728084" cy="369332"/>
          </a:xfrm>
          <a:prstGeom prst="rect">
            <a:avLst/>
          </a:prstGeom>
          <a:noFill/>
        </p:spPr>
        <p:txBody>
          <a:bodyPr wrap="none" rtlCol="0">
            <a:spAutoFit/>
          </a:bodyPr>
          <a:lstStyle/>
          <a:p>
            <a:r>
              <a:rPr lang="en-GB" dirty="0"/>
              <a:t>Video</a:t>
            </a:r>
          </a:p>
        </p:txBody>
      </p:sp>
    </p:spTree>
    <p:extLst>
      <p:ext uri="{BB962C8B-B14F-4D97-AF65-F5344CB8AC3E}">
        <p14:creationId xmlns:p14="http://schemas.microsoft.com/office/powerpoint/2010/main" val="505163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screen shot of a chart&#10;&#10;AI-generated content may be incorrect.">
            <a:extLst>
              <a:ext uri="{FF2B5EF4-FFF2-40B4-BE49-F238E27FC236}">
                <a16:creationId xmlns:a16="http://schemas.microsoft.com/office/drawing/2014/main" id="{1B10B42F-6896-08DA-4B6E-F1D862B7A355}"/>
              </a:ext>
            </a:extLst>
          </p:cNvPr>
          <p:cNvPicPr>
            <a:picLocks noGrp="1" noChangeAspect="1"/>
          </p:cNvPicPr>
          <p:nvPr>
            <p:ph idx="1"/>
          </p:nvPr>
        </p:nvPicPr>
        <p:blipFill>
          <a:blip r:embed="rId2"/>
          <a:srcRect/>
          <a:stretch>
            <a:fillRect/>
          </a:stretch>
        </p:blipFill>
        <p:spPr>
          <a:xfrm>
            <a:off x="20" y="1"/>
            <a:ext cx="12191979" cy="6858000"/>
          </a:xfrm>
          <a:prstGeom prst="rect">
            <a:avLst/>
          </a:prstGeom>
          <a:noFill/>
        </p:spPr>
      </p:pic>
      <p:grpSp>
        <p:nvGrpSpPr>
          <p:cNvPr id="9" name="Group 8">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2281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F44A0D-28A2-93F8-891C-B36C3BB02EA9}"/>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latin typeface="Arial"/>
                <a:cs typeface="Arial"/>
              </a:rPr>
              <a:t>Ways to develop joint attention </a:t>
            </a:r>
            <a:endParaRPr lang="en-GB" sz="4000">
              <a:solidFill>
                <a:srgbClr val="FFFFFF"/>
              </a:solidFill>
            </a:endParaRPr>
          </a:p>
        </p:txBody>
      </p:sp>
      <p:graphicFrame>
        <p:nvGraphicFramePr>
          <p:cNvPr id="7" name="Content Placeholder 2">
            <a:extLst>
              <a:ext uri="{FF2B5EF4-FFF2-40B4-BE49-F238E27FC236}">
                <a16:creationId xmlns:a16="http://schemas.microsoft.com/office/drawing/2014/main" id="{5E56F3F0-43BB-6847-8A30-121884846AA7}"/>
              </a:ext>
            </a:extLst>
          </p:cNvPr>
          <p:cNvGraphicFramePr>
            <a:graphicFrameLocks noGrp="1"/>
          </p:cNvGraphicFramePr>
          <p:nvPr>
            <p:ph idx="1"/>
            <p:extLst>
              <p:ext uri="{D42A27DB-BD31-4B8C-83A1-F6EECF244321}">
                <p14:modId xmlns:p14="http://schemas.microsoft.com/office/powerpoint/2010/main" val="373777675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3978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B8A35A-0421-FD59-849D-C3663F62DFC6}"/>
              </a:ext>
            </a:extLst>
          </p:cNvPr>
          <p:cNvSpPr>
            <a:spLocks noGrp="1"/>
          </p:cNvSpPr>
          <p:nvPr>
            <p:ph type="title"/>
          </p:nvPr>
        </p:nvSpPr>
        <p:spPr>
          <a:xfrm>
            <a:off x="638881" y="4474080"/>
            <a:ext cx="10909640" cy="1065836"/>
          </a:xfrm>
        </p:spPr>
        <p:txBody>
          <a:bodyPr vert="horz" lIns="91440" tIns="45720" rIns="91440" bIns="45720" rtlCol="0" anchor="ctr">
            <a:normAutofit/>
          </a:bodyPr>
          <a:lstStyle/>
          <a:p>
            <a:pPr algn="ctr"/>
            <a:r>
              <a:rPr lang="en-US" sz="6600">
                <a:solidFill>
                  <a:schemeClr val="tx1"/>
                </a:solidFill>
                <a:latin typeface="+mj-lt"/>
                <a:cs typeface="+mj-cs"/>
              </a:rPr>
              <a:t>Intensive Interaction </a:t>
            </a:r>
          </a:p>
        </p:txBody>
      </p:sp>
      <p:pic>
        <p:nvPicPr>
          <p:cNvPr id="5" name="Picture 4">
            <a:extLst>
              <a:ext uri="{FF2B5EF4-FFF2-40B4-BE49-F238E27FC236}">
                <a16:creationId xmlns:a16="http://schemas.microsoft.com/office/drawing/2014/main" id="{1EF1012C-9D10-7E6D-6EF7-7A07FADF4CFF}"/>
              </a:ext>
            </a:extLst>
          </p:cNvPr>
          <p:cNvPicPr>
            <a:picLocks noChangeAspect="1"/>
          </p:cNvPicPr>
          <p:nvPr/>
        </p:nvPicPr>
        <p:blipFill>
          <a:blip r:embed="rId2"/>
          <a:stretch>
            <a:fillRect/>
          </a:stretch>
        </p:blipFill>
        <p:spPr>
          <a:xfrm>
            <a:off x="4903720" y="164592"/>
            <a:ext cx="2380891" cy="4087368"/>
          </a:xfrm>
          <a:prstGeom prst="rect">
            <a:avLst/>
          </a:prstGeom>
        </p:spPr>
      </p:pic>
      <p:pic>
        <p:nvPicPr>
          <p:cNvPr id="6" name="Picture 5" descr="A white card with black text&#10;&#10;AI-generated content may be incorrect.">
            <a:extLst>
              <a:ext uri="{FF2B5EF4-FFF2-40B4-BE49-F238E27FC236}">
                <a16:creationId xmlns:a16="http://schemas.microsoft.com/office/drawing/2014/main" id="{66735CE5-E412-5FC7-6BAC-E62AC5FD718F}"/>
              </a:ext>
            </a:extLst>
          </p:cNvPr>
          <p:cNvPicPr>
            <a:picLocks noChangeAspect="1"/>
          </p:cNvPicPr>
          <p:nvPr/>
        </p:nvPicPr>
        <p:blipFill>
          <a:blip r:embed="rId3"/>
          <a:stretch>
            <a:fillRect/>
          </a:stretch>
        </p:blipFill>
        <p:spPr>
          <a:xfrm>
            <a:off x="8798823" y="164592"/>
            <a:ext cx="2513730" cy="4087368"/>
          </a:xfrm>
          <a:prstGeom prst="rect">
            <a:avLst/>
          </a:prstGeom>
        </p:spPr>
      </p:pic>
      <p:pic>
        <p:nvPicPr>
          <p:cNvPr id="4" name="Content Placeholder 3" descr="A screenshot of a white card&#10;&#10;AI-generated content may be incorrect.">
            <a:extLst>
              <a:ext uri="{FF2B5EF4-FFF2-40B4-BE49-F238E27FC236}">
                <a16:creationId xmlns:a16="http://schemas.microsoft.com/office/drawing/2014/main" id="{0C4C20B8-A8CE-F921-04FD-605CB4F097A7}"/>
              </a:ext>
            </a:extLst>
          </p:cNvPr>
          <p:cNvPicPr>
            <a:picLocks noGrp="1" noChangeAspect="1"/>
          </p:cNvPicPr>
          <p:nvPr>
            <p:ph idx="1"/>
          </p:nvPr>
        </p:nvPicPr>
        <p:blipFill>
          <a:blip r:embed="rId4"/>
          <a:stretch>
            <a:fillRect/>
          </a:stretch>
        </p:blipFill>
        <p:spPr>
          <a:xfrm>
            <a:off x="871927" y="164592"/>
            <a:ext cx="2758972" cy="4087368"/>
          </a:xfrm>
          <a:prstGeom prst="rect">
            <a:avLst/>
          </a:prstGeom>
          <a:noFill/>
        </p:spPr>
      </p:pic>
      <p:sp>
        <p:nvSpPr>
          <p:cNvPr id="13"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2413411-C263-1B1B-9DEF-594C939A1065}"/>
              </a:ext>
            </a:extLst>
          </p:cNvPr>
          <p:cNvSpPr txBox="1"/>
          <p:nvPr/>
        </p:nvSpPr>
        <p:spPr>
          <a:xfrm>
            <a:off x="903554" y="6157312"/>
            <a:ext cx="106860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There are 7 stages; but we frequently share stages 1-3 with settings to support children. </a:t>
            </a:r>
            <a:endParaRPr lang="en-GB"/>
          </a:p>
        </p:txBody>
      </p:sp>
    </p:spTree>
    <p:extLst>
      <p:ext uri="{BB962C8B-B14F-4D97-AF65-F5344CB8AC3E}">
        <p14:creationId xmlns:p14="http://schemas.microsoft.com/office/powerpoint/2010/main" val="263944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0097C3B-E4DF-2F9B-B794-F162A935840F}"/>
              </a:ext>
            </a:extLst>
          </p:cNvPr>
          <p:cNvSpPr>
            <a:spLocks noGrp="1"/>
          </p:cNvSpPr>
          <p:nvPr>
            <p:ph type="title"/>
          </p:nvPr>
        </p:nvSpPr>
        <p:spPr>
          <a:xfrm>
            <a:off x="1137034" y="609597"/>
            <a:ext cx="9392421" cy="1330841"/>
          </a:xfrm>
        </p:spPr>
        <p:txBody>
          <a:bodyPr>
            <a:normAutofit/>
          </a:bodyPr>
          <a:lstStyle/>
          <a:p>
            <a:r>
              <a:rPr lang="en-GB">
                <a:latin typeface="Arial"/>
                <a:cs typeface="Arial"/>
              </a:rPr>
              <a:t>Use of questioning...</a:t>
            </a:r>
            <a:endParaRPr lang="en-GB"/>
          </a:p>
        </p:txBody>
      </p:sp>
      <p:sp>
        <p:nvSpPr>
          <p:cNvPr id="3" name="Content Placeholder 2">
            <a:extLst>
              <a:ext uri="{FF2B5EF4-FFF2-40B4-BE49-F238E27FC236}">
                <a16:creationId xmlns:a16="http://schemas.microsoft.com/office/drawing/2014/main" id="{EAAFE99E-B23F-8993-427E-01F70BE12DB7}"/>
              </a:ext>
            </a:extLst>
          </p:cNvPr>
          <p:cNvSpPr>
            <a:spLocks noGrp="1"/>
          </p:cNvSpPr>
          <p:nvPr>
            <p:ph idx="1"/>
          </p:nvPr>
        </p:nvSpPr>
        <p:spPr>
          <a:xfrm>
            <a:off x="1137034" y="2198362"/>
            <a:ext cx="4958966" cy="3917773"/>
          </a:xfrm>
        </p:spPr>
        <p:txBody>
          <a:bodyPr vert="horz" lIns="91440" tIns="45720" rIns="91440" bIns="45720" rtlCol="0">
            <a:normAutofit/>
          </a:bodyPr>
          <a:lstStyle/>
          <a:p>
            <a:r>
              <a:rPr lang="en-GB" sz="1900">
                <a:latin typeface="Arial"/>
                <a:cs typeface="Arial"/>
              </a:rPr>
              <a:t>Sometimes asking too many questions can cause a child to shut down for a variety of reasons... </a:t>
            </a:r>
          </a:p>
          <a:p>
            <a:pPr marL="457200" indent="-457200">
              <a:buFont typeface="Calibri" panose="020B0604020202020204" pitchFamily="34" charset="0"/>
              <a:buChar char="-"/>
            </a:pPr>
            <a:r>
              <a:rPr lang="en-GB" sz="1900">
                <a:latin typeface="Arial"/>
                <a:cs typeface="Arial"/>
              </a:rPr>
              <a:t>Slow processing</a:t>
            </a:r>
          </a:p>
          <a:p>
            <a:pPr marL="457200" indent="-457200">
              <a:buFont typeface="Calibri" panose="020B0604020202020204" pitchFamily="34" charset="0"/>
              <a:buChar char="-"/>
            </a:pPr>
            <a:r>
              <a:rPr lang="en-GB" sz="1900">
                <a:latin typeface="Arial"/>
                <a:cs typeface="Arial"/>
              </a:rPr>
              <a:t>Not understanding the question</a:t>
            </a:r>
          </a:p>
          <a:p>
            <a:pPr marL="457200" indent="-457200">
              <a:buFont typeface="Calibri" panose="020B0604020202020204" pitchFamily="34" charset="0"/>
              <a:buChar char="-"/>
            </a:pPr>
            <a:r>
              <a:rPr lang="en-GB" sz="1900">
                <a:latin typeface="Arial"/>
                <a:cs typeface="Arial"/>
              </a:rPr>
              <a:t>Not having the language or tools to respond</a:t>
            </a:r>
          </a:p>
          <a:p>
            <a:pPr marL="457200" indent="-457200">
              <a:buFont typeface="Calibri" panose="020B0604020202020204" pitchFamily="34" charset="0"/>
              <a:buChar char="-"/>
            </a:pPr>
            <a:r>
              <a:rPr lang="en-GB" sz="1900">
                <a:latin typeface="Arial"/>
                <a:cs typeface="Arial"/>
              </a:rPr>
              <a:t>Or simply being worried about getting the question wrong. </a:t>
            </a:r>
          </a:p>
          <a:p>
            <a:r>
              <a:rPr lang="en-GB" sz="1900">
                <a:latin typeface="Arial"/>
                <a:cs typeface="Arial"/>
              </a:rPr>
              <a:t>SST can promote a collaboration between an adult and a child to explore something together. </a:t>
            </a:r>
          </a:p>
        </p:txBody>
      </p:sp>
      <p:pic>
        <p:nvPicPr>
          <p:cNvPr id="4" name="Picture 3" descr="A person and a child talking&#10;&#10;AI-generated content may be incorrect.">
            <a:extLst>
              <a:ext uri="{FF2B5EF4-FFF2-40B4-BE49-F238E27FC236}">
                <a16:creationId xmlns:a16="http://schemas.microsoft.com/office/drawing/2014/main" id="{D5F7CD7A-33B7-CC0D-F2E1-61F29C96988D}"/>
              </a:ext>
            </a:extLst>
          </p:cNvPr>
          <p:cNvPicPr>
            <a:picLocks noChangeAspect="1"/>
          </p:cNvPicPr>
          <p:nvPr/>
        </p:nvPicPr>
        <p:blipFill>
          <a:blip r:embed="rId3"/>
          <a:stretch>
            <a:fillRect/>
          </a:stretch>
        </p:blipFill>
        <p:spPr>
          <a:xfrm>
            <a:off x="6719367" y="2249225"/>
            <a:ext cx="4788505" cy="3627292"/>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82487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D22F9B-D713-4D07-BE6B-F0FA749FECBD}"/>
              </a:ext>
            </a:extLst>
          </p:cNvPr>
          <p:cNvSpPr/>
          <p:nvPr/>
        </p:nvSpPr>
        <p:spPr>
          <a:xfrm>
            <a:off x="687584" y="1916382"/>
            <a:ext cx="3370359" cy="3970318"/>
          </a:xfrm>
          <a:prstGeom prst="rect">
            <a:avLst/>
          </a:prstGeom>
        </p:spPr>
        <p:txBody>
          <a:bodyPr wrap="square">
            <a:spAutoFit/>
          </a:bodyPr>
          <a:lstStyle/>
          <a:p>
            <a:r>
              <a:rPr lang="en-GB" b="1">
                <a:solidFill>
                  <a:srgbClr val="120A20"/>
                </a:solidFill>
                <a:latin typeface="Lato"/>
              </a:rPr>
              <a:t>What is Sustained Shared Thinking?</a:t>
            </a:r>
          </a:p>
          <a:p>
            <a:r>
              <a:rPr lang="en-GB">
                <a:solidFill>
                  <a:srgbClr val="120A20"/>
                </a:solidFill>
                <a:latin typeface="Lato"/>
              </a:rPr>
              <a:t>In the simplest sense, Sustained Shared Thinking is best described as one of those moments with a child where everything else around you just stops.</a:t>
            </a:r>
          </a:p>
          <a:p>
            <a:r>
              <a:rPr lang="en-GB">
                <a:solidFill>
                  <a:srgbClr val="120A20"/>
                </a:solidFill>
                <a:latin typeface="Lato"/>
              </a:rPr>
              <a:t>You’re so absorbed with the conversation or exploration, that the act of working together and taking in what you’re learning about the child is all that matters.</a:t>
            </a:r>
            <a:endParaRPr lang="en-GB" b="0" i="0">
              <a:solidFill>
                <a:srgbClr val="120A20"/>
              </a:solidFill>
              <a:effectLst/>
              <a:latin typeface="Lato"/>
            </a:endParaRPr>
          </a:p>
        </p:txBody>
      </p:sp>
      <p:sp>
        <p:nvSpPr>
          <p:cNvPr id="3" name="Rectangle 2">
            <a:extLst>
              <a:ext uri="{FF2B5EF4-FFF2-40B4-BE49-F238E27FC236}">
                <a16:creationId xmlns:a16="http://schemas.microsoft.com/office/drawing/2014/main" id="{87D3D9FC-F9F9-4642-9009-7379151735A9}"/>
              </a:ext>
            </a:extLst>
          </p:cNvPr>
          <p:cNvSpPr/>
          <p:nvPr/>
        </p:nvSpPr>
        <p:spPr>
          <a:xfrm>
            <a:off x="5384970" y="1717090"/>
            <a:ext cx="6096000" cy="4801314"/>
          </a:xfrm>
          <a:prstGeom prst="rect">
            <a:avLst/>
          </a:prstGeom>
        </p:spPr>
        <p:txBody>
          <a:bodyPr lIns="91440" tIns="45720" rIns="91440" bIns="45720" anchor="t">
            <a:spAutoFit/>
          </a:bodyPr>
          <a:lstStyle/>
          <a:p>
            <a:r>
              <a:rPr lang="en-GB">
                <a:solidFill>
                  <a:srgbClr val="120A20"/>
                </a:solidFill>
                <a:latin typeface="Lato"/>
              </a:rPr>
              <a:t>There are some key elements in there:</a:t>
            </a:r>
          </a:p>
          <a:p>
            <a:pPr marL="285750" indent="-285750">
              <a:buFont typeface="Calibri"/>
              <a:buChar char="-"/>
            </a:pPr>
            <a:r>
              <a:rPr lang="en-GB" b="1">
                <a:solidFill>
                  <a:srgbClr val="120A20"/>
                </a:solidFill>
                <a:latin typeface="Lato"/>
              </a:rPr>
              <a:t>Working together</a:t>
            </a:r>
            <a:r>
              <a:rPr lang="en-GB">
                <a:solidFill>
                  <a:srgbClr val="120A20"/>
                </a:solidFill>
                <a:latin typeface="Lato"/>
              </a:rPr>
              <a:t> – The teacher isn’t just presenting information for the child to learn. It’s a partnership, and information flows both ways.</a:t>
            </a:r>
            <a:endParaRPr lang="en-GB">
              <a:solidFill>
                <a:srgbClr val="120A20"/>
              </a:solidFill>
              <a:latin typeface="Lato"/>
              <a:ea typeface="Lato"/>
              <a:cs typeface="Lato"/>
            </a:endParaRPr>
          </a:p>
          <a:p>
            <a:pPr marL="285750" indent="-285750">
              <a:buFont typeface="Calibri"/>
              <a:buChar char="-"/>
            </a:pPr>
            <a:r>
              <a:rPr lang="en-GB" b="1">
                <a:solidFill>
                  <a:srgbClr val="120A20"/>
                </a:solidFill>
                <a:latin typeface="Lato"/>
              </a:rPr>
              <a:t>An intellectual way</a:t>
            </a:r>
            <a:r>
              <a:rPr lang="en-GB">
                <a:solidFill>
                  <a:srgbClr val="120A20"/>
                </a:solidFill>
                <a:latin typeface="Lato"/>
              </a:rPr>
              <a:t> – The thinking can be practical or theoretical, but it should involve deep thinking and coming to solutions or conclusions.</a:t>
            </a:r>
            <a:endParaRPr lang="en-GB">
              <a:solidFill>
                <a:srgbClr val="120A20"/>
              </a:solidFill>
              <a:latin typeface="Lato"/>
              <a:ea typeface="Lato"/>
              <a:cs typeface="Lato"/>
            </a:endParaRPr>
          </a:p>
          <a:p>
            <a:pPr marL="285750" indent="-285750">
              <a:buFont typeface="Calibri"/>
              <a:buChar char="-"/>
            </a:pPr>
            <a:r>
              <a:rPr lang="en-GB" b="1">
                <a:solidFill>
                  <a:srgbClr val="120A20"/>
                </a:solidFill>
                <a:latin typeface="Lato"/>
              </a:rPr>
              <a:t>Develop and extend</a:t>
            </a:r>
            <a:r>
              <a:rPr lang="en-GB">
                <a:solidFill>
                  <a:srgbClr val="120A20"/>
                </a:solidFill>
                <a:latin typeface="Lato"/>
              </a:rPr>
              <a:t> – Sustained Shared Thinking can’t be a short dialogue. The thinking has to be extended to make sure deep-level thinking takes place and the interaction is memorable for the child.</a:t>
            </a:r>
            <a:endParaRPr lang="en-GB">
              <a:solidFill>
                <a:srgbClr val="120A20"/>
              </a:solidFill>
              <a:latin typeface="Lato"/>
              <a:ea typeface="Lato"/>
              <a:cs typeface="Lato"/>
            </a:endParaRPr>
          </a:p>
          <a:p>
            <a:endParaRPr lang="en-GB">
              <a:solidFill>
                <a:srgbClr val="120A20"/>
              </a:solidFill>
              <a:latin typeface="Lato"/>
              <a:ea typeface="Lato"/>
              <a:cs typeface="Lato"/>
            </a:endParaRPr>
          </a:p>
          <a:p>
            <a:r>
              <a:rPr lang="en-GB">
                <a:solidFill>
                  <a:srgbClr val="120A20"/>
                </a:solidFill>
                <a:latin typeface="Lato"/>
              </a:rPr>
              <a:t>Another couple of key features are active listening and positive questioning. That means that you’re really deeply engaging with what the child is doing or saying on their level, and that you’re asking the right questions or using a different prompt. </a:t>
            </a:r>
            <a:endParaRPr lang="en-GB" b="0" i="0">
              <a:solidFill>
                <a:srgbClr val="120A20"/>
              </a:solidFill>
              <a:effectLst/>
              <a:latin typeface="Lato"/>
              <a:ea typeface="Lato"/>
              <a:cs typeface="Lato"/>
            </a:endParaRPr>
          </a:p>
        </p:txBody>
      </p:sp>
      <p:sp>
        <p:nvSpPr>
          <p:cNvPr id="5" name="Title 1">
            <a:extLst>
              <a:ext uri="{FF2B5EF4-FFF2-40B4-BE49-F238E27FC236}">
                <a16:creationId xmlns:a16="http://schemas.microsoft.com/office/drawing/2014/main" id="{F112470B-6AC2-B176-55D6-5EC61865BBE6}"/>
              </a:ext>
            </a:extLst>
          </p:cNvPr>
          <p:cNvSpPr txBox="1">
            <a:spLocks/>
          </p:cNvSpPr>
          <p:nvPr/>
        </p:nvSpPr>
        <p:spPr>
          <a:xfrm>
            <a:off x="499742" y="635316"/>
            <a:ext cx="10515600" cy="707462"/>
          </a:xfrm>
          <a:prstGeom prst="rect">
            <a:avLst/>
          </a:prstGeom>
        </p:spPr>
        <p:txBody>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r>
              <a:rPr lang="en-GB"/>
              <a:t>Sustained Shared Thinking</a:t>
            </a:r>
            <a:endParaRPr lang="en-GB" b="0">
              <a:solidFill>
                <a:srgbClr val="000000"/>
              </a:solidFill>
            </a:endParaRPr>
          </a:p>
          <a:p>
            <a:endParaRPr lang="en-GB"/>
          </a:p>
        </p:txBody>
      </p:sp>
    </p:spTree>
    <p:extLst>
      <p:ext uri="{BB962C8B-B14F-4D97-AF65-F5344CB8AC3E}">
        <p14:creationId xmlns:p14="http://schemas.microsoft.com/office/powerpoint/2010/main" val="2694332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A6EA-5492-274A-56EB-0B4761C497BB}"/>
              </a:ext>
            </a:extLst>
          </p:cNvPr>
          <p:cNvSpPr>
            <a:spLocks noGrp="1"/>
          </p:cNvSpPr>
          <p:nvPr>
            <p:ph type="title"/>
          </p:nvPr>
        </p:nvSpPr>
        <p:spPr/>
        <p:txBody>
          <a:bodyPr/>
          <a:lstStyle/>
          <a:p>
            <a:r>
              <a:rPr lang="en-GB">
                <a:latin typeface="Arial"/>
                <a:cs typeface="Arial"/>
              </a:rPr>
              <a:t>So how might this look in practice?</a:t>
            </a:r>
            <a:endParaRPr lang="en-GB"/>
          </a:p>
        </p:txBody>
      </p:sp>
      <p:pic>
        <p:nvPicPr>
          <p:cNvPr id="3" name="Picture 2">
            <a:extLst>
              <a:ext uri="{FF2B5EF4-FFF2-40B4-BE49-F238E27FC236}">
                <a16:creationId xmlns:a16="http://schemas.microsoft.com/office/drawing/2014/main" id="{D3C7D8AB-6E45-5A3E-C278-55DCFEB86672}"/>
              </a:ext>
            </a:extLst>
          </p:cNvPr>
          <p:cNvPicPr>
            <a:picLocks noChangeAspect="1"/>
          </p:cNvPicPr>
          <p:nvPr/>
        </p:nvPicPr>
        <p:blipFill>
          <a:blip r:embed="rId2"/>
          <a:stretch>
            <a:fillRect/>
          </a:stretch>
        </p:blipFill>
        <p:spPr>
          <a:xfrm>
            <a:off x="348762" y="1492129"/>
            <a:ext cx="4179078" cy="2073556"/>
          </a:xfrm>
          <a:prstGeom prst="rect">
            <a:avLst/>
          </a:prstGeom>
        </p:spPr>
      </p:pic>
      <p:pic>
        <p:nvPicPr>
          <p:cNvPr id="4" name="Picture 3" descr="A diagram of a group of clouds&#10;&#10;AI-generated content may be incorrect.">
            <a:extLst>
              <a:ext uri="{FF2B5EF4-FFF2-40B4-BE49-F238E27FC236}">
                <a16:creationId xmlns:a16="http://schemas.microsoft.com/office/drawing/2014/main" id="{A7BF494C-88AA-C97E-160E-1D32D9CE43FB}"/>
              </a:ext>
            </a:extLst>
          </p:cNvPr>
          <p:cNvPicPr>
            <a:picLocks noChangeAspect="1"/>
          </p:cNvPicPr>
          <p:nvPr/>
        </p:nvPicPr>
        <p:blipFill>
          <a:blip r:embed="rId3"/>
          <a:stretch>
            <a:fillRect/>
          </a:stretch>
        </p:blipFill>
        <p:spPr>
          <a:xfrm>
            <a:off x="7566724" y="3954973"/>
            <a:ext cx="4226519" cy="2538496"/>
          </a:xfrm>
          <a:prstGeom prst="rect">
            <a:avLst/>
          </a:prstGeom>
        </p:spPr>
      </p:pic>
      <p:sp>
        <p:nvSpPr>
          <p:cNvPr id="5" name="Speech Bubble: Rectangle with Corners Rounded 4">
            <a:extLst>
              <a:ext uri="{FF2B5EF4-FFF2-40B4-BE49-F238E27FC236}">
                <a16:creationId xmlns:a16="http://schemas.microsoft.com/office/drawing/2014/main" id="{5B78E530-AE42-09EA-AC12-39BD22F74984}"/>
              </a:ext>
            </a:extLst>
          </p:cNvPr>
          <p:cNvSpPr/>
          <p:nvPr/>
        </p:nvSpPr>
        <p:spPr>
          <a:xfrm>
            <a:off x="4799748" y="1701054"/>
            <a:ext cx="3057870" cy="151740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bg1"/>
                </a:solidFill>
                <a:latin typeface="Aptos"/>
              </a:rPr>
              <a:t>Playing alongside – be at their level. Interact with them at their developmental stage. </a:t>
            </a:r>
            <a:endParaRPr lang="en-US">
              <a:solidFill>
                <a:schemeClr val="bg1"/>
              </a:solidFill>
              <a:ea typeface="Calibri"/>
              <a:cs typeface="Calibri"/>
            </a:endParaRPr>
          </a:p>
        </p:txBody>
      </p:sp>
      <p:sp>
        <p:nvSpPr>
          <p:cNvPr id="6" name="Speech Bubble: Rectangle with Corners Rounded 5">
            <a:extLst>
              <a:ext uri="{FF2B5EF4-FFF2-40B4-BE49-F238E27FC236}">
                <a16:creationId xmlns:a16="http://schemas.microsoft.com/office/drawing/2014/main" id="{63B9D2F4-C8E1-DF4D-1D7E-C5581B30B07C}"/>
              </a:ext>
            </a:extLst>
          </p:cNvPr>
          <p:cNvSpPr/>
          <p:nvPr/>
        </p:nvSpPr>
        <p:spPr>
          <a:xfrm>
            <a:off x="837488" y="3949577"/>
            <a:ext cx="2324626" cy="1287366"/>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bg1"/>
                </a:solidFill>
                <a:latin typeface="Aptos"/>
              </a:rPr>
              <a:t>Suggesting – what might happen if we...   </a:t>
            </a:r>
            <a:endParaRPr lang="en-US">
              <a:solidFill>
                <a:schemeClr val="bg1"/>
              </a:solidFill>
              <a:ea typeface="Calibri"/>
              <a:cs typeface="Calibri"/>
            </a:endParaRPr>
          </a:p>
        </p:txBody>
      </p:sp>
      <p:sp>
        <p:nvSpPr>
          <p:cNvPr id="7" name="Speech Bubble: Rectangle with Corners Rounded 6">
            <a:extLst>
              <a:ext uri="{FF2B5EF4-FFF2-40B4-BE49-F238E27FC236}">
                <a16:creationId xmlns:a16="http://schemas.microsoft.com/office/drawing/2014/main" id="{8EB1CC29-6011-9D96-FA66-187B7F2ADCB9}"/>
              </a:ext>
            </a:extLst>
          </p:cNvPr>
          <p:cNvSpPr/>
          <p:nvPr/>
        </p:nvSpPr>
        <p:spPr>
          <a:xfrm>
            <a:off x="3810536" y="3562330"/>
            <a:ext cx="3259154" cy="1402384"/>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bg1"/>
                </a:solidFill>
                <a:latin typeface="Aptos"/>
              </a:rPr>
              <a:t>Add a resource – for example if digging fossils in the sand add a paint brush to brush away some sand from the object</a:t>
            </a:r>
            <a:endParaRPr lang="en-GB" sz="1600">
              <a:solidFill>
                <a:schemeClr val="bg1"/>
              </a:solidFill>
              <a:latin typeface="Aptos"/>
              <a:ea typeface="Calibri"/>
              <a:cs typeface="Calibri"/>
            </a:endParaRPr>
          </a:p>
        </p:txBody>
      </p:sp>
      <p:sp>
        <p:nvSpPr>
          <p:cNvPr id="8" name="Speech Bubble: Rectangle with Corners Rounded 7">
            <a:extLst>
              <a:ext uri="{FF2B5EF4-FFF2-40B4-BE49-F238E27FC236}">
                <a16:creationId xmlns:a16="http://schemas.microsoft.com/office/drawing/2014/main" id="{3F1DCD18-1361-6284-4086-CF6DA187AC3A}"/>
              </a:ext>
            </a:extLst>
          </p:cNvPr>
          <p:cNvSpPr/>
          <p:nvPr/>
        </p:nvSpPr>
        <p:spPr>
          <a:xfrm>
            <a:off x="8253612" y="2131902"/>
            <a:ext cx="3057871" cy="143113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bg1"/>
                </a:solidFill>
                <a:latin typeface="Aptos"/>
              </a:rPr>
              <a:t>Tune in – listen carefully to what is said, watch the child's action – what are they really exploring in their play?</a:t>
            </a:r>
            <a:endParaRPr lang="en-GB" sz="1600">
              <a:solidFill>
                <a:schemeClr val="bg1"/>
              </a:solidFill>
              <a:latin typeface="Aptos"/>
              <a:ea typeface="Calibri"/>
              <a:cs typeface="Calibri"/>
            </a:endParaRPr>
          </a:p>
        </p:txBody>
      </p:sp>
      <p:sp>
        <p:nvSpPr>
          <p:cNvPr id="9" name="Speech Bubble: Rectangle with Corners Rounded 8">
            <a:extLst>
              <a:ext uri="{FF2B5EF4-FFF2-40B4-BE49-F238E27FC236}">
                <a16:creationId xmlns:a16="http://schemas.microsoft.com/office/drawing/2014/main" id="{E11FA217-9B0B-763D-8AF0-ECEF565B8F5B}"/>
              </a:ext>
            </a:extLst>
          </p:cNvPr>
          <p:cNvSpPr/>
          <p:nvPr/>
        </p:nvSpPr>
        <p:spPr>
          <a:xfrm>
            <a:off x="3160963" y="5236232"/>
            <a:ext cx="2324626" cy="1287366"/>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bg1"/>
                </a:solidFill>
                <a:latin typeface="Aptos"/>
              </a:rPr>
              <a:t>Think out loud - "If I mix red with yellow I might get a new colour..."</a:t>
            </a:r>
            <a:endParaRPr lang="en-GB" sz="1600">
              <a:solidFill>
                <a:schemeClr val="bg1"/>
              </a:solidFill>
              <a:latin typeface="Aptos"/>
              <a:ea typeface="Calibri"/>
              <a:cs typeface="Calibri"/>
            </a:endParaRPr>
          </a:p>
        </p:txBody>
      </p:sp>
    </p:spTree>
    <p:extLst>
      <p:ext uri="{BB962C8B-B14F-4D97-AF65-F5344CB8AC3E}">
        <p14:creationId xmlns:p14="http://schemas.microsoft.com/office/powerpoint/2010/main" val="992135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51FE3-6B62-8D2B-570B-18ACDE34ECD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a:solidFill>
                  <a:schemeClr val="bg1"/>
                </a:solidFill>
                <a:latin typeface="+mj-lt"/>
                <a:cs typeface="+mj-cs"/>
              </a:rPr>
              <a:t>More useful</a:t>
            </a:r>
            <a:r>
              <a:rPr lang="en-US" sz="3200" kern="1200">
                <a:solidFill>
                  <a:schemeClr val="bg1"/>
                </a:solidFill>
                <a:latin typeface="+mj-lt"/>
                <a:ea typeface="+mj-ea"/>
                <a:cs typeface="+mj-cs"/>
              </a:rPr>
              <a:t> prompts for practitioners</a:t>
            </a:r>
            <a:r>
              <a:rPr lang="en-US" sz="3200">
                <a:solidFill>
                  <a:schemeClr val="bg1"/>
                </a:solidFill>
                <a:latin typeface="+mj-lt"/>
                <a:cs typeface="+mj-cs"/>
              </a:rPr>
              <a:t>, for all children.  </a:t>
            </a:r>
            <a:endParaRPr lang="en-US" sz="3200" kern="1200">
              <a:solidFill>
                <a:schemeClr val="bg1"/>
              </a:solidFill>
              <a:latin typeface="+mj-lt"/>
              <a:ea typeface="+mj-ea"/>
              <a:cs typeface="+mj-cs"/>
            </a:endParaRPr>
          </a:p>
        </p:txBody>
      </p:sp>
      <p:pic>
        <p:nvPicPr>
          <p:cNvPr id="4" name="Content Placeholder 3" descr="A screenshot of a text&#10;&#10;AI-generated content may be incorrect.">
            <a:extLst>
              <a:ext uri="{FF2B5EF4-FFF2-40B4-BE49-F238E27FC236}">
                <a16:creationId xmlns:a16="http://schemas.microsoft.com/office/drawing/2014/main" id="{3E78C193-E023-1579-BA69-54FF6B4519D2}"/>
              </a:ext>
            </a:extLst>
          </p:cNvPr>
          <p:cNvPicPr>
            <a:picLocks noGrp="1" noChangeAspect="1"/>
          </p:cNvPicPr>
          <p:nvPr>
            <p:ph idx="1"/>
          </p:nvPr>
        </p:nvPicPr>
        <p:blipFill>
          <a:blip r:embed="rId2"/>
          <a:stretch>
            <a:fillRect/>
          </a:stretch>
        </p:blipFill>
        <p:spPr>
          <a:xfrm>
            <a:off x="558018" y="1388762"/>
            <a:ext cx="11175899" cy="5218022"/>
          </a:xfrm>
          <a:prstGeom prst="rect">
            <a:avLst/>
          </a:prstGeom>
          <a:noFill/>
        </p:spPr>
      </p:pic>
    </p:spTree>
    <p:extLst>
      <p:ext uri="{BB962C8B-B14F-4D97-AF65-F5344CB8AC3E}">
        <p14:creationId xmlns:p14="http://schemas.microsoft.com/office/powerpoint/2010/main" val="3796564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DEDF7-4059-3A37-5025-E41EAC4D46AF}"/>
              </a:ext>
            </a:extLst>
          </p:cNvPr>
          <p:cNvSpPr>
            <a:spLocks noGrp="1"/>
          </p:cNvSpPr>
          <p:nvPr>
            <p:ph type="title"/>
          </p:nvPr>
        </p:nvSpPr>
        <p:spPr/>
        <p:txBody>
          <a:bodyPr/>
          <a:lstStyle/>
          <a:p>
            <a:endParaRPr lang="en-GB"/>
          </a:p>
        </p:txBody>
      </p:sp>
      <p:pic>
        <p:nvPicPr>
          <p:cNvPr id="4" name="Content Placeholder 3" descr="A person and a child walking&#10;&#10;AI-generated content may be incorrect.">
            <a:extLst>
              <a:ext uri="{FF2B5EF4-FFF2-40B4-BE49-F238E27FC236}">
                <a16:creationId xmlns:a16="http://schemas.microsoft.com/office/drawing/2014/main" id="{3AB416BD-D4C5-72EE-7256-4246C6415117}"/>
              </a:ext>
            </a:extLst>
          </p:cNvPr>
          <p:cNvPicPr>
            <a:picLocks noGrp="1" noChangeAspect="1"/>
          </p:cNvPicPr>
          <p:nvPr>
            <p:ph idx="1"/>
          </p:nvPr>
        </p:nvPicPr>
        <p:blipFill>
          <a:blip r:embed="rId2"/>
          <a:stretch>
            <a:fillRect/>
          </a:stretch>
        </p:blipFill>
        <p:spPr>
          <a:xfrm>
            <a:off x="-744" y="13236"/>
            <a:ext cx="12208233" cy="6843665"/>
          </a:xfrm>
          <a:prstGeom prst="rect">
            <a:avLst/>
          </a:prstGeom>
          <a:noFill/>
        </p:spPr>
      </p:pic>
      <p:sp>
        <p:nvSpPr>
          <p:cNvPr id="5" name="TextBox 4">
            <a:extLst>
              <a:ext uri="{FF2B5EF4-FFF2-40B4-BE49-F238E27FC236}">
                <a16:creationId xmlns:a16="http://schemas.microsoft.com/office/drawing/2014/main" id="{4498D5BC-6723-43D1-87FB-C591098FA51B}"/>
              </a:ext>
            </a:extLst>
          </p:cNvPr>
          <p:cNvSpPr txBox="1"/>
          <p:nvPr/>
        </p:nvSpPr>
        <p:spPr>
          <a:xfrm>
            <a:off x="1385047" y="5785828"/>
            <a:ext cx="6104964" cy="646331"/>
          </a:xfrm>
          <a:prstGeom prst="rect">
            <a:avLst/>
          </a:prstGeom>
          <a:noFill/>
        </p:spPr>
        <p:txBody>
          <a:bodyPr wrap="square">
            <a:spAutoFit/>
          </a:bodyPr>
          <a:lstStyle/>
          <a:p>
            <a:r>
              <a:rPr lang="en-GB" dirty="0">
                <a:hlinkClick r:id="rId3"/>
              </a:rPr>
              <a:t>SENCo networks</a:t>
            </a:r>
            <a:r>
              <a:rPr lang="en-GB" dirty="0"/>
              <a:t> – Taken from the primary network slides 87-93 follow this link for the live links </a:t>
            </a:r>
          </a:p>
        </p:txBody>
      </p:sp>
    </p:spTree>
    <p:extLst>
      <p:ext uri="{BB962C8B-B14F-4D97-AF65-F5344CB8AC3E}">
        <p14:creationId xmlns:p14="http://schemas.microsoft.com/office/powerpoint/2010/main" val="2123294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EE68-CDE5-BD34-E64A-E4589F37C3A4}"/>
              </a:ext>
            </a:extLst>
          </p:cNvPr>
          <p:cNvSpPr>
            <a:spLocks noGrp="1"/>
          </p:cNvSpPr>
          <p:nvPr>
            <p:ph type="title"/>
          </p:nvPr>
        </p:nvSpPr>
        <p:spPr/>
        <p:txBody>
          <a:bodyPr/>
          <a:lstStyle/>
          <a:p>
            <a:endParaRPr lang="en-GB"/>
          </a:p>
        </p:txBody>
      </p:sp>
      <p:pic>
        <p:nvPicPr>
          <p:cNvPr id="4" name="Content Placeholder 3" descr="A white background with black text&#10;&#10;AI-generated content may be incorrect.">
            <a:extLst>
              <a:ext uri="{FF2B5EF4-FFF2-40B4-BE49-F238E27FC236}">
                <a16:creationId xmlns:a16="http://schemas.microsoft.com/office/drawing/2014/main" id="{BDD794C6-F9F9-396E-62C2-C47560177EB1}"/>
              </a:ext>
            </a:extLst>
          </p:cNvPr>
          <p:cNvPicPr>
            <a:picLocks noGrp="1" noChangeAspect="1"/>
          </p:cNvPicPr>
          <p:nvPr>
            <p:ph idx="1"/>
          </p:nvPr>
        </p:nvPicPr>
        <p:blipFill>
          <a:blip r:embed="rId2"/>
          <a:stretch>
            <a:fillRect/>
          </a:stretch>
        </p:blipFill>
        <p:spPr>
          <a:xfrm>
            <a:off x="-5549" y="12044"/>
            <a:ext cx="12224996" cy="6855388"/>
          </a:xfrm>
          <a:prstGeom prst="rect">
            <a:avLst/>
          </a:prstGeom>
          <a:noFill/>
        </p:spPr>
      </p:pic>
    </p:spTree>
    <p:extLst>
      <p:ext uri="{BB962C8B-B14F-4D97-AF65-F5344CB8AC3E}">
        <p14:creationId xmlns:p14="http://schemas.microsoft.com/office/powerpoint/2010/main" val="2158370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logos with text&#10;&#10;AI-generated content may be incorrect.">
            <a:extLst>
              <a:ext uri="{FF2B5EF4-FFF2-40B4-BE49-F238E27FC236}">
                <a16:creationId xmlns:a16="http://schemas.microsoft.com/office/drawing/2014/main" id="{FDE1EE52-7D44-8544-CF4F-68048507EFC4}"/>
              </a:ext>
            </a:extLst>
          </p:cNvPr>
          <p:cNvPicPr>
            <a:picLocks noGrp="1" noChangeAspect="1"/>
          </p:cNvPicPr>
          <p:nvPr>
            <p:ph idx="1"/>
          </p:nvPr>
        </p:nvPicPr>
        <p:blipFill>
          <a:blip r:embed="rId2"/>
          <a:stretch>
            <a:fillRect/>
          </a:stretch>
        </p:blipFill>
        <p:spPr>
          <a:xfrm>
            <a:off x="-57776" y="1513"/>
            <a:ext cx="12181622" cy="6855389"/>
          </a:xfrm>
          <a:prstGeom prst="rect">
            <a:avLst/>
          </a:prstGeom>
          <a:noFill/>
        </p:spPr>
      </p:pic>
    </p:spTree>
    <p:extLst>
      <p:ext uri="{BB962C8B-B14F-4D97-AF65-F5344CB8AC3E}">
        <p14:creationId xmlns:p14="http://schemas.microsoft.com/office/powerpoint/2010/main" val="120414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98F2A2-77EE-5E67-DE63-18034CAEC76D}"/>
              </a:ext>
            </a:extLst>
          </p:cNvPr>
          <p:cNvPicPr>
            <a:picLocks noChangeAspect="1"/>
          </p:cNvPicPr>
          <p:nvPr/>
        </p:nvPicPr>
        <p:blipFill>
          <a:blip r:embed="rId2"/>
          <a:stretch>
            <a:fillRect/>
          </a:stretch>
        </p:blipFill>
        <p:spPr>
          <a:xfrm>
            <a:off x="19050" y="38100"/>
            <a:ext cx="12153900" cy="6781800"/>
          </a:xfrm>
          <a:prstGeom prst="rect">
            <a:avLst/>
          </a:prstGeom>
        </p:spPr>
      </p:pic>
    </p:spTree>
    <p:extLst>
      <p:ext uri="{BB962C8B-B14F-4D97-AF65-F5344CB8AC3E}">
        <p14:creationId xmlns:p14="http://schemas.microsoft.com/office/powerpoint/2010/main" val="1105005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web page&#10;&#10;AI-generated content may be incorrect.">
            <a:extLst>
              <a:ext uri="{FF2B5EF4-FFF2-40B4-BE49-F238E27FC236}">
                <a16:creationId xmlns:a16="http://schemas.microsoft.com/office/drawing/2014/main" id="{A5B8D90A-B09B-07D6-1DC3-1E96D2386B00}"/>
              </a:ext>
            </a:extLst>
          </p:cNvPr>
          <p:cNvPicPr>
            <a:picLocks noGrp="1" noChangeAspect="1"/>
          </p:cNvPicPr>
          <p:nvPr>
            <p:ph idx="1"/>
          </p:nvPr>
        </p:nvPicPr>
        <p:blipFill>
          <a:blip r:embed="rId2"/>
          <a:stretch>
            <a:fillRect/>
          </a:stretch>
        </p:blipFill>
        <p:spPr>
          <a:xfrm>
            <a:off x="47" y="5133"/>
            <a:ext cx="12206651" cy="6866594"/>
          </a:xfrm>
          <a:prstGeom prst="rect">
            <a:avLst/>
          </a:prstGeom>
          <a:noFill/>
        </p:spPr>
      </p:pic>
    </p:spTree>
    <p:extLst>
      <p:ext uri="{BB962C8B-B14F-4D97-AF65-F5344CB8AC3E}">
        <p14:creationId xmlns:p14="http://schemas.microsoft.com/office/powerpoint/2010/main" val="3649330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C671BC2-1EBE-A4D4-C605-12DF1F87934D}"/>
              </a:ext>
            </a:extLst>
          </p:cNvPr>
          <p:cNvPicPr>
            <a:picLocks noGrp="1" noChangeAspect="1"/>
          </p:cNvPicPr>
          <p:nvPr>
            <p:ph idx="1"/>
          </p:nvPr>
        </p:nvPicPr>
        <p:blipFill>
          <a:blip r:embed="rId2"/>
          <a:stretch>
            <a:fillRect/>
          </a:stretch>
        </p:blipFill>
        <p:spPr>
          <a:xfrm>
            <a:off x="-519" y="6082"/>
            <a:ext cx="12233614" cy="6881219"/>
          </a:xfrm>
          <a:prstGeom prst="rect">
            <a:avLst/>
          </a:prstGeom>
          <a:noFill/>
        </p:spPr>
      </p:pic>
    </p:spTree>
    <p:extLst>
      <p:ext uri="{BB962C8B-B14F-4D97-AF65-F5344CB8AC3E}">
        <p14:creationId xmlns:p14="http://schemas.microsoft.com/office/powerpoint/2010/main" val="3378235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D1D153E-0EC6-2D61-DC29-CE9F89022E18}"/>
              </a:ext>
            </a:extLst>
          </p:cNvPr>
          <p:cNvPicPr>
            <a:picLocks noGrp="1" noChangeAspect="1"/>
          </p:cNvPicPr>
          <p:nvPr>
            <p:ph idx="1"/>
          </p:nvPr>
        </p:nvPicPr>
        <p:blipFill>
          <a:blip r:embed="rId2"/>
          <a:stretch>
            <a:fillRect/>
          </a:stretch>
        </p:blipFill>
        <p:spPr>
          <a:xfrm>
            <a:off x="2927" y="6082"/>
            <a:ext cx="12175061" cy="6842473"/>
          </a:xfrm>
          <a:prstGeom prst="rect">
            <a:avLst/>
          </a:prstGeom>
          <a:noFill/>
        </p:spPr>
      </p:pic>
    </p:spTree>
    <p:extLst>
      <p:ext uri="{BB962C8B-B14F-4D97-AF65-F5344CB8AC3E}">
        <p14:creationId xmlns:p14="http://schemas.microsoft.com/office/powerpoint/2010/main" val="597600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472C1-545A-9102-C68D-444866C15FD3}"/>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latin typeface="Calibri Light"/>
                <a:ea typeface="Calibri Light"/>
                <a:cs typeface="Arial"/>
              </a:rPr>
              <a:t>Things to remember…</a:t>
            </a:r>
          </a:p>
        </p:txBody>
      </p:sp>
      <p:sp>
        <p:nvSpPr>
          <p:cNvPr id="5" name="Cloud 4">
            <a:extLst>
              <a:ext uri="{FF2B5EF4-FFF2-40B4-BE49-F238E27FC236}">
                <a16:creationId xmlns:a16="http://schemas.microsoft.com/office/drawing/2014/main" id="{346962FC-389C-4634-655E-D4C14AE4B905}"/>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2">
            <a:extLst>
              <a:ext uri="{FF2B5EF4-FFF2-40B4-BE49-F238E27FC236}">
                <a16:creationId xmlns:a16="http://schemas.microsoft.com/office/drawing/2014/main" id="{9E784863-E039-A22B-A9C7-439136A6869D}"/>
              </a:ext>
            </a:extLst>
          </p:cNvPr>
          <p:cNvGraphicFramePr>
            <a:graphicFrameLocks noGrp="1"/>
          </p:cNvGraphicFramePr>
          <p:nvPr>
            <p:ph idx="1"/>
            <p:extLst>
              <p:ext uri="{D42A27DB-BD31-4B8C-83A1-F6EECF244321}">
                <p14:modId xmlns:p14="http://schemas.microsoft.com/office/powerpoint/2010/main" val="92834348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1420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9093-8EC9-EB46-13CE-D2A2F71CACE3}"/>
              </a:ext>
            </a:extLst>
          </p:cNvPr>
          <p:cNvSpPr>
            <a:spLocks noGrp="1"/>
          </p:cNvSpPr>
          <p:nvPr>
            <p:ph type="title"/>
          </p:nvPr>
        </p:nvSpPr>
        <p:spPr>
          <a:xfrm>
            <a:off x="752475" y="3429000"/>
            <a:ext cx="10515600" cy="1325563"/>
          </a:xfrm>
        </p:spPr>
        <p:txBody>
          <a:bodyPr>
            <a:normAutofit/>
          </a:bodyPr>
          <a:lstStyle/>
          <a:p>
            <a:pPr algn="ctr"/>
            <a:r>
              <a:rPr lang="en-GB" sz="4400">
                <a:solidFill>
                  <a:srgbClr val="002060"/>
                </a:solidFill>
                <a:latin typeface="Amasis MT Pro Medium"/>
                <a:cs typeface="Arial"/>
              </a:rPr>
              <a:t>Updates – remember </a:t>
            </a:r>
            <a:r>
              <a:rPr lang="en-GB">
                <a:solidFill>
                  <a:srgbClr val="002060"/>
                </a:solidFill>
                <a:latin typeface="Amasis MT Pro Medium"/>
                <a:cs typeface="Arial"/>
              </a:rPr>
              <a:t>it's</a:t>
            </a:r>
            <a:r>
              <a:rPr lang="en-GB" sz="4400">
                <a:solidFill>
                  <a:srgbClr val="002060"/>
                </a:solidFill>
                <a:latin typeface="Amasis MT Pro Medium"/>
                <a:cs typeface="Arial"/>
              </a:rPr>
              <a:t> live </a:t>
            </a:r>
            <a:br>
              <a:rPr lang="en-GB" sz="4400">
                <a:latin typeface="Amasis MT Pro Medium" panose="02040604050005020304" pitchFamily="18" charset="0"/>
              </a:rPr>
            </a:br>
            <a:endParaRPr lang="en-GB"/>
          </a:p>
        </p:txBody>
      </p:sp>
      <p:pic>
        <p:nvPicPr>
          <p:cNvPr id="4" name="Content Placeholder 3" descr="A black background with blue text&#10;&#10;Description automatically generated">
            <a:extLst>
              <a:ext uri="{FF2B5EF4-FFF2-40B4-BE49-F238E27FC236}">
                <a16:creationId xmlns:a16="http://schemas.microsoft.com/office/drawing/2014/main" id="{047DD0AA-0FA5-B6C3-6DE5-C4781C1163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6296" y="490462"/>
            <a:ext cx="7999407" cy="2865963"/>
          </a:xfrm>
          <a:prstGeom prst="rect">
            <a:avLst/>
          </a:prstGeom>
        </p:spPr>
      </p:pic>
      <p:sp>
        <p:nvSpPr>
          <p:cNvPr id="5" name="Star: 5 Points 4">
            <a:extLst>
              <a:ext uri="{FF2B5EF4-FFF2-40B4-BE49-F238E27FC236}">
                <a16:creationId xmlns:a16="http://schemas.microsoft.com/office/drawing/2014/main" id="{51DA1895-F468-D320-3F5D-B3CD1D1D6C74}"/>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986074-4095-B83F-9235-90BB596B99FB}"/>
              </a:ext>
            </a:extLst>
          </p:cNvPr>
          <p:cNvSpPr txBox="1"/>
          <p:nvPr/>
        </p:nvSpPr>
        <p:spPr>
          <a:xfrm>
            <a:off x="3384412" y="6198374"/>
            <a:ext cx="50183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ea typeface="+mn-lt"/>
                <a:cs typeface="+mn-lt"/>
                <a:hlinkClick r:id="rId3"/>
              </a:rPr>
              <a:t>Home - Locality Boards (localityboardsnorthyorks.co.uk)</a:t>
            </a:r>
            <a:endParaRPr lang="en-US" sz="1400">
              <a:cs typeface="Calibri"/>
            </a:endParaRPr>
          </a:p>
        </p:txBody>
      </p:sp>
    </p:spTree>
    <p:extLst>
      <p:ext uri="{BB962C8B-B14F-4D97-AF65-F5344CB8AC3E}">
        <p14:creationId xmlns:p14="http://schemas.microsoft.com/office/powerpoint/2010/main" val="875531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128D22-F4B9-46EE-BC65-FA58810BCD6B}"/>
              </a:ext>
            </a:extLst>
          </p:cNvPr>
          <p:cNvSpPr/>
          <p:nvPr/>
        </p:nvSpPr>
        <p:spPr>
          <a:xfrm>
            <a:off x="144193" y="162968"/>
            <a:ext cx="9747716" cy="1077218"/>
          </a:xfrm>
          <a:prstGeom prst="rect">
            <a:avLst/>
          </a:prstGeom>
          <a:solidFill>
            <a:schemeClr val="accent5">
              <a:lumMod val="20000"/>
              <a:lumOff val="80000"/>
            </a:schemeClr>
          </a:solidFill>
        </p:spPr>
        <p:txBody>
          <a:bodyPr wrap="square" lIns="91440" tIns="45720" rIns="91440" bIns="45720" anchor="t">
            <a:spAutoFit/>
          </a:bodyPr>
          <a:lstStyle/>
          <a:p>
            <a:pPr algn="ctr">
              <a:defRPr/>
            </a:pPr>
            <a:endParaRPr kumimoji="0" lang="en-GB" sz="1000" b="1" i="0" u="none" strike="noStrike" kern="1200" cap="none" spc="0" normalizeH="0" baseline="0" noProof="0">
              <a:ln>
                <a:noFill/>
              </a:ln>
              <a:effectLst/>
              <a:uLnTx/>
              <a:uFillTx/>
              <a:latin typeface="Segoe Print" panose="02000600000000000000" pitchFamily="2" charset="0"/>
            </a:endParaRPr>
          </a:p>
          <a:p>
            <a:pPr algn="ctr">
              <a:defRPr/>
            </a:pPr>
            <a:r>
              <a:rPr kumimoji="0" lang="en-GB" sz="2200" b="1" i="0" u="none" strike="noStrike" kern="1200" cap="none" spc="0" normalizeH="0" baseline="0" noProof="0">
                <a:ln>
                  <a:noFill/>
                </a:ln>
                <a:effectLst/>
                <a:uLnTx/>
                <a:uFillTx/>
                <a:latin typeface="Segoe Print" panose="02000600000000000000" pitchFamily="2" charset="0"/>
              </a:rPr>
              <a:t>Dingley’s Promise – Early Years Inclusion Project (North Yorkshire)</a:t>
            </a:r>
          </a:p>
          <a:p>
            <a:pPr algn="ctr">
              <a:defRPr/>
            </a:pPr>
            <a:r>
              <a:rPr lang="en-GB" sz="2200">
                <a:latin typeface="Segoe Print" panose="02000600000000000000" pitchFamily="2" charset="0"/>
              </a:rPr>
              <a:t>Do you want access to cutting edge training?</a:t>
            </a:r>
            <a:endParaRPr kumimoji="0" lang="en-GB" sz="2200" i="0" u="none" strike="noStrike" kern="1200" cap="none" spc="0" normalizeH="0" baseline="0" noProof="0">
              <a:ln>
                <a:noFill/>
              </a:ln>
              <a:effectLst/>
              <a:uLnTx/>
              <a:uFillTx/>
              <a:latin typeface="Segoe Print" panose="02000600000000000000" pitchFamily="2" charset="0"/>
            </a:endParaRPr>
          </a:p>
          <a:p>
            <a:pPr algn="ctr">
              <a:defRPr/>
            </a:pPr>
            <a:endParaRPr kumimoji="0" lang="en-GB" sz="1000" b="1" i="0" u="none" strike="noStrike" kern="1200" cap="none" spc="0" normalizeH="0" baseline="0" noProof="0">
              <a:ln>
                <a:noFill/>
              </a:ln>
              <a:effectLst/>
              <a:uLnTx/>
              <a:uFillTx/>
              <a:latin typeface="Segoe Print" panose="02000600000000000000" pitchFamily="2" charset="0"/>
            </a:endParaRPr>
          </a:p>
        </p:txBody>
      </p:sp>
      <p:sp>
        <p:nvSpPr>
          <p:cNvPr id="15" name="TextBox 14">
            <a:extLst>
              <a:ext uri="{FF2B5EF4-FFF2-40B4-BE49-F238E27FC236}">
                <a16:creationId xmlns:a16="http://schemas.microsoft.com/office/drawing/2014/main" id="{BE9F02DE-ED30-461B-96DC-F2E7770EB603}"/>
              </a:ext>
            </a:extLst>
          </p:cNvPr>
          <p:cNvSpPr txBox="1"/>
          <p:nvPr/>
        </p:nvSpPr>
        <p:spPr>
          <a:xfrm>
            <a:off x="171325" y="1494429"/>
            <a:ext cx="10825212" cy="1902688"/>
          </a:xfrm>
          <a:prstGeom prst="rect">
            <a:avLst/>
          </a:prstGeom>
          <a:solidFill>
            <a:schemeClr val="accent5">
              <a:lumMod val="20000"/>
              <a:lumOff val="80000"/>
            </a:schemeClr>
          </a:solidFill>
        </p:spPr>
        <p:txBody>
          <a:bodyPr wrap="square" lIns="91440" tIns="45720" rIns="91440" bIns="45720" anchor="t">
            <a:spAutoFit/>
          </a:bodyPr>
          <a:lstStyle/>
          <a:p>
            <a:r>
              <a:rPr lang="en-US" sz="2400" b="1" i="1"/>
              <a:t>Free</a:t>
            </a:r>
            <a:r>
              <a:rPr lang="en-US" sz="2400"/>
              <a:t> online training for </a:t>
            </a:r>
            <a:r>
              <a:rPr lang="en-US" sz="2400" b="1"/>
              <a:t>those working with young children (0-5 years)</a:t>
            </a:r>
            <a:endParaRPr lang="en-US" sz="2400">
              <a:cs typeface="Calibri"/>
            </a:endParaRPr>
          </a:p>
          <a:p>
            <a:endParaRPr lang="en-US">
              <a:ea typeface="Calibri"/>
              <a:cs typeface="Calibri"/>
            </a:endParaRPr>
          </a:p>
          <a:p>
            <a:pPr marL="285750" indent="-285750">
              <a:buFont typeface="Arial" panose="020B0604020202020204" pitchFamily="34" charset="0"/>
              <a:buChar char="•"/>
            </a:pPr>
            <a:r>
              <a:rPr lang="en-GB"/>
              <a:t>All courses are online and are a mix of workbook, clips and activities.</a:t>
            </a:r>
          </a:p>
          <a:p>
            <a:pPr marL="285750" indent="-285750">
              <a:buFont typeface="Arial" panose="020B0604020202020204" pitchFamily="34" charset="0"/>
              <a:buChar char="•"/>
            </a:pPr>
            <a:r>
              <a:rPr lang="en-GB"/>
              <a:t>Complete in any order and at your own pace.</a:t>
            </a:r>
            <a:endParaRPr lang="en-GB">
              <a:cs typeface="Calibri"/>
            </a:endParaRPr>
          </a:p>
          <a:p>
            <a:pPr marL="285750" indent="-285750">
              <a:buFont typeface="Arial" panose="020B0604020202020204" pitchFamily="34" charset="0"/>
              <a:buChar char="•"/>
            </a:pPr>
            <a:r>
              <a:rPr lang="en-GB">
                <a:cs typeface="Calibri"/>
              </a:rPr>
              <a:t>Receive a certificate of completion for each course. </a:t>
            </a:r>
          </a:p>
          <a:p>
            <a:pPr marL="285750" indent="-285750">
              <a:buFont typeface="Arial" panose="020B0604020202020204" pitchFamily="34" charset="0"/>
              <a:buChar char="•"/>
            </a:pPr>
            <a:r>
              <a:rPr lang="en-GB">
                <a:cs typeface="Calibri"/>
              </a:rPr>
              <a:t>Get the Dingley’s Promise Kitemark!</a:t>
            </a:r>
          </a:p>
        </p:txBody>
      </p:sp>
      <p:sp>
        <p:nvSpPr>
          <p:cNvPr id="17" name="TextBox 16">
            <a:extLst>
              <a:ext uri="{FF2B5EF4-FFF2-40B4-BE49-F238E27FC236}">
                <a16:creationId xmlns:a16="http://schemas.microsoft.com/office/drawing/2014/main" id="{7CD5A594-678D-438D-98E2-B5921D7124E7}"/>
              </a:ext>
            </a:extLst>
          </p:cNvPr>
          <p:cNvSpPr txBox="1"/>
          <p:nvPr/>
        </p:nvSpPr>
        <p:spPr>
          <a:xfrm>
            <a:off x="385511" y="4696133"/>
            <a:ext cx="247714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Register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chemeClr val="accent5">
                    <a:lumMod val="75000"/>
                  </a:schemeClr>
                </a:solidFill>
                <a:hlinkClick r:id="rId3">
                  <a:extLst>
                    <a:ext uri="{A12FA001-AC4F-418D-AE19-62706E023703}">
                      <ahyp:hlinkClr xmlns:ahyp="http://schemas.microsoft.com/office/drawing/2018/hyperlinkcolor" val="tx"/>
                    </a:ext>
                  </a:extLst>
                </a:hlinkClick>
              </a:rPr>
              <a:t>https://dingley.org.uk/dingleys-promise-training/early-years-inclusion-programme</a:t>
            </a:r>
            <a:r>
              <a:rPr lang="en-GB" b="1">
                <a:solidFill>
                  <a:schemeClr val="accent5">
                    <a:lumMod val="75000"/>
                  </a:schemeClr>
                </a:solidFill>
                <a:hlinkClick r:id="rId3">
                  <a:extLst>
                    <a:ext uri="{A12FA001-AC4F-418D-AE19-62706E023703}">
                      <ahyp:hlinkClr xmlns:ahyp="http://schemas.microsoft.com/office/drawing/2018/hyperlinkcolor" val="tx"/>
                    </a:ext>
                  </a:extLst>
                </a:hlinkClick>
              </a:rPr>
              <a:t>/</a:t>
            </a:r>
            <a:endParaRPr lang="en-GB" b="1">
              <a:solidFill>
                <a:schemeClr val="accent5">
                  <a:lumMod val="75000"/>
                </a:schemeClr>
              </a:solidFill>
              <a:cs typeface="Calibri"/>
            </a:endParaRPr>
          </a:p>
        </p:txBody>
      </p:sp>
      <p:sp>
        <p:nvSpPr>
          <p:cNvPr id="11" name="TextBox 10">
            <a:extLst>
              <a:ext uri="{FF2B5EF4-FFF2-40B4-BE49-F238E27FC236}">
                <a16:creationId xmlns:a16="http://schemas.microsoft.com/office/drawing/2014/main" id="{D045118B-8F99-465D-A7A7-50ACBA7F1D54}"/>
              </a:ext>
            </a:extLst>
          </p:cNvPr>
          <p:cNvSpPr txBox="1"/>
          <p:nvPr/>
        </p:nvSpPr>
        <p:spPr>
          <a:xfrm>
            <a:off x="4467305" y="3182081"/>
            <a:ext cx="5417845" cy="3526606"/>
          </a:xfrm>
          <a:prstGeom prst="rect">
            <a:avLst/>
          </a:prstGeom>
          <a:solidFill>
            <a:schemeClr val="accent5">
              <a:lumMod val="20000"/>
              <a:lumOff val="80000"/>
            </a:schemeClr>
          </a:solidFill>
        </p:spPr>
        <p:txBody>
          <a:bodyPr wrap="square" lIns="91440" tIns="45720" rIns="91440" bIns="45720" anchor="t">
            <a:spAutoFit/>
          </a:bodyPr>
          <a:lstStyle/>
          <a:p>
            <a:pPr algn="ctr"/>
            <a:r>
              <a:rPr lang="en-GB" sz="2000" b="1" i="1" u="sng">
                <a:solidFill>
                  <a:schemeClr val="accent1">
                    <a:lumMod val="50000"/>
                  </a:schemeClr>
                </a:solidFill>
              </a:rPr>
              <a:t>There is a new module! </a:t>
            </a:r>
            <a:endParaRPr lang="en-US">
              <a:solidFill>
                <a:schemeClr val="accent1">
                  <a:lumMod val="50000"/>
                </a:schemeClr>
              </a:solidFill>
            </a:endParaRPr>
          </a:p>
          <a:p>
            <a:pPr>
              <a:lnSpc>
                <a:spcPts val="1900"/>
              </a:lnSpc>
            </a:pPr>
            <a:r>
              <a:rPr lang="en-GB" b="1">
                <a:solidFill>
                  <a:srgbClr val="000000"/>
                </a:solidFill>
                <a:latin typeface="Arial"/>
                <a:ea typeface="Calibri"/>
                <a:cs typeface="Arial"/>
              </a:rPr>
              <a:t>Module 8: Supporting individual differences and needs </a:t>
            </a:r>
            <a:r>
              <a:rPr lang="en-GB" b="1">
                <a:solidFill>
                  <a:srgbClr val="FFFFFF"/>
                </a:solidFill>
                <a:latin typeface="Arial"/>
                <a:ea typeface="Calibri"/>
                <a:cs typeface="Arial"/>
                <a:hlinkClick r:id="rId4"/>
              </a:rPr>
              <a:t>now available </a:t>
            </a:r>
            <a:r>
              <a:rPr lang="en-GB" b="1">
                <a:solidFill>
                  <a:srgbClr val="000000"/>
                </a:solidFill>
                <a:latin typeface="Arial"/>
                <a:ea typeface="Calibri"/>
                <a:cs typeface="Arial"/>
              </a:rPr>
              <a:t>and covers:</a:t>
            </a:r>
            <a:endParaRPr lang="en-GB" b="1">
              <a:solidFill>
                <a:srgbClr val="FFFFFF"/>
              </a:solidFill>
              <a:latin typeface="Arial"/>
              <a:ea typeface="Calibri"/>
              <a:cs typeface="Arial"/>
            </a:endParaRPr>
          </a:p>
          <a:p>
            <a:pPr marL="342900" indent="-342900">
              <a:lnSpc>
                <a:spcPts val="1900"/>
              </a:lnSpc>
              <a:buFont typeface="Arial,Sans-Serif"/>
              <a:buChar char="•"/>
            </a:pPr>
            <a:r>
              <a:rPr lang="en-GB" sz="1200" b="1">
                <a:latin typeface="Arial"/>
                <a:ea typeface="Calibri"/>
                <a:cs typeface="Arial"/>
              </a:rPr>
              <a:t>an introduction to special educational needs and disabilities (SEND) legislation and guidance, and how it applies to education practice </a:t>
            </a:r>
            <a:endParaRPr lang="en-GB" sz="1200" b="1">
              <a:solidFill>
                <a:srgbClr val="FFFFFF"/>
              </a:solidFill>
              <a:latin typeface="Arial"/>
              <a:ea typeface="Calibri"/>
              <a:cs typeface="Arial"/>
            </a:endParaRPr>
          </a:p>
          <a:p>
            <a:pPr marL="342900" indent="-342900">
              <a:lnSpc>
                <a:spcPts val="1900"/>
              </a:lnSpc>
              <a:buFont typeface="Arial,Sans-Serif"/>
              <a:buChar char="•"/>
            </a:pPr>
            <a:r>
              <a:rPr lang="en-GB" sz="1200" b="1">
                <a:latin typeface="Arial"/>
                <a:ea typeface="Calibri"/>
                <a:cs typeface="Arial"/>
              </a:rPr>
              <a:t>the impact of knowledge and learning gaps on children’s development and what action to take, including making a referral when needed </a:t>
            </a:r>
            <a:endParaRPr lang="en-GB" sz="1200" b="1">
              <a:solidFill>
                <a:srgbClr val="FFFFFF"/>
              </a:solidFill>
              <a:latin typeface="Arial"/>
              <a:ea typeface="Calibri"/>
              <a:cs typeface="Arial"/>
            </a:endParaRPr>
          </a:p>
          <a:p>
            <a:pPr marL="342900" indent="-342900">
              <a:lnSpc>
                <a:spcPts val="1900"/>
              </a:lnSpc>
              <a:buFont typeface="Arial,Sans-Serif"/>
              <a:buChar char="•"/>
            </a:pPr>
            <a:r>
              <a:rPr lang="en-GB" sz="1200" b="1">
                <a:latin typeface="Arial"/>
                <a:ea typeface="Calibri"/>
                <a:cs typeface="Arial"/>
              </a:rPr>
              <a:t>the importance of your role in supporting children’s individual differences and needs, how to create an inclusive environment and build effective partnerships</a:t>
            </a:r>
            <a:endParaRPr lang="en-GB" sz="1200" b="1">
              <a:solidFill>
                <a:srgbClr val="FFFFFF"/>
              </a:solidFill>
              <a:latin typeface="Arial"/>
              <a:ea typeface="Calibri"/>
              <a:cs typeface="Arial"/>
            </a:endParaRPr>
          </a:p>
          <a:p>
            <a:pPr marL="0" marR="0" lvl="0" indent="0" algn="ctr">
              <a:lnSpc>
                <a:spcPct val="100000"/>
              </a:lnSpc>
              <a:spcBef>
                <a:spcPts val="0"/>
              </a:spcBef>
              <a:spcAft>
                <a:spcPts val="0"/>
              </a:spcAft>
              <a:buClrTx/>
              <a:buSzTx/>
              <a:buFontTx/>
              <a:buNone/>
            </a:pPr>
            <a:endParaRPr lang="en-GB" sz="2000" b="1" i="1" u="sng">
              <a:solidFill>
                <a:schemeClr val="accent1">
                  <a:lumMod val="50000"/>
                </a:schemeClr>
              </a:solidFill>
              <a:ea typeface="Calibri"/>
              <a:cs typeface="Calibri"/>
            </a:endParaRPr>
          </a:p>
          <a:p>
            <a:pPr algn="ctr"/>
            <a:endParaRPr lang="en-GB" sz="900" i="1">
              <a:solidFill>
                <a:schemeClr val="accent1">
                  <a:lumMod val="50000"/>
                </a:schemeClr>
              </a:solidFill>
              <a:ea typeface="Calibri" panose="020F0502020204030204"/>
              <a:cs typeface="Calibri" panose="020F0502020204030204"/>
            </a:endParaRPr>
          </a:p>
        </p:txBody>
      </p:sp>
      <p:pic>
        <p:nvPicPr>
          <p:cNvPr id="7" name="Picture 6">
            <a:extLst>
              <a:ext uri="{FF2B5EF4-FFF2-40B4-BE49-F238E27FC236}">
                <a16:creationId xmlns:a16="http://schemas.microsoft.com/office/drawing/2014/main" id="{30168AFB-2091-4BBE-ACFD-2541DF60F71A}"/>
              </a:ext>
            </a:extLst>
          </p:cNvPr>
          <p:cNvPicPr>
            <a:picLocks noChangeAspect="1"/>
          </p:cNvPicPr>
          <p:nvPr/>
        </p:nvPicPr>
        <p:blipFill rotWithShape="1">
          <a:blip r:embed="rId5"/>
          <a:srcRect l="6994" t="31160" r="48603" b="41124"/>
          <a:stretch/>
        </p:blipFill>
        <p:spPr>
          <a:xfrm>
            <a:off x="9891909" y="152004"/>
            <a:ext cx="2226236" cy="781631"/>
          </a:xfrm>
          <a:prstGeom prst="rect">
            <a:avLst/>
          </a:prstGeom>
        </p:spPr>
      </p:pic>
      <p:pic>
        <p:nvPicPr>
          <p:cNvPr id="3" name="Picture 2">
            <a:extLst>
              <a:ext uri="{FF2B5EF4-FFF2-40B4-BE49-F238E27FC236}">
                <a16:creationId xmlns:a16="http://schemas.microsoft.com/office/drawing/2014/main" id="{7EB81987-3E0B-9AD3-627D-8F6CFD47D012}"/>
              </a:ext>
            </a:extLst>
          </p:cNvPr>
          <p:cNvPicPr>
            <a:picLocks noChangeAspect="1"/>
          </p:cNvPicPr>
          <p:nvPr/>
        </p:nvPicPr>
        <p:blipFill>
          <a:blip r:embed="rId6"/>
          <a:stretch>
            <a:fillRect/>
          </a:stretch>
        </p:blipFill>
        <p:spPr>
          <a:xfrm>
            <a:off x="2759242" y="4652212"/>
            <a:ext cx="1536178" cy="1932628"/>
          </a:xfrm>
          <a:prstGeom prst="rect">
            <a:avLst/>
          </a:prstGeom>
        </p:spPr>
      </p:pic>
      <p:sp>
        <p:nvSpPr>
          <p:cNvPr id="5" name="Star: 5 Points 4">
            <a:extLst>
              <a:ext uri="{FF2B5EF4-FFF2-40B4-BE49-F238E27FC236}">
                <a16:creationId xmlns:a16="http://schemas.microsoft.com/office/drawing/2014/main" id="{390DC3BD-C356-C89A-53F1-A2F52D13A3A0}"/>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482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345E-F36A-71A1-5533-2BC017877BC9}"/>
              </a:ext>
            </a:extLst>
          </p:cNvPr>
          <p:cNvSpPr>
            <a:spLocks noGrp="1"/>
          </p:cNvSpPr>
          <p:nvPr>
            <p:ph type="title"/>
          </p:nvPr>
        </p:nvSpPr>
        <p:spPr>
          <a:xfrm>
            <a:off x="838200" y="365125"/>
            <a:ext cx="5257800" cy="1720524"/>
          </a:xfrm>
        </p:spPr>
        <p:txBody>
          <a:bodyPr>
            <a:normAutofit/>
          </a:bodyPr>
          <a:lstStyle/>
          <a:p>
            <a:r>
              <a:rPr lang="en-US">
                <a:latin typeface="Arial"/>
                <a:cs typeface="Arial"/>
              </a:rPr>
              <a:t>Solihull Approach </a:t>
            </a:r>
            <a:endParaRPr lang="en-US"/>
          </a:p>
        </p:txBody>
      </p:sp>
      <p:sp>
        <p:nvSpPr>
          <p:cNvPr id="3" name="Content Placeholder 2">
            <a:extLst>
              <a:ext uri="{FF2B5EF4-FFF2-40B4-BE49-F238E27FC236}">
                <a16:creationId xmlns:a16="http://schemas.microsoft.com/office/drawing/2014/main" id="{712E801D-DEA2-612D-5C99-3E2119CAE041}"/>
              </a:ext>
            </a:extLst>
          </p:cNvPr>
          <p:cNvSpPr>
            <a:spLocks noGrp="1"/>
          </p:cNvSpPr>
          <p:nvPr>
            <p:ph idx="1"/>
          </p:nvPr>
        </p:nvSpPr>
        <p:spPr>
          <a:xfrm>
            <a:off x="360337" y="1682492"/>
            <a:ext cx="7494439" cy="4998164"/>
          </a:xfrm>
        </p:spPr>
        <p:txBody>
          <a:bodyPr vert="horz" lIns="91440" tIns="45720" rIns="91440" bIns="45720" rtlCol="0" anchor="t">
            <a:noAutofit/>
          </a:bodyPr>
          <a:lstStyle/>
          <a:p>
            <a:r>
              <a:rPr lang="en-US" sz="2200">
                <a:latin typeface="Calibri Light"/>
                <a:ea typeface="Calibri Light"/>
                <a:cs typeface="Arial"/>
              </a:rPr>
              <a:t>Online courses dedicated to improving emotional health and wellbeing in parents, children, teenagers, adults and grandparents.</a:t>
            </a:r>
          </a:p>
          <a:p>
            <a:r>
              <a:rPr lang="en-US" sz="2200" b="1">
                <a:latin typeface="Calibri Light"/>
                <a:ea typeface="Calibri Light"/>
                <a:cs typeface="Arial"/>
              </a:rPr>
              <a:t>Courses currently available to families. </a:t>
            </a:r>
            <a:endParaRPr lang="en-US" sz="2200" b="1">
              <a:latin typeface="Calibri Light"/>
              <a:ea typeface="Calibri Light"/>
            </a:endParaRPr>
          </a:p>
          <a:p>
            <a:pPr marL="285750" indent="-285750">
              <a:buFont typeface="Arial"/>
              <a:buChar char="•"/>
            </a:pPr>
            <a:r>
              <a:rPr lang="en-US" sz="2200">
                <a:latin typeface="Calibri Light"/>
                <a:ea typeface="Calibri Light"/>
                <a:cs typeface="Arial"/>
              </a:rPr>
              <a:t>Understanding your child: from toddler to teenager</a:t>
            </a:r>
          </a:p>
          <a:p>
            <a:pPr marL="285750" indent="-285750">
              <a:buFont typeface="Arial"/>
              <a:buChar char="•"/>
            </a:pPr>
            <a:r>
              <a:rPr lang="en-US" sz="2200">
                <a:latin typeface="Calibri Light"/>
                <a:ea typeface="Calibri Light"/>
                <a:cs typeface="Arial"/>
              </a:rPr>
              <a:t>Understanding your child with additional needs</a:t>
            </a:r>
          </a:p>
          <a:p>
            <a:pPr marL="285750" indent="-285750">
              <a:buFont typeface="Arial"/>
              <a:buChar char="•"/>
            </a:pPr>
            <a:r>
              <a:rPr lang="en-US" sz="2200">
                <a:latin typeface="Calibri Light"/>
                <a:ea typeface="Calibri Light"/>
                <a:cs typeface="Arial"/>
              </a:rPr>
              <a:t>Understanding your child’s feelings </a:t>
            </a:r>
          </a:p>
          <a:p>
            <a:pPr marL="285750" indent="-285750">
              <a:buFont typeface="Arial"/>
              <a:buChar char="•"/>
            </a:pPr>
            <a:r>
              <a:rPr lang="en-US" sz="2200">
                <a:latin typeface="Calibri Light"/>
                <a:ea typeface="Calibri Light"/>
                <a:cs typeface="Arial"/>
              </a:rPr>
              <a:t>Understanding your child’s mental health and wellbeing</a:t>
            </a:r>
          </a:p>
          <a:p>
            <a:pPr marL="285750" indent="-285750">
              <a:buFont typeface="Arial"/>
              <a:buChar char="•"/>
            </a:pPr>
            <a:r>
              <a:rPr lang="en-US" sz="2200">
                <a:latin typeface="Calibri Light"/>
                <a:ea typeface="Calibri Light"/>
                <a:cs typeface="Arial"/>
              </a:rPr>
              <a:t>Understanding the impact of the pandemic on your child. </a:t>
            </a:r>
          </a:p>
          <a:p>
            <a:pPr marL="285750" indent="-285750">
              <a:buFont typeface="Arial"/>
              <a:buChar char="•"/>
            </a:pPr>
            <a:r>
              <a:rPr lang="en-US" sz="2200">
                <a:latin typeface="Calibri Light"/>
                <a:ea typeface="Calibri Light"/>
                <a:cs typeface="Arial"/>
              </a:rPr>
              <a:t>Supporting transitions for your child.</a:t>
            </a:r>
          </a:p>
          <a:p>
            <a:endParaRPr lang="en-US" sz="2200">
              <a:latin typeface="Calibri Light"/>
              <a:ea typeface="Calibri Light"/>
              <a:cs typeface="Arial"/>
            </a:endParaRPr>
          </a:p>
          <a:p>
            <a:r>
              <a:rPr lang="en-US" sz="2200">
                <a:latin typeface="Calibri Light"/>
                <a:ea typeface="Calibri Light"/>
                <a:cs typeface="Arial"/>
              </a:rPr>
              <a:t>Link to access - </a:t>
            </a:r>
            <a:r>
              <a:rPr lang="en-US" sz="2200">
                <a:latin typeface="Calibri Light"/>
                <a:ea typeface="Calibri Light"/>
                <a:cs typeface="Arial"/>
                <a:hlinkClick r:id="rId2"/>
              </a:rPr>
              <a:t>inourplace | Solihull Approach | Online courses</a:t>
            </a:r>
            <a:endParaRPr lang="en-US" sz="2200">
              <a:latin typeface="Calibri Light"/>
              <a:ea typeface="Calibri Light"/>
            </a:endParaRPr>
          </a:p>
        </p:txBody>
      </p:sp>
      <p:pic>
        <p:nvPicPr>
          <p:cNvPr id="4" name="Picture 3" descr="A group of children&amp;#39;s faces&#10;&#10;Description automatically generated">
            <a:extLst>
              <a:ext uri="{FF2B5EF4-FFF2-40B4-BE49-F238E27FC236}">
                <a16:creationId xmlns:a16="http://schemas.microsoft.com/office/drawing/2014/main" id="{C9B3EF61-9110-6979-56D4-01E1282F7E0D}"/>
              </a:ext>
            </a:extLst>
          </p:cNvPr>
          <p:cNvPicPr>
            <a:picLocks noChangeAspect="1"/>
          </p:cNvPicPr>
          <p:nvPr/>
        </p:nvPicPr>
        <p:blipFill>
          <a:blip r:embed="rId3"/>
          <a:stretch>
            <a:fillRect/>
          </a:stretch>
        </p:blipFill>
        <p:spPr>
          <a:xfrm>
            <a:off x="8115841" y="1909890"/>
            <a:ext cx="2960322" cy="1094125"/>
          </a:xfrm>
          <a:prstGeom prst="rect">
            <a:avLst/>
          </a:prstGeom>
        </p:spPr>
      </p:pic>
      <p:pic>
        <p:nvPicPr>
          <p:cNvPr id="5" name="Picture 4" descr="A blue text on a white background&#10;&#10;Description automatically generated">
            <a:extLst>
              <a:ext uri="{FF2B5EF4-FFF2-40B4-BE49-F238E27FC236}">
                <a16:creationId xmlns:a16="http://schemas.microsoft.com/office/drawing/2014/main" id="{F47C373E-CE5C-BB86-D855-9F140B55D1A6}"/>
              </a:ext>
            </a:extLst>
          </p:cNvPr>
          <p:cNvPicPr>
            <a:picLocks noChangeAspect="1"/>
          </p:cNvPicPr>
          <p:nvPr/>
        </p:nvPicPr>
        <p:blipFill>
          <a:blip r:embed="rId4"/>
          <a:stretch>
            <a:fillRect/>
          </a:stretch>
        </p:blipFill>
        <p:spPr>
          <a:xfrm>
            <a:off x="8102926" y="4572408"/>
            <a:ext cx="2973239" cy="1054918"/>
          </a:xfrm>
          <a:prstGeom prst="rect">
            <a:avLst/>
          </a:prstGeom>
        </p:spPr>
      </p:pic>
      <p:sp>
        <p:nvSpPr>
          <p:cNvPr id="7" name="Cloud 6">
            <a:extLst>
              <a:ext uri="{FF2B5EF4-FFF2-40B4-BE49-F238E27FC236}">
                <a16:creationId xmlns:a16="http://schemas.microsoft.com/office/drawing/2014/main" id="{6235C71C-6E4A-7A9F-6A09-C46870A6E222}"/>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781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8D33-CC83-0A97-6C5B-C2FADB15262E}"/>
              </a:ext>
            </a:extLst>
          </p:cNvPr>
          <p:cNvSpPr>
            <a:spLocks noGrp="1"/>
          </p:cNvSpPr>
          <p:nvPr>
            <p:ph type="title"/>
          </p:nvPr>
        </p:nvSpPr>
        <p:spPr>
          <a:xfrm>
            <a:off x="1137034" y="609597"/>
            <a:ext cx="9392421" cy="1330841"/>
          </a:xfrm>
        </p:spPr>
        <p:txBody>
          <a:bodyPr>
            <a:normAutofit/>
          </a:bodyPr>
          <a:lstStyle/>
          <a:p>
            <a:r>
              <a:rPr lang="en-GB">
                <a:latin typeface="Arial"/>
                <a:cs typeface="Arial"/>
              </a:rPr>
              <a:t>Stronger Practice Hub </a:t>
            </a:r>
            <a:endParaRPr lang="en-US"/>
          </a:p>
        </p:txBody>
      </p:sp>
      <p:sp>
        <p:nvSpPr>
          <p:cNvPr id="3" name="Content Placeholder 2">
            <a:extLst>
              <a:ext uri="{FF2B5EF4-FFF2-40B4-BE49-F238E27FC236}">
                <a16:creationId xmlns:a16="http://schemas.microsoft.com/office/drawing/2014/main" id="{186D8B16-77FB-7A00-1D2D-0058119B7CD3}"/>
              </a:ext>
            </a:extLst>
          </p:cNvPr>
          <p:cNvSpPr>
            <a:spLocks noGrp="1"/>
          </p:cNvSpPr>
          <p:nvPr>
            <p:ph idx="1"/>
          </p:nvPr>
        </p:nvSpPr>
        <p:spPr>
          <a:xfrm>
            <a:off x="1137034" y="2198362"/>
            <a:ext cx="4958966" cy="3917773"/>
          </a:xfrm>
        </p:spPr>
        <p:txBody>
          <a:bodyPr vert="horz" lIns="91440" tIns="45720" rIns="91440" bIns="45720" rtlCol="0">
            <a:normAutofit/>
          </a:bodyPr>
          <a:lstStyle/>
          <a:p>
            <a:endParaRPr lang="en-GB" sz="1900"/>
          </a:p>
          <a:p>
            <a:pPr marL="457200" indent="-457200">
              <a:buFont typeface="Calibri" panose="020B0604020202020204" pitchFamily="34" charset="0"/>
              <a:buChar char="-"/>
            </a:pPr>
            <a:r>
              <a:rPr lang="en-GB" sz="1900">
                <a:latin typeface="Arial"/>
                <a:cs typeface="Arial"/>
              </a:rPr>
              <a:t>Based in Scarborough and York</a:t>
            </a:r>
            <a:endParaRPr lang="en-GB" sz="1900"/>
          </a:p>
          <a:p>
            <a:pPr marL="457200" indent="-457200">
              <a:buFont typeface="Calibri" panose="020B0604020202020204" pitchFamily="34" charset="0"/>
              <a:buChar char="-"/>
            </a:pPr>
            <a:r>
              <a:rPr lang="en-GB" sz="1900">
                <a:latin typeface="Arial"/>
                <a:cs typeface="Arial"/>
              </a:rPr>
              <a:t>There is a Facebook group - 'Yorkshire and Humber together Stronger Practice Hub' </a:t>
            </a:r>
          </a:p>
          <a:p>
            <a:pPr marL="457200" indent="-457200">
              <a:buFont typeface="Calibri" panose="020B0604020202020204" pitchFamily="34" charset="0"/>
              <a:buChar char="-"/>
            </a:pPr>
            <a:r>
              <a:rPr lang="en-GB" sz="1900">
                <a:latin typeface="Arial"/>
                <a:cs typeface="Arial"/>
              </a:rPr>
              <a:t>Contactable by email on </a:t>
            </a:r>
            <a:r>
              <a:rPr lang="en-GB" sz="1900">
                <a:latin typeface="Arial"/>
                <a:cs typeface="Arial"/>
                <a:hlinkClick r:id="rId2"/>
              </a:rPr>
              <a:t>sph@childhaven.n-yorks.sch.uk</a:t>
            </a:r>
            <a:endParaRPr lang="en-GB" sz="1900">
              <a:latin typeface="Arial"/>
              <a:cs typeface="Arial"/>
            </a:endParaRPr>
          </a:p>
          <a:p>
            <a:pPr marL="457200" indent="-457200">
              <a:buFont typeface="Calibri" panose="020B0604020202020204" pitchFamily="34" charset="0"/>
              <a:buChar char="-"/>
            </a:pPr>
            <a:r>
              <a:rPr lang="en-GB" sz="1900">
                <a:latin typeface="Arial"/>
                <a:cs typeface="Arial"/>
              </a:rPr>
              <a:t>Release case studies around early years practice</a:t>
            </a:r>
            <a:endParaRPr lang="en-GB" sz="1900"/>
          </a:p>
          <a:p>
            <a:pPr marL="457200" indent="-457200">
              <a:buFont typeface="Calibri" panose="020B0604020202020204" pitchFamily="34" charset="0"/>
              <a:buChar char="-"/>
            </a:pPr>
            <a:r>
              <a:rPr lang="en-GB" sz="1900">
                <a:latin typeface="Arial"/>
                <a:cs typeface="Arial"/>
              </a:rPr>
              <a:t>Offer open days to visit different settings</a:t>
            </a:r>
          </a:p>
          <a:p>
            <a:pPr marL="457200" indent="-457200">
              <a:buFont typeface="Calibri" panose="020B0604020202020204" pitchFamily="34" charset="0"/>
              <a:buChar char="-"/>
            </a:pPr>
            <a:r>
              <a:rPr lang="en-GB" sz="1900">
                <a:latin typeface="Arial"/>
                <a:cs typeface="Arial"/>
              </a:rPr>
              <a:t>Networking opportunities</a:t>
            </a:r>
            <a:endParaRPr lang="en-GB" sz="1900"/>
          </a:p>
          <a:p>
            <a:pPr marL="457200" indent="-457200">
              <a:buFont typeface="Calibri" panose="020B0604020202020204" pitchFamily="34" charset="0"/>
              <a:buChar char="-"/>
            </a:pPr>
            <a:endParaRPr lang="en-GB" sz="1900"/>
          </a:p>
          <a:p>
            <a:endParaRPr lang="en-GB" sz="1900"/>
          </a:p>
        </p:txBody>
      </p:sp>
      <p:pic>
        <p:nvPicPr>
          <p:cNvPr id="4" name="Picture 3" descr="A logo with text and rainbow&#10;&#10;Description automatically generated">
            <a:extLst>
              <a:ext uri="{FF2B5EF4-FFF2-40B4-BE49-F238E27FC236}">
                <a16:creationId xmlns:a16="http://schemas.microsoft.com/office/drawing/2014/main" id="{5F76891A-52B4-7B34-8AB0-466828AAF23C}"/>
              </a:ext>
            </a:extLst>
          </p:cNvPr>
          <p:cNvPicPr>
            <a:picLocks noChangeAspect="1"/>
          </p:cNvPicPr>
          <p:nvPr/>
        </p:nvPicPr>
        <p:blipFill>
          <a:blip r:embed="rId3"/>
          <a:stretch>
            <a:fillRect/>
          </a:stretch>
        </p:blipFill>
        <p:spPr>
          <a:xfrm>
            <a:off x="6719367" y="2237254"/>
            <a:ext cx="4788505" cy="3651235"/>
          </a:xfrm>
          <a:prstGeom prst="rect">
            <a:avLst/>
          </a:prstGeom>
        </p:spPr>
      </p:pic>
      <p:sp>
        <p:nvSpPr>
          <p:cNvPr id="10" name="Star: 5 Points 9">
            <a:extLst>
              <a:ext uri="{FF2B5EF4-FFF2-40B4-BE49-F238E27FC236}">
                <a16:creationId xmlns:a16="http://schemas.microsoft.com/office/drawing/2014/main" id="{79C47305-3907-2B8B-938E-E19948B7BED1}"/>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010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7BD2F-2828-D19A-0013-931FCCB1865E}"/>
              </a:ext>
            </a:extLst>
          </p:cNvPr>
          <p:cNvSpPr>
            <a:spLocks noGrp="1"/>
          </p:cNvSpPr>
          <p:nvPr>
            <p:ph type="title"/>
          </p:nvPr>
        </p:nvSpPr>
        <p:spPr>
          <a:xfrm>
            <a:off x="1057025" y="922644"/>
            <a:ext cx="5040285" cy="1169585"/>
          </a:xfrm>
        </p:spPr>
        <p:txBody>
          <a:bodyPr anchor="b">
            <a:normAutofit/>
          </a:bodyPr>
          <a:lstStyle/>
          <a:p>
            <a:r>
              <a:rPr lang="en-US" sz="4000">
                <a:latin typeface="Arial"/>
                <a:cs typeface="Arial"/>
              </a:rPr>
              <a:t>Early Years in Mind </a:t>
            </a:r>
            <a:endParaRPr lang="en-US" sz="4000"/>
          </a:p>
        </p:txBody>
      </p:sp>
      <p:sp>
        <p:nvSpPr>
          <p:cNvPr id="3" name="Content Placeholder 2">
            <a:extLst>
              <a:ext uri="{FF2B5EF4-FFF2-40B4-BE49-F238E27FC236}">
                <a16:creationId xmlns:a16="http://schemas.microsoft.com/office/drawing/2014/main" id="{0608D122-C2E3-FED6-6E27-1084B9EEDAB0}"/>
              </a:ext>
            </a:extLst>
          </p:cNvPr>
          <p:cNvSpPr>
            <a:spLocks noGrp="1"/>
          </p:cNvSpPr>
          <p:nvPr>
            <p:ph idx="1"/>
          </p:nvPr>
        </p:nvSpPr>
        <p:spPr>
          <a:xfrm>
            <a:off x="1055715" y="2508105"/>
            <a:ext cx="6887166" cy="3632493"/>
          </a:xfrm>
        </p:spPr>
        <p:txBody>
          <a:bodyPr vert="horz" lIns="91440" tIns="45720" rIns="91440" bIns="45720" rtlCol="0" anchor="ctr">
            <a:noAutofit/>
          </a:bodyPr>
          <a:lstStyle/>
          <a:p>
            <a:pPr marL="457200" indent="-457200">
              <a:buFont typeface="Calibri" panose="020B0604020202020204" pitchFamily="34" charset="0"/>
              <a:buChar char="-"/>
            </a:pPr>
            <a:r>
              <a:rPr lang="en-US" sz="2400">
                <a:latin typeface="Arial"/>
                <a:cs typeface="Arial"/>
              </a:rPr>
              <a:t>Free online network for Eary years Practitioners </a:t>
            </a:r>
          </a:p>
          <a:p>
            <a:pPr marL="457200" indent="-457200">
              <a:buFont typeface="Calibri" panose="020B0604020202020204" pitchFamily="34" charset="0"/>
              <a:buChar char="-"/>
            </a:pPr>
            <a:r>
              <a:rPr lang="en-US" sz="2400">
                <a:latin typeface="Arial"/>
                <a:cs typeface="Arial"/>
              </a:rPr>
              <a:t>Supporting the mental health of babies, young children and their families. </a:t>
            </a:r>
          </a:p>
          <a:p>
            <a:pPr marL="457200" indent="-457200">
              <a:buFont typeface="Calibri" panose="020B0604020202020204" pitchFamily="34" charset="0"/>
              <a:buChar char="-"/>
            </a:pPr>
            <a:r>
              <a:rPr lang="en-US" sz="2400">
                <a:latin typeface="Arial"/>
                <a:cs typeface="Arial"/>
              </a:rPr>
              <a:t>Free resources on attachment, mental health, well-being, supporting relationships, </a:t>
            </a:r>
            <a:r>
              <a:rPr lang="en-US" sz="2400" err="1">
                <a:latin typeface="Arial"/>
                <a:cs typeface="Arial"/>
              </a:rPr>
              <a:t>ect.</a:t>
            </a:r>
            <a:r>
              <a:rPr lang="en-US" sz="2400">
                <a:latin typeface="Arial"/>
                <a:cs typeface="Arial"/>
              </a:rPr>
              <a:t>..</a:t>
            </a:r>
          </a:p>
          <a:p>
            <a:pPr marL="457200" indent="-457200">
              <a:buFont typeface="Calibri" panose="020B0604020202020204" pitchFamily="34" charset="0"/>
              <a:buChar char="-"/>
            </a:pPr>
            <a:r>
              <a:rPr lang="en-US" sz="2400">
                <a:latin typeface="Arial"/>
                <a:cs typeface="Arial"/>
              </a:rPr>
              <a:t>Worth having a look...</a:t>
            </a:r>
            <a:r>
              <a:rPr lang="en-US" sz="2400">
                <a:latin typeface="Arial"/>
                <a:cs typeface="Arial"/>
                <a:hlinkClick r:id="rId2"/>
              </a:rPr>
              <a:t>Early Years in Mind | Anna Freud</a:t>
            </a:r>
          </a:p>
          <a:p>
            <a:pPr marL="457200" indent="-457200">
              <a:buFont typeface="Calibri" panose="020B0604020202020204" pitchFamily="34" charset="0"/>
              <a:buChar char="-"/>
            </a:pPr>
            <a:endParaRPr lang="en-US" sz="2000"/>
          </a:p>
        </p:txBody>
      </p:sp>
      <p:pic>
        <p:nvPicPr>
          <p:cNvPr id="5" name="Picture 4" descr="A cartoon of a bear holding a teddy bear&#10;&#10;Description automatically generated">
            <a:extLst>
              <a:ext uri="{FF2B5EF4-FFF2-40B4-BE49-F238E27FC236}">
                <a16:creationId xmlns:a16="http://schemas.microsoft.com/office/drawing/2014/main" id="{C7280FEB-68D1-C5A7-6376-002454E8388D}"/>
              </a:ext>
            </a:extLst>
          </p:cNvPr>
          <p:cNvPicPr>
            <a:picLocks noChangeAspect="1"/>
          </p:cNvPicPr>
          <p:nvPr/>
        </p:nvPicPr>
        <p:blipFill>
          <a:blip r:embed="rId3"/>
          <a:stretch>
            <a:fillRect/>
          </a:stretch>
        </p:blipFill>
        <p:spPr>
          <a:xfrm>
            <a:off x="8661009" y="1717099"/>
            <a:ext cx="2187384" cy="2348699"/>
          </a:xfrm>
          <a:prstGeom prst="rect">
            <a:avLst/>
          </a:prstGeom>
        </p:spPr>
      </p:pic>
      <p:pic>
        <p:nvPicPr>
          <p:cNvPr id="4" name="Picture 3" descr="A close-up of a logo&#10;&#10;Description automatically generated">
            <a:extLst>
              <a:ext uri="{FF2B5EF4-FFF2-40B4-BE49-F238E27FC236}">
                <a16:creationId xmlns:a16="http://schemas.microsoft.com/office/drawing/2014/main" id="{FE28F5ED-2170-90D3-5E42-FBAAAC192D60}"/>
              </a:ext>
            </a:extLst>
          </p:cNvPr>
          <p:cNvPicPr>
            <a:picLocks noChangeAspect="1"/>
          </p:cNvPicPr>
          <p:nvPr/>
        </p:nvPicPr>
        <p:blipFill>
          <a:blip r:embed="rId4"/>
          <a:stretch>
            <a:fillRect/>
          </a:stretch>
        </p:blipFill>
        <p:spPr>
          <a:xfrm>
            <a:off x="8160700" y="4329170"/>
            <a:ext cx="3175087" cy="775930"/>
          </a:xfrm>
          <a:prstGeom prst="rect">
            <a:avLst/>
          </a:prstGeom>
        </p:spPr>
      </p:pic>
      <p:sp>
        <p:nvSpPr>
          <p:cNvPr id="7" name="Cloud 6">
            <a:extLst>
              <a:ext uri="{FF2B5EF4-FFF2-40B4-BE49-F238E27FC236}">
                <a16:creationId xmlns:a16="http://schemas.microsoft.com/office/drawing/2014/main" id="{1C506170-BA6B-D0D7-1BC9-F1A0D5CCAFEA}"/>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839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43EFD-831B-4EC3-7C1B-BE06554D9D11}"/>
              </a:ext>
            </a:extLst>
          </p:cNvPr>
          <p:cNvSpPr>
            <a:spLocks noGrp="1"/>
          </p:cNvSpPr>
          <p:nvPr>
            <p:ph type="title"/>
          </p:nvPr>
        </p:nvSpPr>
        <p:spPr>
          <a:xfrm>
            <a:off x="808122" y="2373755"/>
            <a:ext cx="3981854" cy="2216513"/>
          </a:xfrm>
        </p:spPr>
        <p:txBody>
          <a:bodyPr>
            <a:normAutofit/>
          </a:bodyPr>
          <a:lstStyle/>
          <a:p>
            <a:r>
              <a:rPr lang="en-US">
                <a:latin typeface="Arial"/>
                <a:cs typeface="Arial"/>
              </a:rPr>
              <a:t>Early Years Store themes</a:t>
            </a:r>
            <a:endParaRPr lang="en-US"/>
          </a:p>
        </p:txBody>
      </p:sp>
      <p:pic>
        <p:nvPicPr>
          <p:cNvPr id="4" name="Picture 3" descr="A close-up of a text&#10;&#10;Description automatically generated">
            <a:extLst>
              <a:ext uri="{FF2B5EF4-FFF2-40B4-BE49-F238E27FC236}">
                <a16:creationId xmlns:a16="http://schemas.microsoft.com/office/drawing/2014/main" id="{A838DD51-4543-56D3-C0E7-086F829C9D5B}"/>
              </a:ext>
            </a:extLst>
          </p:cNvPr>
          <p:cNvPicPr>
            <a:picLocks noChangeAspect="1"/>
          </p:cNvPicPr>
          <p:nvPr/>
        </p:nvPicPr>
        <p:blipFill>
          <a:blip r:embed="rId2"/>
          <a:stretch>
            <a:fillRect/>
          </a:stretch>
        </p:blipFill>
        <p:spPr>
          <a:xfrm>
            <a:off x="659914" y="367953"/>
            <a:ext cx="10872172" cy="1848268"/>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A92D8C3D-19DE-CCE8-3BC0-5B07D5140E67}"/>
              </a:ext>
            </a:extLst>
          </p:cNvPr>
          <p:cNvSpPr>
            <a:spLocks noGrp="1"/>
          </p:cNvSpPr>
          <p:nvPr>
            <p:ph idx="1"/>
          </p:nvPr>
        </p:nvSpPr>
        <p:spPr>
          <a:xfrm>
            <a:off x="4970835" y="2370697"/>
            <a:ext cx="6382966" cy="3843834"/>
          </a:xfrm>
        </p:spPr>
        <p:txBody>
          <a:bodyPr vert="horz" lIns="91440" tIns="45720" rIns="91440" bIns="45720" rtlCol="0" anchor="t">
            <a:noAutofit/>
          </a:bodyPr>
          <a:lstStyle/>
          <a:p>
            <a:pPr marL="342900" indent="-342900">
              <a:buFont typeface="Calibri" panose="020B0604020202020204" pitchFamily="34" charset="0"/>
              <a:buChar char="-"/>
            </a:pPr>
            <a:r>
              <a:rPr lang="en-US" sz="2400">
                <a:latin typeface="Calibri Light"/>
                <a:ea typeface="Calibri Light"/>
                <a:cs typeface="Arial"/>
              </a:rPr>
              <a:t>Developed to support the DfE's stronger Practice Hubs </a:t>
            </a:r>
            <a:r>
              <a:rPr lang="en-US" sz="2400" err="1">
                <a:latin typeface="Calibri Light"/>
                <a:ea typeface="Calibri Light"/>
                <a:cs typeface="Arial"/>
              </a:rPr>
              <a:t>programme</a:t>
            </a:r>
            <a:r>
              <a:rPr lang="en-US" sz="2400">
                <a:latin typeface="Calibri Light"/>
                <a:ea typeface="Calibri Light"/>
                <a:cs typeface="Arial"/>
              </a:rPr>
              <a:t>. </a:t>
            </a:r>
          </a:p>
          <a:p>
            <a:pPr marL="342900" indent="-342900">
              <a:buFont typeface="Calibri" panose="020B0604020202020204" pitchFamily="34" charset="0"/>
              <a:buChar char="-"/>
            </a:pPr>
            <a:r>
              <a:rPr lang="en-US" sz="2400">
                <a:latin typeface="Calibri Light"/>
                <a:ea typeface="Calibri Light"/>
                <a:cs typeface="Arial"/>
              </a:rPr>
              <a:t>Includes six key themes for younger children's learning and development. Communication and Language; Personal, Social and Emotional Development; Early Years Literacy; Early Mathematics; Self-regulation and Executive Function; Physical Development. </a:t>
            </a:r>
            <a:endParaRPr lang="en-US" sz="2400">
              <a:latin typeface="Calibri Light"/>
              <a:ea typeface="Calibri Light"/>
            </a:endParaRPr>
          </a:p>
          <a:p>
            <a:pPr marL="457200" indent="-457200">
              <a:buFont typeface="Calibri" panose="020B0604020202020204" pitchFamily="34" charset="0"/>
              <a:buChar char="-"/>
            </a:pPr>
            <a:r>
              <a:rPr lang="en-US" sz="2400">
                <a:latin typeface="Calibri Light"/>
                <a:ea typeface="Calibri Light"/>
                <a:cs typeface="Arial"/>
              </a:rPr>
              <a:t>Offers research-based evidence and practice tips to support each area of development in your setting. </a:t>
            </a:r>
            <a:endParaRPr lang="en-US" sz="2400">
              <a:latin typeface="Calibri Light"/>
              <a:ea typeface="Calibri Light"/>
            </a:endParaRPr>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p:txBody>
      </p:sp>
      <p:sp>
        <p:nvSpPr>
          <p:cNvPr id="5" name="TextBox 4">
            <a:extLst>
              <a:ext uri="{FF2B5EF4-FFF2-40B4-BE49-F238E27FC236}">
                <a16:creationId xmlns:a16="http://schemas.microsoft.com/office/drawing/2014/main" id="{ACDD6E06-D0AC-B936-C8DF-C037FD38D606}"/>
              </a:ext>
            </a:extLst>
          </p:cNvPr>
          <p:cNvSpPr txBox="1"/>
          <p:nvPr/>
        </p:nvSpPr>
        <p:spPr>
          <a:xfrm>
            <a:off x="1425742" y="4834689"/>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Early Years Evidence Store | EEF (educationendowmentfoundation.org.uk)</a:t>
            </a:r>
            <a:endParaRPr lang="en-US"/>
          </a:p>
        </p:txBody>
      </p:sp>
      <p:sp>
        <p:nvSpPr>
          <p:cNvPr id="10" name="Star: 5 Points 9">
            <a:extLst>
              <a:ext uri="{FF2B5EF4-FFF2-40B4-BE49-F238E27FC236}">
                <a16:creationId xmlns:a16="http://schemas.microsoft.com/office/drawing/2014/main" id="{4B237884-1197-CBC3-1A5F-DB54DE7196CA}"/>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3677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98907" y="104472"/>
            <a:ext cx="3020359" cy="1718638"/>
          </a:xfrm>
          <a:custGeom>
            <a:avLst/>
            <a:gdLst/>
            <a:ahLst/>
            <a:cxnLst/>
            <a:rect l="l" t="t" r="r" b="b"/>
            <a:pathLst>
              <a:path w="4530538" h="2577957">
                <a:moveTo>
                  <a:pt x="0" y="0"/>
                </a:moveTo>
                <a:lnTo>
                  <a:pt x="4530538" y="0"/>
                </a:lnTo>
                <a:lnTo>
                  <a:pt x="4530538" y="2577956"/>
                </a:lnTo>
                <a:lnTo>
                  <a:pt x="0" y="2577956"/>
                </a:lnTo>
                <a:lnTo>
                  <a:pt x="0" y="0"/>
                </a:lnTo>
                <a:close/>
              </a:path>
            </a:pathLst>
          </a:custGeom>
          <a:blipFill>
            <a:blip r:embed="rId2"/>
            <a:stretch>
              <a:fillRect l="-26490" t="-32661" r="-27585" b="-19575"/>
            </a:stretch>
          </a:blipFill>
        </p:spPr>
        <p:txBody>
          <a:bodyPr/>
          <a:lstStyle/>
          <a:p>
            <a:endParaRPr lang="en-GB"/>
          </a:p>
        </p:txBody>
      </p:sp>
      <p:sp>
        <p:nvSpPr>
          <p:cNvPr id="3" name="Freeform 3"/>
          <p:cNvSpPr/>
          <p:nvPr/>
        </p:nvSpPr>
        <p:spPr>
          <a:xfrm>
            <a:off x="9173546" y="4587791"/>
            <a:ext cx="2891402" cy="2065833"/>
          </a:xfrm>
          <a:custGeom>
            <a:avLst/>
            <a:gdLst/>
            <a:ahLst/>
            <a:cxnLst/>
            <a:rect l="l" t="t" r="r" b="b"/>
            <a:pathLst>
              <a:path w="4337103" h="3098749">
                <a:moveTo>
                  <a:pt x="0" y="0"/>
                </a:moveTo>
                <a:lnTo>
                  <a:pt x="4337103" y="0"/>
                </a:lnTo>
                <a:lnTo>
                  <a:pt x="4337103" y="3098749"/>
                </a:lnTo>
                <a:lnTo>
                  <a:pt x="0" y="3098749"/>
                </a:lnTo>
                <a:lnTo>
                  <a:pt x="0" y="0"/>
                </a:lnTo>
                <a:close/>
              </a:path>
            </a:pathLst>
          </a:custGeom>
          <a:blipFill>
            <a:blip r:embed="rId3"/>
            <a:stretch>
              <a:fillRect l="-103733" t="-51696" r="-44197" b="-43497"/>
            </a:stretch>
          </a:blipFill>
        </p:spPr>
        <p:txBody>
          <a:bodyPr/>
          <a:lstStyle/>
          <a:p>
            <a:endParaRPr lang="en-GB"/>
          </a:p>
        </p:txBody>
      </p:sp>
      <p:sp>
        <p:nvSpPr>
          <p:cNvPr id="4" name="Freeform 4"/>
          <p:cNvSpPr/>
          <p:nvPr/>
        </p:nvSpPr>
        <p:spPr>
          <a:xfrm>
            <a:off x="8967398" y="2090931"/>
            <a:ext cx="2035177" cy="2077828"/>
          </a:xfrm>
          <a:custGeom>
            <a:avLst/>
            <a:gdLst/>
            <a:ahLst/>
            <a:cxnLst/>
            <a:rect l="l" t="t" r="r" b="b"/>
            <a:pathLst>
              <a:path w="3052766" h="3116742">
                <a:moveTo>
                  <a:pt x="0" y="0"/>
                </a:moveTo>
                <a:lnTo>
                  <a:pt x="3052766" y="0"/>
                </a:lnTo>
                <a:lnTo>
                  <a:pt x="3052766" y="3116742"/>
                </a:lnTo>
                <a:lnTo>
                  <a:pt x="0" y="3116742"/>
                </a:lnTo>
                <a:lnTo>
                  <a:pt x="0" y="0"/>
                </a:lnTo>
                <a:close/>
              </a:path>
            </a:pathLst>
          </a:custGeom>
          <a:blipFill>
            <a:blip r:embed="rId4"/>
            <a:stretch>
              <a:fillRect l="-177146" t="-131726" r="-295901" b="-83996"/>
            </a:stretch>
          </a:blipFill>
        </p:spPr>
        <p:txBody>
          <a:bodyPr/>
          <a:lstStyle/>
          <a:p>
            <a:endParaRPr lang="en-GB"/>
          </a:p>
        </p:txBody>
      </p:sp>
      <p:sp>
        <p:nvSpPr>
          <p:cNvPr id="5" name="Freeform 5">
            <a:hlinkClick r:id="rId5" tooltip="https://thegoto.org.uk"/>
          </p:cNvPr>
          <p:cNvSpPr/>
          <p:nvPr/>
        </p:nvSpPr>
        <p:spPr>
          <a:xfrm>
            <a:off x="2054374" y="104472"/>
            <a:ext cx="3849482" cy="1072599"/>
          </a:xfrm>
          <a:custGeom>
            <a:avLst/>
            <a:gdLst/>
            <a:ahLst/>
            <a:cxnLst/>
            <a:rect l="l" t="t" r="r" b="b"/>
            <a:pathLst>
              <a:path w="5774223" h="1608898">
                <a:moveTo>
                  <a:pt x="0" y="0"/>
                </a:moveTo>
                <a:lnTo>
                  <a:pt x="5774223" y="0"/>
                </a:lnTo>
                <a:lnTo>
                  <a:pt x="5774223" y="1608898"/>
                </a:lnTo>
                <a:lnTo>
                  <a:pt x="0" y="1608898"/>
                </a:lnTo>
                <a:lnTo>
                  <a:pt x="0" y="0"/>
                </a:lnTo>
                <a:close/>
              </a:path>
            </a:pathLst>
          </a:custGeom>
          <a:blipFill>
            <a:blip r:embed="rId6"/>
            <a:stretch>
              <a:fillRect t="-126951" b="-131941"/>
            </a:stretch>
          </a:blipFill>
        </p:spPr>
        <p:txBody>
          <a:bodyPr/>
          <a:lstStyle/>
          <a:p>
            <a:endParaRPr lang="en-GB"/>
          </a:p>
        </p:txBody>
      </p:sp>
      <p:sp>
        <p:nvSpPr>
          <p:cNvPr id="6" name="Freeform 6"/>
          <p:cNvSpPr/>
          <p:nvPr/>
        </p:nvSpPr>
        <p:spPr>
          <a:xfrm>
            <a:off x="5298500" y="4757684"/>
            <a:ext cx="2583875" cy="1884169"/>
          </a:xfrm>
          <a:custGeom>
            <a:avLst/>
            <a:gdLst/>
            <a:ahLst/>
            <a:cxnLst/>
            <a:rect l="l" t="t" r="r" b="b"/>
            <a:pathLst>
              <a:path w="3875812" h="2826254">
                <a:moveTo>
                  <a:pt x="0" y="0"/>
                </a:moveTo>
                <a:lnTo>
                  <a:pt x="3875812" y="0"/>
                </a:lnTo>
                <a:lnTo>
                  <a:pt x="3875812" y="2826254"/>
                </a:lnTo>
                <a:lnTo>
                  <a:pt x="0" y="2826254"/>
                </a:lnTo>
                <a:lnTo>
                  <a:pt x="0" y="0"/>
                </a:lnTo>
                <a:close/>
              </a:path>
            </a:pathLst>
          </a:custGeom>
          <a:blipFill>
            <a:blip r:embed="rId7"/>
            <a:stretch>
              <a:fillRect l="-68012" t="-41326" r="-69862" b="-42168"/>
            </a:stretch>
          </a:blipFill>
        </p:spPr>
        <p:txBody>
          <a:bodyPr/>
          <a:lstStyle/>
          <a:p>
            <a:endParaRPr lang="en-GB"/>
          </a:p>
        </p:txBody>
      </p:sp>
      <p:sp>
        <p:nvSpPr>
          <p:cNvPr id="7" name="Freeform 7">
            <a:hlinkClick r:id="rId8" tooltip="https://thegoto.org.uk/im-a-professional/"/>
          </p:cNvPr>
          <p:cNvSpPr/>
          <p:nvPr/>
        </p:nvSpPr>
        <p:spPr>
          <a:xfrm>
            <a:off x="453196" y="3311621"/>
            <a:ext cx="4421191" cy="3342003"/>
          </a:xfrm>
          <a:custGeom>
            <a:avLst/>
            <a:gdLst/>
            <a:ahLst/>
            <a:cxnLst/>
            <a:rect l="l" t="t" r="r" b="b"/>
            <a:pathLst>
              <a:path w="6631787" h="5013004">
                <a:moveTo>
                  <a:pt x="0" y="0"/>
                </a:moveTo>
                <a:lnTo>
                  <a:pt x="6631786" y="0"/>
                </a:lnTo>
                <a:lnTo>
                  <a:pt x="6631786" y="5013004"/>
                </a:lnTo>
                <a:lnTo>
                  <a:pt x="0" y="5013004"/>
                </a:lnTo>
                <a:lnTo>
                  <a:pt x="0" y="0"/>
                </a:lnTo>
                <a:close/>
              </a:path>
            </a:pathLst>
          </a:custGeom>
          <a:blipFill>
            <a:blip r:embed="rId9"/>
            <a:stretch>
              <a:fillRect l="-49885" t="-21161" r="-53034" b="-29839"/>
            </a:stretch>
          </a:blipFill>
        </p:spPr>
        <p:txBody>
          <a:bodyPr/>
          <a:lstStyle/>
          <a:p>
            <a:endParaRPr lang="en-GB"/>
          </a:p>
        </p:txBody>
      </p:sp>
      <p:sp>
        <p:nvSpPr>
          <p:cNvPr id="8" name="TextBox 8"/>
          <p:cNvSpPr txBox="1"/>
          <p:nvPr/>
        </p:nvSpPr>
        <p:spPr>
          <a:xfrm>
            <a:off x="8424085" y="5467144"/>
            <a:ext cx="682129" cy="463845"/>
          </a:xfrm>
          <a:prstGeom prst="rect">
            <a:avLst/>
          </a:prstGeom>
        </p:spPr>
        <p:txBody>
          <a:bodyPr lIns="0" tIns="0" rIns="0" bIns="0" rtlCol="0" anchor="t">
            <a:spAutoFit/>
          </a:bodyPr>
          <a:lstStyle/>
          <a:p>
            <a:pPr algn="ctr" defTabSz="609630">
              <a:lnSpc>
                <a:spcPts val="1247"/>
              </a:lnSpc>
            </a:pPr>
            <a:r>
              <a:rPr lang="en-US" sz="1133" u="sng">
                <a:solidFill>
                  <a:srgbClr val="407BFF"/>
                </a:solidFill>
                <a:latin typeface="Poppins Bold Bold"/>
                <a:hlinkClick r:id="" action="ppaction://noaction"/>
              </a:rPr>
              <a:t>YOUNG </a:t>
            </a:r>
          </a:p>
          <a:p>
            <a:pPr algn="ctr" defTabSz="609630">
              <a:lnSpc>
                <a:spcPts val="1247"/>
              </a:lnSpc>
            </a:pPr>
            <a:r>
              <a:rPr lang="en-US" sz="1133" u="sng">
                <a:solidFill>
                  <a:srgbClr val="407BFF"/>
                </a:solidFill>
                <a:latin typeface="Poppins Bold Bold"/>
                <a:hlinkClick r:id="" action="ppaction://noaction"/>
              </a:rPr>
              <a:t>PERSONS</a:t>
            </a:r>
          </a:p>
          <a:p>
            <a:pPr algn="ctr" defTabSz="609630">
              <a:lnSpc>
                <a:spcPts val="1247"/>
              </a:lnSpc>
              <a:spcBef>
                <a:spcPct val="0"/>
              </a:spcBef>
            </a:pPr>
            <a:r>
              <a:rPr lang="en-US" sz="1133" u="sng">
                <a:solidFill>
                  <a:srgbClr val="407BFF"/>
                </a:solidFill>
                <a:latin typeface="Poppins Bold Bold"/>
                <a:hlinkClick r:id="" action="ppaction://noaction"/>
              </a:rPr>
              <a:t> GUIDE </a:t>
            </a:r>
          </a:p>
        </p:txBody>
      </p:sp>
      <p:sp>
        <p:nvSpPr>
          <p:cNvPr id="9" name="TextBox 9"/>
          <p:cNvSpPr txBox="1"/>
          <p:nvPr/>
        </p:nvSpPr>
        <p:spPr>
          <a:xfrm>
            <a:off x="7793141" y="207683"/>
            <a:ext cx="1360084" cy="810094"/>
          </a:xfrm>
          <a:prstGeom prst="rect">
            <a:avLst/>
          </a:prstGeom>
        </p:spPr>
        <p:txBody>
          <a:bodyPr wrap="square" lIns="0" tIns="0" rIns="0" bIns="0" rtlCol="0" anchor="t">
            <a:spAutoFit/>
          </a:bodyPr>
          <a:lstStyle/>
          <a:p>
            <a:pPr algn="ctr" defTabSz="609630">
              <a:lnSpc>
                <a:spcPts val="1587"/>
              </a:lnSpc>
            </a:pPr>
            <a:r>
              <a:rPr lang="en-US" sz="1133" u="sng">
                <a:solidFill>
                  <a:srgbClr val="407BFF"/>
                </a:solidFill>
                <a:latin typeface="Poppins Bold"/>
                <a:hlinkClick r:id="" action="ppaction://noaction"/>
              </a:rPr>
              <a:t>NEEDS BASED</a:t>
            </a:r>
          </a:p>
          <a:p>
            <a:pPr algn="ctr" defTabSz="609630">
              <a:lnSpc>
                <a:spcPts val="1587"/>
              </a:lnSpc>
            </a:pPr>
            <a:r>
              <a:rPr lang="en-US" sz="1133" u="sng">
                <a:solidFill>
                  <a:srgbClr val="407BFF"/>
                </a:solidFill>
                <a:latin typeface="Poppins Bold"/>
                <a:hlinkClick r:id="" action="ppaction://noaction"/>
              </a:rPr>
              <a:t> GUIDANCE </a:t>
            </a:r>
          </a:p>
          <a:p>
            <a:pPr algn="ctr" defTabSz="609630">
              <a:lnSpc>
                <a:spcPts val="1587"/>
              </a:lnSpc>
            </a:pPr>
            <a:r>
              <a:rPr lang="en-US" sz="1133" u="sng">
                <a:solidFill>
                  <a:srgbClr val="407BFF"/>
                </a:solidFill>
                <a:latin typeface="Poppins Bold"/>
                <a:hlinkClick r:id="" action="ppaction://noaction"/>
              </a:rPr>
              <a:t>FOR </a:t>
            </a:r>
          </a:p>
          <a:p>
            <a:pPr algn="ctr" defTabSz="609630">
              <a:lnSpc>
                <a:spcPts val="1587"/>
              </a:lnSpc>
              <a:spcBef>
                <a:spcPct val="0"/>
              </a:spcBef>
            </a:pPr>
            <a:r>
              <a:rPr lang="en-US" sz="1133" u="sng">
                <a:solidFill>
                  <a:srgbClr val="407BFF"/>
                </a:solidFill>
                <a:latin typeface="Poppins Bold"/>
                <a:hlinkClick r:id="" action="ppaction://noaction"/>
              </a:rPr>
              <a:t>PROFESSIONALS</a:t>
            </a:r>
          </a:p>
        </p:txBody>
      </p:sp>
      <p:sp>
        <p:nvSpPr>
          <p:cNvPr id="10" name="TextBox 10"/>
          <p:cNvSpPr txBox="1"/>
          <p:nvPr/>
        </p:nvSpPr>
        <p:spPr>
          <a:xfrm>
            <a:off x="11012736" y="2794859"/>
            <a:ext cx="986929" cy="810094"/>
          </a:xfrm>
          <a:prstGeom prst="rect">
            <a:avLst/>
          </a:prstGeom>
        </p:spPr>
        <p:txBody>
          <a:bodyPr lIns="0" tIns="0" rIns="0" bIns="0" rtlCol="0" anchor="t">
            <a:spAutoFit/>
          </a:bodyPr>
          <a:lstStyle/>
          <a:p>
            <a:pPr algn="ctr" defTabSz="609630">
              <a:lnSpc>
                <a:spcPts val="1587"/>
              </a:lnSpc>
            </a:pPr>
            <a:r>
              <a:rPr lang="en-US" sz="1133" u="sng">
                <a:solidFill>
                  <a:srgbClr val="407BFF"/>
                </a:solidFill>
                <a:latin typeface="Poppins Bold"/>
                <a:hlinkClick r:id="" action="ppaction://noaction"/>
              </a:rPr>
              <a:t>I’M A YOUNG </a:t>
            </a:r>
          </a:p>
          <a:p>
            <a:pPr algn="ctr" defTabSz="609630">
              <a:lnSpc>
                <a:spcPts val="1587"/>
              </a:lnSpc>
            </a:pPr>
            <a:r>
              <a:rPr lang="en-US" sz="1133" u="sng">
                <a:solidFill>
                  <a:srgbClr val="407BFF"/>
                </a:solidFill>
                <a:latin typeface="Poppins Bold"/>
                <a:hlinkClick r:id="" action="ppaction://noaction"/>
              </a:rPr>
              <a:t>PERSON </a:t>
            </a:r>
          </a:p>
          <a:p>
            <a:pPr algn="ctr" defTabSz="609630">
              <a:lnSpc>
                <a:spcPts val="1587"/>
              </a:lnSpc>
            </a:pPr>
            <a:r>
              <a:rPr lang="en-US" sz="1133" u="sng">
                <a:solidFill>
                  <a:srgbClr val="407BFF"/>
                </a:solidFill>
                <a:latin typeface="Poppins Bold"/>
                <a:hlinkClick r:id="" action="ppaction://noaction"/>
              </a:rPr>
              <a:t>EASY READ</a:t>
            </a:r>
          </a:p>
          <a:p>
            <a:pPr algn="ctr" defTabSz="609630">
              <a:lnSpc>
                <a:spcPts val="1587"/>
              </a:lnSpc>
            </a:pPr>
            <a:r>
              <a:rPr lang="en-US" sz="1133" u="sng">
                <a:solidFill>
                  <a:srgbClr val="407BFF"/>
                </a:solidFill>
                <a:latin typeface="Poppins Bold"/>
                <a:hlinkClick r:id="" action="ppaction://noaction"/>
              </a:rPr>
              <a:t> GUIDE</a:t>
            </a:r>
          </a:p>
        </p:txBody>
      </p:sp>
      <p:sp>
        <p:nvSpPr>
          <p:cNvPr id="11" name="TextBox 11"/>
          <p:cNvSpPr txBox="1"/>
          <p:nvPr/>
        </p:nvSpPr>
        <p:spPr>
          <a:xfrm>
            <a:off x="221934" y="1333304"/>
            <a:ext cx="8202151" cy="1519006"/>
          </a:xfrm>
          <a:prstGeom prst="rect">
            <a:avLst/>
          </a:prstGeom>
        </p:spPr>
        <p:txBody>
          <a:bodyPr lIns="0" tIns="0" rIns="0" bIns="0" rtlCol="0" anchor="t">
            <a:spAutoFit/>
          </a:bodyPr>
          <a:lstStyle/>
          <a:p>
            <a:pPr algn="just" defTabSz="609630">
              <a:lnSpc>
                <a:spcPts val="2361"/>
              </a:lnSpc>
              <a:spcBef>
                <a:spcPct val="0"/>
              </a:spcBef>
            </a:pPr>
            <a:r>
              <a:rPr lang="en-US" sz="1686">
                <a:solidFill>
                  <a:srgbClr val="000000"/>
                </a:solidFill>
                <a:latin typeface="Canva Sans"/>
              </a:rPr>
              <a:t>The Go-To is the home of wellbeing and mental health for young people in North Yorkshire. We're here to help you find the right help and support for you, to help you stay well, whatever is going on in your life.</a:t>
            </a:r>
          </a:p>
          <a:p>
            <a:pPr algn="just" defTabSz="609630">
              <a:lnSpc>
                <a:spcPts val="2361"/>
              </a:lnSpc>
              <a:spcBef>
                <a:spcPct val="0"/>
              </a:spcBef>
            </a:pPr>
            <a:endParaRPr lang="en-US" sz="1686">
              <a:solidFill>
                <a:srgbClr val="000000"/>
              </a:solidFill>
              <a:latin typeface="Canva Sans"/>
            </a:endParaRPr>
          </a:p>
          <a:p>
            <a:pPr algn="just" defTabSz="609630">
              <a:lnSpc>
                <a:spcPts val="2361"/>
              </a:lnSpc>
              <a:spcBef>
                <a:spcPct val="0"/>
              </a:spcBef>
            </a:pPr>
            <a:r>
              <a:rPr lang="en-US" sz="1686">
                <a:solidFill>
                  <a:srgbClr val="000000"/>
                </a:solidFill>
                <a:latin typeface="Canva Sans"/>
              </a:rPr>
              <a:t>The website is split into three sections; young people, parents/carers and professionals.</a:t>
            </a:r>
          </a:p>
        </p:txBody>
      </p:sp>
      <p:sp>
        <p:nvSpPr>
          <p:cNvPr id="12" name="TextBox 12"/>
          <p:cNvSpPr txBox="1"/>
          <p:nvPr/>
        </p:nvSpPr>
        <p:spPr>
          <a:xfrm>
            <a:off x="5903856" y="4407324"/>
            <a:ext cx="1447800" cy="309957"/>
          </a:xfrm>
          <a:prstGeom prst="rect">
            <a:avLst/>
          </a:prstGeom>
        </p:spPr>
        <p:txBody>
          <a:bodyPr lIns="0" tIns="0" rIns="0" bIns="0" rtlCol="0" anchor="t">
            <a:spAutoFit/>
          </a:bodyPr>
          <a:lstStyle/>
          <a:p>
            <a:pPr algn="ctr" defTabSz="609630">
              <a:lnSpc>
                <a:spcPts val="1247"/>
              </a:lnSpc>
            </a:pPr>
            <a:r>
              <a:rPr lang="en-US" sz="1133" u="sng">
                <a:solidFill>
                  <a:srgbClr val="407BFF"/>
                </a:solidFill>
                <a:latin typeface="Poppins Bold"/>
                <a:hlinkClick r:id="" action="ppaction://noaction"/>
              </a:rPr>
              <a:t>MINI MARKETPLACE</a:t>
            </a:r>
          </a:p>
          <a:p>
            <a:pPr algn="ctr" defTabSz="609630">
              <a:lnSpc>
                <a:spcPts val="1247"/>
              </a:lnSpc>
              <a:spcBef>
                <a:spcPct val="0"/>
              </a:spcBef>
            </a:pPr>
            <a:r>
              <a:rPr lang="en-US" sz="1133" u="sng">
                <a:solidFill>
                  <a:srgbClr val="407BFF"/>
                </a:solidFill>
                <a:latin typeface="Poppins Bold"/>
                <a:hlinkClick r:id="" action="ppaction://noaction"/>
              </a:rPr>
              <a:t> FLIPBOOK</a:t>
            </a:r>
            <a:endParaRPr lang="en-US" sz="1133" u="sng">
              <a:solidFill>
                <a:srgbClr val="407BFF"/>
              </a:solidFill>
              <a:latin typeface="Poppins Bold"/>
            </a:endParaRPr>
          </a:p>
        </p:txBody>
      </p:sp>
      <p:sp>
        <p:nvSpPr>
          <p:cNvPr id="13" name="Freeform 13"/>
          <p:cNvSpPr/>
          <p:nvPr/>
        </p:nvSpPr>
        <p:spPr>
          <a:xfrm rot="-5400000" flipH="1">
            <a:off x="1580562" y="3141560"/>
            <a:ext cx="448250" cy="126631"/>
          </a:xfrm>
          <a:custGeom>
            <a:avLst/>
            <a:gdLst/>
            <a:ahLst/>
            <a:cxnLst/>
            <a:rect l="l" t="t" r="r" b="b"/>
            <a:pathLst>
              <a:path w="672375" h="189946">
                <a:moveTo>
                  <a:pt x="672375" y="0"/>
                </a:moveTo>
                <a:lnTo>
                  <a:pt x="0" y="0"/>
                </a:lnTo>
                <a:lnTo>
                  <a:pt x="0" y="189946"/>
                </a:lnTo>
                <a:lnTo>
                  <a:pt x="672375" y="189946"/>
                </a:lnTo>
                <a:lnTo>
                  <a:pt x="672375"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E80BC-DF41-F0C6-4E10-F9CE288EFA5E}"/>
              </a:ext>
            </a:extLst>
          </p:cNvPr>
          <p:cNvSpPr>
            <a:spLocks noGrp="1"/>
          </p:cNvSpPr>
          <p:nvPr>
            <p:ph type="title"/>
          </p:nvPr>
        </p:nvSpPr>
        <p:spPr/>
        <p:txBody>
          <a:bodyPr>
            <a:normAutofit fontScale="90000"/>
          </a:bodyPr>
          <a:lstStyle/>
          <a:p>
            <a:r>
              <a:rPr lang="en-GB" dirty="0">
                <a:latin typeface="Arial"/>
                <a:cs typeface="Arial"/>
              </a:rPr>
              <a:t>The centre for early childhood explainer series. </a:t>
            </a:r>
            <a:endParaRPr lang="en-GB" dirty="0"/>
          </a:p>
        </p:txBody>
      </p:sp>
      <p:pic>
        <p:nvPicPr>
          <p:cNvPr id="4" name="Content Placeholder 3" descr="A drawing of a group of people&#10;&#10;AI-generated content may be incorrect.">
            <a:extLst>
              <a:ext uri="{FF2B5EF4-FFF2-40B4-BE49-F238E27FC236}">
                <a16:creationId xmlns:a16="http://schemas.microsoft.com/office/drawing/2014/main" id="{78EB32FC-F348-1D9E-8A7F-E3670D2A5BAB}"/>
              </a:ext>
            </a:extLst>
          </p:cNvPr>
          <p:cNvPicPr>
            <a:picLocks noGrp="1" noChangeAspect="1"/>
          </p:cNvPicPr>
          <p:nvPr>
            <p:ph idx="1"/>
          </p:nvPr>
        </p:nvPicPr>
        <p:blipFill>
          <a:blip r:embed="rId2"/>
          <a:stretch>
            <a:fillRect/>
          </a:stretch>
        </p:blipFill>
        <p:spPr>
          <a:xfrm>
            <a:off x="465414" y="2498528"/>
            <a:ext cx="4066225" cy="3807389"/>
          </a:xfrm>
          <a:prstGeom prst="rect">
            <a:avLst/>
          </a:prstGeom>
          <a:noFill/>
        </p:spPr>
      </p:pic>
      <p:sp>
        <p:nvSpPr>
          <p:cNvPr id="6" name="TextBox 5">
            <a:extLst>
              <a:ext uri="{FF2B5EF4-FFF2-40B4-BE49-F238E27FC236}">
                <a16:creationId xmlns:a16="http://schemas.microsoft.com/office/drawing/2014/main" id="{1461A59B-0180-8629-F4EB-F56C4076AF89}"/>
              </a:ext>
            </a:extLst>
          </p:cNvPr>
          <p:cNvSpPr txBox="1"/>
          <p:nvPr/>
        </p:nvSpPr>
        <p:spPr>
          <a:xfrm>
            <a:off x="5000157" y="2874106"/>
            <a:ext cx="7343954"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ea typeface="Calibri"/>
                <a:cs typeface="Calibri"/>
              </a:rPr>
              <a:t>A great resource for some small bitesize videos around supporting a child's SEMH needs. </a:t>
            </a:r>
          </a:p>
          <a:p>
            <a:r>
              <a:rPr lang="en-GB" sz="2800" dirty="0">
                <a:ea typeface="Calibri"/>
                <a:cs typeface="Calibri"/>
              </a:rPr>
              <a:t>Videos include...</a:t>
            </a:r>
          </a:p>
          <a:p>
            <a:pPr marL="285750" indent="-285750">
              <a:buFont typeface="Calibri"/>
              <a:buChar char="-"/>
            </a:pPr>
            <a:r>
              <a:rPr lang="en-GB" sz="2800" dirty="0">
                <a:ea typeface="Calibri"/>
                <a:cs typeface="Calibri"/>
              </a:rPr>
              <a:t>How we grow an emotionally healthy brain</a:t>
            </a:r>
          </a:p>
          <a:p>
            <a:pPr marL="285750" indent="-285750">
              <a:buFont typeface="Calibri"/>
              <a:buChar char="-"/>
            </a:pPr>
            <a:r>
              <a:rPr lang="en-GB" sz="2800" dirty="0">
                <a:ea typeface="Calibri"/>
                <a:cs typeface="Calibri"/>
              </a:rPr>
              <a:t>Noticing and navigating feelings</a:t>
            </a:r>
          </a:p>
          <a:p>
            <a:pPr marL="285750" indent="-285750">
              <a:buFont typeface="Calibri"/>
              <a:buChar char="-"/>
            </a:pPr>
            <a:r>
              <a:rPr lang="en-GB" sz="2800" dirty="0">
                <a:ea typeface="Calibri"/>
                <a:cs typeface="Calibri"/>
              </a:rPr>
              <a:t>Managing big feelings together</a:t>
            </a:r>
          </a:p>
          <a:p>
            <a:pPr marL="285750" indent="-285750">
              <a:buFont typeface="Calibri"/>
              <a:buChar char="-"/>
            </a:pPr>
            <a:r>
              <a:rPr lang="en-GB" sz="2800" dirty="0">
                <a:ea typeface="Calibri"/>
                <a:cs typeface="Calibri"/>
              </a:rPr>
              <a:t>Many more – check it out! </a:t>
            </a:r>
          </a:p>
        </p:txBody>
      </p:sp>
      <p:sp>
        <p:nvSpPr>
          <p:cNvPr id="7" name="TextBox 6">
            <a:extLst>
              <a:ext uri="{FF2B5EF4-FFF2-40B4-BE49-F238E27FC236}">
                <a16:creationId xmlns:a16="http://schemas.microsoft.com/office/drawing/2014/main" id="{53D4035C-6BB7-68E0-A01E-A44B4123B258}"/>
              </a:ext>
            </a:extLst>
          </p:cNvPr>
          <p:cNvSpPr txBox="1"/>
          <p:nvPr/>
        </p:nvSpPr>
        <p:spPr>
          <a:xfrm>
            <a:off x="4527176" y="6118412"/>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The Centre for Early Childhood Explainer Series - YouTube</a:t>
            </a:r>
            <a:endParaRPr lang="en-US"/>
          </a:p>
        </p:txBody>
      </p:sp>
    </p:spTree>
    <p:extLst>
      <p:ext uri="{BB962C8B-B14F-4D97-AF65-F5344CB8AC3E}">
        <p14:creationId xmlns:p14="http://schemas.microsoft.com/office/powerpoint/2010/main" val="798921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9D16-5FD1-8EC5-424A-8D12C1EAE502}"/>
              </a:ext>
            </a:extLst>
          </p:cNvPr>
          <p:cNvSpPr>
            <a:spLocks noGrp="1"/>
          </p:cNvSpPr>
          <p:nvPr>
            <p:ph type="title"/>
          </p:nvPr>
        </p:nvSpPr>
        <p:spPr>
          <a:xfrm>
            <a:off x="159773" y="307070"/>
            <a:ext cx="10515600" cy="707462"/>
          </a:xfrm>
        </p:spPr>
        <p:txBody>
          <a:bodyPr/>
          <a:lstStyle/>
          <a:p>
            <a:r>
              <a:rPr lang="en-GB">
                <a:latin typeface="Arial"/>
                <a:cs typeface="Arial"/>
              </a:rPr>
              <a:t>Unlocking Digital Online Training</a:t>
            </a:r>
            <a:endParaRPr lang="en-GB"/>
          </a:p>
        </p:txBody>
      </p:sp>
      <p:sp>
        <p:nvSpPr>
          <p:cNvPr id="3" name="Content Placeholder 2">
            <a:extLst>
              <a:ext uri="{FF2B5EF4-FFF2-40B4-BE49-F238E27FC236}">
                <a16:creationId xmlns:a16="http://schemas.microsoft.com/office/drawing/2014/main" id="{11CB517C-B01E-5837-9082-62CC062E473F}"/>
              </a:ext>
            </a:extLst>
          </p:cNvPr>
          <p:cNvSpPr>
            <a:spLocks noGrp="1"/>
          </p:cNvSpPr>
          <p:nvPr>
            <p:ph idx="1"/>
          </p:nvPr>
        </p:nvSpPr>
        <p:spPr>
          <a:xfrm>
            <a:off x="159773" y="1021420"/>
            <a:ext cx="10515600" cy="3807389"/>
          </a:xfrm>
        </p:spPr>
        <p:txBody>
          <a:bodyPr vert="horz" lIns="91440" tIns="45720" rIns="91440" bIns="45720" rtlCol="0" anchor="t">
            <a:normAutofit/>
          </a:bodyPr>
          <a:lstStyle/>
          <a:p>
            <a:pPr marL="457200" indent="-457200">
              <a:buFont typeface="Calibri" panose="020B0604020202020204" pitchFamily="34" charset="0"/>
              <a:buChar char="-"/>
            </a:pPr>
            <a:r>
              <a:rPr lang="en-GB">
                <a:latin typeface="Arial"/>
                <a:cs typeface="Arial"/>
              </a:rPr>
              <a:t>Free training via NYES for the next year. A taster of what is on offer...</a:t>
            </a:r>
            <a:endParaRPr lang="en-US"/>
          </a:p>
          <a:p>
            <a:pPr marL="457200" indent="-457200">
              <a:buFont typeface="Calibri" panose="020B0604020202020204" pitchFamily="34" charset="0"/>
              <a:buChar char="-"/>
            </a:pPr>
            <a:r>
              <a:rPr lang="en-GB">
                <a:latin typeface="Arial"/>
                <a:cs typeface="Arial"/>
              </a:rPr>
              <a:t>For parents                                   For settings</a:t>
            </a:r>
          </a:p>
          <a:p>
            <a:pPr marL="457200" indent="-457200">
              <a:buFont typeface="Calibri" panose="020B0604020202020204" pitchFamily="34" charset="0"/>
              <a:buChar char="-"/>
            </a:pPr>
            <a:endParaRPr lang="en-GB">
              <a:latin typeface="Arial"/>
              <a:cs typeface="Arial"/>
            </a:endParaRPr>
          </a:p>
        </p:txBody>
      </p:sp>
      <p:pic>
        <p:nvPicPr>
          <p:cNvPr id="5" name="Picture 4" descr="A screenshot of a website&#10;&#10;AI-generated content may be incorrect.">
            <a:extLst>
              <a:ext uri="{FF2B5EF4-FFF2-40B4-BE49-F238E27FC236}">
                <a16:creationId xmlns:a16="http://schemas.microsoft.com/office/drawing/2014/main" id="{B42EE3B0-9392-983F-3327-9FD153BC4FFE}"/>
              </a:ext>
            </a:extLst>
          </p:cNvPr>
          <p:cNvPicPr>
            <a:picLocks noChangeAspect="1"/>
          </p:cNvPicPr>
          <p:nvPr/>
        </p:nvPicPr>
        <p:blipFill>
          <a:blip r:embed="rId2"/>
          <a:stretch>
            <a:fillRect/>
          </a:stretch>
        </p:blipFill>
        <p:spPr>
          <a:xfrm>
            <a:off x="162913" y="2485293"/>
            <a:ext cx="5770174" cy="4138246"/>
          </a:xfrm>
          <a:prstGeom prst="rect">
            <a:avLst/>
          </a:prstGeom>
        </p:spPr>
      </p:pic>
      <p:sp>
        <p:nvSpPr>
          <p:cNvPr id="6" name="TextBox 5">
            <a:extLst>
              <a:ext uri="{FF2B5EF4-FFF2-40B4-BE49-F238E27FC236}">
                <a16:creationId xmlns:a16="http://schemas.microsoft.com/office/drawing/2014/main" id="{D2F5CF16-58E2-ECBE-4DBB-906D501422E0}"/>
              </a:ext>
            </a:extLst>
          </p:cNvPr>
          <p:cNvSpPr txBox="1"/>
          <p:nvPr/>
        </p:nvSpPr>
        <p:spPr>
          <a:xfrm>
            <a:off x="6115599" y="2469761"/>
            <a:ext cx="5695572"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GB" sz="2000">
                <a:latin typeface="Calibri Light"/>
                <a:ea typeface="Calibri" panose="020F0502020204030204"/>
                <a:cs typeface="Calibri" panose="020F0502020204030204"/>
              </a:rPr>
              <a:t>Portage Training bundle – 10-minute videos on early skills. </a:t>
            </a:r>
            <a:r>
              <a:rPr lang="en-GB" sz="2000">
                <a:latin typeface="Calibri Light"/>
                <a:ea typeface="Calibri" panose="020F0502020204030204"/>
                <a:cs typeface="Arial"/>
              </a:rPr>
              <a:t>– </a:t>
            </a:r>
            <a:r>
              <a:rPr lang="en-GB" sz="2000">
                <a:latin typeface="Calibri Light"/>
                <a:ea typeface="Calibri" panose="020F0502020204030204"/>
                <a:cs typeface="Arial"/>
                <a:hlinkClick r:id="rId3"/>
              </a:rPr>
              <a:t>Unlocking Portage Training Bundle | NYES Info</a:t>
            </a:r>
            <a:endParaRPr lang="en-GB" sz="2000">
              <a:latin typeface="Calibri Light"/>
              <a:ea typeface="Calibri" panose="020F0502020204030204"/>
              <a:cs typeface="Calibri" panose="020F0502020204030204"/>
            </a:endParaRPr>
          </a:p>
          <a:p>
            <a:pPr marL="285750" indent="-285750">
              <a:buFont typeface="Calibri"/>
              <a:buChar char="-"/>
            </a:pPr>
            <a:r>
              <a:rPr lang="en-GB" sz="2000">
                <a:latin typeface="Calibri Light"/>
                <a:ea typeface="Calibri" panose="020F0502020204030204"/>
                <a:cs typeface="Calibri" panose="020F0502020204030204"/>
              </a:rPr>
              <a:t>Unlocking Cognition and Learning Bundle – working memory, executive functioning, fine motor skills and handwriting. </a:t>
            </a:r>
          </a:p>
          <a:p>
            <a:pPr marL="285750" indent="-285750">
              <a:buFont typeface="Calibri"/>
              <a:buChar char="-"/>
            </a:pPr>
            <a:r>
              <a:rPr lang="en-GB" sz="2000">
                <a:latin typeface="Calibri Light"/>
                <a:ea typeface="Calibri" panose="020F0502020204030204"/>
                <a:cs typeface="Calibri" panose="020F0502020204030204"/>
              </a:rPr>
              <a:t>Unlocking Ealy Years Bundle – fine and gross motor skills, musical interaction and using visuals </a:t>
            </a:r>
          </a:p>
          <a:p>
            <a:pPr marL="285750" indent="-285750">
              <a:buFont typeface="Calibri"/>
              <a:buChar char="-"/>
            </a:pPr>
            <a:endParaRPr lang="en-GB">
              <a:ea typeface="Calibri" panose="020F0502020204030204"/>
              <a:cs typeface="Calibri" panose="020F0502020204030204"/>
            </a:endParaRPr>
          </a:p>
        </p:txBody>
      </p:sp>
    </p:spTree>
    <p:extLst>
      <p:ext uri="{BB962C8B-B14F-4D97-AF65-F5344CB8AC3E}">
        <p14:creationId xmlns:p14="http://schemas.microsoft.com/office/powerpoint/2010/main" val="4196546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4F4D-557E-4987-957E-DCBFE488A9D3}"/>
              </a:ext>
            </a:extLst>
          </p:cNvPr>
          <p:cNvSpPr>
            <a:spLocks noGrp="1"/>
          </p:cNvSpPr>
          <p:nvPr>
            <p:ph type="title"/>
          </p:nvPr>
        </p:nvSpPr>
        <p:spPr>
          <a:xfrm>
            <a:off x="1920875" y="3645673"/>
            <a:ext cx="8769350" cy="950181"/>
          </a:xfrm>
        </p:spPr>
        <p:txBody>
          <a:bodyPr anchor="b">
            <a:normAutofit/>
          </a:bodyPr>
          <a:lstStyle/>
          <a:p>
            <a:pPr algn="ctr"/>
            <a:r>
              <a:rPr lang="en-GB" sz="3600"/>
              <a:t>Next SENCO Network:</a:t>
            </a:r>
          </a:p>
        </p:txBody>
      </p:sp>
      <p:pic>
        <p:nvPicPr>
          <p:cNvPr id="4" name="Picture 3" descr="A logo for a company&#10;&#10;Description automatically generated">
            <a:extLst>
              <a:ext uri="{FF2B5EF4-FFF2-40B4-BE49-F238E27FC236}">
                <a16:creationId xmlns:a16="http://schemas.microsoft.com/office/drawing/2014/main" id="{BA030593-94CF-96C6-7EED-535D22C68FC1}"/>
              </a:ext>
            </a:extLst>
          </p:cNvPr>
          <p:cNvPicPr>
            <a:picLocks noChangeAspect="1"/>
          </p:cNvPicPr>
          <p:nvPr/>
        </p:nvPicPr>
        <p:blipFill>
          <a:blip r:embed="rId2"/>
          <a:stretch>
            <a:fillRect/>
          </a:stretch>
        </p:blipFill>
        <p:spPr>
          <a:xfrm>
            <a:off x="3654009" y="994112"/>
            <a:ext cx="4898356" cy="2081646"/>
          </a:xfrm>
          <a:prstGeom prst="rect">
            <a:avLst/>
          </a:prstGeom>
        </p:spPr>
      </p:pic>
      <p:sp>
        <p:nvSpPr>
          <p:cNvPr id="3" name="Content Placeholder 2">
            <a:extLst>
              <a:ext uri="{FF2B5EF4-FFF2-40B4-BE49-F238E27FC236}">
                <a16:creationId xmlns:a16="http://schemas.microsoft.com/office/drawing/2014/main" id="{253DA561-DB2F-4498-B099-7F78953B371D}"/>
              </a:ext>
            </a:extLst>
          </p:cNvPr>
          <p:cNvSpPr>
            <a:spLocks noGrp="1"/>
          </p:cNvSpPr>
          <p:nvPr>
            <p:ph idx="1"/>
          </p:nvPr>
        </p:nvSpPr>
        <p:spPr>
          <a:xfrm>
            <a:off x="1920874" y="4595854"/>
            <a:ext cx="8932863" cy="1623971"/>
          </a:xfrm>
        </p:spPr>
        <p:txBody>
          <a:bodyPr vert="horz" lIns="91440" tIns="45720" rIns="91440" bIns="45720" rtlCol="0" anchor="t">
            <a:normAutofit/>
          </a:bodyPr>
          <a:lstStyle/>
          <a:p>
            <a:pPr algn="ctr"/>
            <a:r>
              <a:rPr lang="en-GB" sz="1600">
                <a:latin typeface="Arial"/>
                <a:cs typeface="Arial"/>
              </a:rPr>
              <a:t>Please let us know what you would like us to cover in the next meeting.. Add your thoughts to the chat box or email </a:t>
            </a:r>
            <a:r>
              <a:rPr lang="en-GB" sz="1600">
                <a:latin typeface="Arial"/>
                <a:cs typeface="Arial"/>
                <a:hlinkClick r:id="rId3"/>
              </a:rPr>
              <a:t>lynne.kilford@northyorks.gov.uk</a:t>
            </a:r>
            <a:endParaRPr lang="en-US" sz="1600"/>
          </a:p>
          <a:p>
            <a:pPr algn="ctr"/>
            <a:endParaRPr lang="en-GB" sz="1600"/>
          </a:p>
          <a:p>
            <a:pPr algn="ctr"/>
            <a:endParaRPr lang="en-GB" sz="1600"/>
          </a:p>
          <a:p>
            <a:pPr algn="ctr"/>
            <a:r>
              <a:rPr lang="en-GB" sz="1600">
                <a:latin typeface="Arial"/>
                <a:cs typeface="Arial"/>
              </a:rPr>
              <a:t>The next Early Years SENCo meeting will be on 4th February 2026 </a:t>
            </a:r>
            <a:endParaRPr lang="en-GB" sz="1600"/>
          </a:p>
        </p:txBody>
      </p:sp>
      <p:sp>
        <p:nvSpPr>
          <p:cNvPr id="6" name="Cloud 5">
            <a:extLst>
              <a:ext uri="{FF2B5EF4-FFF2-40B4-BE49-F238E27FC236}">
                <a16:creationId xmlns:a16="http://schemas.microsoft.com/office/drawing/2014/main" id="{66F499F6-42FF-4C50-B654-5B9CA632787E}"/>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56078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4AAC-5781-2923-AFB8-AC2B43DCA1A3}"/>
              </a:ext>
            </a:extLst>
          </p:cNvPr>
          <p:cNvSpPr>
            <a:spLocks noGrp="1"/>
          </p:cNvSpPr>
          <p:nvPr>
            <p:ph type="ctrTitle"/>
          </p:nvPr>
        </p:nvSpPr>
        <p:spPr>
          <a:xfrm>
            <a:off x="1227746" y="1412240"/>
            <a:ext cx="9144000" cy="2097723"/>
          </a:xfrm>
        </p:spPr>
        <p:txBody>
          <a:bodyPr>
            <a:noAutofit/>
          </a:bodyPr>
          <a:lstStyle/>
          <a:p>
            <a:r>
              <a:rPr lang="en-GB" sz="4400"/>
              <a:t>Let’s Make Sense Together Service </a:t>
            </a:r>
            <a:br>
              <a:rPr lang="en-GB" sz="2800"/>
            </a:br>
            <a:r>
              <a:rPr lang="en-GB" sz="2800" i="1">
                <a:solidFill>
                  <a:schemeClr val="tx1"/>
                </a:solidFill>
              </a:rPr>
              <a:t>Developing a virtual service for children and young people with sensory processing differences</a:t>
            </a:r>
            <a:endParaRPr lang="en-GB" sz="2800"/>
          </a:p>
        </p:txBody>
      </p:sp>
      <p:sp>
        <p:nvSpPr>
          <p:cNvPr id="3" name="Subtitle 2">
            <a:extLst>
              <a:ext uri="{FF2B5EF4-FFF2-40B4-BE49-F238E27FC236}">
                <a16:creationId xmlns:a16="http://schemas.microsoft.com/office/drawing/2014/main" id="{9C3506A9-28CA-19DA-0492-C98159290449}"/>
              </a:ext>
            </a:extLst>
          </p:cNvPr>
          <p:cNvSpPr>
            <a:spLocks noGrp="1"/>
          </p:cNvSpPr>
          <p:nvPr>
            <p:ph type="subTitle" idx="1"/>
          </p:nvPr>
        </p:nvSpPr>
        <p:spPr>
          <a:xfrm>
            <a:off x="1227745" y="3602089"/>
            <a:ext cx="9481353" cy="2097723"/>
          </a:xfrm>
        </p:spPr>
        <p:txBody>
          <a:bodyPr>
            <a:normAutofit lnSpcReduction="10000"/>
          </a:bodyPr>
          <a:lstStyle/>
          <a:p>
            <a:r>
              <a:rPr lang="en-GB"/>
              <a:t>October 2025</a:t>
            </a:r>
          </a:p>
          <a:p>
            <a:pPr lvl="8" algn="r"/>
            <a:r>
              <a:rPr lang="en-GB" sz="2800"/>
              <a:t>Jayne Young</a:t>
            </a:r>
          </a:p>
          <a:p>
            <a:pPr lvl="8" algn="r"/>
            <a:r>
              <a:rPr lang="en-GB" sz="2800"/>
              <a:t>Clinical Lead Occupational Therapist</a:t>
            </a:r>
          </a:p>
          <a:p>
            <a:pPr lvl="8" algn="r"/>
            <a:r>
              <a:rPr lang="en-GB" sz="2800"/>
              <a:t>Autism and Sensory Processing</a:t>
            </a:r>
          </a:p>
          <a:p>
            <a:pPr lvl="8" algn="r"/>
            <a:r>
              <a:rPr lang="en-GB" sz="2201"/>
              <a:t>Jayne.young7@nhs.net</a:t>
            </a:r>
            <a:endParaRPr lang="en-GB" sz="1700"/>
          </a:p>
        </p:txBody>
      </p:sp>
      <p:pic>
        <p:nvPicPr>
          <p:cNvPr id="6" name="Picture 5" descr="A neon face with a hand and eyes&#10;&#10;Description automatically generated with medium confidence">
            <a:extLst>
              <a:ext uri="{FF2B5EF4-FFF2-40B4-BE49-F238E27FC236}">
                <a16:creationId xmlns:a16="http://schemas.microsoft.com/office/drawing/2014/main" id="{A56F82F8-2701-477A-A5B7-7965EBBD3DF4}"/>
              </a:ext>
            </a:extLst>
          </p:cNvPr>
          <p:cNvPicPr>
            <a:picLocks noChangeAspect="1"/>
          </p:cNvPicPr>
          <p:nvPr/>
        </p:nvPicPr>
        <p:blipFill>
          <a:blip r:embed="rId2"/>
          <a:stretch>
            <a:fillRect/>
          </a:stretch>
        </p:blipFill>
        <p:spPr>
          <a:xfrm>
            <a:off x="389124" y="4112077"/>
            <a:ext cx="3418421" cy="1875908"/>
          </a:xfrm>
          <a:prstGeom prst="rect">
            <a:avLst/>
          </a:prstGeom>
        </p:spPr>
      </p:pic>
      <p:sp>
        <p:nvSpPr>
          <p:cNvPr id="4" name="TextBox 3">
            <a:extLst>
              <a:ext uri="{FF2B5EF4-FFF2-40B4-BE49-F238E27FC236}">
                <a16:creationId xmlns:a16="http://schemas.microsoft.com/office/drawing/2014/main" id="{8BCA0436-2869-03ED-8AE6-308C5749B47D}"/>
              </a:ext>
            </a:extLst>
          </p:cNvPr>
          <p:cNvSpPr txBox="1"/>
          <p:nvPr/>
        </p:nvSpPr>
        <p:spPr>
          <a:xfrm>
            <a:off x="10374922" y="496765"/>
            <a:ext cx="2990850" cy="369332"/>
          </a:xfrm>
          <a:prstGeom prst="rect">
            <a:avLst/>
          </a:prstGeom>
          <a:solidFill>
            <a:srgbClr val="0070C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chemeClr val="bg1"/>
                </a:solidFill>
                <a:ea typeface="Calibri"/>
                <a:cs typeface="Calibri"/>
              </a:rPr>
              <a:t>11am slot </a:t>
            </a:r>
            <a:endParaRPr lang="en-GB">
              <a:solidFill>
                <a:schemeClr val="bg1"/>
              </a:solidFill>
            </a:endParaRPr>
          </a:p>
        </p:txBody>
      </p:sp>
    </p:spTree>
    <p:extLst>
      <p:ext uri="{BB962C8B-B14F-4D97-AF65-F5344CB8AC3E}">
        <p14:creationId xmlns:p14="http://schemas.microsoft.com/office/powerpoint/2010/main" val="16108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9B1769F-FBAD-05C7-B633-01A2482526CF}"/>
              </a:ext>
            </a:extLst>
          </p:cNvPr>
          <p:cNvSpPr>
            <a:spLocks noGrp="1"/>
          </p:cNvSpPr>
          <p:nvPr>
            <p:ph type="title"/>
          </p:nvPr>
        </p:nvSpPr>
        <p:spPr>
          <a:xfrm>
            <a:off x="838200" y="365125"/>
            <a:ext cx="8645940" cy="1325563"/>
          </a:xfrm>
        </p:spPr>
        <p:txBody>
          <a:bodyPr/>
          <a:lstStyle/>
          <a:p>
            <a:r>
              <a:rPr lang="en-US"/>
              <a:t>Sensory Processing in a Flash!</a:t>
            </a:r>
          </a:p>
        </p:txBody>
      </p:sp>
      <p:sp>
        <p:nvSpPr>
          <p:cNvPr id="15" name="Content Placeholder 2">
            <a:extLst>
              <a:ext uri="{FF2B5EF4-FFF2-40B4-BE49-F238E27FC236}">
                <a16:creationId xmlns:a16="http://schemas.microsoft.com/office/drawing/2014/main" id="{925A0B6F-27E2-18D0-5627-BF7EB797CF12}"/>
              </a:ext>
            </a:extLst>
          </p:cNvPr>
          <p:cNvSpPr>
            <a:spLocks noGrp="1"/>
          </p:cNvSpPr>
          <p:nvPr>
            <p:ph sz="half" idx="1"/>
          </p:nvPr>
        </p:nvSpPr>
        <p:spPr>
          <a:xfrm>
            <a:off x="838200" y="1825625"/>
            <a:ext cx="5181600" cy="4351338"/>
          </a:xfrm>
        </p:spPr>
        <p:txBody>
          <a:bodyPr>
            <a:normAutofit fontScale="62500" lnSpcReduction="20000"/>
          </a:bodyPr>
          <a:lstStyle/>
          <a:p>
            <a:r>
              <a:rPr lang="en-GB" altLang="en-US" b="1"/>
              <a:t>Sensory Processing is</a:t>
            </a:r>
            <a:r>
              <a:rPr lang="en-GB" altLang="en-US"/>
              <a:t>:</a:t>
            </a:r>
          </a:p>
          <a:p>
            <a:r>
              <a:rPr lang="en-GB" altLang="en-US"/>
              <a:t>The ability to register, discriminate, adapt and respond appropriately, both physically and emotionally to sensory input from our bodies and the environment </a:t>
            </a:r>
          </a:p>
          <a:p>
            <a:r>
              <a:rPr lang="en-US"/>
              <a:t>Our brain gains information from the 8 senses and determines how we respond and use this information.</a:t>
            </a:r>
          </a:p>
          <a:p>
            <a:r>
              <a:rPr lang="en-US"/>
              <a:t>Our response could be over responsive, under responsive or ‘just right’.</a:t>
            </a:r>
          </a:p>
          <a:p>
            <a:r>
              <a:rPr lang="en-US"/>
              <a:t>The brain is processing this information all the time but it is only when a sensory response has a negative impact on our ability to function that it become a ‘Sensory Processing Difference or Difficulty’. Sometimes we may also hear that people have sensory processing preferences – but again it is only when it impacts on our function that it becomes a difficulty or problem.</a:t>
            </a:r>
          </a:p>
        </p:txBody>
      </p:sp>
      <p:pic>
        <p:nvPicPr>
          <p:cNvPr id="5" name="Picture Placeholder 4">
            <a:extLst>
              <a:ext uri="{FF2B5EF4-FFF2-40B4-BE49-F238E27FC236}">
                <a16:creationId xmlns:a16="http://schemas.microsoft.com/office/drawing/2014/main" id="{DAD6C32F-E59A-3D77-A108-5130BA23E494}"/>
              </a:ext>
            </a:extLst>
          </p:cNvPr>
          <p:cNvPicPr>
            <a:picLocks noGrp="1" noChangeAspect="1"/>
          </p:cNvPicPr>
          <p:nvPr>
            <p:ph sz="half" idx="2"/>
          </p:nvPr>
        </p:nvPicPr>
        <p:blipFill rotWithShape="1">
          <a:blip r:embed="rId2"/>
          <a:srcRect l="8001" r="3286" b="1"/>
          <a:stretch/>
        </p:blipFill>
        <p:spPr>
          <a:xfrm>
            <a:off x="6172200" y="1825625"/>
            <a:ext cx="5181600" cy="4351338"/>
          </a:xfrm>
          <a:prstGeom prst="rect">
            <a:avLst/>
          </a:prstGeom>
          <a:noFill/>
        </p:spPr>
      </p:pic>
    </p:spTree>
    <p:extLst>
      <p:ext uri="{BB962C8B-B14F-4D97-AF65-F5344CB8AC3E}">
        <p14:creationId xmlns:p14="http://schemas.microsoft.com/office/powerpoint/2010/main" val="3465409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52F1A-812B-4827-71E6-1317478B5FF2}"/>
              </a:ext>
            </a:extLst>
          </p:cNvPr>
          <p:cNvSpPr>
            <a:spLocks noGrp="1"/>
          </p:cNvSpPr>
          <p:nvPr>
            <p:ph type="title"/>
          </p:nvPr>
        </p:nvSpPr>
        <p:spPr>
          <a:xfrm>
            <a:off x="1205672" y="472082"/>
            <a:ext cx="8645940" cy="1325563"/>
          </a:xfrm>
        </p:spPr>
        <p:txBody>
          <a:bodyPr>
            <a:noAutofit/>
          </a:bodyPr>
          <a:lstStyle/>
          <a:p>
            <a:pPr algn="ctr"/>
            <a:r>
              <a:rPr lang="en-GB" sz="3200" b="1"/>
              <a:t>Let’s Make Sense Together Service </a:t>
            </a:r>
            <a:br>
              <a:rPr lang="en-GB" sz="1801" b="1"/>
            </a:br>
            <a:r>
              <a:rPr lang="en-GB" sz="1801" b="1" i="1">
                <a:solidFill>
                  <a:schemeClr val="tx1"/>
                </a:solidFill>
              </a:rPr>
              <a:t>Developing a virtual service for children and young people with sensory processing differences</a:t>
            </a:r>
            <a:br>
              <a:rPr lang="en-GB" sz="1801" i="1">
                <a:solidFill>
                  <a:schemeClr val="tx1"/>
                </a:solidFill>
              </a:rPr>
            </a:br>
            <a:br>
              <a:rPr lang="en-GB" sz="1801" i="1">
                <a:solidFill>
                  <a:schemeClr val="tx1"/>
                </a:solidFill>
              </a:rPr>
            </a:br>
            <a:r>
              <a:rPr lang="en-GB" sz="1801" i="1">
                <a:solidFill>
                  <a:schemeClr val="tx1"/>
                </a:solidFill>
              </a:rPr>
              <a:t>Information gathered at the start of the service improvement</a:t>
            </a:r>
            <a:endParaRPr lang="en-GB" sz="1801"/>
          </a:p>
        </p:txBody>
      </p:sp>
      <p:sp>
        <p:nvSpPr>
          <p:cNvPr id="3" name="Content Placeholder 2">
            <a:extLst>
              <a:ext uri="{FF2B5EF4-FFF2-40B4-BE49-F238E27FC236}">
                <a16:creationId xmlns:a16="http://schemas.microsoft.com/office/drawing/2014/main" id="{ECC8846C-4729-9CCA-70BF-05B34BDA3F43}"/>
              </a:ext>
            </a:extLst>
          </p:cNvPr>
          <p:cNvSpPr>
            <a:spLocks noGrp="1"/>
          </p:cNvSpPr>
          <p:nvPr>
            <p:ph sz="half" idx="1"/>
          </p:nvPr>
        </p:nvSpPr>
        <p:spPr>
          <a:xfrm>
            <a:off x="838201" y="1825625"/>
            <a:ext cx="10924712" cy="4351338"/>
          </a:xfrm>
        </p:spPr>
        <p:txBody>
          <a:bodyPr>
            <a:normAutofit fontScale="70000" lnSpcReduction="20000"/>
          </a:bodyPr>
          <a:lstStyle/>
          <a:p>
            <a:pPr marL="0" indent="0" algn="ctr">
              <a:buNone/>
            </a:pPr>
            <a:r>
              <a:rPr lang="en-GB" b="1">
                <a:solidFill>
                  <a:srgbClr val="0072CE"/>
                </a:solidFill>
              </a:rPr>
              <a:t>Why?</a:t>
            </a:r>
          </a:p>
          <a:p>
            <a:r>
              <a:rPr lang="en-GB"/>
              <a:t>We found that around 60% of our routine referrals to Occupational Therapy in the York &amp; Selby and Scarborough, Whitby, Ryedale areas are for children and young people with sensory processing differences.</a:t>
            </a:r>
          </a:p>
          <a:p>
            <a:r>
              <a:rPr lang="en-GB">
                <a:solidFill>
                  <a:srgbClr val="0072CE"/>
                </a:solidFill>
              </a:rPr>
              <a:t>Patients would wait on a list until they would usually, have a virtual appointment with parents only and advice given for home and school in a written format.</a:t>
            </a:r>
          </a:p>
          <a:p>
            <a:r>
              <a:rPr lang="en-GB"/>
              <a:t>The advice we give in these appointments is often the same for all or very similar.</a:t>
            </a:r>
          </a:p>
          <a:p>
            <a:r>
              <a:rPr lang="en-GB"/>
              <a:t>Although valuable information was shared there was just written advice and often the same or similar advice would be shared</a:t>
            </a:r>
          </a:p>
          <a:p>
            <a:r>
              <a:rPr lang="en-GB"/>
              <a:t>Waiting times grew during covid and with reduced staff availability</a:t>
            </a:r>
          </a:p>
          <a:p>
            <a:r>
              <a:rPr lang="en-GB"/>
              <a:t>Evidence base shows that the most effective way of supporting and helping a child with sensory processing differences is through changes in the environment and access to appropriate sensory activities and management strategies throughout activities of daily living.</a:t>
            </a:r>
          </a:p>
          <a:p>
            <a:r>
              <a:rPr lang="en-GB"/>
              <a:t>Sensory processing differences need to be understood by all those adults around a child to make the difference for them. This was not possible in our previous service model</a:t>
            </a:r>
          </a:p>
        </p:txBody>
      </p:sp>
    </p:spTree>
    <p:extLst>
      <p:ext uri="{BB962C8B-B14F-4D97-AF65-F5344CB8AC3E}">
        <p14:creationId xmlns:p14="http://schemas.microsoft.com/office/powerpoint/2010/main" val="313242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C5FD8-8205-CF1C-90A3-ABE02A3F271C}"/>
              </a:ext>
            </a:extLst>
          </p:cNvPr>
          <p:cNvSpPr>
            <a:spLocks noGrp="1"/>
          </p:cNvSpPr>
          <p:nvPr>
            <p:ph type="title"/>
          </p:nvPr>
        </p:nvSpPr>
        <p:spPr>
          <a:xfrm>
            <a:off x="838200" y="365125"/>
            <a:ext cx="8554375" cy="1325563"/>
          </a:xfrm>
        </p:spPr>
        <p:txBody>
          <a:bodyPr>
            <a:normAutofit fontScale="90000"/>
          </a:bodyPr>
          <a:lstStyle/>
          <a:p>
            <a:pPr>
              <a:lnSpc>
                <a:spcPct val="115000"/>
              </a:lnSpc>
              <a:spcAft>
                <a:spcPts val="800"/>
              </a:spcAft>
            </a:pP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GB" sz="1800" b="1" kern="100">
                <a:effectLst/>
                <a:latin typeface="Aptos" panose="020B0004020202020204" pitchFamily="34" charset="0"/>
                <a:ea typeface="Aptos" panose="020B0004020202020204" pitchFamily="34" charset="0"/>
                <a:cs typeface="Times New Roman" panose="02020603050405020304" pitchFamily="18" charset="0"/>
              </a:rPr>
              <a:t>Our vision was for a sensory virtual service aligning with the current shift toward digital healthcare solutions and with a strong evidence base. We hope the approach outlined could have a profound impact on both the individual child and the broader community that supports them.</a:t>
            </a:r>
            <a:br>
              <a:rPr lang="en-GB" sz="1800" b="1" kern="100">
                <a:effectLst/>
                <a:latin typeface="Aptos" panose="020B0004020202020204" pitchFamily="34" charset="0"/>
                <a:ea typeface="Aptos" panose="020B0004020202020204" pitchFamily="34" charset="0"/>
                <a:cs typeface="Times New Roman" panose="02020603050405020304" pitchFamily="18" charset="0"/>
              </a:rPr>
            </a:br>
            <a:r>
              <a:rPr lang="en-GB" sz="1800" b="1" kern="100">
                <a:effectLst/>
                <a:latin typeface="Aptos" panose="020B0004020202020204" pitchFamily="34" charset="0"/>
                <a:ea typeface="Aptos" panose="020B0004020202020204" pitchFamily="34" charset="0"/>
                <a:cs typeface="Times New Roman" panose="02020603050405020304" pitchFamily="18" charset="0"/>
              </a:rPr>
              <a:t>Here’s how we hope to achieve this</a:t>
            </a:r>
            <a:br>
              <a:rPr lang="en-GB" sz="1800" kern="100">
                <a:effectLst/>
                <a:latin typeface="Aptos" panose="020B0004020202020204" pitchFamily="34" charset="0"/>
                <a:ea typeface="Aptos" panose="020B0004020202020204" pitchFamily="34" charset="0"/>
                <a:cs typeface="Times New Roman" panose="02020603050405020304" pitchFamily="18" charset="0"/>
              </a:rPr>
            </a:br>
            <a:endParaRPr lang="en-GB"/>
          </a:p>
        </p:txBody>
      </p:sp>
      <p:sp>
        <p:nvSpPr>
          <p:cNvPr id="10" name="Content Placeholder 9">
            <a:extLst>
              <a:ext uri="{FF2B5EF4-FFF2-40B4-BE49-F238E27FC236}">
                <a16:creationId xmlns:a16="http://schemas.microsoft.com/office/drawing/2014/main" id="{A7F647F9-BF90-066E-D900-2285F173B8BD}"/>
              </a:ext>
            </a:extLst>
          </p:cNvPr>
          <p:cNvSpPr>
            <a:spLocks noGrp="1"/>
          </p:cNvSpPr>
          <p:nvPr>
            <p:ph sz="half" idx="1"/>
          </p:nvPr>
        </p:nvSpPr>
        <p:spPr>
          <a:xfrm>
            <a:off x="838200" y="1825625"/>
            <a:ext cx="5181600" cy="4877016"/>
          </a:xfrm>
        </p:spPr>
        <p:txBody>
          <a:bodyPr>
            <a:normAutofit fontScale="62500" lnSpcReduction="20000"/>
          </a:bodyPr>
          <a:lstStyle/>
          <a:p>
            <a:pPr>
              <a:lnSpc>
                <a:spcPct val="115000"/>
              </a:lnSpc>
              <a:spcAft>
                <a:spcPts val="800"/>
              </a:spcAft>
            </a:pPr>
            <a:r>
              <a:rPr lang="en-GB" sz="2300" b="1" kern="100">
                <a:effectLst/>
                <a:latin typeface="Aptos" panose="020B0004020202020204" pitchFamily="34" charset="0"/>
                <a:ea typeface="Aptos" panose="020B0004020202020204" pitchFamily="34" charset="0"/>
                <a:cs typeface="Times New Roman" panose="02020603050405020304" pitchFamily="18" charset="0"/>
              </a:rPr>
              <a:t>1. Accessible, On-Demand Support for Parents, Carers and other adults</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300" kern="100">
                <a:effectLst/>
                <a:latin typeface="Aptos" panose="020B0004020202020204" pitchFamily="34" charset="0"/>
                <a:ea typeface="Aptos" panose="020B0004020202020204" pitchFamily="34" charset="0"/>
                <a:cs typeface="Times New Roman" panose="02020603050405020304" pitchFamily="18" charset="0"/>
              </a:rPr>
              <a:t>Many parents need help at different times, and sensory needs can vary widely. Having access to information and guidance at any hour could make this easier</a:t>
            </a:r>
          </a:p>
          <a:p>
            <a:pPr>
              <a:lnSpc>
                <a:spcPct val="115000"/>
              </a:lnSpc>
              <a:spcAft>
                <a:spcPts val="800"/>
              </a:spcAft>
            </a:pPr>
            <a:r>
              <a:rPr lang="en-GB" sz="2300" b="1" kern="100">
                <a:effectLst/>
                <a:latin typeface="Aptos" panose="020B0004020202020204" pitchFamily="34" charset="0"/>
                <a:ea typeface="Aptos" panose="020B0004020202020204" pitchFamily="34" charset="0"/>
                <a:cs typeface="Times New Roman" panose="02020603050405020304" pitchFamily="18" charset="0"/>
              </a:rPr>
              <a:t>2. Speed up the ability for adults to access the right support at the right time</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300" kern="100">
                <a:effectLst/>
                <a:latin typeface="Aptos" panose="020B0004020202020204" pitchFamily="34" charset="0"/>
                <a:ea typeface="Aptos" panose="020B0004020202020204" pitchFamily="34" charset="0"/>
                <a:cs typeface="Times New Roman" panose="02020603050405020304" pitchFamily="18" charset="0"/>
              </a:rPr>
              <a:t>The sooner sensory support is provided, the better the outcome for the child. Early intervention can prevent more complicated issues down the line.</a:t>
            </a:r>
          </a:p>
          <a:p>
            <a:pPr>
              <a:lnSpc>
                <a:spcPct val="115000"/>
              </a:lnSpc>
              <a:spcAft>
                <a:spcPts val="800"/>
              </a:spcAft>
            </a:pPr>
            <a:r>
              <a:rPr lang="en-GB" sz="2300" b="1" kern="100">
                <a:effectLst/>
                <a:latin typeface="Aptos" panose="020B0004020202020204" pitchFamily="34" charset="0"/>
                <a:ea typeface="Aptos" panose="020B0004020202020204" pitchFamily="34" charset="0"/>
                <a:cs typeface="Times New Roman" panose="02020603050405020304" pitchFamily="18" charset="0"/>
              </a:rPr>
              <a:t>3. Wider 'Village' Support</a:t>
            </a:r>
            <a:endParaRPr lang="en-GB" sz="23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300" kern="100">
                <a:effectLst/>
                <a:latin typeface="Aptos" panose="020B0004020202020204" pitchFamily="34" charset="0"/>
                <a:ea typeface="Aptos" panose="020B0004020202020204" pitchFamily="34" charset="0"/>
                <a:cs typeface="Times New Roman" panose="02020603050405020304" pitchFamily="18" charset="0"/>
              </a:rPr>
              <a:t>Sensory needs don't exist in isolation and aren’t limited to one place or time. More than parents and teachers need to know how to support this. Sensory information needs to be available for all and be clear and evidence based</a:t>
            </a:r>
          </a:p>
          <a:p>
            <a:endParaRPr lang="en-GB"/>
          </a:p>
        </p:txBody>
      </p:sp>
      <p:sp>
        <p:nvSpPr>
          <p:cNvPr id="11" name="Content Placeholder 10">
            <a:extLst>
              <a:ext uri="{FF2B5EF4-FFF2-40B4-BE49-F238E27FC236}">
                <a16:creationId xmlns:a16="http://schemas.microsoft.com/office/drawing/2014/main" id="{84DB93A8-5C51-8704-17D4-10635DE3D516}"/>
              </a:ext>
            </a:extLst>
          </p:cNvPr>
          <p:cNvSpPr>
            <a:spLocks noGrp="1"/>
          </p:cNvSpPr>
          <p:nvPr>
            <p:ph sz="half" idx="2"/>
          </p:nvPr>
        </p:nvSpPr>
        <p:spPr>
          <a:xfrm>
            <a:off x="6172200" y="1825625"/>
            <a:ext cx="5181600" cy="4877016"/>
          </a:xfrm>
        </p:spPr>
        <p:txBody>
          <a:bodyPr>
            <a:normAutofit fontScale="62500" lnSpcReduction="20000"/>
          </a:bodyPr>
          <a:lstStyle/>
          <a:p>
            <a:pPr>
              <a:lnSpc>
                <a:spcPct val="115000"/>
              </a:lnSpc>
              <a:spcAft>
                <a:spcPts val="800"/>
              </a:spcAft>
            </a:pPr>
            <a:r>
              <a:rPr lang="en-GB" sz="2200" b="1" kern="100">
                <a:effectLst/>
                <a:latin typeface="Aptos" panose="020B0004020202020204" pitchFamily="34" charset="0"/>
                <a:ea typeface="Aptos" panose="020B0004020202020204" pitchFamily="34" charset="0"/>
                <a:cs typeface="Times New Roman" panose="02020603050405020304" pitchFamily="18" charset="0"/>
              </a:rPr>
              <a:t>4. Training for Schools and Educational Settings</a:t>
            </a:r>
            <a:endParaRPr lang="en-GB" sz="2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200" kern="100">
                <a:effectLst/>
                <a:latin typeface="Aptos" panose="020B0004020202020204" pitchFamily="34" charset="0"/>
                <a:ea typeface="Aptos" panose="020B0004020202020204" pitchFamily="34" charset="0"/>
                <a:cs typeface="Times New Roman" panose="02020603050405020304" pitchFamily="18" charset="0"/>
              </a:rPr>
              <a:t>Schools play a critical role in shaping the child's experience with sensory issues, and having a sensory-friendly learning environment can significantly improve academic and social outcomes. Our online resources are available for all schools</a:t>
            </a:r>
          </a:p>
          <a:p>
            <a:pPr>
              <a:lnSpc>
                <a:spcPct val="115000"/>
              </a:lnSpc>
              <a:spcAft>
                <a:spcPts val="800"/>
              </a:spcAft>
            </a:pPr>
            <a:r>
              <a:rPr lang="en-GB" sz="2200" b="1" kern="100">
                <a:effectLst/>
                <a:latin typeface="Aptos" panose="020B0004020202020204" pitchFamily="34" charset="0"/>
                <a:ea typeface="Aptos" panose="020B0004020202020204" pitchFamily="34" charset="0"/>
                <a:cs typeface="Times New Roman" panose="02020603050405020304" pitchFamily="18" charset="0"/>
              </a:rPr>
              <a:t>6. Universal, Accessible Information</a:t>
            </a:r>
            <a:endParaRPr lang="en-GB" sz="2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200" kern="100">
                <a:effectLst/>
                <a:latin typeface="Aptos" panose="020B0004020202020204" pitchFamily="34" charset="0"/>
                <a:ea typeface="Aptos" panose="020B0004020202020204" pitchFamily="34" charset="0"/>
                <a:cs typeface="Times New Roman" panose="02020603050405020304" pitchFamily="18" charset="0"/>
              </a:rPr>
              <a:t>Having 24/7 access to advice and strategies along with written material to support this. Hopefully enabling support to be given earlier and without having to wait for referrals.</a:t>
            </a:r>
          </a:p>
          <a:p>
            <a:pPr marL="228600">
              <a:lnSpc>
                <a:spcPct val="115000"/>
              </a:lnSpc>
              <a:spcAft>
                <a:spcPts val="800"/>
              </a:spcAft>
            </a:pPr>
            <a:r>
              <a:rPr lang="en-GB" sz="2200" kern="100">
                <a:effectLst/>
                <a:latin typeface="Aptos" panose="020B0004020202020204" pitchFamily="34" charset="0"/>
                <a:ea typeface="Aptos" panose="020B0004020202020204" pitchFamily="34" charset="0"/>
                <a:cs typeface="Times New Roman" panose="02020603050405020304" pitchFamily="18" charset="0"/>
              </a:rPr>
              <a:t>We are also aware that the provision for supporting children and you people who have sensory related behaviours or have sensory needs triggered by emotions, doesn’t have OT clinicians as part of the other services. Therefore, this information can be used by other professionals to inform their practice and for them to share with their clients. We hope this information will help support in training and understanding in other services of sensory processing needs.</a:t>
            </a:r>
            <a:endParaRPr lang="en-GB"/>
          </a:p>
        </p:txBody>
      </p:sp>
    </p:spTree>
    <p:extLst>
      <p:ext uri="{BB962C8B-B14F-4D97-AF65-F5344CB8AC3E}">
        <p14:creationId xmlns:p14="http://schemas.microsoft.com/office/powerpoint/2010/main" val="3730579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C4DC8-3C73-D444-B868-686104F28844}"/>
              </a:ext>
            </a:extLst>
          </p:cNvPr>
          <p:cNvSpPr>
            <a:spLocks noGrp="1"/>
          </p:cNvSpPr>
          <p:nvPr>
            <p:ph type="title"/>
          </p:nvPr>
        </p:nvSpPr>
        <p:spPr>
          <a:xfrm>
            <a:off x="838200" y="365125"/>
            <a:ext cx="8589885" cy="1325563"/>
          </a:xfrm>
        </p:spPr>
        <p:txBody>
          <a:bodyPr>
            <a:noAutofit/>
          </a:bodyPr>
          <a:lstStyle/>
          <a:p>
            <a:r>
              <a:rPr lang="en-GB" sz="2400" b="1"/>
              <a:t>Summary of feedback from meeting with North Yorkshire Parent Carer Voice &amp; York Parent Carer Forum:</a:t>
            </a:r>
          </a:p>
        </p:txBody>
      </p:sp>
      <p:sp>
        <p:nvSpPr>
          <p:cNvPr id="4" name="Content Placeholder 3">
            <a:extLst>
              <a:ext uri="{FF2B5EF4-FFF2-40B4-BE49-F238E27FC236}">
                <a16:creationId xmlns:a16="http://schemas.microsoft.com/office/drawing/2014/main" id="{392C612A-A16D-0B70-F524-D6EF041288D4}"/>
              </a:ext>
            </a:extLst>
          </p:cNvPr>
          <p:cNvSpPr>
            <a:spLocks noGrp="1"/>
          </p:cNvSpPr>
          <p:nvPr>
            <p:ph sz="half" idx="1"/>
          </p:nvPr>
        </p:nvSpPr>
        <p:spPr/>
        <p:txBody>
          <a:bodyPr>
            <a:normAutofit fontScale="55000" lnSpcReduction="20000"/>
          </a:bodyPr>
          <a:lstStyle/>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‘Sometimes just affirmation or feedback that we are doing the right things’</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Support when school don’t agree the child has sensory problems (for example they mask at school and all the difficulties they hold in from triggers during the day are let out when they get home)</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Schools to understand that sensory movement breaks are for regulation and not a reward and they shouldn’t be removed as punishment – child often needs these more at times of poor behaviour or reduced function because they a dysregulated.</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Sometimes a child needs time away from sensory input to regulate – not just seek sensory input or sensory based activity</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Parents need schools to understand and to be advised to follow the sensory training virtual programme as part of the sensory offer</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Keen to ensure the information for schools was well presented and included their concerns – they would like to support with creating some voice clips from parents, children and young people to help with understanding and they would apply for some charity funds to support this if needed.</a:t>
            </a:r>
          </a:p>
          <a:p>
            <a:pPr marL="342904" indent="-342904">
              <a:lnSpc>
                <a:spcPct val="115000"/>
              </a:lnSpc>
              <a:buFont typeface="Symbol" panose="05050102010706020507" pitchFamily="18" charset="2"/>
              <a:buChar char=""/>
            </a:pPr>
            <a:r>
              <a:rPr lang="en-GB" sz="2000">
                <a:latin typeface="Calibri" panose="020F0502020204030204" pitchFamily="34" charset="0"/>
                <a:ea typeface="Calibri" panose="020F0502020204030204" pitchFamily="34" charset="0"/>
                <a:cs typeface="Times New Roman" panose="02020603050405020304" pitchFamily="18" charset="0"/>
              </a:rPr>
              <a:t>It was felt that the launch of the package needs to be strong and include information out to those who may have come through the service before as this would give longer support as it is available freely and without referral</a:t>
            </a:r>
          </a:p>
          <a:p>
            <a:endParaRPr lang="en-GB"/>
          </a:p>
        </p:txBody>
      </p:sp>
      <p:sp>
        <p:nvSpPr>
          <p:cNvPr id="5" name="Content Placeholder 4">
            <a:extLst>
              <a:ext uri="{FF2B5EF4-FFF2-40B4-BE49-F238E27FC236}">
                <a16:creationId xmlns:a16="http://schemas.microsoft.com/office/drawing/2014/main" id="{BCA80AF4-30E9-DA2A-0C38-B337EF4CF6E1}"/>
              </a:ext>
            </a:extLst>
          </p:cNvPr>
          <p:cNvSpPr>
            <a:spLocks noGrp="1"/>
          </p:cNvSpPr>
          <p:nvPr>
            <p:ph sz="half" idx="2"/>
          </p:nvPr>
        </p:nvSpPr>
        <p:spPr/>
        <p:txBody>
          <a:bodyPr>
            <a:normAutofit fontScale="55000" lnSpcReduction="20000"/>
          </a:bodyPr>
          <a:lstStyle/>
          <a:p>
            <a:pPr marL="342904" indent="-342904">
              <a:lnSpc>
                <a:spcPct val="115000"/>
              </a:lnSpc>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Pleased the case would be open for 3 months to give time for feedback and discussion with a therapist if there were to be a concern</a:t>
            </a:r>
          </a:p>
          <a:p>
            <a:pPr marL="342904" indent="-342904">
              <a:lnSpc>
                <a:spcPct val="115000"/>
              </a:lnSpc>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JY explained there would be a form to complete with the pack to support the discussion if a further appointment was needed or to be sent with a referral from a medical professional so that the triaging OT is aware if they have accessed the online material and suggestions. This was felt to be helpful and supporting the parent</a:t>
            </a:r>
          </a:p>
          <a:p>
            <a:pPr marL="342904" indent="-342904">
              <a:lnSpc>
                <a:spcPct val="115000"/>
              </a:lnSpc>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Parents felt that a paper document of some of the information may be helpful for some families and should be offered in the first phone call.</a:t>
            </a:r>
          </a:p>
          <a:p>
            <a:pPr marL="342904" indent="-342904">
              <a:lnSpc>
                <a:spcPct val="115000"/>
              </a:lnSpc>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It was suggested that a helpline would be brilliant for this service e.g. open for 2 hours on a Tuesday – JY explained this probably not possible straight away but has been discussed a suggested and would take this back to service managers also.</a:t>
            </a:r>
          </a:p>
          <a:p>
            <a:pPr marL="342904" indent="-342904">
              <a:lnSpc>
                <a:spcPct val="115000"/>
              </a:lnSpc>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If helpline not available, then a frequently asked questions section would be helpful</a:t>
            </a:r>
          </a:p>
          <a:p>
            <a:pPr marL="342904" indent="-342904">
              <a:lnSpc>
                <a:spcPct val="115000"/>
              </a:lnSpc>
              <a:spcAft>
                <a:spcPts val="1001"/>
              </a:spcAft>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As well as being available in different languages and subtitles could we consider a BSL interpreter for the videos also</a:t>
            </a:r>
          </a:p>
          <a:p>
            <a:pPr marL="342904" indent="-342904">
              <a:lnSpc>
                <a:spcPct val="115000"/>
              </a:lnSpc>
              <a:spcAft>
                <a:spcPts val="1001"/>
              </a:spcAft>
              <a:buFont typeface="Symbol" panose="05050102010706020507" pitchFamily="18" charset="2"/>
              <a:buChar char=""/>
              <a:defRPr/>
            </a:pPr>
            <a:r>
              <a:rPr lang="en-GB" sz="2000">
                <a:solidFill>
                  <a:prstClr val="black"/>
                </a:solidFill>
                <a:latin typeface="Calibri" panose="020F0502020204030204" pitchFamily="34" charset="0"/>
                <a:ea typeface="Calibri" panose="020F0502020204030204" pitchFamily="34" charset="0"/>
                <a:cs typeface="Times New Roman" panose="02020603050405020304" pitchFamily="18" charset="0"/>
              </a:rPr>
              <a:t>We shared our initial video with PCV and PCF for feedback before we continued with the following videos</a:t>
            </a:r>
          </a:p>
          <a:p>
            <a:endParaRPr lang="en-GB"/>
          </a:p>
        </p:txBody>
      </p:sp>
    </p:spTree>
    <p:extLst>
      <p:ext uri="{BB962C8B-B14F-4D97-AF65-F5344CB8AC3E}">
        <p14:creationId xmlns:p14="http://schemas.microsoft.com/office/powerpoint/2010/main" val="82947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CF69D-B8AE-AEFD-A9D4-32209F1F6201}"/>
              </a:ext>
            </a:extLst>
          </p:cNvPr>
          <p:cNvSpPr>
            <a:spLocks noGrp="1"/>
          </p:cNvSpPr>
          <p:nvPr>
            <p:ph type="title"/>
          </p:nvPr>
        </p:nvSpPr>
        <p:spPr>
          <a:xfrm>
            <a:off x="839789" y="365127"/>
            <a:ext cx="8615298" cy="787813"/>
          </a:xfrm>
        </p:spPr>
        <p:txBody>
          <a:bodyPr anchor="ctr">
            <a:normAutofit fontScale="90000"/>
          </a:bodyPr>
          <a:lstStyle/>
          <a:p>
            <a:r>
              <a:rPr lang="en-GB" sz="2800" b="1"/>
              <a:t>Let’s Make Sense Together Service Videos</a:t>
            </a:r>
            <a:br>
              <a:rPr lang="en-GB" sz="2800"/>
            </a:br>
            <a:endParaRPr lang="en-GB" sz="2800"/>
          </a:p>
        </p:txBody>
      </p:sp>
      <p:sp>
        <p:nvSpPr>
          <p:cNvPr id="12" name="Content Placeholder 3">
            <a:extLst>
              <a:ext uri="{FF2B5EF4-FFF2-40B4-BE49-F238E27FC236}">
                <a16:creationId xmlns:a16="http://schemas.microsoft.com/office/drawing/2014/main" id="{53531283-B88D-2E46-FCA6-05FBC5169004}"/>
              </a:ext>
            </a:extLst>
          </p:cNvPr>
          <p:cNvSpPr>
            <a:spLocks noGrp="1"/>
          </p:cNvSpPr>
          <p:nvPr>
            <p:ph sz="half" idx="2"/>
          </p:nvPr>
        </p:nvSpPr>
        <p:spPr>
          <a:xfrm>
            <a:off x="186043" y="1329336"/>
            <a:ext cx="5759036" cy="4957211"/>
          </a:xfrm>
        </p:spPr>
        <p:txBody>
          <a:bodyPr>
            <a:normAutofit fontScale="62500" lnSpcReduction="20000"/>
          </a:bodyPr>
          <a:lstStyle/>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Parent and carers introduction to Lets Make Sense together </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Teachers and education settings- Introduction to Let’s Make Sense Together </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Understanding our senses (for parents, carers and schools)</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Sensory Modulation and Processing (for parents, carers and schools)</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Calming and regulation strategies (for parents, carers and schools)</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Supporting self care challenges (parents and carers) </a:t>
            </a:r>
          </a:p>
          <a:p>
            <a:pPr>
              <a:lnSpc>
                <a:spcPct val="115000"/>
              </a:lnSpc>
              <a:spcAft>
                <a:spcPts val="1001"/>
              </a:spcAft>
              <a:buFont typeface="Wingdings" panose="05000000000000000000" pitchFamily="2" charset="2"/>
              <a:buChar char="§"/>
            </a:pPr>
            <a:r>
              <a:rPr lang="en-GB" sz="2900" kern="150">
                <a:latin typeface="Calibri" panose="020F0502020204030204" pitchFamily="34" charset="0"/>
                <a:ea typeface="Calibri" panose="020F0502020204030204" pitchFamily="34" charset="0"/>
                <a:cs typeface="Times New Roman" panose="02020603050405020304" pitchFamily="18" charset="0"/>
              </a:rPr>
              <a:t>Supporting children and young people who are sensitive to noise (for parents, carers and education) </a:t>
            </a:r>
          </a:p>
          <a:p>
            <a:pPr>
              <a:lnSpc>
                <a:spcPct val="115000"/>
              </a:lnSpc>
              <a:spcAft>
                <a:spcPts val="1001"/>
              </a:spcAft>
            </a:pPr>
            <a:endParaRPr lang="en-GB" sz="1801" kern="15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2028870-7B2F-1B7D-EFEE-586C176F52E2}"/>
              </a:ext>
            </a:extLst>
          </p:cNvPr>
          <p:cNvSpPr txBox="1"/>
          <p:nvPr/>
        </p:nvSpPr>
        <p:spPr>
          <a:xfrm>
            <a:off x="6246923" y="1321615"/>
            <a:ext cx="5051396" cy="4536755"/>
          </a:xfrm>
          <a:prstGeom prst="rect">
            <a:avLst/>
          </a:prstGeom>
          <a:noFill/>
        </p:spPr>
        <p:txBody>
          <a:bodyPr wrap="square" rtlCol="0">
            <a:spAutoFit/>
          </a:bodyPr>
          <a:lstStyle/>
          <a:p>
            <a:pPr marL="285750" indent="-28575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Supporting children and young people with sensory feeding differences (for parents, carers)</a:t>
            </a:r>
          </a:p>
          <a:p>
            <a:pPr marL="342900" indent="-34290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Supporting children and young people with interoceptive differences (for parents, carers, education) </a:t>
            </a:r>
          </a:p>
          <a:p>
            <a:pPr marL="342900" indent="-34290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Supporting children and young people with sensory processing differences in primary school (for schools)</a:t>
            </a:r>
          </a:p>
          <a:p>
            <a:pPr marL="342900" indent="-34290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Supporting children and young people with sensory processing difficulties in secondary school (for school) </a:t>
            </a:r>
          </a:p>
          <a:p>
            <a:pPr marL="342900" indent="-34290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Supporting children and young people with school transitions </a:t>
            </a:r>
          </a:p>
          <a:p>
            <a:pPr marL="342900" indent="-342900">
              <a:lnSpc>
                <a:spcPct val="115000"/>
              </a:lnSpc>
              <a:spcAft>
                <a:spcPts val="1001"/>
              </a:spcAft>
              <a:buFont typeface="Wingdings" panose="05000000000000000000" pitchFamily="2" charset="2"/>
              <a:buChar char="§"/>
            </a:pPr>
            <a:r>
              <a:rPr lang="en-GB" sz="1600" kern="150">
                <a:latin typeface="Calibri" panose="020F0502020204030204" pitchFamily="34" charset="0"/>
                <a:ea typeface="Calibri" panose="020F0502020204030204" pitchFamily="34" charset="0"/>
                <a:cs typeface="Times New Roman" panose="02020603050405020304" pitchFamily="18" charset="0"/>
              </a:rPr>
              <a:t>Closing video LMST</a:t>
            </a:r>
          </a:p>
          <a:p>
            <a:endParaRPr lang="en-GB" sz="1801"/>
          </a:p>
        </p:txBody>
      </p:sp>
    </p:spTree>
    <p:extLst>
      <p:ext uri="{BB962C8B-B14F-4D97-AF65-F5344CB8AC3E}">
        <p14:creationId xmlns:p14="http://schemas.microsoft.com/office/powerpoint/2010/main" val="505824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CF69D-B8AE-AEFD-A9D4-32209F1F6201}"/>
              </a:ext>
            </a:extLst>
          </p:cNvPr>
          <p:cNvSpPr>
            <a:spLocks noGrp="1"/>
          </p:cNvSpPr>
          <p:nvPr>
            <p:ph type="title"/>
          </p:nvPr>
        </p:nvSpPr>
        <p:spPr>
          <a:xfrm>
            <a:off x="838200" y="240837"/>
            <a:ext cx="8598763" cy="1325563"/>
          </a:xfrm>
        </p:spPr>
        <p:txBody>
          <a:bodyPr>
            <a:noAutofit/>
          </a:bodyPr>
          <a:lstStyle/>
          <a:p>
            <a:r>
              <a:rPr lang="en-GB" sz="3200"/>
              <a:t>Let’s Make Sense Together Service</a:t>
            </a:r>
            <a:br>
              <a:rPr lang="en-GB" sz="3200"/>
            </a:br>
            <a:r>
              <a:rPr lang="en-GB" sz="2400"/>
              <a:t>Routine patient journey for those referred to York and Scarborough Children’s Therapy Service</a:t>
            </a:r>
            <a:endParaRPr lang="en-GB" sz="3200"/>
          </a:p>
        </p:txBody>
      </p:sp>
      <p:sp>
        <p:nvSpPr>
          <p:cNvPr id="3" name="Content Placeholder 2">
            <a:extLst>
              <a:ext uri="{FF2B5EF4-FFF2-40B4-BE49-F238E27FC236}">
                <a16:creationId xmlns:a16="http://schemas.microsoft.com/office/drawing/2014/main" id="{4FD0B710-825D-C329-F973-67D1D499054D}"/>
              </a:ext>
            </a:extLst>
          </p:cNvPr>
          <p:cNvSpPr>
            <a:spLocks noGrp="1"/>
          </p:cNvSpPr>
          <p:nvPr>
            <p:ph idx="1"/>
          </p:nvPr>
        </p:nvSpPr>
        <p:spPr>
          <a:xfrm>
            <a:off x="258417" y="1446938"/>
            <a:ext cx="11416748" cy="3071191"/>
          </a:xfrm>
        </p:spPr>
        <p:txBody>
          <a:bodyPr>
            <a:normAutofit fontScale="92500" lnSpcReduction="10000"/>
          </a:bodyPr>
          <a:lstStyle/>
          <a:p>
            <a:pPr>
              <a:buFont typeface="Wingdings" panose="05000000000000000000" pitchFamily="2" charset="2"/>
              <a:buChar char="Ø"/>
            </a:pPr>
            <a:r>
              <a:rPr lang="en-GB" sz="2000"/>
              <a:t>Referral made by medical professional – for a child with a physical functional difficulty</a:t>
            </a:r>
          </a:p>
          <a:p>
            <a:pPr>
              <a:buFont typeface="Wingdings" panose="05000000000000000000" pitchFamily="2" charset="2"/>
              <a:buChar char="Ø"/>
            </a:pPr>
            <a:r>
              <a:rPr lang="en-GB" sz="2000"/>
              <a:t>Referral received and triaged as usual, admin to make appointment with Generic Therapy Assistant (GTA)</a:t>
            </a:r>
          </a:p>
          <a:p>
            <a:pPr>
              <a:buFont typeface="Wingdings" panose="05000000000000000000" pitchFamily="2" charset="2"/>
              <a:buChar char="Ø"/>
            </a:pPr>
            <a:r>
              <a:rPr lang="en-GB" sz="2000"/>
              <a:t>Call to parents from GTA</a:t>
            </a:r>
          </a:p>
          <a:p>
            <a:pPr lvl="1">
              <a:buFont typeface="Wingdings" panose="05000000000000000000" pitchFamily="2" charset="2"/>
              <a:buChar char="Ø"/>
            </a:pPr>
            <a:r>
              <a:rPr lang="en-GB" sz="1801"/>
              <a:t>Give details on sensory service, how to access virtual content etc and next steps</a:t>
            </a:r>
          </a:p>
          <a:p>
            <a:pPr lvl="1">
              <a:buFont typeface="Wingdings" panose="05000000000000000000" pitchFamily="2" charset="2"/>
              <a:buChar char="Ø"/>
            </a:pPr>
            <a:r>
              <a:rPr lang="en-GB" sz="1801"/>
              <a:t>Consent gained for team to contact school or setting (if appropriate) to share they have been referred and to send information to access</a:t>
            </a:r>
          </a:p>
          <a:p>
            <a:pPr lvl="1">
              <a:buFont typeface="Wingdings" panose="05000000000000000000" pitchFamily="2" charset="2"/>
              <a:buChar char="Ø"/>
            </a:pPr>
            <a:r>
              <a:rPr lang="en-GB" sz="1801"/>
              <a:t>Text with the link could be sent during the call</a:t>
            </a:r>
          </a:p>
          <a:p>
            <a:pPr lvl="1">
              <a:buFont typeface="Wingdings" panose="05000000000000000000" pitchFamily="2" charset="2"/>
              <a:buChar char="Ø"/>
            </a:pPr>
            <a:r>
              <a:rPr lang="en-GB" sz="1801"/>
              <a:t>Letter and or/email sent with the full written details of how to access the LMST resources</a:t>
            </a:r>
          </a:p>
          <a:p>
            <a:pPr lvl="1">
              <a:buFont typeface="Wingdings" panose="05000000000000000000" pitchFamily="2" charset="2"/>
              <a:buChar char="Ø"/>
            </a:pPr>
            <a:r>
              <a:rPr lang="en-GB" sz="1801"/>
              <a:t>Details on how to contact in the next 3 months if further advice needed. If no contact, patient will be discharged at 3 months</a:t>
            </a:r>
          </a:p>
          <a:p>
            <a:pPr lvl="1">
              <a:buFont typeface="Wingdings" panose="05000000000000000000" pitchFamily="2" charset="2"/>
              <a:buChar char="Ø"/>
            </a:pPr>
            <a:endParaRPr lang="en-GB"/>
          </a:p>
          <a:p>
            <a:pPr lvl="1">
              <a:buFont typeface="Wingdings" panose="05000000000000000000" pitchFamily="2" charset="2"/>
              <a:buChar char="Ø"/>
            </a:pPr>
            <a:endParaRPr lang="en-GB"/>
          </a:p>
        </p:txBody>
      </p:sp>
      <p:sp>
        <p:nvSpPr>
          <p:cNvPr id="4" name="TextBox 3">
            <a:extLst>
              <a:ext uri="{FF2B5EF4-FFF2-40B4-BE49-F238E27FC236}">
                <a16:creationId xmlns:a16="http://schemas.microsoft.com/office/drawing/2014/main" id="{223F3812-AD73-107E-E038-18799FCC7719}"/>
              </a:ext>
            </a:extLst>
          </p:cNvPr>
          <p:cNvSpPr txBox="1"/>
          <p:nvPr/>
        </p:nvSpPr>
        <p:spPr>
          <a:xfrm>
            <a:off x="328072" y="4294442"/>
            <a:ext cx="11082130" cy="2339871"/>
          </a:xfrm>
          <a:prstGeom prst="rect">
            <a:avLst/>
          </a:prstGeom>
          <a:noFill/>
        </p:spPr>
        <p:txBody>
          <a:bodyPr wrap="square" rtlCol="0">
            <a:spAutoFit/>
          </a:bodyPr>
          <a:lstStyle/>
          <a:p>
            <a:pPr marL="285753" indent="-285753">
              <a:buFont typeface="Wingdings" panose="05000000000000000000" pitchFamily="2" charset="2"/>
              <a:buChar char="Ø"/>
            </a:pPr>
            <a:r>
              <a:rPr lang="en-GB" sz="1900"/>
              <a:t>If contact made in 3 month period a telephone or virtual appointment will be made a member of the LMST team</a:t>
            </a:r>
          </a:p>
          <a:p>
            <a:pPr marL="742959" lvl="1" indent="-285753">
              <a:buFont typeface="Wingdings" panose="05000000000000000000" pitchFamily="2" charset="2"/>
              <a:buChar char="Ø"/>
            </a:pPr>
            <a:r>
              <a:rPr lang="en-GB" sz="1801"/>
              <a:t>Solution focused appointment</a:t>
            </a:r>
          </a:p>
          <a:p>
            <a:pPr marL="742959" lvl="1" indent="-285753">
              <a:buFont typeface="Wingdings" panose="05000000000000000000" pitchFamily="2" charset="2"/>
              <a:buChar char="Ø"/>
            </a:pPr>
            <a:r>
              <a:rPr lang="en-GB" sz="1801"/>
              <a:t>Brief report (if needed)</a:t>
            </a:r>
          </a:p>
          <a:p>
            <a:pPr marL="742959" lvl="1" indent="-285753">
              <a:buFont typeface="Wingdings" panose="05000000000000000000" pitchFamily="2" charset="2"/>
              <a:buChar char="Ø"/>
            </a:pPr>
            <a:r>
              <a:rPr lang="en-GB" sz="1801"/>
              <a:t>Direction back to videos if appropriate</a:t>
            </a:r>
          </a:p>
          <a:p>
            <a:pPr marL="742959" lvl="1" indent="-285753">
              <a:buFont typeface="Wingdings" panose="05000000000000000000" pitchFamily="2" charset="2"/>
              <a:buChar char="Ø"/>
            </a:pPr>
            <a:r>
              <a:rPr lang="en-GB" sz="1801"/>
              <a:t>Any further action if clinically indicated</a:t>
            </a:r>
          </a:p>
          <a:p>
            <a:pPr marL="742959" lvl="1" indent="-285753">
              <a:buFont typeface="Wingdings" panose="05000000000000000000" pitchFamily="2" charset="2"/>
              <a:buChar char="Ø"/>
            </a:pPr>
            <a:r>
              <a:rPr lang="en-GB" sz="1801"/>
              <a:t>Referral on to other services if needed</a:t>
            </a:r>
          </a:p>
          <a:p>
            <a:pPr marL="742959" lvl="1" indent="-285753">
              <a:buFont typeface="Wingdings" panose="05000000000000000000" pitchFamily="2" charset="2"/>
              <a:buChar char="Ø"/>
            </a:pPr>
            <a:r>
              <a:rPr lang="en-GB" sz="1801"/>
              <a:t>Discussion with school if needed</a:t>
            </a:r>
          </a:p>
        </p:txBody>
      </p:sp>
    </p:spTree>
    <p:extLst>
      <p:ext uri="{BB962C8B-B14F-4D97-AF65-F5344CB8AC3E}">
        <p14:creationId xmlns:p14="http://schemas.microsoft.com/office/powerpoint/2010/main" val="37773701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D79F-597F-40B4-348B-6B3D54EFB79D}"/>
              </a:ext>
            </a:extLst>
          </p:cNvPr>
          <p:cNvSpPr>
            <a:spLocks noGrp="1"/>
          </p:cNvSpPr>
          <p:nvPr>
            <p:ph type="title"/>
          </p:nvPr>
        </p:nvSpPr>
        <p:spPr/>
        <p:txBody>
          <a:bodyPr/>
          <a:lstStyle/>
          <a:p>
            <a:r>
              <a:rPr lang="en-GB"/>
              <a:t>LMST service provision in Tiers:</a:t>
            </a:r>
          </a:p>
        </p:txBody>
      </p:sp>
      <p:graphicFrame>
        <p:nvGraphicFramePr>
          <p:cNvPr id="7" name="Diagram 6">
            <a:extLst>
              <a:ext uri="{FF2B5EF4-FFF2-40B4-BE49-F238E27FC236}">
                <a16:creationId xmlns:a16="http://schemas.microsoft.com/office/drawing/2014/main" id="{7BB00006-79E7-5864-A337-AF575C296CB1}"/>
              </a:ext>
            </a:extLst>
          </p:cNvPr>
          <p:cNvGraphicFramePr/>
          <p:nvPr/>
        </p:nvGraphicFramePr>
        <p:xfrm>
          <a:off x="839789" y="2083109"/>
          <a:ext cx="9486900" cy="4076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9552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neon face with a hand and eyes&#10;&#10;Description automatically generated with medium confidence">
            <a:extLst>
              <a:ext uri="{FF2B5EF4-FFF2-40B4-BE49-F238E27FC236}">
                <a16:creationId xmlns:a16="http://schemas.microsoft.com/office/drawing/2014/main" id="{386C2EE4-1C00-1031-DEFE-D9C2DB71BADE}"/>
              </a:ext>
            </a:extLst>
          </p:cNvPr>
          <p:cNvPicPr>
            <a:picLocks noChangeAspect="1"/>
          </p:cNvPicPr>
          <p:nvPr/>
        </p:nvPicPr>
        <p:blipFill>
          <a:blip r:embed="rId2"/>
          <a:stretch>
            <a:fillRect/>
          </a:stretch>
        </p:blipFill>
        <p:spPr>
          <a:xfrm>
            <a:off x="3824783" y="436721"/>
            <a:ext cx="3418421" cy="1875908"/>
          </a:xfrm>
          <a:prstGeom prst="rect">
            <a:avLst/>
          </a:prstGeom>
        </p:spPr>
      </p:pic>
      <p:sp>
        <p:nvSpPr>
          <p:cNvPr id="3" name="TextBox 2">
            <a:extLst>
              <a:ext uri="{FF2B5EF4-FFF2-40B4-BE49-F238E27FC236}">
                <a16:creationId xmlns:a16="http://schemas.microsoft.com/office/drawing/2014/main" id="{53F10478-9528-0198-23B4-2CF467F5E551}"/>
              </a:ext>
            </a:extLst>
          </p:cNvPr>
          <p:cNvSpPr txBox="1"/>
          <p:nvPr/>
        </p:nvSpPr>
        <p:spPr>
          <a:xfrm>
            <a:off x="896644" y="2654423"/>
            <a:ext cx="9552373" cy="3693319"/>
          </a:xfrm>
          <a:prstGeom prst="rect">
            <a:avLst/>
          </a:prstGeom>
          <a:noFill/>
        </p:spPr>
        <p:txBody>
          <a:bodyPr wrap="square" rtlCol="0">
            <a:spAutoFit/>
          </a:bodyPr>
          <a:lstStyle/>
          <a:p>
            <a:r>
              <a:rPr lang="en-GB"/>
              <a:t>York and Scarborough link:</a:t>
            </a:r>
          </a:p>
          <a:p>
            <a:endParaRPr lang="en-GB"/>
          </a:p>
          <a:p>
            <a:r>
              <a:rPr lang="en-GB">
                <a:hlinkClick r:id="rId3"/>
              </a:rPr>
              <a:t>https://www.yorkhospitals.nhs.uk/childrens-centre/your-childs-hospital-journey/therapy-services/occupational-therapy/lets-make-sense-together/</a:t>
            </a:r>
            <a:endParaRPr lang="en-GB"/>
          </a:p>
          <a:p>
            <a:endParaRPr lang="en-GB"/>
          </a:p>
          <a:p>
            <a:r>
              <a:rPr lang="en-GB"/>
              <a:t>ICB and other services link to Healthier Together:</a:t>
            </a:r>
          </a:p>
          <a:p>
            <a:endParaRPr lang="en-GB"/>
          </a:p>
          <a:p>
            <a:r>
              <a:rPr lang="en-GB">
                <a:hlinkClick r:id="rId4"/>
              </a:rPr>
              <a:t>https://www.hnyhealthiertogether.nhs.uk/parentscarers/your-childs-development/lets-make-sense-together</a:t>
            </a:r>
            <a:endParaRPr lang="en-GB"/>
          </a:p>
          <a:p>
            <a:endParaRPr lang="en-GB"/>
          </a:p>
          <a:p>
            <a:r>
              <a:rPr lang="en-GB" b="1"/>
              <a:t>Please be aware that the videos accessed are the same for each other links, however the referral into the York and Scarborough team gives the additional support if needed around a physical, functional difference or need.</a:t>
            </a:r>
          </a:p>
        </p:txBody>
      </p:sp>
    </p:spTree>
    <p:extLst>
      <p:ext uri="{BB962C8B-B14F-4D97-AF65-F5344CB8AC3E}">
        <p14:creationId xmlns:p14="http://schemas.microsoft.com/office/powerpoint/2010/main" val="1603952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lyer with a qr code&#10;&#10;Description automatically generated">
            <a:extLst>
              <a:ext uri="{FF2B5EF4-FFF2-40B4-BE49-F238E27FC236}">
                <a16:creationId xmlns:a16="http://schemas.microsoft.com/office/drawing/2014/main" id="{8C4D5A73-B11E-953C-58C6-07B0916EBCF7}"/>
              </a:ext>
            </a:extLst>
          </p:cNvPr>
          <p:cNvPicPr>
            <a:picLocks noChangeAspect="1"/>
          </p:cNvPicPr>
          <p:nvPr/>
        </p:nvPicPr>
        <p:blipFill>
          <a:blip r:embed="rId2"/>
          <a:stretch>
            <a:fillRect/>
          </a:stretch>
        </p:blipFill>
        <p:spPr>
          <a:xfrm>
            <a:off x="3685294" y="2"/>
            <a:ext cx="4821412" cy="6858000"/>
          </a:xfrm>
          <a:prstGeom prst="rect">
            <a:avLst/>
          </a:prstGeom>
        </p:spPr>
      </p:pic>
      <p:sp>
        <p:nvSpPr>
          <p:cNvPr id="6" name="TextBox 5">
            <a:extLst>
              <a:ext uri="{FF2B5EF4-FFF2-40B4-BE49-F238E27FC236}">
                <a16:creationId xmlns:a16="http://schemas.microsoft.com/office/drawing/2014/main" id="{C4F9B2D9-0160-5BDC-7B91-09335F609DE2}"/>
              </a:ext>
            </a:extLst>
          </p:cNvPr>
          <p:cNvSpPr txBox="1"/>
          <p:nvPr/>
        </p:nvSpPr>
        <p:spPr>
          <a:xfrm>
            <a:off x="165716" y="3105834"/>
            <a:ext cx="3234432" cy="646331"/>
          </a:xfrm>
          <a:prstGeom prst="rect">
            <a:avLst/>
          </a:prstGeom>
          <a:noFill/>
        </p:spPr>
        <p:txBody>
          <a:bodyPr wrap="square" rtlCol="0">
            <a:spAutoFit/>
          </a:bodyPr>
          <a:lstStyle/>
          <a:p>
            <a:r>
              <a:rPr lang="en-GB" b="1"/>
              <a:t>Our Service flyer for those in the YSTHFT service criteria</a:t>
            </a:r>
          </a:p>
        </p:txBody>
      </p:sp>
    </p:spTree>
    <p:extLst>
      <p:ext uri="{BB962C8B-B14F-4D97-AF65-F5344CB8AC3E}">
        <p14:creationId xmlns:p14="http://schemas.microsoft.com/office/powerpoint/2010/main" val="5260757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yer with a qr code&#10;&#10;Description automatically generated">
            <a:extLst>
              <a:ext uri="{FF2B5EF4-FFF2-40B4-BE49-F238E27FC236}">
                <a16:creationId xmlns:a16="http://schemas.microsoft.com/office/drawing/2014/main" id="{D22CDA68-1288-5C96-27D6-5D2E17A47626}"/>
              </a:ext>
            </a:extLst>
          </p:cNvPr>
          <p:cNvPicPr>
            <a:picLocks noChangeAspect="1"/>
          </p:cNvPicPr>
          <p:nvPr/>
        </p:nvPicPr>
        <p:blipFill>
          <a:blip r:embed="rId2"/>
          <a:stretch>
            <a:fillRect/>
          </a:stretch>
        </p:blipFill>
        <p:spPr>
          <a:xfrm>
            <a:off x="3394316" y="44388"/>
            <a:ext cx="4870709" cy="6858000"/>
          </a:xfrm>
          <a:prstGeom prst="rect">
            <a:avLst/>
          </a:prstGeom>
        </p:spPr>
      </p:pic>
      <p:sp>
        <p:nvSpPr>
          <p:cNvPr id="5" name="TextBox 4">
            <a:extLst>
              <a:ext uri="{FF2B5EF4-FFF2-40B4-BE49-F238E27FC236}">
                <a16:creationId xmlns:a16="http://schemas.microsoft.com/office/drawing/2014/main" id="{9B7866F3-39AA-068A-17E5-D789A07B88CC}"/>
              </a:ext>
            </a:extLst>
          </p:cNvPr>
          <p:cNvSpPr txBox="1"/>
          <p:nvPr/>
        </p:nvSpPr>
        <p:spPr>
          <a:xfrm>
            <a:off x="296662" y="3150222"/>
            <a:ext cx="3032464" cy="1754326"/>
          </a:xfrm>
          <a:prstGeom prst="rect">
            <a:avLst/>
          </a:prstGeom>
          <a:noFill/>
        </p:spPr>
        <p:txBody>
          <a:bodyPr wrap="square">
            <a:spAutoFit/>
          </a:bodyPr>
          <a:lstStyle/>
          <a:p>
            <a:r>
              <a:rPr lang="en-GB" b="1"/>
              <a:t>The flyer for those in the wider ICB and also where a child may not meet our service criteria.  </a:t>
            </a:r>
          </a:p>
          <a:p>
            <a:r>
              <a:rPr lang="en-GB" b="1"/>
              <a:t>Also, over the rest of the UK if accessed</a:t>
            </a:r>
          </a:p>
        </p:txBody>
      </p:sp>
    </p:spTree>
    <p:extLst>
      <p:ext uri="{BB962C8B-B14F-4D97-AF65-F5344CB8AC3E}">
        <p14:creationId xmlns:p14="http://schemas.microsoft.com/office/powerpoint/2010/main" val="1274305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70EBA-7CD1-9DAF-1F09-00DBE020206A}"/>
              </a:ext>
            </a:extLst>
          </p:cNvPr>
          <p:cNvSpPr>
            <a:spLocks noGrp="1"/>
          </p:cNvSpPr>
          <p:nvPr>
            <p:ph type="title"/>
          </p:nvPr>
        </p:nvSpPr>
        <p:spPr/>
        <p:txBody>
          <a:bodyPr/>
          <a:lstStyle/>
          <a:p>
            <a:r>
              <a:rPr lang="en-GB"/>
              <a:t>Further thoughts on the future…..</a:t>
            </a:r>
          </a:p>
        </p:txBody>
      </p:sp>
      <p:sp>
        <p:nvSpPr>
          <p:cNvPr id="4" name="Content Placeholder 3">
            <a:extLst>
              <a:ext uri="{FF2B5EF4-FFF2-40B4-BE49-F238E27FC236}">
                <a16:creationId xmlns:a16="http://schemas.microsoft.com/office/drawing/2014/main" id="{76470AA5-F756-159E-36EA-0F7D83E2078F}"/>
              </a:ext>
            </a:extLst>
          </p:cNvPr>
          <p:cNvSpPr>
            <a:spLocks noGrp="1"/>
          </p:cNvSpPr>
          <p:nvPr>
            <p:ph sz="half" idx="2"/>
          </p:nvPr>
        </p:nvSpPr>
        <p:spPr>
          <a:xfrm>
            <a:off x="839789" y="1793290"/>
            <a:ext cx="10283932" cy="4396373"/>
          </a:xfrm>
        </p:spPr>
        <p:txBody>
          <a:bodyPr>
            <a:normAutofit/>
          </a:bodyPr>
          <a:lstStyle/>
          <a:p>
            <a:r>
              <a:rPr lang="en-GB"/>
              <a:t>To gather data from new provision to support further service improvement within OT service and wider</a:t>
            </a:r>
          </a:p>
          <a:p>
            <a:r>
              <a:rPr lang="en-GB"/>
              <a:t>We have had many thoughts for service in the future to include (but will all need additional funding):</a:t>
            </a:r>
          </a:p>
          <a:p>
            <a:pPr lvl="1"/>
            <a:r>
              <a:rPr lang="en-GB"/>
              <a:t>Producing a virtual package specifically for teenagers</a:t>
            </a:r>
          </a:p>
          <a:p>
            <a:pPr lvl="1"/>
            <a:r>
              <a:rPr lang="en-GB"/>
              <a:t>Additional training into schools </a:t>
            </a:r>
          </a:p>
          <a:p>
            <a:pPr lvl="1"/>
            <a:r>
              <a:rPr lang="en-GB"/>
              <a:t>Information based at a lower pre-school age</a:t>
            </a:r>
          </a:p>
          <a:p>
            <a:pPr lvl="1"/>
            <a:r>
              <a:rPr lang="en-GB"/>
              <a:t>Update of current videos and information in line with any changes in evidence base or new research</a:t>
            </a:r>
          </a:p>
          <a:p>
            <a:pPr lvl="1"/>
            <a:endParaRPr lang="en-GB"/>
          </a:p>
        </p:txBody>
      </p:sp>
    </p:spTree>
    <p:extLst>
      <p:ext uri="{BB962C8B-B14F-4D97-AF65-F5344CB8AC3E}">
        <p14:creationId xmlns:p14="http://schemas.microsoft.com/office/powerpoint/2010/main" val="2985001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B013-CF62-520F-3281-8FA0BCEEBFAA}"/>
              </a:ext>
            </a:extLst>
          </p:cNvPr>
          <p:cNvSpPr>
            <a:spLocks noGrp="1"/>
          </p:cNvSpPr>
          <p:nvPr>
            <p:ph type="title"/>
          </p:nvPr>
        </p:nvSpPr>
        <p:spPr>
          <a:xfrm>
            <a:off x="838200" y="365125"/>
            <a:ext cx="8645940" cy="1325563"/>
          </a:xfrm>
        </p:spPr>
        <p:txBody>
          <a:bodyPr anchor="ctr">
            <a:normAutofit/>
          </a:bodyPr>
          <a:lstStyle/>
          <a:p>
            <a:r>
              <a:rPr lang="en-GB"/>
              <a:t>Questions?</a:t>
            </a:r>
          </a:p>
        </p:txBody>
      </p:sp>
      <p:pic>
        <p:nvPicPr>
          <p:cNvPr id="7" name="Content Placeholder 6">
            <a:extLst>
              <a:ext uri="{FF2B5EF4-FFF2-40B4-BE49-F238E27FC236}">
                <a16:creationId xmlns:a16="http://schemas.microsoft.com/office/drawing/2014/main" id="{73996CD5-F6B6-8234-EDD1-678D9F5DBCA4}"/>
              </a:ext>
            </a:extLst>
          </p:cNvPr>
          <p:cNvPicPr>
            <a:picLocks noGrp="1" noChangeAspect="1"/>
          </p:cNvPicPr>
          <p:nvPr>
            <p:ph sz="half" idx="1"/>
          </p:nvPr>
        </p:nvPicPr>
        <p:blipFill>
          <a:blip r:embed="rId2"/>
          <a:stretch/>
        </p:blipFill>
        <p:spPr>
          <a:xfrm>
            <a:off x="1253331" y="1825625"/>
            <a:ext cx="4351338" cy="4351338"/>
          </a:xfrm>
          <a:prstGeom prst="rect">
            <a:avLst/>
          </a:prstGeom>
          <a:noFill/>
        </p:spPr>
      </p:pic>
      <p:sp>
        <p:nvSpPr>
          <p:cNvPr id="14" name="Text Placeholder 3">
            <a:extLst>
              <a:ext uri="{FF2B5EF4-FFF2-40B4-BE49-F238E27FC236}">
                <a16:creationId xmlns:a16="http://schemas.microsoft.com/office/drawing/2014/main" id="{20DD356C-37D5-5A33-B818-EAE52D1C8D08}"/>
              </a:ext>
            </a:extLst>
          </p:cNvPr>
          <p:cNvSpPr>
            <a:spLocks noGrp="1"/>
          </p:cNvSpPr>
          <p:nvPr>
            <p:ph sz="half" idx="2"/>
          </p:nvPr>
        </p:nvSpPr>
        <p:spPr>
          <a:xfrm>
            <a:off x="6172200" y="1825625"/>
            <a:ext cx="5181600" cy="4351338"/>
          </a:xfrm>
        </p:spPr>
        <p:txBody>
          <a:bodyPr>
            <a:normAutofit/>
          </a:bodyPr>
          <a:lstStyle/>
          <a:p>
            <a:r>
              <a:rPr lang="en-US" sz="2600"/>
              <a:t>Thank you all for listening.</a:t>
            </a:r>
          </a:p>
          <a:p>
            <a:endParaRPr lang="en-US" sz="2600"/>
          </a:p>
          <a:p>
            <a:r>
              <a:rPr lang="en-US" sz="2600"/>
              <a:t>I am happy to answer any questions to the best of my ability.</a:t>
            </a:r>
          </a:p>
          <a:p>
            <a:endParaRPr lang="en-US" sz="2600"/>
          </a:p>
          <a:p>
            <a:r>
              <a:rPr lang="en-US" sz="2600"/>
              <a:t>Should you have any questions you wish to email me, please do so: </a:t>
            </a:r>
          </a:p>
          <a:p>
            <a:r>
              <a:rPr lang="en-GB" sz="2600">
                <a:hlinkClick r:id="rId3"/>
              </a:rPr>
              <a:t>jayne.young7@nhs.net</a:t>
            </a:r>
            <a:endParaRPr lang="en-GB" sz="2600"/>
          </a:p>
          <a:p>
            <a:endParaRPr lang="en-US" sz="2600"/>
          </a:p>
        </p:txBody>
      </p:sp>
    </p:spTree>
    <p:extLst>
      <p:ext uri="{BB962C8B-B14F-4D97-AF65-F5344CB8AC3E}">
        <p14:creationId xmlns:p14="http://schemas.microsoft.com/office/powerpoint/2010/main" val="1204732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EFFB-E79C-91FF-D373-6EE15F6B1ED9}"/>
              </a:ext>
            </a:extLst>
          </p:cNvPr>
          <p:cNvSpPr>
            <a:spLocks noGrp="1"/>
          </p:cNvSpPr>
          <p:nvPr>
            <p:ph type="title"/>
          </p:nvPr>
        </p:nvSpPr>
        <p:spPr>
          <a:xfrm>
            <a:off x="649014" y="1153401"/>
            <a:ext cx="10515600" cy="1325563"/>
          </a:xfrm>
        </p:spPr>
        <p:txBody>
          <a:bodyPr anchor="ctr">
            <a:normAutofit/>
          </a:bodyPr>
          <a:lstStyle/>
          <a:p>
            <a:r>
              <a:rPr lang="en-GB" sz="2800" b="1" kern="100">
                <a:effectLst/>
              </a:rPr>
              <a:t>Supporting children and young people with sensory processing differences in North Yorkshire and York</a:t>
            </a:r>
            <a:br>
              <a:rPr lang="en-GB" sz="2800" kern="100">
                <a:effectLst/>
              </a:rPr>
            </a:br>
            <a:endParaRPr lang="en-GB" sz="2800"/>
          </a:p>
        </p:txBody>
      </p:sp>
      <p:pic>
        <p:nvPicPr>
          <p:cNvPr id="11" name="Picture 10">
            <a:extLst>
              <a:ext uri="{FF2B5EF4-FFF2-40B4-BE49-F238E27FC236}">
                <a16:creationId xmlns:a16="http://schemas.microsoft.com/office/drawing/2014/main" id="{17EC0881-E2B4-93BC-4F8A-11A932AC9B96}"/>
              </a:ext>
            </a:extLst>
          </p:cNvPr>
          <p:cNvPicPr>
            <a:picLocks noChangeAspect="1"/>
          </p:cNvPicPr>
          <p:nvPr/>
        </p:nvPicPr>
        <p:blipFill>
          <a:blip r:embed="rId2"/>
          <a:stretch>
            <a:fillRect/>
          </a:stretch>
        </p:blipFill>
        <p:spPr>
          <a:xfrm>
            <a:off x="1563355" y="2141537"/>
            <a:ext cx="9065289" cy="4351338"/>
          </a:xfrm>
          <a:prstGeom prst="rect">
            <a:avLst/>
          </a:prstGeom>
          <a:noFill/>
        </p:spPr>
      </p:pic>
    </p:spTree>
    <p:extLst>
      <p:ext uri="{BB962C8B-B14F-4D97-AF65-F5344CB8AC3E}">
        <p14:creationId xmlns:p14="http://schemas.microsoft.com/office/powerpoint/2010/main" val="17234335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C6CD-48BC-BD3D-4F27-9E0742CEA12C}"/>
              </a:ext>
            </a:extLst>
          </p:cNvPr>
          <p:cNvSpPr>
            <a:spLocks noGrp="1"/>
          </p:cNvSpPr>
          <p:nvPr>
            <p:ph type="title"/>
          </p:nvPr>
        </p:nvSpPr>
        <p:spPr>
          <a:xfrm>
            <a:off x="696798" y="902453"/>
            <a:ext cx="10515600" cy="1325563"/>
          </a:xfrm>
        </p:spPr>
        <p:txBody>
          <a:bodyPr>
            <a:noAutofit/>
          </a:bodyPr>
          <a:lstStyle/>
          <a:p>
            <a:r>
              <a:rPr lang="en-GB" sz="2000" b="1" kern="100">
                <a:effectLst/>
              </a:rPr>
              <a:t>Supporting children and young people with sensory processing differences in North Yorkshire and York</a:t>
            </a:r>
            <a:endParaRPr lang="en-GB" sz="2000"/>
          </a:p>
        </p:txBody>
      </p:sp>
      <p:sp>
        <p:nvSpPr>
          <p:cNvPr id="3" name="Content Placeholder 2">
            <a:extLst>
              <a:ext uri="{FF2B5EF4-FFF2-40B4-BE49-F238E27FC236}">
                <a16:creationId xmlns:a16="http://schemas.microsoft.com/office/drawing/2014/main" id="{8725FAF4-8168-45D0-DF0A-F7B072A78FBA}"/>
              </a:ext>
            </a:extLst>
          </p:cNvPr>
          <p:cNvSpPr>
            <a:spLocks noGrp="1"/>
          </p:cNvSpPr>
          <p:nvPr>
            <p:ph idx="1"/>
          </p:nvPr>
        </p:nvSpPr>
        <p:spPr>
          <a:xfrm>
            <a:off x="838200" y="2064470"/>
            <a:ext cx="10515600" cy="4112493"/>
          </a:xfrm>
        </p:spPr>
        <p:txBody>
          <a:bodyPr>
            <a:normAutofit lnSpcReduction="10000"/>
          </a:bodyPr>
          <a:lstStyle/>
          <a:p>
            <a:r>
              <a:rPr lang="en-GB"/>
              <a:t>The document includes a description of sensory processing that has been agreed by all OTs and other professionals involved in the piece of work</a:t>
            </a:r>
          </a:p>
          <a:p>
            <a:r>
              <a:rPr lang="en-GB"/>
              <a:t>Key support for those with sensory processing differences</a:t>
            </a:r>
          </a:p>
          <a:p>
            <a:r>
              <a:rPr lang="en-GB"/>
              <a:t>Key take home messages</a:t>
            </a:r>
          </a:p>
          <a:p>
            <a:r>
              <a:rPr lang="en-GB" err="1"/>
              <a:t>Ithrive</a:t>
            </a:r>
            <a:r>
              <a:rPr lang="en-GB"/>
              <a:t> document with the 4 areas: </a:t>
            </a:r>
          </a:p>
          <a:p>
            <a:pPr lvl="1"/>
            <a:r>
              <a:rPr lang="en-GB"/>
              <a:t>Getting advice</a:t>
            </a:r>
          </a:p>
          <a:p>
            <a:pPr lvl="1"/>
            <a:r>
              <a:rPr lang="en-GB"/>
              <a:t>Getting help</a:t>
            </a:r>
          </a:p>
          <a:p>
            <a:pPr lvl="1"/>
            <a:r>
              <a:rPr lang="en-GB"/>
              <a:t>Getting more help</a:t>
            </a:r>
          </a:p>
          <a:p>
            <a:pPr lvl="1"/>
            <a:r>
              <a:rPr lang="en-GB"/>
              <a:t>Getting risk support</a:t>
            </a:r>
          </a:p>
          <a:p>
            <a:pPr lvl="1"/>
            <a:endParaRPr lang="en-GB"/>
          </a:p>
          <a:p>
            <a:pPr lvl="1"/>
            <a:endParaRPr lang="en-GB"/>
          </a:p>
        </p:txBody>
      </p:sp>
    </p:spTree>
    <p:extLst>
      <p:ext uri="{BB962C8B-B14F-4D97-AF65-F5344CB8AC3E}">
        <p14:creationId xmlns:p14="http://schemas.microsoft.com/office/powerpoint/2010/main" val="2976347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8A23-0F80-8A68-D18D-C13DC1A8BB6C}"/>
              </a:ext>
            </a:extLst>
          </p:cNvPr>
          <p:cNvSpPr>
            <a:spLocks noGrp="1"/>
          </p:cNvSpPr>
          <p:nvPr>
            <p:ph type="title"/>
          </p:nvPr>
        </p:nvSpPr>
        <p:spPr/>
        <p:txBody>
          <a:bodyPr/>
          <a:lstStyle/>
          <a:p>
            <a:r>
              <a:rPr lang="en-GB">
                <a:latin typeface="Arial"/>
                <a:cs typeface="Arial"/>
              </a:rPr>
              <a:t>Presentation slides and handouts</a:t>
            </a:r>
            <a:endParaRPr lang="en-GB"/>
          </a:p>
        </p:txBody>
      </p:sp>
      <p:sp>
        <p:nvSpPr>
          <p:cNvPr id="3" name="Content Placeholder 2">
            <a:extLst>
              <a:ext uri="{FF2B5EF4-FFF2-40B4-BE49-F238E27FC236}">
                <a16:creationId xmlns:a16="http://schemas.microsoft.com/office/drawing/2014/main" id="{06B54875-609C-00CA-489E-0DA29A31F7F6}"/>
              </a:ext>
            </a:extLst>
          </p:cNvPr>
          <p:cNvSpPr>
            <a:spLocks noGrp="1"/>
          </p:cNvSpPr>
          <p:nvPr>
            <p:ph idx="1"/>
          </p:nvPr>
        </p:nvSpPr>
        <p:spPr/>
        <p:txBody>
          <a:bodyPr vert="horz" lIns="91440" tIns="45720" rIns="91440" bIns="45720" rtlCol="0" anchor="t">
            <a:normAutofit/>
          </a:bodyPr>
          <a:lstStyle/>
          <a:p>
            <a:r>
              <a:rPr lang="en-GB">
                <a:latin typeface="Arial"/>
                <a:cs typeface="Arial"/>
              </a:rPr>
              <a:t>All presentation slides and handouts will be available on </a:t>
            </a:r>
            <a:r>
              <a:rPr lang="en-GB" err="1">
                <a:latin typeface="Arial"/>
                <a:cs typeface="Arial"/>
              </a:rPr>
              <a:t>CYPSinfo</a:t>
            </a:r>
            <a:r>
              <a:rPr lang="en-GB">
                <a:latin typeface="Arial"/>
                <a:cs typeface="Arial"/>
              </a:rPr>
              <a:t> SENCO Networks. </a:t>
            </a:r>
          </a:p>
          <a:p>
            <a:r>
              <a:rPr lang="en-GB">
                <a:latin typeface="Arial"/>
                <a:cs typeface="Arial"/>
              </a:rPr>
              <a:t>All previous presentations can be located here. </a:t>
            </a:r>
          </a:p>
          <a:p>
            <a:endParaRPr lang="en-GB"/>
          </a:p>
          <a:p>
            <a:endParaRPr lang="en-GB"/>
          </a:p>
          <a:p>
            <a:r>
              <a:rPr lang="en-GB">
                <a:latin typeface="Arial"/>
                <a:cs typeface="Arial"/>
              </a:rPr>
              <a:t>NYES Early Years Page will be launched soon! </a:t>
            </a:r>
          </a:p>
        </p:txBody>
      </p:sp>
    </p:spTree>
    <p:extLst>
      <p:ext uri="{BB962C8B-B14F-4D97-AF65-F5344CB8AC3E}">
        <p14:creationId xmlns:p14="http://schemas.microsoft.com/office/powerpoint/2010/main" val="2458980864"/>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df75f7-f150-4a56-9949-263a6c7219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9CA09458BFB547A1474B8CFE91A9F9" ma:contentTypeVersion="13" ma:contentTypeDescription="Create a new document." ma:contentTypeScope="" ma:versionID="b2c7f50d6737b57c3768f8bf171d3c6f">
  <xsd:schema xmlns:xsd="http://www.w3.org/2001/XMLSchema" xmlns:xs="http://www.w3.org/2001/XMLSchema" xmlns:p="http://schemas.microsoft.com/office/2006/metadata/properties" xmlns:ns2="8bdf75f7-f150-4a56-9949-263a6c721930" xmlns:ns3="dd06ee78-4644-4ef2-a53d-d7a064909309" targetNamespace="http://schemas.microsoft.com/office/2006/metadata/properties" ma:root="true" ma:fieldsID="3c6d0f5b2fc3c0e6b6c786b818b5c55e" ns2:_="" ns3:_="">
    <xsd:import namespace="8bdf75f7-f150-4a56-9949-263a6c721930"/>
    <xsd:import namespace="dd06ee78-4644-4ef2-a53d-d7a064909309"/>
    <xsd:element name="properties">
      <xsd:complexType>
        <xsd:sequence>
          <xsd:element name="documentManagement">
            <xsd:complexType>
              <xsd:all>
                <xsd:element ref="ns2:lcf76f155ced4ddcb4097134ff3c332f"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df75f7-f150-4a56-9949-263a6c721930"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47a77f1-cf3c-4eb3-ad1c-cfadb09caf68" ma:termSetId="09814cd3-568e-fe90-9814-8d621ff8fb84" ma:anchorId="fba54fb3-c3e1-fe81-a776-ca4b69148c4d" ma:open="true" ma:isKeyword="false">
      <xsd:complexType>
        <xsd:sequence>
          <xsd:element ref="pc:Terms" minOccurs="0" maxOccurs="1"/>
        </xsd:sequence>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d06ee78-4644-4ef2-a53d-d7a06490930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6C895C-37E1-4EE4-BEB2-A61158C5DFB4}">
  <ds:schemaRefs>
    <ds:schemaRef ds:uri="http://schemas.microsoft.com/sharepoint/v3/contenttype/forms"/>
  </ds:schemaRefs>
</ds:datastoreItem>
</file>

<file path=customXml/itemProps2.xml><?xml version="1.0" encoding="utf-8"?>
<ds:datastoreItem xmlns:ds="http://schemas.openxmlformats.org/officeDocument/2006/customXml" ds:itemID="{4B540594-9720-4B4C-BDD2-1D74C6F0387F}">
  <ds:schemaRefs>
    <ds:schemaRef ds:uri="3fd193de-7a83-4ed7-9aff-fdf35a9d3c01"/>
    <ds:schemaRef ds:uri="8bdf75f7-f150-4a56-9949-263a6c721930"/>
    <ds:schemaRef ds:uri="a34d9b42-3804-45b2-a994-d5265fa32ea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CB9DD9A-537C-4148-AA6C-40862490F5E3}">
  <ds:schemaRefs>
    <ds:schemaRef ds:uri="8bdf75f7-f150-4a56-9949-263a6c721930"/>
    <ds:schemaRef ds:uri="dd06ee78-4644-4ef2-a53d-d7a0649093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NYC Powerpoint Template</Template>
  <TotalTime>2</TotalTime>
  <Words>6410</Words>
  <Application>Microsoft Office PowerPoint</Application>
  <PresentationFormat>Widescreen</PresentationFormat>
  <Paragraphs>451</Paragraphs>
  <Slides>58</Slides>
  <Notes>18</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58</vt:i4>
      </vt:variant>
    </vt:vector>
  </HeadingPairs>
  <TitlesOfParts>
    <vt:vector size="75" baseType="lpstr">
      <vt:lpstr>Amasis MT Pro Medium</vt:lpstr>
      <vt:lpstr>Aptos</vt:lpstr>
      <vt:lpstr>Arial</vt:lpstr>
      <vt:lpstr>Arial,Sans-Serif</vt:lpstr>
      <vt:lpstr>Calibri</vt:lpstr>
      <vt:lpstr>Calibri Light</vt:lpstr>
      <vt:lpstr>Calibri,Sans-Serif</vt:lpstr>
      <vt:lpstr>Canva Sans</vt:lpstr>
      <vt:lpstr>Courier New</vt:lpstr>
      <vt:lpstr>Lato</vt:lpstr>
      <vt:lpstr>Poppins Bold</vt:lpstr>
      <vt:lpstr>Poppins Bold Bold</vt:lpstr>
      <vt:lpstr>Segoe Print</vt:lpstr>
      <vt:lpstr>Segoe UI</vt:lpstr>
      <vt:lpstr>Symbol</vt:lpstr>
      <vt:lpstr>Wingdings</vt:lpstr>
      <vt:lpstr>Office Theme</vt:lpstr>
      <vt:lpstr>Early Years SENCO Network</vt:lpstr>
      <vt:lpstr>Agenda</vt:lpstr>
      <vt:lpstr>Early Years Foundation Stage Framework – updates September 2025 </vt:lpstr>
      <vt:lpstr>Safer eating  (EYFS Statutory Framework 2025: paragraphs 3.62 - 3.72) </vt:lpstr>
      <vt:lpstr>Safe sleep reminder </vt:lpstr>
      <vt:lpstr>Sleep support</vt:lpstr>
      <vt:lpstr>Brushing Teeth</vt:lpstr>
      <vt:lpstr>Dentist Makaton Prompt Cards</vt:lpstr>
      <vt:lpstr>PowerPoint Presentation</vt:lpstr>
      <vt:lpstr>Writing Framework Updates – July 2025  Key Guidance for Nursery Settings</vt:lpstr>
      <vt:lpstr>OFSTED Framework - Summary of Changes Relevant to SEND in Early Years</vt:lpstr>
      <vt:lpstr>Changes to SLCN team in the SEND hubs </vt:lpstr>
      <vt:lpstr>Early Years Drop ins. </vt:lpstr>
      <vt:lpstr>Your named Early Development Specialist Teachers (EDSTs) are...</vt:lpstr>
      <vt:lpstr>Communication Strategies </vt:lpstr>
      <vt:lpstr>PowerPoint Presentation</vt:lpstr>
      <vt:lpstr>PowerPoint Presentation</vt:lpstr>
      <vt:lpstr>PowerPoint Presentation</vt:lpstr>
      <vt:lpstr>Ways to develop joint attention </vt:lpstr>
      <vt:lpstr>Intensive Interaction </vt:lpstr>
      <vt:lpstr>Use of questioning...</vt:lpstr>
      <vt:lpstr>PowerPoint Presentation</vt:lpstr>
      <vt:lpstr>So how might this look in practice?</vt:lpstr>
      <vt:lpstr>More useful prompts for practitioners, for all children.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to remember…</vt:lpstr>
      <vt:lpstr>Updates – remember it's live  </vt:lpstr>
      <vt:lpstr>PowerPoint Presentation</vt:lpstr>
      <vt:lpstr>Solihull Approach </vt:lpstr>
      <vt:lpstr>Stronger Practice Hub </vt:lpstr>
      <vt:lpstr>Early Years in Mind </vt:lpstr>
      <vt:lpstr>Early Years Store themes</vt:lpstr>
      <vt:lpstr>PowerPoint Presentation</vt:lpstr>
      <vt:lpstr>The centre for early childhood explainer series. </vt:lpstr>
      <vt:lpstr>Unlocking Digital Online Training</vt:lpstr>
      <vt:lpstr>Next SENCO Network:</vt:lpstr>
      <vt:lpstr>Let’s Make Sense Together Service  Developing a virtual service for children and young people with sensory processing differences</vt:lpstr>
      <vt:lpstr>Sensory Processing in a Flash!</vt:lpstr>
      <vt:lpstr>Let’s Make Sense Together Service  Developing a virtual service for children and young people with sensory processing differences  Information gathered at the start of the service improvement</vt:lpstr>
      <vt:lpstr> Our vision was for a sensory virtual service aligning with the current shift toward digital healthcare solutions and with a strong evidence base. We hope the approach outlined could have a profound impact on both the individual child and the broader community that supports them. Here’s how we hope to achieve this </vt:lpstr>
      <vt:lpstr>Summary of feedback from meeting with North Yorkshire Parent Carer Voice &amp; York Parent Carer Forum:</vt:lpstr>
      <vt:lpstr>Let’s Make Sense Together Service Videos </vt:lpstr>
      <vt:lpstr>Let’s Make Sense Together Service Routine patient journey for those referred to York and Scarborough Children’s Therapy Service</vt:lpstr>
      <vt:lpstr>LMST service provision in Tiers:</vt:lpstr>
      <vt:lpstr>PowerPoint Presentation</vt:lpstr>
      <vt:lpstr>PowerPoint Presentation</vt:lpstr>
      <vt:lpstr>PowerPoint Presentation</vt:lpstr>
      <vt:lpstr>Further thoughts on the future…..</vt:lpstr>
      <vt:lpstr>Questions?</vt:lpstr>
      <vt:lpstr>Supporting children and young people with sensory processing differences in North Yorkshire and York </vt:lpstr>
      <vt:lpstr>Supporting children and young people with sensory processing differences in North Yorkshire and York</vt:lpstr>
      <vt:lpstr>Presentation slides and handouts</vt:lpstr>
    </vt:vector>
  </TitlesOfParts>
  <Company>North Yorkshire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Lynne Kilford</dc:creator>
  <cp:lastModifiedBy>Stacey Gould</cp:lastModifiedBy>
  <cp:revision>191</cp:revision>
  <dcterms:created xsi:type="dcterms:W3CDTF">2023-06-01T14:27:48Z</dcterms:created>
  <dcterms:modified xsi:type="dcterms:W3CDTF">2025-10-15T14:12:54Z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0x010100609CA09458BFB547A1474B8CFE91A9F9</vt:lpwstr>
  </property>
  <property fmtid="{D5CDD505-2E9C-101B-9397-08002B2CF9AE}" pid="3" name="MediaServiceImageTags">
    <vt:lpwstr/>
  </property>
  <property fmtid="{D5CDD505-2E9C-101B-9397-08002B2CF9AE}" pid="4" name="MSIP_Label_13f27b87-3675-4fb5-85ad-fce3efd3a6b0_Enabled">
    <vt:lpwstr>true</vt:lpwstr>
  </property>
  <property fmtid="{D5CDD505-2E9C-101B-9397-08002B2CF9AE}" pid="5" name="MSIP_Label_13f27b87-3675-4fb5-85ad-fce3efd3a6b0_SetDate">
    <vt:lpwstr>2024-10-04T07:30:55Z</vt:lpwstr>
  </property>
  <property fmtid="{D5CDD505-2E9C-101B-9397-08002B2CF9AE}" pid="6" name="MSIP_Label_13f27b87-3675-4fb5-85ad-fce3efd3a6b0_Method">
    <vt:lpwstr>Standard</vt:lpwstr>
  </property>
  <property fmtid="{D5CDD505-2E9C-101B-9397-08002B2CF9AE}" pid="7" name="MSIP_Label_13f27b87-3675-4fb5-85ad-fce3efd3a6b0_Name">
    <vt:lpwstr>OFFICIAL - SENSITIVE</vt:lpwstr>
  </property>
  <property fmtid="{D5CDD505-2E9C-101B-9397-08002B2CF9AE}" pid="8" name="MSIP_Label_13f27b87-3675-4fb5-85ad-fce3efd3a6b0_SiteId">
    <vt:lpwstr>ad3d9c73-9830-44a1-b487-e1055441c70e</vt:lpwstr>
  </property>
  <property fmtid="{D5CDD505-2E9C-101B-9397-08002B2CF9AE}" pid="9" name="MSIP_Label_13f27b87-3675-4fb5-85ad-fce3efd3a6b0_ActionId">
    <vt:lpwstr>d7a79aa1-c487-44ab-907b-381ef8155525</vt:lpwstr>
  </property>
  <property fmtid="{D5CDD505-2E9C-101B-9397-08002B2CF9AE}" pid="10" name="MSIP_Label_13f27b87-3675-4fb5-85ad-fce3efd3a6b0_ContentBits">
    <vt:lpwstr>2</vt:lpwstr>
  </property>
  <property fmtid="{D5CDD505-2E9C-101B-9397-08002B2CF9AE}" pid="11" name="ClassificationContentMarkingFooterLocations">
    <vt:lpwstr>Office Theme:7</vt:lpwstr>
  </property>
  <property fmtid="{D5CDD505-2E9C-101B-9397-08002B2CF9AE}" pid="12" name="ClassificationContentMarkingFooterText">
    <vt:lpwstr>OFFICIAL - SENSITIVE</vt:lpwstr>
  </property>
</Properties>
</file>