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8"/>
  </p:notesMasterIdLst>
  <p:sldIdLst>
    <p:sldId id="258" r:id="rId5"/>
    <p:sldId id="257" r:id="rId6"/>
    <p:sldId id="415" r:id="rId7"/>
    <p:sldId id="434" r:id="rId8"/>
    <p:sldId id="259" r:id="rId9"/>
    <p:sldId id="260" r:id="rId10"/>
    <p:sldId id="269" r:id="rId11"/>
    <p:sldId id="270" r:id="rId12"/>
    <p:sldId id="271" r:id="rId13"/>
    <p:sldId id="272" r:id="rId14"/>
    <p:sldId id="432" r:id="rId15"/>
    <p:sldId id="273" r:id="rId16"/>
    <p:sldId id="276" r:id="rId17"/>
    <p:sldId id="409" r:id="rId18"/>
    <p:sldId id="410" r:id="rId19"/>
    <p:sldId id="275" r:id="rId20"/>
    <p:sldId id="274" r:id="rId21"/>
    <p:sldId id="454" r:id="rId22"/>
    <p:sldId id="455" r:id="rId23"/>
    <p:sldId id="465" r:id="rId24"/>
    <p:sldId id="466" r:id="rId25"/>
    <p:sldId id="256" r:id="rId26"/>
    <p:sldId id="437" r:id="rId27"/>
    <p:sldId id="463" r:id="rId28"/>
    <p:sldId id="464" r:id="rId29"/>
    <p:sldId id="281" r:id="rId30"/>
    <p:sldId id="284" r:id="rId31"/>
    <p:sldId id="282" r:id="rId32"/>
    <p:sldId id="285" r:id="rId33"/>
    <p:sldId id="283" r:id="rId34"/>
    <p:sldId id="286" r:id="rId35"/>
    <p:sldId id="287" r:id="rId36"/>
    <p:sldId id="461" r:id="rId37"/>
    <p:sldId id="462" r:id="rId38"/>
    <p:sldId id="288" r:id="rId39"/>
    <p:sldId id="293" r:id="rId40"/>
    <p:sldId id="442" r:id="rId41"/>
    <p:sldId id="443" r:id="rId42"/>
    <p:sldId id="289" r:id="rId43"/>
    <p:sldId id="294" r:id="rId44"/>
    <p:sldId id="290" r:id="rId45"/>
    <p:sldId id="295" r:id="rId46"/>
    <p:sldId id="401" r:id="rId47"/>
    <p:sldId id="402" r:id="rId48"/>
    <p:sldId id="459" r:id="rId49"/>
    <p:sldId id="460" r:id="rId50"/>
    <p:sldId id="440" r:id="rId51"/>
    <p:sldId id="441" r:id="rId52"/>
    <p:sldId id="424" r:id="rId53"/>
    <p:sldId id="425" r:id="rId54"/>
    <p:sldId id="420" r:id="rId55"/>
    <p:sldId id="421" r:id="rId56"/>
    <p:sldId id="426" r:id="rId57"/>
    <p:sldId id="427" r:id="rId58"/>
    <p:sldId id="300" r:id="rId59"/>
    <p:sldId id="301" r:id="rId60"/>
    <p:sldId id="306" r:id="rId61"/>
    <p:sldId id="308" r:id="rId62"/>
    <p:sldId id="313" r:id="rId63"/>
    <p:sldId id="309" r:id="rId64"/>
    <p:sldId id="314" r:id="rId65"/>
    <p:sldId id="452" r:id="rId66"/>
    <p:sldId id="453" r:id="rId67"/>
    <p:sldId id="310" r:id="rId68"/>
    <p:sldId id="315" r:id="rId69"/>
    <p:sldId id="311" r:id="rId70"/>
    <p:sldId id="316" r:id="rId71"/>
    <p:sldId id="319" r:id="rId72"/>
    <p:sldId id="324" r:id="rId73"/>
    <p:sldId id="370" r:id="rId74"/>
    <p:sldId id="371" r:id="rId75"/>
    <p:sldId id="320" r:id="rId76"/>
    <p:sldId id="325" r:id="rId77"/>
    <p:sldId id="368" r:id="rId78"/>
    <p:sldId id="369" r:id="rId79"/>
    <p:sldId id="321" r:id="rId80"/>
    <p:sldId id="326" r:id="rId81"/>
    <p:sldId id="446" r:id="rId82"/>
    <p:sldId id="447" r:id="rId83"/>
    <p:sldId id="328" r:id="rId84"/>
    <p:sldId id="333" r:id="rId85"/>
    <p:sldId id="444" r:id="rId86"/>
    <p:sldId id="445" r:id="rId87"/>
    <p:sldId id="307" r:id="rId88"/>
    <p:sldId id="312" r:id="rId89"/>
    <p:sldId id="331" r:id="rId90"/>
    <p:sldId id="336" r:id="rId91"/>
    <p:sldId id="332" r:id="rId92"/>
    <p:sldId id="337" r:id="rId93"/>
    <p:sldId id="360" r:id="rId94"/>
    <p:sldId id="366" r:id="rId95"/>
    <p:sldId id="411" r:id="rId96"/>
    <p:sldId id="412" r:id="rId97"/>
    <p:sldId id="435" r:id="rId98"/>
    <p:sldId id="436" r:id="rId99"/>
    <p:sldId id="418" r:id="rId100"/>
    <p:sldId id="419" r:id="rId101"/>
    <p:sldId id="338" r:id="rId102"/>
    <p:sldId id="343" r:id="rId103"/>
    <p:sldId id="339" r:id="rId104"/>
    <p:sldId id="340" r:id="rId105"/>
    <p:sldId id="345" r:id="rId106"/>
    <p:sldId id="341" r:id="rId107"/>
    <p:sldId id="346" r:id="rId108"/>
    <p:sldId id="342" r:id="rId109"/>
    <p:sldId id="348" r:id="rId110"/>
    <p:sldId id="353" r:id="rId111"/>
    <p:sldId id="403" r:id="rId112"/>
    <p:sldId id="404" r:id="rId113"/>
    <p:sldId id="349" r:id="rId114"/>
    <p:sldId id="354" r:id="rId115"/>
    <p:sldId id="350" r:id="rId116"/>
    <p:sldId id="355" r:id="rId117"/>
    <p:sldId id="361" r:id="rId118"/>
    <p:sldId id="367" r:id="rId119"/>
    <p:sldId id="352" r:id="rId120"/>
    <p:sldId id="357" r:id="rId121"/>
    <p:sldId id="358" r:id="rId122"/>
    <p:sldId id="363" r:id="rId123"/>
    <p:sldId id="362" r:id="rId124"/>
    <p:sldId id="438" r:id="rId125"/>
    <p:sldId id="439" r:id="rId126"/>
    <p:sldId id="268" r:id="rId1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D8B5C6-3448-960A-B188-A9C83E0A923A}" name="Jennie Holt" initials="JH" userId="S::jennie.holt@northyorks.gov.uk::1e8707e7-c6df-4348-9712-9d1ba34756f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E14CE-B40A-48C6-B4C8-D2328ADB6F66}"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A350BD-6AB5-463B-86C6-0B2612E1BFCC}" type="slidenum">
              <a:rPr lang="en-GB" smtClean="0"/>
              <a:t>‹#›</a:t>
            </a:fld>
            <a:endParaRPr lang="en-GB"/>
          </a:p>
        </p:txBody>
      </p:sp>
    </p:spTree>
    <p:extLst>
      <p:ext uri="{BB962C8B-B14F-4D97-AF65-F5344CB8AC3E}">
        <p14:creationId xmlns:p14="http://schemas.microsoft.com/office/powerpoint/2010/main" val="485614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1A350BD-6AB5-463B-86C6-0B2612E1BFCC}" type="slidenum">
              <a:rPr lang="en-GB" smtClean="0"/>
              <a:t>27</a:t>
            </a:fld>
            <a:endParaRPr lang="en-GB"/>
          </a:p>
        </p:txBody>
      </p:sp>
    </p:spTree>
    <p:extLst>
      <p:ext uri="{BB962C8B-B14F-4D97-AF65-F5344CB8AC3E}">
        <p14:creationId xmlns:p14="http://schemas.microsoft.com/office/powerpoint/2010/main" val="2364858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1A350BD-6AB5-463B-86C6-0B2612E1BFCC}" type="slidenum">
              <a:rPr lang="en-GB" smtClean="0"/>
              <a:t>119</a:t>
            </a:fld>
            <a:endParaRPr lang="en-GB"/>
          </a:p>
        </p:txBody>
      </p:sp>
    </p:spTree>
    <p:extLst>
      <p:ext uri="{BB962C8B-B14F-4D97-AF65-F5344CB8AC3E}">
        <p14:creationId xmlns:p14="http://schemas.microsoft.com/office/powerpoint/2010/main" val="861015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0635" y="3830563"/>
            <a:ext cx="9144000" cy="727006"/>
          </a:xfrm>
        </p:spPr>
        <p:txBody>
          <a:bodyPr anchor="b">
            <a:normAutofit/>
          </a:bodyPr>
          <a:lstStyle>
            <a:lvl1pPr algn="l">
              <a:defRPr sz="4400"/>
            </a:lvl1pPr>
          </a:lstStyle>
          <a:p>
            <a:r>
              <a:rPr lang="en-GB"/>
              <a:t>Master title Arial Bold 44pt</a:t>
            </a:r>
          </a:p>
        </p:txBody>
      </p:sp>
      <p:sp>
        <p:nvSpPr>
          <p:cNvPr id="3" name="Subtitle 2"/>
          <p:cNvSpPr>
            <a:spLocks noGrp="1"/>
          </p:cNvSpPr>
          <p:nvPr>
            <p:ph type="subTitle" idx="1" hasCustomPrompt="1"/>
          </p:nvPr>
        </p:nvSpPr>
        <p:spPr>
          <a:xfrm>
            <a:off x="460635" y="4649644"/>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spTree>
    <p:extLst>
      <p:ext uri="{BB962C8B-B14F-4D97-AF65-F5344CB8AC3E}">
        <p14:creationId xmlns:p14="http://schemas.microsoft.com/office/powerpoint/2010/main" val="12052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592261"/>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1554480"/>
            <a:ext cx="10515600" cy="4622483"/>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4" name="Rectangle 3">
            <a:extLst>
              <a:ext uri="{FF2B5EF4-FFF2-40B4-BE49-F238E27FC236}">
                <a16:creationId xmlns:a16="http://schemas.microsoft.com/office/drawing/2014/main" id="{DD4ED1B6-AA86-1D1D-50FF-F713914893F2}"/>
              </a:ext>
            </a:extLst>
          </p:cNvPr>
          <p:cNvSpPr/>
          <p:nvPr userDrawn="1"/>
        </p:nvSpPr>
        <p:spPr>
          <a:xfrm>
            <a:off x="9817768" y="5630779"/>
            <a:ext cx="1909659" cy="8009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9105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573162"/>
            <a:ext cx="10515600" cy="707462"/>
          </a:xfrm>
        </p:spPr>
        <p:txBody>
          <a:bodyPr/>
          <a:lstStyle/>
          <a:p>
            <a:r>
              <a:rPr lang="en-GB"/>
              <a:t>Master title Arial Bold 44pt</a:t>
            </a:r>
          </a:p>
        </p:txBody>
      </p:sp>
      <p:sp>
        <p:nvSpPr>
          <p:cNvPr id="3" name="Content Placeholder 2"/>
          <p:cNvSpPr>
            <a:spLocks noGrp="1"/>
          </p:cNvSpPr>
          <p:nvPr>
            <p:ph idx="1" hasCustomPrompt="1"/>
          </p:nvPr>
        </p:nvSpPr>
        <p:spPr>
          <a:xfrm>
            <a:off x="464573" y="2369574"/>
            <a:ext cx="10515600" cy="3807389"/>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1329214374"/>
              </p:ext>
            </p:extLst>
          </p:nvPr>
        </p:nvGraphicFramePr>
        <p:xfrm>
          <a:off x="464573" y="4728578"/>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Tree>
    <p:extLst>
      <p:ext uri="{BB962C8B-B14F-4D97-AF65-F5344CB8AC3E}">
        <p14:creationId xmlns:p14="http://schemas.microsoft.com/office/powerpoint/2010/main" val="3446681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Master title Arial Bold 44pt</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TextBox 6"/>
          <p:cNvSpPr txBox="1"/>
          <p:nvPr>
            <p:extLst>
              <p:ext uri="{1162E1C5-73C7-4A58-AE30-91384D911F3F}">
                <p184:classification xmlns:p184="http://schemas.microsoft.com/office/powerpoint/2018/4/main" val="ftr"/>
              </p:ext>
            </p:extLst>
          </p:nvPr>
        </p:nvSpPr>
        <p:spPr>
          <a:xfrm>
            <a:off x="5557838" y="6642100"/>
            <a:ext cx="1104900" cy="152400"/>
          </a:xfrm>
          <a:prstGeom prst="rect">
            <a:avLst/>
          </a:prstGeom>
        </p:spPr>
        <p:txBody>
          <a:bodyPr horzOverflow="overflow" lIns="0" tIns="0" rIns="0" bIns="0">
            <a:spAutoFit/>
          </a:bodyPr>
          <a:lstStyle/>
          <a:p>
            <a:pPr algn="l"/>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OFFICIAL - SENSITIVE</a:t>
            </a:r>
          </a:p>
        </p:txBody>
      </p:sp>
    </p:spTree>
    <p:extLst>
      <p:ext uri="{BB962C8B-B14F-4D97-AF65-F5344CB8AC3E}">
        <p14:creationId xmlns:p14="http://schemas.microsoft.com/office/powerpoint/2010/main" val="11572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123.xml"/><Relationship Id="rId2" Type="http://schemas.openxmlformats.org/officeDocument/2006/relationships/slide" Target="slide6.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3" Type="http://schemas.openxmlformats.org/officeDocument/2006/relationships/slide" Target="slide30.xml"/><Relationship Id="rId18" Type="http://schemas.openxmlformats.org/officeDocument/2006/relationships/slide" Target="slide39.xml"/><Relationship Id="rId26" Type="http://schemas.openxmlformats.org/officeDocument/2006/relationships/slide" Target="slide56.xml"/><Relationship Id="rId39" Type="http://schemas.openxmlformats.org/officeDocument/2006/relationships/slide" Target="slide84.xml"/><Relationship Id="rId21" Type="http://schemas.openxmlformats.org/officeDocument/2006/relationships/slide" Target="slide45.xml"/><Relationship Id="rId34" Type="http://schemas.openxmlformats.org/officeDocument/2006/relationships/slide" Target="slide72.xml"/><Relationship Id="rId42" Type="http://schemas.openxmlformats.org/officeDocument/2006/relationships/slide" Target="slide90.xml"/><Relationship Id="rId47" Type="http://schemas.openxmlformats.org/officeDocument/2006/relationships/slide" Target="slide100.xml"/><Relationship Id="rId50" Type="http://schemas.openxmlformats.org/officeDocument/2006/relationships/slide" Target="slide105.xml"/><Relationship Id="rId55" Type="http://schemas.openxmlformats.org/officeDocument/2006/relationships/slide" Target="slide114.xml"/><Relationship Id="rId7" Type="http://schemas.openxmlformats.org/officeDocument/2006/relationships/slide" Target="slide18.xml"/><Relationship Id="rId2" Type="http://schemas.openxmlformats.org/officeDocument/2006/relationships/slide" Target="slide7.xml"/><Relationship Id="rId16" Type="http://schemas.openxmlformats.org/officeDocument/2006/relationships/slide" Target="slide35.xml"/><Relationship Id="rId29" Type="http://schemas.openxmlformats.org/officeDocument/2006/relationships/slide" Target="slide62.xml"/><Relationship Id="rId11" Type="http://schemas.openxmlformats.org/officeDocument/2006/relationships/slide" Target="slide26.xml"/><Relationship Id="rId24" Type="http://schemas.openxmlformats.org/officeDocument/2006/relationships/slide" Target="slide53.xml"/><Relationship Id="rId32" Type="http://schemas.openxmlformats.org/officeDocument/2006/relationships/slide" Target="slide66.xml"/><Relationship Id="rId37" Type="http://schemas.openxmlformats.org/officeDocument/2006/relationships/slide" Target="slide78.xml"/><Relationship Id="rId40" Type="http://schemas.openxmlformats.org/officeDocument/2006/relationships/slide" Target="slide86.xml"/><Relationship Id="rId45" Type="http://schemas.openxmlformats.org/officeDocument/2006/relationships/slide" Target="slide98.xml"/><Relationship Id="rId53" Type="http://schemas.openxmlformats.org/officeDocument/2006/relationships/slide" Target="slide110.xml"/><Relationship Id="rId58" Type="http://schemas.openxmlformats.org/officeDocument/2006/relationships/slide" Target="slide120.xml"/><Relationship Id="rId5" Type="http://schemas.openxmlformats.org/officeDocument/2006/relationships/slide" Target="slide14.xml"/><Relationship Id="rId19" Type="http://schemas.openxmlformats.org/officeDocument/2006/relationships/slide" Target="slide41.xml"/><Relationship Id="rId4" Type="http://schemas.openxmlformats.org/officeDocument/2006/relationships/slide" Target="slide12.xml"/><Relationship Id="rId9" Type="http://schemas.openxmlformats.org/officeDocument/2006/relationships/slide" Target="slide22.xml"/><Relationship Id="rId14" Type="http://schemas.openxmlformats.org/officeDocument/2006/relationships/slide" Target="slide32.xml"/><Relationship Id="rId22" Type="http://schemas.openxmlformats.org/officeDocument/2006/relationships/slide" Target="slide49.xml"/><Relationship Id="rId27" Type="http://schemas.openxmlformats.org/officeDocument/2006/relationships/slide" Target="slide58.xml"/><Relationship Id="rId30" Type="http://schemas.openxmlformats.org/officeDocument/2006/relationships/slide" Target="slide80.xml"/><Relationship Id="rId35" Type="http://schemas.openxmlformats.org/officeDocument/2006/relationships/slide" Target="slide70.xml"/><Relationship Id="rId43" Type="http://schemas.openxmlformats.org/officeDocument/2006/relationships/slide" Target="slide92.xml"/><Relationship Id="rId48" Type="http://schemas.openxmlformats.org/officeDocument/2006/relationships/slide" Target="slide101.xml"/><Relationship Id="rId56" Type="http://schemas.openxmlformats.org/officeDocument/2006/relationships/slide" Target="slide116.xml"/><Relationship Id="rId8" Type="http://schemas.openxmlformats.org/officeDocument/2006/relationships/slide" Target="slide20.xml"/><Relationship Id="rId51" Type="http://schemas.openxmlformats.org/officeDocument/2006/relationships/slide" Target="slide106.xml"/><Relationship Id="rId3" Type="http://schemas.openxmlformats.org/officeDocument/2006/relationships/slide" Target="slide9.xml"/><Relationship Id="rId12" Type="http://schemas.openxmlformats.org/officeDocument/2006/relationships/slide" Target="slide28.xml"/><Relationship Id="rId17" Type="http://schemas.openxmlformats.org/officeDocument/2006/relationships/slide" Target="slide37.xml"/><Relationship Id="rId25" Type="http://schemas.openxmlformats.org/officeDocument/2006/relationships/slide" Target="slide55.xml"/><Relationship Id="rId33" Type="http://schemas.openxmlformats.org/officeDocument/2006/relationships/slide" Target="slide68.xml"/><Relationship Id="rId38" Type="http://schemas.openxmlformats.org/officeDocument/2006/relationships/slide" Target="slide82.xml"/><Relationship Id="rId46" Type="http://schemas.openxmlformats.org/officeDocument/2006/relationships/slide" Target="slide96.xml"/><Relationship Id="rId59" Type="http://schemas.openxmlformats.org/officeDocument/2006/relationships/slide" Target="slide121.xml"/><Relationship Id="rId20" Type="http://schemas.openxmlformats.org/officeDocument/2006/relationships/slide" Target="slide43.xml"/><Relationship Id="rId41" Type="http://schemas.openxmlformats.org/officeDocument/2006/relationships/slide" Target="slide88.xml"/><Relationship Id="rId54" Type="http://schemas.openxmlformats.org/officeDocument/2006/relationships/slide" Target="slide112.xml"/><Relationship Id="rId1" Type="http://schemas.openxmlformats.org/officeDocument/2006/relationships/slideLayout" Target="../slideLayouts/slideLayout2.xml"/><Relationship Id="rId6" Type="http://schemas.openxmlformats.org/officeDocument/2006/relationships/slide" Target="slide16.xml"/><Relationship Id="rId15" Type="http://schemas.openxmlformats.org/officeDocument/2006/relationships/slide" Target="slide33.xml"/><Relationship Id="rId23" Type="http://schemas.openxmlformats.org/officeDocument/2006/relationships/slide" Target="slide51.xml"/><Relationship Id="rId28" Type="http://schemas.openxmlformats.org/officeDocument/2006/relationships/slide" Target="slide60.xml"/><Relationship Id="rId36" Type="http://schemas.openxmlformats.org/officeDocument/2006/relationships/slide" Target="slide76.xml"/><Relationship Id="rId49" Type="http://schemas.openxmlformats.org/officeDocument/2006/relationships/slide" Target="slide103.xml"/><Relationship Id="rId57" Type="http://schemas.openxmlformats.org/officeDocument/2006/relationships/slide" Target="slide118.xml"/><Relationship Id="rId10" Type="http://schemas.openxmlformats.org/officeDocument/2006/relationships/slide" Target="slide24.xml"/><Relationship Id="rId31" Type="http://schemas.openxmlformats.org/officeDocument/2006/relationships/slide" Target="slide64.xml"/><Relationship Id="rId44" Type="http://schemas.openxmlformats.org/officeDocument/2006/relationships/slide" Target="slide94.xml"/><Relationship Id="rId52" Type="http://schemas.openxmlformats.org/officeDocument/2006/relationships/slide" Target="slide108.xml"/></Relationships>
</file>

<file path=ppt/slides/_rels/slide7.xml.rels><?xml version="1.0" encoding="UTF-8" standalone="yes"?>
<Relationships xmlns="http://schemas.openxmlformats.org/package/2006/relationships"><Relationship Id="rId3" Type="http://schemas.openxmlformats.org/officeDocument/2006/relationships/hyperlink" Target="http://www.adastrauk.co.uk/" TargetMode="External"/><Relationship Id="rId2" Type="http://schemas.openxmlformats.org/officeDocument/2006/relationships/hyperlink" Target="mailto:info@adastrayork.co.uk"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dn.prod.website-files.com/640ef8c6050c8c8544d1479e/64e74bb3b693389a77ee2581_Sample-AUT-Student-Report.pdf" TargetMode="External"/><Relationship Id="rId2" Type="http://schemas.openxmlformats.org/officeDocument/2006/relationships/hyperlink" Target="http://www.apricotlearningonline.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hyperlink" Target="mailto:info@animalsinreach.co.u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autismangels.co.uk/" TargetMode="External"/><Relationship Id="rId2" Type="http://schemas.openxmlformats.org/officeDocument/2006/relationships/hyperlink" Target="mailto:info@autismangels.co.uk"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bilbroughcc.plus.com/" TargetMode="External"/><Relationship Id="rId2" Type="http://schemas.openxmlformats.org/officeDocument/2006/relationships/hyperlink" Target="mailto:countryclassroombcc@gmail.com"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kate.hudsonbudupwood@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budupwood.co.u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ambridgeonlineeducation.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artcoursework.com/course/foundation-art/" TargetMode="External"/><Relationship Id="rId2" Type="http://schemas.openxmlformats.org/officeDocument/2006/relationships/hyperlink" Target="https://artcoursework.com/course/seg-ar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oasttuition.co.uk/" TargetMode="External"/><Relationship Id="rId2" Type="http://schemas.openxmlformats.org/officeDocument/2006/relationships/hyperlink" Target="mailto:admin@coasttuition.co.uk"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slide" Target="slide5.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nargis@connect2education.co.uk" TargetMode="External"/><Relationship Id="rId2" Type="http://schemas.openxmlformats.org/officeDocument/2006/relationships/hyperlink" Target="mailto:info@connect2education.co.uk" TargetMode="Externa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slide" Target="slide5.xml"/><Relationship Id="rId4" Type="http://schemas.openxmlformats.org/officeDocument/2006/relationships/hyperlink" Target="http://www.connect2education.co.uk/"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ornclosecarefarm.com/" TargetMode="External"/><Relationship Id="rId2" Type="http://schemas.openxmlformats.org/officeDocument/2006/relationships/hyperlink" Target="mailto:cornclosecarefarm@btinternet.com"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ravenprs.org.uk/" TargetMode="External"/><Relationship Id="rId2" Type="http://schemas.openxmlformats.org/officeDocument/2006/relationships/hyperlink" Target="mailto:information@cravenprs.org"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darlington.ac.uk/" TargetMode="External"/><Relationship Id="rId2" Type="http://schemas.openxmlformats.org/officeDocument/2006/relationships/hyperlink" Target="mailto:jedavison@darlington.ac.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eton-academy.uk/" TargetMode="External"/><Relationship Id="rId2" Type="http://schemas.openxmlformats.org/officeDocument/2006/relationships/hyperlink" Target="mailto:admission@eton-academy.net"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evolvesportsacademy.com/" TargetMode="External"/><Relationship Id="rId2" Type="http://schemas.openxmlformats.org/officeDocument/2006/relationships/hyperlink" Target="mailto:michaelsnaith@evolvesportsacademy.com"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farmeducation.co.uk/" TargetMode="External"/><Relationship Id="rId2" Type="http://schemas.openxmlformats.org/officeDocument/2006/relationships/hyperlink" Target="mailto:rob@farmadventure.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18.jpeg"/></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firstclasslearning.co.uk/tuition-centres/darlington/" TargetMode="External"/><Relationship Id="rId2" Type="http://schemas.openxmlformats.org/officeDocument/2006/relationships/hyperlink" Target="mailto:darlington@firstclasslearning.co.uk"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slide" Target="slide5.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freshstartineducation.co.uk/" TargetMode="External"/><Relationship Id="rId2" Type="http://schemas.openxmlformats.org/officeDocument/2006/relationships/hyperlink" Target="mailto:referrals@freshstartedu.co.uk"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Kristian.moore@futurefocusap.co.uk" TargetMode="External"/><Relationship Id="rId2" Type="http://schemas.openxmlformats.org/officeDocument/2006/relationships/hyperlink" Target="mailto:kyle.smith@futurefocusap.co.uk"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slide" Target="slide5.xml"/><Relationship Id="rId4" Type="http://schemas.openxmlformats.org/officeDocument/2006/relationships/hyperlink" Target="http://www.futurefocusap.co.uk/"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gabrielle@gcpstrategies.co.uk" TargetMode="External"/><Relationship Id="rId2" Type="http://schemas.openxmlformats.org/officeDocument/2006/relationships/hyperlink" Target="mailto:sam@gcpstrategies.co.uk"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slide" Target="slide5.xml"/><Relationship Id="rId4" Type="http://schemas.openxmlformats.org/officeDocument/2006/relationships/hyperlink" Target="http://www.gcpstrategies.co.uk/"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geckocommunity.org.uk/" TargetMode="External"/><Relationship Id="rId2" Type="http://schemas.openxmlformats.org/officeDocument/2006/relationships/hyperlink" Target="mailto:admin@geckocommunity.org.uk"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slide" Target="slide5.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hrprs.co.uk/" TargetMode="External"/><Relationship Id="rId2" Type="http://schemas.openxmlformats.org/officeDocument/2006/relationships/hyperlink" Target="mailto:lwild@hrprs.n-yorks.sch.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25.jpeg"/></Relationships>
</file>

<file path=ppt/slides/_rels/slide56.xml.rels><?xml version="1.0" encoding="UTF-8" standalone="yes"?>
<Relationships xmlns="http://schemas.openxmlformats.org/package/2006/relationships"><Relationship Id="rId3" Type="http://schemas.openxmlformats.org/officeDocument/2006/relationships/hyperlink" Target="http://www.horizon-hub.co.uk/" TargetMode="External"/><Relationship Id="rId2" Type="http://schemas.openxmlformats.org/officeDocument/2006/relationships/hyperlink" Target="mailto:kerryshaw@horizon-hub.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26.jpeg"/></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kipmcgrath.co.uk/harrogate" TargetMode="External"/><Relationship Id="rId2" Type="http://schemas.openxmlformats.org/officeDocument/2006/relationships/hyperlink" Target="mailto:harrogate@kipmcgrath.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kipmcgrath.co.uk/selby" TargetMode="External"/><Relationship Id="rId2" Type="http://schemas.openxmlformats.org/officeDocument/2006/relationships/hyperlink" Target="mailto:selby@kipmcgrath.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28.jpeg"/></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leedscitycollege.ac.uk/courses-apprenticeships/courses/14-plus-apprenticeship-academy/"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lcb.ac.uk/" TargetMode="External"/><Relationship Id="rId2" Type="http://schemas.openxmlformats.org/officeDocument/2006/relationships/hyperlink" Target="mailto:jclancy@lcb.ac.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31.png"/></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mbro.ac.uk/" TargetMode="External"/><Relationship Id="rId2" Type="http://schemas.openxmlformats.org/officeDocument/2006/relationships/hyperlink" Target="mailto:j.cairns@mbro.ac.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32.jpeg"/></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minervavirtual.com/" TargetMode="External"/><Relationship Id="rId2" Type="http://schemas.openxmlformats.org/officeDocument/2006/relationships/hyperlink" Target="mailto:admissions@minervavirtual.com"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mindjam.org.uk/" TargetMode="External"/><Relationship Id="rId2" Type="http://schemas.openxmlformats.org/officeDocument/2006/relationships/hyperlink" Target="mailto:hello@mindjam.org.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www.moreeducation.co.ukk/" TargetMode="External"/><Relationship Id="rId2" Type="http://schemas.openxmlformats.org/officeDocument/2006/relationships/hyperlink" Target="mailto:hello@moreeducation.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35.png"/></Relationships>
</file>

<file path=ppt/slides/_rels/slide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nisai.com/"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7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outdoored.co.uk/" TargetMode="External"/><Relationship Id="rId2" Type="http://schemas.openxmlformats.org/officeDocument/2006/relationships/hyperlink" Target="mailto:outdooreducation@northyorks.gov.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38.jpeg"/></Relationships>
</file>

<file path=ppt/slides/_rels/slide8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nudgeeducation.co.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www.nudgeeducation.co.uk/" TargetMode="External"/><Relationship Id="rId4" Type="http://schemas.openxmlformats.org/officeDocument/2006/relationships/hyperlink" Target="mailto:emily.baty@nudgeeducation.co.uk"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www.kbeducation.co.uk/" TargetMode="External"/><Relationship Id="rId2" Type="http://schemas.openxmlformats.org/officeDocument/2006/relationships/hyperlink" Target="mailto:office@kbeducation.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0.png"/></Relationships>
</file>

<file path=ppt/slides/_rels/slide8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www.princes-trust.org.uk/" TargetMode="External"/><Relationship Id="rId2" Type="http://schemas.openxmlformats.org/officeDocument/2006/relationships/hyperlink" Target="mailto:Sarah.pearce@princes-trust.org.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1.png"/></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principalteachers.co.uk/" TargetMode="External"/><Relationship Id="rId2" Type="http://schemas.openxmlformats.org/officeDocument/2006/relationships/hyperlink" Target="mailto:yorkshire@principalteachers.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3.jpeg"/></Relationships>
</file>

<file path=ppt/slides/_rels/slide8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www.prosperoteaching.com/" TargetMode="External"/><Relationship Id="rId2" Type="http://schemas.openxmlformats.org/officeDocument/2006/relationships/hyperlink" Target="mailto:hollyh@prosperoteaching.com"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44.png"/></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protocol-education.com/" TargetMode="External"/><Relationship Id="rId2" Type="http://schemas.openxmlformats.org/officeDocument/2006/relationships/hyperlink" Target="mailto:Branch-Leedssend@protocol-education.com" TargetMode="Externa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slide" Target="slide5.xml"/></Relationships>
</file>

<file path=ppt/slides/_rels/slide9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www.right-trax.com/" TargetMode="External"/><Relationship Id="rId2" Type="http://schemas.openxmlformats.org/officeDocument/2006/relationships/hyperlink" Target="mailto:rightraxc@aol.com"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slide" Target="slide5.xml"/></Relationships>
</file>

<file path=ppt/slides/_rels/slide9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www.ryedalespecialfamilies.org.uk/"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9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www.scarboroughpru.n-yorks.sch.uk/"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01.xml.rels><?xml version="1.0" encoding="UTF-8" standalone="yes"?>
<Relationships xmlns="http://schemas.openxmlformats.org/package/2006/relationships"><Relationship Id="rId3" Type="http://schemas.openxmlformats.org/officeDocument/2006/relationships/hyperlink" Target="https://selby.ac.uk/" TargetMode="External"/><Relationship Id="rId2" Type="http://schemas.openxmlformats.org/officeDocument/2006/relationships/hyperlink" Target="mailto:stockdalel@selby.ac.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50.jpeg"/></Relationships>
</file>

<file path=ppt/slides/_rels/slide10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skape-centre.co.uk/" TargetMode="External"/><Relationship Id="rId2" Type="http://schemas.openxmlformats.org/officeDocument/2006/relationships/hyperlink" Target="mailto:Kellywatson@skape-centre.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51.png"/></Relationships>
</file>

<file path=ppt/slides/_rels/slide1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swharrogate.org.ukk/" TargetMode="External"/><Relationship Id="rId2" Type="http://schemas.openxmlformats.org/officeDocument/2006/relationships/hyperlink" Target="mailto:info@swharrogate.org.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52.png"/></Relationships>
</file>

<file path=ppt/slides/_rels/slide106.xml.rels><?xml version="1.0" encoding="UTF-8" standalone="yes"?>
<Relationships xmlns="http://schemas.openxmlformats.org/package/2006/relationships"><Relationship Id="rId3" Type="http://schemas.openxmlformats.org/officeDocument/2006/relationships/hyperlink" Target="http://www.striveforeducation.co.uk/" TargetMode="External"/><Relationship Id="rId2" Type="http://schemas.openxmlformats.org/officeDocument/2006/relationships/hyperlink" Target="mailto:info@striveforeducation.co.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53.png"/></Relationships>
</file>

<file path=ppt/slides/_rels/slide10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www.sugarmanhealth.com/" TargetMode="External"/><Relationship Id="rId2" Type="http://schemas.openxmlformats.org/officeDocument/2006/relationships/hyperlink" Target="mailto:sharon.mohan@sugarman.co.uk"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www.targetedprovision.com/" TargetMode="External"/><Relationship Id="rId2" Type="http://schemas.openxmlformats.org/officeDocument/2006/relationships/hyperlink" Target="mailto:referrals@targetedprovision.com"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slide" Target="slide5.xml"/><Relationship Id="rId4" Type="http://schemas.openxmlformats.org/officeDocument/2006/relationships/hyperlink" Target="https://www.targetedprovision.com/safeguarding"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www.teachmehappy.co.uk/"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1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www.tp-tutors.com/" TargetMode="External"/><Relationship Id="rId2" Type="http://schemas.openxmlformats.org/officeDocument/2006/relationships/hyperlink" Target="mailto:northeasttuition@teachingpersonnel.com"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57.png"/></Relationships>
</file>

<file path=ppt/slides/_rels/slide11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mailto:barnoldswick@thealternativeschool.co.uk" TargetMode="External"/><Relationship Id="rId2" Type="http://schemas.openxmlformats.org/officeDocument/2006/relationships/hyperlink" Target="mailto:kirstys@thealternativeschool.co.uk" TargetMode="Externa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58.jpeg"/><Relationship Id="rId4" Type="http://schemas.openxmlformats.org/officeDocument/2006/relationships/hyperlink" Target="http://www.thealternativeschool.co.uk/" TargetMode="External"/></Relationships>
</file>

<file path=ppt/slides/_rels/slide11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www.welburn-hall.n-yorks.sch.uk/the_orchard.html" TargetMode="External"/><Relationship Id="rId2" Type="http://schemas.openxmlformats.org/officeDocument/2006/relationships/hyperlink" Target="mailto:d.scaling@welburn-hall.n-yorks.sch.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60.png"/></Relationships>
</file>

<file path=ppt/slides/_rels/slide1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www.therubiconcentre-northyorks.co.uk/" TargetMode="External"/><Relationship Id="rId2" Type="http://schemas.openxmlformats.org/officeDocument/2006/relationships/hyperlink" Target="mailto:admin@selbyprs.n-yorks.sch.uk" TargetMode="Externa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image" Target="../media/image61.png"/></Relationships>
</file>

<file path=ppt/slides/_rels/slide121.xml.rels><?xml version="1.0" encoding="UTF-8" standalone="yes"?>
<Relationships xmlns="http://schemas.openxmlformats.org/package/2006/relationships"><Relationship Id="rId3" Type="http://schemas.openxmlformats.org/officeDocument/2006/relationships/hyperlink" Target="http://www.threadnidd.co.uk/" TargetMode="External"/><Relationship Id="rId2" Type="http://schemas.openxmlformats.org/officeDocument/2006/relationships/hyperlink" Target="mailto:kerry@threadnidd.co.uk" TargetMode="Externa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12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openxmlformats.org/officeDocument/2006/relationships/hyperlink" Target="https://www.gov.uk/government/publications/keeping-children-safe-in-education--2" TargetMode="External"/><Relationship Id="rId3" Type="http://schemas.openxmlformats.org/officeDocument/2006/relationships/hyperlink" Target="https://cyps.northyorks.gov.uk/sites/default/files/SEND/Alternative%20Provision/NYC%20Alternative%20Provision%20Guidance%20March%2025.pdf" TargetMode="External"/><Relationship Id="rId7" Type="http://schemas.openxmlformats.org/officeDocument/2006/relationships/hyperlink" Target="https://www.legislation.gov.uk/ukpga/1996/56/section/19" TargetMode="External"/><Relationship Id="rId2" Type="http://schemas.openxmlformats.org/officeDocument/2006/relationships/hyperlink" Target="mailto:Wendy.Butterfield@northyorks.gov.uk" TargetMode="External"/><Relationship Id="rId1" Type="http://schemas.openxmlformats.org/officeDocument/2006/relationships/slideLayout" Target="../slideLayouts/slideLayout2.xml"/><Relationship Id="rId6" Type="http://schemas.openxmlformats.org/officeDocument/2006/relationships/hyperlink" Target="https://assets.publishing.service.gov.uk/media/67a1ee367da1f1ac64e5fe2c/Arranging_Alternative_Provision_-_A_Guide_for_Local_Authorities_and_Schools.pdf" TargetMode="External"/><Relationship Id="rId5" Type="http://schemas.openxmlformats.org/officeDocument/2006/relationships/hyperlink" Target="https://assets.publishing.service.gov.uk/media/68b082f223468ce937e0e94f/non-school-alternative-provision-voluntary-national-standards.pdf" TargetMode="External"/><Relationship Id="rId10" Type="http://schemas.openxmlformats.org/officeDocument/2006/relationships/slide" Target="slide5.xml"/><Relationship Id="rId4" Type="http://schemas.openxmlformats.org/officeDocument/2006/relationships/hyperlink" Target="https://assets.publishing.service.gov.uk/media/68b17bca3f3e5483efdba7ff/strengthening-protections-in-non-school-alternative-provision-government-response.pdf" TargetMode="External"/><Relationship Id="rId9" Type="http://schemas.openxmlformats.org/officeDocument/2006/relationships/hyperlink" Target="https://www.gov.uk/government/publications/working-together-to-improve-school-attend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830DC8-8CB0-4304-98AF-96D75BC44614}"/>
              </a:ext>
            </a:extLst>
          </p:cNvPr>
          <p:cNvSpPr>
            <a:spLocks noGrp="1"/>
          </p:cNvSpPr>
          <p:nvPr>
            <p:ph type="ctrTitle"/>
          </p:nvPr>
        </p:nvSpPr>
        <p:spPr/>
        <p:txBody>
          <a:bodyPr/>
          <a:lstStyle/>
          <a:p>
            <a:r>
              <a:rPr lang="en-GB"/>
              <a:t>Alternative Provision Directory</a:t>
            </a:r>
          </a:p>
        </p:txBody>
      </p:sp>
      <p:sp>
        <p:nvSpPr>
          <p:cNvPr id="5" name="Subtitle 4">
            <a:extLst>
              <a:ext uri="{FF2B5EF4-FFF2-40B4-BE49-F238E27FC236}">
                <a16:creationId xmlns:a16="http://schemas.microsoft.com/office/drawing/2014/main" id="{9FDA7029-5216-4A9B-A854-D8C00040A3BA}"/>
              </a:ext>
            </a:extLst>
          </p:cNvPr>
          <p:cNvSpPr>
            <a:spLocks noGrp="1"/>
          </p:cNvSpPr>
          <p:nvPr>
            <p:ph type="subTitle" idx="1"/>
          </p:nvPr>
        </p:nvSpPr>
        <p:spPr/>
        <p:txBody>
          <a:bodyPr vert="horz" lIns="91440" tIns="45720" rIns="91440" bIns="45720" rtlCol="0" anchor="t">
            <a:normAutofit lnSpcReduction="10000"/>
          </a:bodyPr>
          <a:lstStyle/>
          <a:p>
            <a:r>
              <a:rPr lang="en-GB" dirty="0">
                <a:latin typeface="Arial"/>
                <a:cs typeface="Arial"/>
              </a:rPr>
              <a:t>October 2026</a:t>
            </a:r>
            <a:endParaRPr lang="en-GB" dirty="0"/>
          </a:p>
        </p:txBody>
      </p:sp>
    </p:spTree>
    <p:extLst>
      <p:ext uri="{BB962C8B-B14F-4D97-AF65-F5344CB8AC3E}">
        <p14:creationId xmlns:p14="http://schemas.microsoft.com/office/powerpoint/2010/main" val="2591413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ED2C93-7789-A7CD-D9E5-ABADEE2863AD}"/>
              </a:ext>
            </a:extLst>
          </p:cNvPr>
          <p:cNvSpPr txBox="1"/>
          <p:nvPr/>
        </p:nvSpPr>
        <p:spPr>
          <a:xfrm>
            <a:off x="290512" y="236139"/>
            <a:ext cx="11610975" cy="6385722"/>
          </a:xfrm>
          <a:prstGeom prst="rect">
            <a:avLst/>
          </a:prstGeom>
          <a:solidFill>
            <a:schemeClr val="bg1"/>
          </a:solidFill>
        </p:spPr>
        <p:txBody>
          <a:bodyPr wrap="square">
            <a:spAutoFit/>
          </a:bodyPr>
          <a:lstStyle/>
          <a:p>
            <a:pPr algn="just">
              <a:lnSpc>
                <a:spcPct val="120000"/>
              </a:lnSpc>
              <a:spcBef>
                <a:spcPts val="0"/>
              </a:spcBef>
            </a:pPr>
            <a:r>
              <a:rPr lang="en-GB" sz="1800">
                <a:solidFill>
                  <a:srgbClr val="002060"/>
                </a:solidFill>
                <a:latin typeface="Calibri" panose="020F0502020204030204" pitchFamily="34" charset="0"/>
                <a:ea typeface="Calibri" panose="020F0502020204030204" pitchFamily="34" charset="0"/>
                <a:cs typeface="Calibri" panose="020F0502020204030204" pitchFamily="34" charset="0"/>
              </a:rPr>
              <a:t>The</a:t>
            </a: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 Alternative Provision Directory offers a list of organisations providing educational placements, who have at least met the </a:t>
            </a:r>
            <a:r>
              <a:rPr lang="en-GB" sz="1800" b="1">
                <a:solidFill>
                  <a:srgbClr val="002060"/>
                </a:solidFill>
                <a:effectLst/>
                <a:latin typeface="Calibri" panose="020F0502020204030204" pitchFamily="34" charset="0"/>
                <a:ea typeface="Calibri" panose="020F0502020204030204" pitchFamily="34" charset="0"/>
                <a:cs typeface="Calibri" panose="020F0502020204030204" pitchFamily="34" charset="0"/>
              </a:rPr>
              <a:t>minimum standards </a:t>
            </a: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to be listed, set by North Yorkshire Council. It is expected that this framework will be used by schools, academies, specialist providers and NYC specialist teams to source Alternative Education for Children and Young People who are:</a:t>
            </a:r>
          </a:p>
          <a:p>
            <a:pPr>
              <a:lnSpc>
                <a:spcPct val="120000"/>
              </a:lnSpc>
              <a:spcBef>
                <a:spcPts val="0"/>
              </a:spcBef>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At risk of exclusion from school;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Excluded from school on a fixed term basis;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At risk of disengaging from mainstream education;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Require additional support during a negotiated transfer between mainstream schools;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Otherwise require Alternative Education provision to meet their educational entitlement, for instance in line with an Education, Health and Care Plan;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Looked After Child with no school place.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20000"/>
              </a:lnSpc>
              <a:spcBef>
                <a:spcPts val="0"/>
              </a:spcBef>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This framework does not remove or amend any of the statutory obligations and duties upon schools /academies in relation to the provision of education or the exclusion of children and young people from school. Any child or young person placed in alternative education provision, remains on the roll of that school and responsibility for delivering the full-time education and all other duties in respect of that child remain with the school. </a:t>
            </a:r>
            <a:r>
              <a:rPr lang="en-GB" sz="1800" b="1">
                <a:solidFill>
                  <a:srgbClr val="002060"/>
                </a:solidFill>
                <a:effectLst/>
                <a:latin typeface="Calibri" panose="020F0502020204030204" pitchFamily="34" charset="0"/>
                <a:ea typeface="Calibri" panose="020F0502020204030204" pitchFamily="34" charset="0"/>
                <a:cs typeface="Calibri" panose="020F0502020204030204" pitchFamily="34" charset="0"/>
              </a:rPr>
              <a:t>Specifically, the commissioning school remains responsible for monitoring and tracking the progress of individual children and confirming that the provision is of good quality, value for money and meets the needs of the individual involved.</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485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DEC7DA-B875-D821-6CE5-0A13DF68D0A9}"/>
              </a:ext>
            </a:extLst>
          </p:cNvPr>
          <p:cNvSpPr txBox="1"/>
          <p:nvPr/>
        </p:nvSpPr>
        <p:spPr>
          <a:xfrm>
            <a:off x="309562" y="188402"/>
            <a:ext cx="11572875" cy="6395597"/>
          </a:xfrm>
          <a:prstGeom prst="rect">
            <a:avLst/>
          </a:prstGeom>
          <a:solidFill>
            <a:schemeClr val="bg1"/>
          </a:solidFill>
        </p:spPr>
        <p:txBody>
          <a:bodyPr wrap="square" lIns="91440" tIns="45720" rIns="91440" bIns="45720" anchor="t">
            <a:spAutoFit/>
          </a:bodyPr>
          <a:lstStyle/>
          <a:p>
            <a:pPr>
              <a:lnSpc>
                <a:spcPct val="120000"/>
              </a:lnSpc>
              <a:spcBef>
                <a:spcPts val="0"/>
              </a:spcBef>
              <a:tabLst>
                <a:tab pos="7731125" algn="l"/>
              </a:tabLst>
            </a:pPr>
            <a:r>
              <a:rPr lang="en-GB" sz="1600" b="1" dirty="0">
                <a:solidFill>
                  <a:srgbClr val="002060"/>
                </a:solidFill>
                <a:effectLst/>
                <a:latin typeface="Calibri"/>
                <a:ea typeface="Calibri"/>
                <a:cs typeface="Calibri"/>
              </a:rPr>
              <a:t>Minimum Standards </a:t>
            </a:r>
          </a:p>
          <a:p>
            <a:pPr>
              <a:lnSpc>
                <a:spcPct val="120000"/>
              </a:lnSpc>
              <a:spcBef>
                <a:spcPts val="0"/>
              </a:spcBef>
              <a:tabLst>
                <a:tab pos="7731125" algn="l"/>
              </a:tabLst>
            </a:pPr>
            <a:endParaRPr lang="en-GB" sz="160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600" dirty="0">
                <a:solidFill>
                  <a:srgbClr val="002060"/>
                </a:solidFill>
                <a:effectLst/>
                <a:latin typeface="Calibri"/>
                <a:ea typeface="Calibri"/>
                <a:cs typeface="Calibri"/>
              </a:rPr>
              <a:t>The North Yorkshire Council framework of minimum standards expects:</a:t>
            </a:r>
          </a:p>
          <a:p>
            <a:pPr>
              <a:lnSpc>
                <a:spcPct val="120000"/>
              </a:lnSpc>
              <a:spcBef>
                <a:spcPts val="0"/>
              </a:spcBef>
            </a:pPr>
            <a:endParaRPr lang="en-GB" sz="16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Bef>
                <a:spcPts val="0"/>
              </a:spcBef>
              <a:buFont typeface="Symbol" panose="05050102010706020507" pitchFamily="18" charset="2"/>
              <a:buChar char=""/>
            </a:pPr>
            <a:r>
              <a:rPr lang="en-GB" sz="1600" dirty="0">
                <a:solidFill>
                  <a:srgbClr val="002060"/>
                </a:solidFill>
                <a:effectLst/>
                <a:latin typeface="Calibri"/>
                <a:ea typeface="Calibri"/>
                <a:cs typeface="Calibri"/>
              </a:rPr>
              <a:t>Providers to be operating lawfully in accordance with the DfE Alternative Provision Statutory Guidance.</a:t>
            </a:r>
            <a:endParaRPr lang="en-GB" sz="1600" dirty="0">
              <a:effectLst/>
              <a:latin typeface="Calibri"/>
              <a:ea typeface="Calibri"/>
              <a:cs typeface="Calibri"/>
            </a:endParaRPr>
          </a:p>
          <a:p>
            <a:pPr marL="342900" lvl="0" indent="-342900">
              <a:lnSpc>
                <a:spcPct val="120000"/>
              </a:lnSpc>
              <a:spcBef>
                <a:spcPts val="0"/>
              </a:spcBef>
              <a:buFont typeface="Symbol" panose="05050102010706020507" pitchFamily="18" charset="2"/>
              <a:buChar char=""/>
            </a:pPr>
            <a:r>
              <a:rPr lang="en-GB" sz="1600" dirty="0">
                <a:solidFill>
                  <a:srgbClr val="002060"/>
                </a:solidFill>
                <a:effectLst/>
                <a:latin typeface="Calibri"/>
                <a:ea typeface="Calibri"/>
                <a:cs typeface="Calibri"/>
              </a:rPr>
              <a:t>Providers to complete a Self-Evaluation which will be updated annually: </a:t>
            </a:r>
            <a:endParaRPr lang="en-GB" sz="1600" dirty="0">
              <a:effectLst/>
              <a:latin typeface="Calibri"/>
              <a:ea typeface="Calibri"/>
              <a:cs typeface="Calibri"/>
            </a:endParaRPr>
          </a:p>
          <a:p>
            <a:pPr marL="742950" lvl="1" indent="-285750">
              <a:lnSpc>
                <a:spcPct val="120000"/>
              </a:lnSpc>
              <a:spcBef>
                <a:spcPts val="0"/>
              </a:spcBef>
              <a:buFont typeface="Courier New" panose="02070309020205020404" pitchFamily="49" charset="0"/>
              <a:buChar char="o"/>
            </a:pPr>
            <a:r>
              <a:rPr lang="en-GB" sz="1600" dirty="0">
                <a:solidFill>
                  <a:srgbClr val="002060"/>
                </a:solidFill>
                <a:effectLst/>
                <a:latin typeface="Calibri"/>
                <a:ea typeface="Calibri"/>
                <a:cs typeface="Calibri"/>
              </a:rPr>
              <a:t>Evidence of up-to-date staff DBS certificates</a:t>
            </a:r>
            <a:endParaRPr lang="en-GB" sz="1600" dirty="0">
              <a:effectLst/>
              <a:latin typeface="Calibri"/>
              <a:ea typeface="Calibri"/>
              <a:cs typeface="Calibri"/>
            </a:endParaRPr>
          </a:p>
          <a:p>
            <a:pPr marL="742950" lvl="1" indent="-285750">
              <a:lnSpc>
                <a:spcPct val="120000"/>
              </a:lnSpc>
              <a:spcBef>
                <a:spcPts val="0"/>
              </a:spcBef>
              <a:buFont typeface="Courier New" panose="02070309020205020404" pitchFamily="49" charset="0"/>
              <a:buChar char="o"/>
            </a:pPr>
            <a:r>
              <a:rPr lang="en-GB" sz="1600" dirty="0">
                <a:solidFill>
                  <a:srgbClr val="002060"/>
                </a:solidFill>
                <a:effectLst/>
                <a:latin typeface="Calibri"/>
                <a:ea typeface="Calibri"/>
                <a:cs typeface="Calibri"/>
              </a:rPr>
              <a:t>Staff Training Log</a:t>
            </a:r>
            <a:endParaRPr lang="en-GB" sz="1600" dirty="0">
              <a:effectLst/>
              <a:latin typeface="Calibri"/>
              <a:ea typeface="Calibri"/>
              <a:cs typeface="Calibri"/>
            </a:endParaRPr>
          </a:p>
          <a:p>
            <a:pPr marL="742950" lvl="1" indent="-285750">
              <a:lnSpc>
                <a:spcPct val="120000"/>
              </a:lnSpc>
              <a:spcBef>
                <a:spcPts val="0"/>
              </a:spcBef>
              <a:buFont typeface="Courier New" panose="02070309020205020404" pitchFamily="49" charset="0"/>
              <a:buChar char="o"/>
            </a:pPr>
            <a:r>
              <a:rPr lang="en-GB" sz="1600" dirty="0">
                <a:solidFill>
                  <a:srgbClr val="002060"/>
                </a:solidFill>
                <a:effectLst/>
                <a:latin typeface="Calibri"/>
                <a:ea typeface="Calibri"/>
                <a:cs typeface="Calibri"/>
              </a:rPr>
              <a:t>Registration details</a:t>
            </a:r>
            <a:endParaRPr lang="en-GB" sz="1600" dirty="0">
              <a:effectLst/>
              <a:latin typeface="Calibri"/>
              <a:ea typeface="Calibri"/>
              <a:cs typeface="Calibri"/>
            </a:endParaRPr>
          </a:p>
          <a:p>
            <a:pPr marL="742950" lvl="1" indent="-285750">
              <a:lnSpc>
                <a:spcPct val="120000"/>
              </a:lnSpc>
              <a:spcBef>
                <a:spcPts val="0"/>
              </a:spcBef>
              <a:buFont typeface="Courier New" panose="02070309020205020404" pitchFamily="49" charset="0"/>
              <a:buChar char="o"/>
            </a:pPr>
            <a:r>
              <a:rPr lang="en-GB" sz="1600" dirty="0">
                <a:solidFill>
                  <a:srgbClr val="002060"/>
                </a:solidFill>
                <a:effectLst/>
                <a:latin typeface="Calibri"/>
                <a:ea typeface="Calibri"/>
                <a:cs typeface="Calibri"/>
              </a:rPr>
              <a:t>Policies and procedures scrutinised such as Safeguarding / Health and Safety etc.</a:t>
            </a:r>
            <a:endParaRPr lang="en-GB" sz="1600" dirty="0">
              <a:effectLst/>
              <a:latin typeface="Calibri"/>
              <a:ea typeface="Calibri"/>
              <a:cs typeface="Calibri"/>
            </a:endParaRPr>
          </a:p>
          <a:p>
            <a:pPr marL="742950" lvl="1" indent="-285750">
              <a:lnSpc>
                <a:spcPct val="120000"/>
              </a:lnSpc>
              <a:spcBef>
                <a:spcPts val="0"/>
              </a:spcBef>
              <a:buFont typeface="Courier New" panose="02070309020205020404" pitchFamily="49" charset="0"/>
              <a:buChar char="o"/>
            </a:pPr>
            <a:r>
              <a:rPr lang="en-GB" sz="1600" dirty="0">
                <a:solidFill>
                  <a:srgbClr val="002060"/>
                </a:solidFill>
                <a:effectLst/>
                <a:latin typeface="Calibri"/>
                <a:ea typeface="Calibri"/>
                <a:cs typeface="Calibri"/>
              </a:rPr>
              <a:t>Provider Improvement plan</a:t>
            </a:r>
            <a:endParaRPr lang="en-GB" sz="1600" dirty="0">
              <a:effectLst/>
              <a:latin typeface="Calibri"/>
              <a:ea typeface="Calibri"/>
              <a:cs typeface="Calibri"/>
            </a:endParaRPr>
          </a:p>
          <a:p>
            <a:pPr marL="342900" lvl="0" indent="-342900">
              <a:lnSpc>
                <a:spcPct val="120000"/>
              </a:lnSpc>
              <a:spcBef>
                <a:spcPts val="0"/>
              </a:spcBef>
              <a:buFont typeface="Symbol" panose="05050102010706020507" pitchFamily="18" charset="2"/>
              <a:buChar char=""/>
              <a:tabLst>
                <a:tab pos="7731125" algn="l"/>
              </a:tabLst>
            </a:pPr>
            <a:r>
              <a:rPr lang="en-GB" sz="1600" dirty="0">
                <a:solidFill>
                  <a:srgbClr val="002060"/>
                </a:solidFill>
                <a:effectLst/>
                <a:latin typeface="Calibri"/>
                <a:ea typeface="Calibri"/>
                <a:cs typeface="Calibri"/>
              </a:rPr>
              <a:t>An annual meeting with a Local Authority representative to scrutinise evidence contained within the Self-Evaluation.</a:t>
            </a:r>
          </a:p>
          <a:p>
            <a:pPr lvl="0">
              <a:lnSpc>
                <a:spcPct val="120000"/>
              </a:lnSpc>
              <a:spcBef>
                <a:spcPts val="0"/>
              </a:spcBef>
              <a:tabLst>
                <a:tab pos="7731125" algn="l"/>
              </a:tabLst>
            </a:pPr>
            <a:endParaRPr lang="en-GB" sz="160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tabLst>
                <a:tab pos="7731125" algn="l"/>
              </a:tabLst>
            </a:pPr>
            <a:r>
              <a:rPr lang="en-GB" sz="1600" b="1" dirty="0">
                <a:solidFill>
                  <a:srgbClr val="002060"/>
                </a:solidFill>
                <a:ea typeface="+mn-lt"/>
                <a:cs typeface="+mn-lt"/>
              </a:rPr>
              <a:t>Online and Remote Delivery Providers</a:t>
            </a:r>
            <a:endParaRPr lang="en-GB" sz="1600" dirty="0">
              <a:ea typeface="Calibri"/>
              <a:cs typeface="Calibri"/>
            </a:endParaRPr>
          </a:p>
          <a:p>
            <a:pPr>
              <a:tabLst>
                <a:tab pos="7731125" algn="l"/>
              </a:tabLst>
            </a:pPr>
            <a:endParaRPr lang="en-GB" sz="1600" i="1" dirty="0">
              <a:solidFill>
                <a:srgbClr val="002060"/>
              </a:solidFill>
              <a:ea typeface="+mn-lt"/>
              <a:cs typeface="+mn-lt"/>
            </a:endParaRPr>
          </a:p>
          <a:p>
            <a:pPr>
              <a:tabLst>
                <a:tab pos="7731125" algn="l"/>
              </a:tabLst>
            </a:pPr>
            <a:r>
              <a:rPr lang="en-GB" sz="1600" dirty="0">
                <a:solidFill>
                  <a:srgbClr val="002060"/>
                </a:solidFill>
                <a:ea typeface="+mn-lt"/>
                <a:cs typeface="+mn-lt"/>
              </a:rPr>
              <a:t>Whilst providers listed within this directory have met the Council's minimum quality assurance standards, commissioners remain responsible for undertaking their own due diligence before engaging any provider.</a:t>
            </a:r>
            <a:endParaRPr lang="en-GB" sz="1600">
              <a:ea typeface="Calibri"/>
              <a:cs typeface="Calibri"/>
            </a:endParaRPr>
          </a:p>
          <a:p>
            <a:pPr>
              <a:tabLst>
                <a:tab pos="7731125" algn="l"/>
              </a:tabLst>
            </a:pPr>
            <a:r>
              <a:rPr lang="en-GB" sz="1600" dirty="0">
                <a:solidFill>
                  <a:srgbClr val="002060"/>
                </a:solidFill>
                <a:ea typeface="+mn-lt"/>
                <a:cs typeface="+mn-lt"/>
              </a:rPr>
              <a:t>In particular, where provision is delivered online or remotely, commissioners should satisfy themselves regarding safeguarding procedures, safer recruitment practices, supervision arrangements, and compliance with UK data protection requirements. Some providers may utilise staff or subcontractors based overseas, which may present additional considerations relating to safeguarding oversight, jurisdiction, information governance, and the processing or storage of personal data.</a:t>
            </a:r>
            <a:endParaRPr lang="en-GB" sz="1600">
              <a:ea typeface="Calibri"/>
              <a:cs typeface="Calibri"/>
            </a:endParaRPr>
          </a:p>
          <a:p>
            <a:pPr>
              <a:tabLst>
                <a:tab pos="7731125" algn="l"/>
              </a:tabLst>
            </a:pPr>
            <a:r>
              <a:rPr lang="en-GB" sz="1600" dirty="0">
                <a:solidFill>
                  <a:srgbClr val="002060"/>
                </a:solidFill>
                <a:ea typeface="+mn-lt"/>
                <a:cs typeface="+mn-lt"/>
              </a:rPr>
              <a:t>Commissioners, including schools, academies, parents/carers and other referring organisations, are responsible for ensuring that any provision commissioned meets their own safeguarding, data protection and procurement requirements.</a:t>
            </a:r>
            <a:endParaRPr lang="en-GB" sz="1600" dirty="0">
              <a:ea typeface="Calibri"/>
              <a:cs typeface="Calibri"/>
            </a:endParaRPr>
          </a:p>
        </p:txBody>
      </p:sp>
    </p:spTree>
    <p:extLst>
      <p:ext uri="{BB962C8B-B14F-4D97-AF65-F5344CB8AC3E}">
        <p14:creationId xmlns:p14="http://schemas.microsoft.com/office/powerpoint/2010/main" val="3535291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DEC7DA-B875-D821-6CE5-0A13DF68D0A9}"/>
              </a:ext>
            </a:extLst>
          </p:cNvPr>
          <p:cNvSpPr txBox="1"/>
          <p:nvPr/>
        </p:nvSpPr>
        <p:spPr>
          <a:xfrm>
            <a:off x="503451" y="1024127"/>
            <a:ext cx="11081998" cy="5774273"/>
          </a:xfrm>
          <a:prstGeom prst="rect">
            <a:avLst/>
          </a:prstGeom>
          <a:solidFill>
            <a:schemeClr val="bg1"/>
          </a:solidFill>
        </p:spPr>
        <p:txBody>
          <a:bodyPr wrap="square" lIns="91440" tIns="45720" rIns="91440" bIns="45720" numCol="2" anchor="t">
            <a:spAutoFit/>
          </a:bodyPr>
          <a:lstStyle/>
          <a:p>
            <a:pPr>
              <a:lnSpc>
                <a:spcPct val="115000"/>
              </a:lnSpc>
              <a:spcBef>
                <a:spcPts val="1000"/>
              </a:spcBef>
            </a:pPr>
            <a:r>
              <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Primary In-Person Education</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Key Stage 1 (KS1) and Key Stage 2 (KS2) pupils.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face-to-face in 1:1, 2:1,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Focus on National Curriculum subjects.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Aims to support re-integration into formal education.</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r>
              <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Secondary In-Person Education</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Key Stage 3 (KS3) and Key Stage 4 (KS4) students.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face-to-face in 1:1, 2:1,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Based on National Curriculum outcomes.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Prepares students for re-integration into mainstream education.</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r>
              <a:rPr lang="en-US" sz="1100" b="1">
                <a:solidFill>
                  <a:srgbClr val="4F81BD"/>
                </a:solidFill>
                <a:effectLst/>
                <a:latin typeface="Calibri"/>
                <a:ea typeface="MS Gothic"/>
                <a:cs typeface="Times New Roman"/>
              </a:rPr>
              <a:t>Online Education</a:t>
            </a:r>
            <a:r>
              <a:rPr lang="en-US" sz="1100" b="1">
                <a:solidFill>
                  <a:srgbClr val="4F81BD"/>
                </a:solidFill>
                <a:latin typeface="Calibri"/>
                <a:ea typeface="MS Gothic"/>
                <a:cs typeface="Times New Roman"/>
              </a:rPr>
              <a:t>*</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Primary and Secondary students.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online in 1:1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Can include accredited or unaccredited online schools.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Focus on Key Stage outcomes and National Curriculum.</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Supports re-integration into education.</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endParaRPr lang="en-US" sz="1100" b="1">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r>
              <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Therapeutic Interventions</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Primary and Secondary students.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in 1:1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Includes therapies such as: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a:ea typeface="MS Mincho"/>
                <a:cs typeface="Times New Roman"/>
              </a:rPr>
              <a:t>  - Speech and Language Therapy (</a:t>
            </a:r>
            <a:r>
              <a:rPr lang="en-US" sz="1100" err="1">
                <a:effectLst/>
                <a:latin typeface="Cambria"/>
                <a:ea typeface="MS Mincho"/>
                <a:cs typeface="Times New Roman"/>
              </a:rPr>
              <a:t>SaLT</a:t>
            </a:r>
            <a:r>
              <a:rPr lang="en-US" sz="1100">
                <a:effectLst/>
                <a:latin typeface="Cambria"/>
                <a:ea typeface="MS Mincho"/>
                <a:cs typeface="Times New Roman"/>
              </a:rPr>
              <a:t>)</a:t>
            </a:r>
            <a:endParaRPr lang="en-GB" sz="1100">
              <a:effectLst/>
              <a:latin typeface="Cambria"/>
              <a:ea typeface="MS Mincho"/>
              <a:cs typeface="Times New Roman"/>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Occupational Therapy</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Art Therapy</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Play Therapy</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Equine Therapy</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Aims to support emotional and educational readiness.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r>
              <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Alternative and Enrichment Activities</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Primary and Secondary students.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in 1:1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Includes activities like:</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Forest School</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Mechanic Skills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  - Music Skills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Designed to build resilience and enhance the learning experience.</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a:lnSpc>
                <a:spcPct val="115000"/>
              </a:lnSpc>
              <a:spcBef>
                <a:spcPts val="1000"/>
              </a:spcBef>
            </a:pPr>
            <a:endPar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pPr>
            <a:r>
              <a:rPr lang="en-US"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rPr>
              <a:t>Post-16 Provisions</a:t>
            </a:r>
            <a:endParaRPr lang="en-GB" sz="1100" b="1">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For Post-16 learners.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Delivered face-to-face or online in 1:1 or small group settings.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Can include educational tuition, therapeutic sessions, or enrichment activities.</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sz="1100">
                <a:effectLst/>
                <a:latin typeface="Cambria" panose="02040503050406030204" pitchFamily="18" charset="0"/>
                <a:ea typeface="MS Mincho" panose="02020609040205080304" pitchFamily="49" charset="-128"/>
                <a:cs typeface="Times New Roman" panose="02020603050405020304" pitchFamily="18" charset="0"/>
              </a:rPr>
              <a:t>Focused on resilience building and preparation for further education or training.</a:t>
            </a:r>
            <a:endParaRPr lang="en-GB" sz="11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2" name="TextBox 1">
            <a:extLst>
              <a:ext uri="{FF2B5EF4-FFF2-40B4-BE49-F238E27FC236}">
                <a16:creationId xmlns:a16="http://schemas.microsoft.com/office/drawing/2014/main" id="{9B349F80-18EE-770C-F62F-0CB11526CCE4}"/>
              </a:ext>
            </a:extLst>
          </p:cNvPr>
          <p:cNvSpPr txBox="1"/>
          <p:nvPr/>
        </p:nvSpPr>
        <p:spPr>
          <a:xfrm>
            <a:off x="438912" y="502920"/>
            <a:ext cx="4142288" cy="369332"/>
          </a:xfrm>
          <a:prstGeom prst="rect">
            <a:avLst/>
          </a:prstGeom>
          <a:noFill/>
        </p:spPr>
        <p:txBody>
          <a:bodyPr wrap="none" rtlCol="0">
            <a:spAutoFit/>
          </a:bodyPr>
          <a:lstStyle/>
          <a:p>
            <a:r>
              <a:rPr lang="en-GB" b="1"/>
              <a:t>Types of non-school Alternative Provision</a:t>
            </a:r>
          </a:p>
        </p:txBody>
      </p:sp>
      <p:sp>
        <p:nvSpPr>
          <p:cNvPr id="4" name="TextBox 3">
            <a:extLst>
              <a:ext uri="{FF2B5EF4-FFF2-40B4-BE49-F238E27FC236}">
                <a16:creationId xmlns:a16="http://schemas.microsoft.com/office/drawing/2014/main" id="{FAA15A41-E027-9A05-9FC7-AA38D851DDB1}"/>
              </a:ext>
            </a:extLst>
          </p:cNvPr>
          <p:cNvSpPr txBox="1"/>
          <p:nvPr/>
        </p:nvSpPr>
        <p:spPr>
          <a:xfrm>
            <a:off x="650240" y="5557520"/>
            <a:ext cx="4338320" cy="106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a:t>
            </a:r>
            <a:r>
              <a:rPr lang="en-GB" sz="900" b="1" dirty="0">
                <a:latin typeface="Cambria"/>
                <a:ea typeface="Cambria"/>
                <a:cs typeface="Segoe UI"/>
              </a:rPr>
              <a:t>some online or remote AP providers may use staff who are not based in England or Wales</a:t>
            </a:r>
            <a:r>
              <a:rPr lang="en-GB" sz="900" dirty="0">
                <a:latin typeface="Cambria"/>
                <a:ea typeface="Cambria"/>
                <a:cs typeface="Segoe UI"/>
              </a:rPr>
              <a:t>. Different legal and safeguarding frameworks apply outside England and Wales, and schools must consider whether this is appropriate for their pupils. (see notes on page 3)</a:t>
            </a:r>
          </a:p>
          <a:p>
            <a:endParaRPr lang="en-GB">
              <a:ea typeface="Calibri"/>
              <a:cs typeface="Calibri"/>
            </a:endParaRPr>
          </a:p>
        </p:txBody>
      </p:sp>
    </p:spTree>
    <p:extLst>
      <p:ext uri="{BB962C8B-B14F-4D97-AF65-F5344CB8AC3E}">
        <p14:creationId xmlns:p14="http://schemas.microsoft.com/office/powerpoint/2010/main" val="109818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40B0-C983-2704-523E-D74186E58027}"/>
              </a:ext>
            </a:extLst>
          </p:cNvPr>
          <p:cNvSpPr>
            <a:spLocks noGrp="1"/>
          </p:cNvSpPr>
          <p:nvPr>
            <p:ph type="title"/>
          </p:nvPr>
        </p:nvSpPr>
        <p:spPr>
          <a:xfrm>
            <a:off x="464573" y="407093"/>
            <a:ext cx="10515600" cy="707462"/>
          </a:xfrm>
        </p:spPr>
        <p:txBody>
          <a:bodyPr/>
          <a:lstStyle/>
          <a:p>
            <a:r>
              <a:rPr lang="en-GB"/>
              <a:t>Contents</a:t>
            </a:r>
          </a:p>
        </p:txBody>
      </p:sp>
      <p:sp>
        <p:nvSpPr>
          <p:cNvPr id="3" name="Content Placeholder 2">
            <a:extLst>
              <a:ext uri="{FF2B5EF4-FFF2-40B4-BE49-F238E27FC236}">
                <a16:creationId xmlns:a16="http://schemas.microsoft.com/office/drawing/2014/main" id="{B3D4E4BD-9638-1787-3836-739C245AE110}"/>
              </a:ext>
            </a:extLst>
          </p:cNvPr>
          <p:cNvSpPr>
            <a:spLocks noGrp="1"/>
          </p:cNvSpPr>
          <p:nvPr>
            <p:ph idx="1"/>
          </p:nvPr>
        </p:nvSpPr>
        <p:spPr>
          <a:xfrm>
            <a:off x="464573" y="1988190"/>
            <a:ext cx="10515600" cy="4188773"/>
          </a:xfrm>
        </p:spPr>
        <p:txBody>
          <a:bodyPr/>
          <a:lstStyle/>
          <a:p>
            <a:pPr marL="457200" indent="-457200">
              <a:buFont typeface="Arial" panose="020B0604020202020204" pitchFamily="34" charset="0"/>
              <a:buChar char="•"/>
            </a:pPr>
            <a:r>
              <a:rPr lang="en-GB">
                <a:hlinkClick r:id="rId2" action="ppaction://hlinksldjump"/>
              </a:rPr>
              <a:t>Alternative Provision Providers</a:t>
            </a:r>
            <a:endParaRPr lang="en-GB"/>
          </a:p>
          <a:p>
            <a:pPr marL="457200" indent="-457200">
              <a:buFont typeface="Arial" panose="020B0604020202020204" pitchFamily="34" charset="0"/>
              <a:buChar char="•"/>
            </a:pPr>
            <a:r>
              <a:rPr lang="en-GB">
                <a:hlinkClick r:id="rId3" action="ppaction://hlinksldjump"/>
              </a:rPr>
              <a:t>Directory Registration &amp; AP Statutory Guidance</a:t>
            </a:r>
            <a:endParaRPr lang="en-GB"/>
          </a:p>
        </p:txBody>
      </p:sp>
    </p:spTree>
    <p:extLst>
      <p:ext uri="{BB962C8B-B14F-4D97-AF65-F5344CB8AC3E}">
        <p14:creationId xmlns:p14="http://schemas.microsoft.com/office/powerpoint/2010/main" val="2502849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89DA-EBE4-A890-73D0-6371F182F579}"/>
              </a:ext>
            </a:extLst>
          </p:cNvPr>
          <p:cNvSpPr>
            <a:spLocks noGrp="1"/>
          </p:cNvSpPr>
          <p:nvPr>
            <p:ph type="title"/>
          </p:nvPr>
        </p:nvSpPr>
        <p:spPr>
          <a:xfrm>
            <a:off x="146073" y="0"/>
            <a:ext cx="10515600" cy="707462"/>
          </a:xfrm>
        </p:spPr>
        <p:txBody>
          <a:bodyPr/>
          <a:lstStyle/>
          <a:p>
            <a:r>
              <a:rPr lang="en-GB"/>
              <a:t>Alternative Education Providers</a:t>
            </a:r>
          </a:p>
        </p:txBody>
      </p:sp>
      <p:sp>
        <p:nvSpPr>
          <p:cNvPr id="5" name="Content Placeholder 4">
            <a:extLst>
              <a:ext uri="{FF2B5EF4-FFF2-40B4-BE49-F238E27FC236}">
                <a16:creationId xmlns:a16="http://schemas.microsoft.com/office/drawing/2014/main" id="{BCB1B556-780B-8FB3-2EBC-104B1DF0DD29}"/>
              </a:ext>
            </a:extLst>
          </p:cNvPr>
          <p:cNvSpPr>
            <a:spLocks noGrp="1"/>
          </p:cNvSpPr>
          <p:nvPr>
            <p:ph idx="1"/>
          </p:nvPr>
        </p:nvSpPr>
        <p:spPr>
          <a:xfrm>
            <a:off x="146073" y="887076"/>
            <a:ext cx="12224012" cy="5791310"/>
          </a:xfrm>
        </p:spPr>
        <p:txBody>
          <a:bodyPr vert="horz" lIns="91440" tIns="45720" rIns="91440" bIns="45720" numCol="3" rtlCol="0" anchor="t">
            <a:normAutofit fontScale="47500" lnSpcReduction="20000"/>
          </a:bodyPr>
          <a:lstStyle/>
          <a:p>
            <a:pPr marL="514350" indent="-514350">
              <a:buFont typeface="+mj-lt"/>
              <a:buAutoNum type="arabicPeriod"/>
            </a:pPr>
            <a:r>
              <a:rPr lang="en-GB" dirty="0">
                <a:solidFill>
                  <a:srgbClr val="0070C0"/>
                </a:solidFill>
                <a:latin typeface="Arial"/>
                <a:cs typeface="Arial"/>
                <a:hlinkClick r:id="rId2" action="ppaction://hlinksldjump">
                  <a:extLst>
                    <a:ext uri="{A12FA001-AC4F-418D-AE19-62706E023703}">
                      <ahyp:hlinkClr xmlns:ahyp="http://schemas.microsoft.com/office/drawing/2018/hyperlinkcolor" val="tx"/>
                    </a:ext>
                  </a:extLst>
                </a:hlinkClick>
              </a:rPr>
              <a:t>Ad Astra</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 action="ppaction://hlinksldjump">
                  <a:extLst>
                    <a:ext uri="{A12FA001-AC4F-418D-AE19-62706E023703}">
                      <ahyp:hlinkClr xmlns:ahyp="http://schemas.microsoft.com/office/drawing/2018/hyperlinkcolor" val="tx"/>
                    </a:ext>
                  </a:extLst>
                </a:hlinkClick>
              </a:rPr>
              <a:t>Apricot Online Limited</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 action="ppaction://hlinksldjump">
                  <a:extLst>
                    <a:ext uri="{A12FA001-AC4F-418D-AE19-62706E023703}">
                      <ahyp:hlinkClr xmlns:ahyp="http://schemas.microsoft.com/office/drawing/2018/hyperlinkcolor" val="tx"/>
                    </a:ext>
                  </a:extLst>
                </a:hlinkClick>
              </a:rPr>
              <a:t>Animals in Reach</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 action="ppaction://hlinksldjump">
                  <a:extLst>
                    <a:ext uri="{A12FA001-AC4F-418D-AE19-62706E023703}">
                      <ahyp:hlinkClr xmlns:ahyp="http://schemas.microsoft.com/office/drawing/2018/hyperlinkcolor" val="tx"/>
                    </a:ext>
                  </a:extLst>
                </a:hlinkClick>
              </a:rPr>
              <a:t>Autism Angels</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6" action="ppaction://hlinksldjump"/>
              </a:rPr>
              <a:t>Bilbrough Country Classrooms</a:t>
            </a:r>
          </a:p>
          <a:p>
            <a:pPr marL="514350" indent="-514350">
              <a:buFont typeface="+mj-lt"/>
              <a:buAutoNum type="arabicPeriod"/>
            </a:pPr>
            <a:r>
              <a:rPr lang="en-GB" dirty="0">
                <a:solidFill>
                  <a:srgbClr val="0070C0"/>
                </a:solidFill>
                <a:latin typeface="Arial"/>
                <a:cs typeface="Arial"/>
                <a:hlinkClick r:id="rId7" action="ppaction://hlinksldjump">
                  <a:extLst>
                    <a:ext uri="{A12FA001-AC4F-418D-AE19-62706E023703}">
                      <ahyp:hlinkClr xmlns:ahyp="http://schemas.microsoft.com/office/drawing/2018/hyperlinkcolor" val="tx"/>
                    </a:ext>
                  </a:extLst>
                </a:hlinkClick>
              </a:rPr>
              <a:t>Born of the Forest</a:t>
            </a:r>
            <a:endParaRPr lang="en-GB" dirty="0">
              <a:solidFill>
                <a:srgbClr val="0070C0"/>
              </a:solidFill>
              <a:latin typeface="Arial"/>
              <a:cs typeface="Arial"/>
            </a:endParaRPr>
          </a:p>
          <a:p>
            <a:pPr marL="514350" indent="-514350">
              <a:buAutoNum type="arabicPeriod"/>
            </a:pPr>
            <a:r>
              <a:rPr lang="en-GB" dirty="0">
                <a:solidFill>
                  <a:srgbClr val="0070C0"/>
                </a:solidFill>
                <a:latin typeface="Arial"/>
                <a:cs typeface="Arial"/>
                <a:hlinkClick r:id="rId8" action="ppaction://hlinksldjump"/>
              </a:rPr>
              <a:t>Breckenbrough Woodland Site</a:t>
            </a:r>
          </a:p>
          <a:p>
            <a:pPr marL="514350" indent="-514350">
              <a:buFont typeface="+mj-lt"/>
              <a:buAutoNum type="arabicPeriod"/>
            </a:pPr>
            <a:r>
              <a:rPr lang="en-GB" dirty="0">
                <a:solidFill>
                  <a:srgbClr val="005489"/>
                </a:solidFill>
                <a:latin typeface="Arial"/>
                <a:cs typeface="Arial"/>
                <a:hlinkClick r:id="rId9" action="ppaction://hlinksldjump">
                  <a:extLst>
                    <a:ext uri="{A12FA001-AC4F-418D-AE19-62706E023703}">
                      <ahyp:hlinkClr xmlns:ahyp="http://schemas.microsoft.com/office/drawing/2018/hyperlinkcolor" val="tx"/>
                    </a:ext>
                  </a:extLst>
                </a:hlinkClick>
              </a:rPr>
              <a:t>Bud@Upwood</a:t>
            </a:r>
            <a:endParaRPr lang="en-GB" dirty="0">
              <a:solidFill>
                <a:srgbClr val="0070C0"/>
              </a:solidFill>
              <a:hlinkClick r:id="rId9"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10" action="ppaction://hlinksldjump"/>
              </a:rPr>
              <a:t>Cambridge Online</a:t>
            </a:r>
            <a:endParaRPr lang="en-GB" dirty="0">
              <a:solidFill>
                <a:srgbClr val="0070C0"/>
              </a:solidFill>
              <a:latin typeface="Arial"/>
              <a:cs typeface="Arial"/>
            </a:endParaRPr>
          </a:p>
          <a:p>
            <a:pPr marL="514350" indent="-514350">
              <a:buAutoNum type="arabicPeriod"/>
            </a:pPr>
            <a:r>
              <a:rPr lang="en-GB" dirty="0">
                <a:solidFill>
                  <a:srgbClr val="0070C0"/>
                </a:solidFill>
                <a:latin typeface="Arial"/>
                <a:cs typeface="Arial"/>
                <a:hlinkClick r:id="rId11" action="ppaction://hlinksldjump">
                  <a:extLst>
                    <a:ext uri="{A12FA001-AC4F-418D-AE19-62706E023703}">
                      <ahyp:hlinkClr xmlns:ahyp="http://schemas.microsoft.com/office/drawing/2018/hyperlinkcolor" val="tx"/>
                    </a:ext>
                  </a:extLst>
                </a:hlinkClick>
              </a:rPr>
              <a:t>Coast Tuition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2" action="ppaction://hlinksldjump">
                  <a:extLst>
                    <a:ext uri="{A12FA001-AC4F-418D-AE19-62706E023703}">
                      <ahyp:hlinkClr xmlns:ahyp="http://schemas.microsoft.com/office/drawing/2018/hyperlinkcolor" val="tx"/>
                    </a:ext>
                  </a:extLst>
                </a:hlinkClick>
              </a:rPr>
              <a:t>Connect2Education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3" action="ppaction://hlinksldjump">
                  <a:extLst>
                    <a:ext uri="{A12FA001-AC4F-418D-AE19-62706E023703}">
                      <ahyp:hlinkClr xmlns:ahyp="http://schemas.microsoft.com/office/drawing/2018/hyperlinkcolor" val="tx"/>
                    </a:ext>
                  </a:extLst>
                </a:hlinkClick>
              </a:rPr>
              <a:t>Corn Close Care Farm</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4" action="ppaction://hlinksldjump">
                  <a:extLst>
                    <a:ext uri="{A12FA001-AC4F-418D-AE19-62706E023703}">
                      <ahyp:hlinkClr xmlns:ahyp="http://schemas.microsoft.com/office/drawing/2018/hyperlinkcolor" val="tx"/>
                    </a:ext>
                  </a:extLst>
                </a:hlinkClick>
              </a:rPr>
              <a:t>Craven PRS</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5" action="ppaction://hlinksldjump">
                  <a:extLst>
                    <a:ext uri="{A12FA001-AC4F-418D-AE19-62706E023703}">
                      <ahyp:hlinkClr xmlns:ahyp="http://schemas.microsoft.com/office/drawing/2018/hyperlinkcolor" val="tx"/>
                    </a:ext>
                  </a:extLst>
                </a:hlinkClick>
              </a:rPr>
              <a:t>Daisy Chain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6" action="ppaction://hlinksldjump">
                  <a:extLst>
                    <a:ext uri="{A12FA001-AC4F-418D-AE19-62706E023703}">
                      <ahyp:hlinkClr xmlns:ahyp="http://schemas.microsoft.com/office/drawing/2018/hyperlinkcolor" val="tx"/>
                    </a:ext>
                  </a:extLst>
                </a:hlinkClick>
              </a:rPr>
              <a:t>Darlington College</a:t>
            </a:r>
            <a:endParaRPr lang="en-GB" dirty="0">
              <a:solidFill>
                <a:srgbClr val="0070C0"/>
              </a:solidFill>
              <a:latin typeface="Arial"/>
              <a:cs typeface="Arial"/>
            </a:endParaRPr>
          </a:p>
          <a:p>
            <a:pPr marL="514350" indent="-514350">
              <a:buFont typeface="+mj-lt"/>
              <a:buAutoNum type="arabicPeriod"/>
            </a:pPr>
            <a:r>
              <a:rPr lang="en-GB" dirty="0">
                <a:solidFill>
                  <a:srgbClr val="005489"/>
                </a:solidFill>
                <a:latin typeface="Arial"/>
                <a:cs typeface="Arial"/>
                <a:hlinkClick r:id="rId17" action="ppaction://hlinksldjump">
                  <a:extLst>
                    <a:ext uri="{A12FA001-AC4F-418D-AE19-62706E023703}">
                      <ahyp:hlinkClr xmlns:ahyp="http://schemas.microsoft.com/office/drawing/2018/hyperlinkcolor" val="tx"/>
                    </a:ext>
                  </a:extLst>
                </a:hlinkClick>
              </a:rPr>
              <a:t>Eton Academy</a:t>
            </a:r>
            <a:endParaRPr lang="en-GB" dirty="0">
              <a:solidFill>
                <a:srgbClr val="0070C0"/>
              </a:solidFill>
              <a:hlinkClick r:id="rId17"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18" action="ppaction://hlinksldjump">
                  <a:extLst>
                    <a:ext uri="{A12FA001-AC4F-418D-AE19-62706E023703}">
                      <ahyp:hlinkClr xmlns:ahyp="http://schemas.microsoft.com/office/drawing/2018/hyperlinkcolor" val="tx"/>
                    </a:ext>
                  </a:extLst>
                </a:hlinkClick>
              </a:rPr>
              <a:t>Evolve Sports Academy</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9" action="ppaction://hlinksldjump">
                  <a:extLst>
                    <a:ext uri="{A12FA001-AC4F-418D-AE19-62706E023703}">
                      <ahyp:hlinkClr xmlns:ahyp="http://schemas.microsoft.com/office/drawing/2018/hyperlinkcolor" val="tx"/>
                    </a:ext>
                  </a:extLst>
                </a:hlinkClick>
              </a:rPr>
              <a:t>Farm Education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0" action="ppaction://hlinksldjump">
                  <a:extLst>
                    <a:ext uri="{A12FA001-AC4F-418D-AE19-62706E023703}">
                      <ahyp:hlinkClr xmlns:ahyp="http://schemas.microsoft.com/office/drawing/2018/hyperlinkcolor" val="tx"/>
                    </a:ext>
                  </a:extLst>
                </a:hlinkClick>
              </a:rPr>
              <a:t>First Class Learning</a:t>
            </a:r>
            <a:endParaRPr lang="en-GB" dirty="0">
              <a:solidFill>
                <a:srgbClr val="0070C0"/>
              </a:solidFill>
              <a:latin typeface="Arial"/>
              <a:cs typeface="Arial"/>
            </a:endParaRPr>
          </a:p>
          <a:p>
            <a:pPr marL="514350" indent="-514350">
              <a:buAutoNum type="arabicPeriod"/>
            </a:pPr>
            <a:r>
              <a:rPr lang="en-GB" dirty="0">
                <a:solidFill>
                  <a:srgbClr val="0070C0"/>
                </a:solidFill>
                <a:latin typeface="Arial"/>
                <a:cs typeface="Arial"/>
                <a:hlinkClick r:id="rId21" action="ppaction://hlinksldjump"/>
              </a:rPr>
              <a:t>Forest Quest</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19" action="ppaction://hlinksldjump">
                  <a:extLst>
                    <a:ext uri="{A12FA001-AC4F-418D-AE19-62706E023703}">
                      <ahyp:hlinkClr xmlns:ahyp="http://schemas.microsoft.com/office/drawing/2018/hyperlinkcolor" val="tx"/>
                    </a:ext>
                  </a:extLst>
                </a:hlinkClick>
              </a:rPr>
              <a:t>Fresh Start</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2" action="ppaction://hlinksldjump">
                  <a:extLst>
                    <a:ext uri="{A12FA001-AC4F-418D-AE19-62706E023703}">
                      <ahyp:hlinkClr xmlns:ahyp="http://schemas.microsoft.com/office/drawing/2018/hyperlinkcolor" val="tx"/>
                    </a:ext>
                  </a:extLst>
                </a:hlinkClick>
              </a:rPr>
              <a:t>Future Focus</a:t>
            </a:r>
            <a:endParaRPr lang="en-GB" dirty="0">
              <a:solidFill>
                <a:srgbClr val="0070C0"/>
              </a:solidFill>
              <a:hlinkClick r:id="rId22"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23" action="ppaction://hlinksldjump">
                  <a:extLst>
                    <a:ext uri="{A12FA001-AC4F-418D-AE19-62706E023703}">
                      <ahyp:hlinkClr xmlns:ahyp="http://schemas.microsoft.com/office/drawing/2018/hyperlinkcolor" val="tx"/>
                    </a:ext>
                  </a:extLst>
                </a:hlinkClick>
              </a:rPr>
              <a:t>GCP Strategies</a:t>
            </a:r>
            <a:r>
              <a:rPr lang="en-GB" dirty="0">
                <a:solidFill>
                  <a:srgbClr val="0070C0"/>
                </a:solidFill>
                <a:latin typeface="Arial"/>
                <a:cs typeface="Arial"/>
              </a:rPr>
              <a:t> </a:t>
            </a:r>
          </a:p>
          <a:p>
            <a:pPr marL="514350" indent="-514350">
              <a:buFont typeface="+mj-lt"/>
              <a:buAutoNum type="arabicPeriod"/>
            </a:pPr>
            <a:r>
              <a:rPr lang="en-GB" dirty="0">
                <a:solidFill>
                  <a:srgbClr val="0070C0"/>
                </a:solidFill>
                <a:latin typeface="Arial"/>
                <a:cs typeface="Arial"/>
                <a:hlinkClick r:id="rId24" action="ppaction://hlinksldjump">
                  <a:extLst>
                    <a:ext uri="{A12FA001-AC4F-418D-AE19-62706E023703}">
                      <ahyp:hlinkClr xmlns:ahyp="http://schemas.microsoft.com/office/drawing/2018/hyperlinkcolor" val="tx"/>
                    </a:ext>
                  </a:extLst>
                </a:hlinkClick>
              </a:rPr>
              <a:t>GECKO</a:t>
            </a:r>
            <a:endParaRPr lang="en-GB" dirty="0">
              <a:solidFill>
                <a:srgbClr val="0070C0"/>
              </a:solidFill>
              <a:hlinkClick r:id="rId24"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25" action="ppaction://hlinksldjump">
                  <a:extLst>
                    <a:ext uri="{A12FA001-AC4F-418D-AE19-62706E023703}">
                      <ahyp:hlinkClr xmlns:ahyp="http://schemas.microsoft.com/office/drawing/2018/hyperlinkcolor" val="tx"/>
                    </a:ext>
                  </a:extLst>
                </a:hlinkClick>
              </a:rPr>
              <a:t>GoGet</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5" action="ppaction://hlinksldjump">
                  <a:extLst>
                    <a:ext uri="{A12FA001-AC4F-418D-AE19-62706E023703}">
                      <ahyp:hlinkClr xmlns:ahyp="http://schemas.microsoft.com/office/drawing/2018/hyperlinkcolor" val="tx"/>
                    </a:ext>
                  </a:extLst>
                </a:hlinkClick>
              </a:rPr>
              <a:t>Hambleton and Richmondshire PRS</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6" action="ppaction://hlinksldjump">
                  <a:extLst>
                    <a:ext uri="{A12FA001-AC4F-418D-AE19-62706E023703}">
                      <ahyp:hlinkClr xmlns:ahyp="http://schemas.microsoft.com/office/drawing/2018/hyperlinkcolor" val="tx"/>
                    </a:ext>
                  </a:extLst>
                </a:hlinkClick>
              </a:rPr>
              <a:t>Horizon Hub</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7" action="ppaction://hlinksldjump">
                  <a:extLst>
                    <a:ext uri="{A12FA001-AC4F-418D-AE19-62706E023703}">
                      <ahyp:hlinkClr xmlns:ahyp="http://schemas.microsoft.com/office/drawing/2018/hyperlinkcolor" val="tx"/>
                    </a:ext>
                  </a:extLst>
                </a:hlinkClick>
              </a:rPr>
              <a:t>Kip McGrath Harrogate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28" action="ppaction://hlinksldjump">
                  <a:extLst>
                    <a:ext uri="{A12FA001-AC4F-418D-AE19-62706E023703}">
                      <ahyp:hlinkClr xmlns:ahyp="http://schemas.microsoft.com/office/drawing/2018/hyperlinkcolor" val="tx"/>
                    </a:ext>
                  </a:extLst>
                </a:hlinkClick>
              </a:rPr>
              <a:t>Kip McGrath Selby</a:t>
            </a:r>
            <a:endParaRPr lang="en-GB" dirty="0">
              <a:solidFill>
                <a:srgbClr val="0070C0"/>
              </a:solidFill>
              <a:latin typeface="Arial"/>
              <a:cs typeface="Arial"/>
            </a:endParaRPr>
          </a:p>
          <a:p>
            <a:pPr marL="514350" indent="-514350">
              <a:buFont typeface="+mj-lt"/>
              <a:buAutoNum type="arabicPeriod"/>
            </a:pPr>
            <a:r>
              <a:rPr lang="en-GB" dirty="0">
                <a:solidFill>
                  <a:srgbClr val="FF0000"/>
                </a:solidFill>
                <a:latin typeface="Arial"/>
                <a:cs typeface="Arial"/>
                <a:hlinkClick r:id="rId29" action="ppaction://hlinksldjump"/>
              </a:rPr>
              <a:t>Kip McGrath York West</a:t>
            </a:r>
            <a:endParaRPr lang="en-GB" dirty="0">
              <a:solidFill>
                <a:srgbClr val="FF0000"/>
              </a:solidFill>
              <a:hlinkClick r:id="rId29" action="ppaction://hlinksldjump"/>
            </a:endParaRPr>
          </a:p>
          <a:p>
            <a:pPr marL="514350" indent="-514350">
              <a:buFont typeface="+mj-lt"/>
              <a:buAutoNum type="arabicPeriod"/>
            </a:pPr>
            <a:r>
              <a:rPr lang="en-GB" dirty="0">
                <a:solidFill>
                  <a:srgbClr val="0070C0"/>
                </a:solidFill>
                <a:latin typeface="Arial"/>
                <a:cs typeface="Arial"/>
                <a:hlinkClick r:id="rId30" action="ppaction://hlinksldjump">
                  <a:extLst>
                    <a:ext uri="{A12FA001-AC4F-418D-AE19-62706E023703}">
                      <ahyp:hlinkClr xmlns:ahyp="http://schemas.microsoft.com/office/drawing/2018/hyperlinkcolor" val="tx"/>
                    </a:ext>
                  </a:extLst>
                </a:hlinkClick>
              </a:rPr>
              <a:t>Koala</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1" action="ppaction://hlinksldjump">
                  <a:extLst>
                    <a:ext uri="{A12FA001-AC4F-418D-AE19-62706E023703}">
                      <ahyp:hlinkClr xmlns:ahyp="http://schemas.microsoft.com/office/drawing/2018/hyperlinkcolor" val="tx"/>
                    </a:ext>
                  </a:extLst>
                </a:hlinkClick>
              </a:rPr>
              <a:t>Leeds City College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2" action="ppaction://hlinksldjump">
                  <a:extLst>
                    <a:ext uri="{A12FA001-AC4F-418D-AE19-62706E023703}">
                      <ahyp:hlinkClr xmlns:ahyp="http://schemas.microsoft.com/office/drawing/2018/hyperlinkcolor" val="tx"/>
                    </a:ext>
                  </a:extLst>
                </a:hlinkClick>
              </a:rPr>
              <a:t>Leeds College of Building</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3" action="ppaction://hlinksldjump">
                  <a:extLst>
                    <a:ext uri="{A12FA001-AC4F-418D-AE19-62706E023703}">
                      <ahyp:hlinkClr xmlns:ahyp="http://schemas.microsoft.com/office/drawing/2018/hyperlinkcolor" val="tx"/>
                    </a:ext>
                  </a:extLst>
                </a:hlinkClick>
              </a:rPr>
              <a:t>Middlesbrough College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4" action="ppaction://hlinksldjump">
                  <a:extLst>
                    <a:ext uri="{A12FA001-AC4F-418D-AE19-62706E023703}">
                      <ahyp:hlinkClr xmlns:ahyp="http://schemas.microsoft.com/office/drawing/2018/hyperlinkcolor" val="tx"/>
                    </a:ext>
                  </a:extLst>
                </a:hlinkClick>
              </a:rPr>
              <a:t>Mind Jam</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5" action="ppaction://hlinksldjump">
                  <a:extLst>
                    <a:ext uri="{A12FA001-AC4F-418D-AE19-62706E023703}">
                      <ahyp:hlinkClr xmlns:ahyp="http://schemas.microsoft.com/office/drawing/2018/hyperlinkcolor" val="tx"/>
                    </a:ext>
                  </a:extLst>
                </a:hlinkClick>
              </a:rPr>
              <a:t>Minerva</a:t>
            </a:r>
            <a:endParaRPr lang="en-GB" dirty="0">
              <a:solidFill>
                <a:srgbClr val="0070C0"/>
              </a:solidFill>
              <a:hlinkClick r:id="rId35"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36" action="ppaction://hlinksldjump">
                  <a:extLst>
                    <a:ext uri="{A12FA001-AC4F-418D-AE19-62706E023703}">
                      <ahyp:hlinkClr xmlns:ahyp="http://schemas.microsoft.com/office/drawing/2018/hyperlinkcolor" val="tx"/>
                    </a:ext>
                  </a:extLst>
                </a:hlinkClick>
              </a:rPr>
              <a:t>Nisai</a:t>
            </a:r>
            <a:endParaRPr lang="en-GB" dirty="0">
              <a:solidFill>
                <a:srgbClr val="0070C0"/>
              </a:solidFill>
              <a:latin typeface="Arial"/>
              <a:cs typeface="Arial"/>
            </a:endParaRPr>
          </a:p>
          <a:p>
            <a:pPr marL="514350" indent="-514350">
              <a:buFont typeface="+mj-lt"/>
              <a:buAutoNum type="arabicPeriod"/>
            </a:pPr>
            <a:r>
              <a:rPr lang="en-GB" dirty="0">
                <a:solidFill>
                  <a:srgbClr val="005489"/>
                </a:solidFill>
                <a:latin typeface="Arial"/>
                <a:cs typeface="Arial"/>
                <a:hlinkClick r:id="rId37" action="ppaction://hlinksldjump">
                  <a:extLst>
                    <a:ext uri="{A12FA001-AC4F-418D-AE19-62706E023703}">
                      <ahyp:hlinkClr xmlns:ahyp="http://schemas.microsoft.com/office/drawing/2018/hyperlinkcolor" val="tx"/>
                    </a:ext>
                  </a:extLst>
                </a:hlinkClick>
              </a:rPr>
              <a:t>Noise</a:t>
            </a:r>
            <a:endParaRPr lang="en-GB" dirty="0">
              <a:solidFill>
                <a:srgbClr val="0070C0"/>
              </a:solidFill>
              <a:hlinkClick r:id="rId37"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30" action="ppaction://hlinksldjump">
                  <a:extLst>
                    <a:ext uri="{A12FA001-AC4F-418D-AE19-62706E023703}">
                      <ahyp:hlinkClr xmlns:ahyp="http://schemas.microsoft.com/office/drawing/2018/hyperlinkcolor" val="tx"/>
                    </a:ext>
                  </a:extLst>
                </a:hlinkClick>
              </a:rPr>
              <a:t>North Yorkshire Moors National Park Centre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30" action="ppaction://hlinksldjump"/>
              </a:rPr>
              <a:t>North Yorkshire Outdoor Learning Service</a:t>
            </a:r>
            <a:endParaRPr lang="en-GB" dirty="0">
              <a:solidFill>
                <a:srgbClr val="0070C0"/>
              </a:solidFill>
              <a:hlinkClick r:id="rId30" action="ppaction://hlinksldjump"/>
            </a:endParaRPr>
          </a:p>
          <a:p>
            <a:pPr marL="514350" indent="-514350">
              <a:buFont typeface="+mj-lt"/>
              <a:buAutoNum type="arabicPeriod"/>
            </a:pPr>
            <a:r>
              <a:rPr lang="en-GB" dirty="0">
                <a:solidFill>
                  <a:srgbClr val="0070C0"/>
                </a:solidFill>
                <a:latin typeface="Arial"/>
                <a:cs typeface="Arial"/>
                <a:hlinkClick r:id="rId38" action="ppaction://hlinksldjump">
                  <a:extLst>
                    <a:ext uri="{A12FA001-AC4F-418D-AE19-62706E023703}">
                      <ahyp:hlinkClr xmlns:ahyp="http://schemas.microsoft.com/office/drawing/2018/hyperlinkcolor" val="tx"/>
                    </a:ext>
                  </a:extLst>
                </a:hlinkClick>
              </a:rPr>
              <a:t>NUDGE</a:t>
            </a:r>
            <a:r>
              <a:rPr lang="en-GB" dirty="0">
                <a:solidFill>
                  <a:srgbClr val="0070C0"/>
                </a:solidFill>
                <a:latin typeface="Arial"/>
                <a:cs typeface="Arial"/>
              </a:rPr>
              <a:t> </a:t>
            </a:r>
          </a:p>
          <a:p>
            <a:pPr marL="514350" indent="-514350">
              <a:buFont typeface="+mj-lt"/>
              <a:buAutoNum type="arabicPeriod"/>
            </a:pPr>
            <a:r>
              <a:rPr lang="en-GB" dirty="0">
                <a:solidFill>
                  <a:srgbClr val="0070C0"/>
                </a:solidFill>
                <a:latin typeface="Arial"/>
                <a:cs typeface="Arial"/>
                <a:hlinkClick r:id="rId39" action="ppaction://hlinksldjump">
                  <a:extLst>
                    <a:ext uri="{A12FA001-AC4F-418D-AE19-62706E023703}">
                      <ahyp:hlinkClr xmlns:ahyp="http://schemas.microsoft.com/office/drawing/2018/hyperlinkcolor" val="tx"/>
                    </a:ext>
                  </a:extLst>
                </a:hlinkClick>
              </a:rPr>
              <a:t>Phoenix</a:t>
            </a:r>
            <a:r>
              <a:rPr lang="en-GB" dirty="0">
                <a:solidFill>
                  <a:srgbClr val="0070C0"/>
                </a:solidFill>
                <a:latin typeface="Arial"/>
                <a:cs typeface="Arial"/>
              </a:rPr>
              <a:t> AP</a:t>
            </a:r>
          </a:p>
          <a:p>
            <a:pPr marL="514350" indent="-514350">
              <a:buFont typeface="+mj-lt"/>
              <a:buAutoNum type="arabicPeriod"/>
            </a:pPr>
            <a:r>
              <a:rPr lang="en-GB" dirty="0">
                <a:solidFill>
                  <a:srgbClr val="0070C0"/>
                </a:solidFill>
                <a:latin typeface="Arial"/>
                <a:cs typeface="Arial"/>
                <a:hlinkClick r:id="rId40" action="ppaction://hlinksldjump">
                  <a:extLst>
                    <a:ext uri="{A12FA001-AC4F-418D-AE19-62706E023703}">
                      <ahyp:hlinkClr xmlns:ahyp="http://schemas.microsoft.com/office/drawing/2018/hyperlinkcolor" val="tx"/>
                    </a:ext>
                  </a:extLst>
                </a:hlinkClick>
              </a:rPr>
              <a:t>Prince’s Trust</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1" action="ppaction://hlinksldjump">
                  <a:extLst>
                    <a:ext uri="{A12FA001-AC4F-418D-AE19-62706E023703}">
                      <ahyp:hlinkClr xmlns:ahyp="http://schemas.microsoft.com/office/drawing/2018/hyperlinkcolor" val="tx"/>
                    </a:ext>
                  </a:extLst>
                </a:hlinkClick>
              </a:rPr>
              <a:t>Principal Teachers Hub</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2" action="ppaction://hlinksldjump">
                  <a:extLst>
                    <a:ext uri="{A12FA001-AC4F-418D-AE19-62706E023703}">
                      <ahyp:hlinkClr xmlns:ahyp="http://schemas.microsoft.com/office/drawing/2018/hyperlinkcolor" val="tx"/>
                    </a:ext>
                  </a:extLst>
                </a:hlinkClick>
              </a:rPr>
              <a:t>Prospero</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3" action="ppaction://hlinksldjump">
                  <a:extLst>
                    <a:ext uri="{A12FA001-AC4F-418D-AE19-62706E023703}">
                      <ahyp:hlinkClr xmlns:ahyp="http://schemas.microsoft.com/office/drawing/2018/hyperlinkcolor" val="tx"/>
                    </a:ext>
                  </a:extLst>
                </a:hlinkClick>
              </a:rPr>
              <a:t>Protocol Tutoring</a:t>
            </a:r>
            <a:endParaRPr lang="en-GB" dirty="0">
              <a:solidFill>
                <a:srgbClr val="0070C0"/>
              </a:solidFill>
              <a:latin typeface="Arial"/>
              <a:cs typeface="Arial"/>
            </a:endParaRPr>
          </a:p>
          <a:p>
            <a:pPr marL="514350" indent="-514350">
              <a:buFont typeface="+mj-lt"/>
              <a:buAutoNum type="arabicPeriod"/>
            </a:pPr>
            <a:r>
              <a:rPr lang="en-GB" dirty="0">
                <a:solidFill>
                  <a:srgbClr val="005489"/>
                </a:solidFill>
                <a:latin typeface="Arial"/>
                <a:cs typeface="Arial"/>
                <a:hlinkClick r:id="rId44" action="ppaction://hlinksldjump">
                  <a:extLst>
                    <a:ext uri="{A12FA001-AC4F-418D-AE19-62706E023703}">
                      <ahyp:hlinkClr xmlns:ahyp="http://schemas.microsoft.com/office/drawing/2018/hyperlinkcolor" val="tx"/>
                    </a:ext>
                  </a:extLst>
                </a:hlinkClick>
              </a:rPr>
              <a:t>Remedy Tutors</a:t>
            </a:r>
            <a:endParaRPr lang="en-GB" dirty="0">
              <a:solidFill>
                <a:srgbClr val="0070C0"/>
              </a:solidFill>
              <a:hlinkClick r:id="rId44" action="ppaction://hlinksldjump">
                <a:extLst>
                  <a:ext uri="{A12FA001-AC4F-418D-AE19-62706E023703}">
                    <ahyp:hlinkClr xmlns:ahyp="http://schemas.microsoft.com/office/drawing/2018/hyperlinkcolor" val="tx"/>
                  </a:ext>
                </a:extLst>
              </a:hlinkClick>
            </a:endParaRPr>
          </a:p>
          <a:p>
            <a:pPr marL="514350" indent="-514350">
              <a:buFont typeface="+mj-lt"/>
              <a:buAutoNum type="arabicPeriod"/>
            </a:pPr>
            <a:r>
              <a:rPr lang="en-GB" dirty="0">
                <a:solidFill>
                  <a:srgbClr val="0070C0"/>
                </a:solidFill>
                <a:latin typeface="Arial"/>
                <a:cs typeface="Arial"/>
                <a:hlinkClick r:id="rId45" action="ppaction://hlinksldjump">
                  <a:extLst>
                    <a:ext uri="{A12FA001-AC4F-418D-AE19-62706E023703}">
                      <ahyp:hlinkClr xmlns:ahyp="http://schemas.microsoft.com/office/drawing/2018/hyperlinkcolor" val="tx"/>
                    </a:ext>
                  </a:extLst>
                </a:hlinkClick>
              </a:rPr>
              <a:t>Ryedale Special Families</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6" action="ppaction://hlinksldjump">
                  <a:extLst>
                    <a:ext uri="{A12FA001-AC4F-418D-AE19-62706E023703}">
                      <ahyp:hlinkClr xmlns:ahyp="http://schemas.microsoft.com/office/drawing/2018/hyperlinkcolor" val="tx"/>
                    </a:ext>
                  </a:extLst>
                </a:hlinkClick>
              </a:rPr>
              <a:t>Right TRAX</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7" action="ppaction://hlinksldjump">
                  <a:extLst>
                    <a:ext uri="{A12FA001-AC4F-418D-AE19-62706E023703}">
                      <ahyp:hlinkClr xmlns:ahyp="http://schemas.microsoft.com/office/drawing/2018/hyperlinkcolor" val="tx"/>
                    </a:ext>
                  </a:extLst>
                </a:hlinkClick>
              </a:rPr>
              <a:t>Scarborough PRS</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8" action="ppaction://hlinksldjump">
                  <a:extLst>
                    <a:ext uri="{A12FA001-AC4F-418D-AE19-62706E023703}">
                      <ahyp:hlinkClr xmlns:ahyp="http://schemas.microsoft.com/office/drawing/2018/hyperlinkcolor" val="tx"/>
                    </a:ext>
                  </a:extLst>
                </a:hlinkClick>
              </a:rPr>
              <a:t>Selby College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49" action="ppaction://hlinksldjump">
                  <a:extLst>
                    <a:ext uri="{A12FA001-AC4F-418D-AE19-62706E023703}">
                      <ahyp:hlinkClr xmlns:ahyp="http://schemas.microsoft.com/office/drawing/2018/hyperlinkcolor" val="tx"/>
                    </a:ext>
                  </a:extLst>
                </a:hlinkClick>
              </a:rPr>
              <a:t>SKAPE</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0" action="ppaction://hlinksldjump">
                  <a:extLst>
                    <a:ext uri="{A12FA001-AC4F-418D-AE19-62706E023703}">
                      <ahyp:hlinkClr xmlns:ahyp="http://schemas.microsoft.com/office/drawing/2018/hyperlinkcolor" val="tx"/>
                    </a:ext>
                  </a:extLst>
                </a:hlinkClick>
              </a:rPr>
              <a:t>Springwell Harrogate</a:t>
            </a:r>
            <a:r>
              <a:rPr lang="en-GB" dirty="0">
                <a:solidFill>
                  <a:srgbClr val="0070C0"/>
                </a:solidFill>
                <a:latin typeface="Arial"/>
                <a:cs typeface="Arial"/>
              </a:rPr>
              <a:t> (PRS)</a:t>
            </a:r>
          </a:p>
          <a:p>
            <a:pPr marL="514350" indent="-514350">
              <a:buFont typeface="+mj-lt"/>
              <a:buAutoNum type="arabicPeriod"/>
            </a:pPr>
            <a:r>
              <a:rPr lang="en-GB" dirty="0">
                <a:solidFill>
                  <a:srgbClr val="0070C0"/>
                </a:solidFill>
                <a:latin typeface="Arial"/>
                <a:cs typeface="Arial"/>
                <a:hlinkClick r:id="rId51" action="ppaction://hlinksldjump">
                  <a:extLst>
                    <a:ext uri="{A12FA001-AC4F-418D-AE19-62706E023703}">
                      <ahyp:hlinkClr xmlns:ahyp="http://schemas.microsoft.com/office/drawing/2018/hyperlinkcolor" val="tx"/>
                    </a:ext>
                  </a:extLst>
                </a:hlinkClick>
              </a:rPr>
              <a:t>Strive for Education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2" action="ppaction://hlinksldjump">
                  <a:extLst>
                    <a:ext uri="{A12FA001-AC4F-418D-AE19-62706E023703}">
                      <ahyp:hlinkClr xmlns:ahyp="http://schemas.microsoft.com/office/drawing/2018/hyperlinkcolor" val="tx"/>
                    </a:ext>
                  </a:extLst>
                </a:hlinkClick>
              </a:rPr>
              <a:t>Sugarman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3" action="ppaction://hlinksldjump">
                  <a:extLst>
                    <a:ext uri="{A12FA001-AC4F-418D-AE19-62706E023703}">
                      <ahyp:hlinkClr xmlns:ahyp="http://schemas.microsoft.com/office/drawing/2018/hyperlinkcolor" val="tx"/>
                    </a:ext>
                  </a:extLst>
                </a:hlinkClick>
              </a:rPr>
              <a:t>Targeted Provision</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4" action="ppaction://hlinksldjump">
                  <a:extLst>
                    <a:ext uri="{A12FA001-AC4F-418D-AE19-62706E023703}">
                      <ahyp:hlinkClr xmlns:ahyp="http://schemas.microsoft.com/office/drawing/2018/hyperlinkcolor" val="tx"/>
                    </a:ext>
                  </a:extLst>
                </a:hlinkClick>
              </a:rPr>
              <a:t>Teach Me Happy</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5" action="ppaction://hlinksldjump">
                  <a:extLst>
                    <a:ext uri="{A12FA001-AC4F-418D-AE19-62706E023703}">
                      <ahyp:hlinkClr xmlns:ahyp="http://schemas.microsoft.com/office/drawing/2018/hyperlinkcolor" val="tx"/>
                    </a:ext>
                  </a:extLst>
                </a:hlinkClick>
              </a:rPr>
              <a:t>Teaching Personnel</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6" action="ppaction://hlinksldjump">
                  <a:extLst>
                    <a:ext uri="{A12FA001-AC4F-418D-AE19-62706E023703}">
                      <ahyp:hlinkClr xmlns:ahyp="http://schemas.microsoft.com/office/drawing/2018/hyperlinkcolor" val="tx"/>
                    </a:ext>
                  </a:extLst>
                </a:hlinkClick>
              </a:rPr>
              <a:t>The Alternative School</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7" action="ppaction://hlinksldjump">
                  <a:extLst>
                    <a:ext uri="{A12FA001-AC4F-418D-AE19-62706E023703}">
                      <ahyp:hlinkClr xmlns:ahyp="http://schemas.microsoft.com/office/drawing/2018/hyperlinkcolor" val="tx"/>
                    </a:ext>
                  </a:extLst>
                </a:hlinkClick>
              </a:rPr>
              <a:t>The Orchard</a:t>
            </a:r>
            <a:endParaRPr lang="en-GB" dirty="0">
              <a:solidFill>
                <a:srgbClr val="0070C0"/>
              </a:solidFill>
              <a:latin typeface="Arial"/>
              <a:cs typeface="Arial"/>
            </a:endParaRPr>
          </a:p>
          <a:p>
            <a:pPr marL="514350" indent="-514350">
              <a:buFont typeface="+mj-lt"/>
              <a:buAutoNum type="arabicPeriod"/>
            </a:pPr>
            <a:r>
              <a:rPr lang="en-GB" dirty="0">
                <a:solidFill>
                  <a:srgbClr val="0070C0"/>
                </a:solidFill>
                <a:latin typeface="Arial"/>
                <a:cs typeface="Arial"/>
                <a:hlinkClick r:id="rId58" action="ppaction://hlinksldjump">
                  <a:extLst>
                    <a:ext uri="{A12FA001-AC4F-418D-AE19-62706E023703}">
                      <ahyp:hlinkClr xmlns:ahyp="http://schemas.microsoft.com/office/drawing/2018/hyperlinkcolor" val="tx"/>
                    </a:ext>
                  </a:extLst>
                </a:hlinkClick>
              </a:rPr>
              <a:t>The Rubicon Centre (Selby PRS)</a:t>
            </a:r>
            <a:endParaRPr lang="en-GB" dirty="0">
              <a:solidFill>
                <a:srgbClr val="0070C0"/>
              </a:solidFill>
              <a:latin typeface="Arial"/>
              <a:cs typeface="Arial"/>
            </a:endParaRPr>
          </a:p>
          <a:p>
            <a:pPr marL="514350" indent="-514350">
              <a:buFont typeface="+mj-lt"/>
              <a:buAutoNum type="arabicPeriod"/>
            </a:pPr>
            <a:r>
              <a:rPr lang="en-GB" dirty="0">
                <a:solidFill>
                  <a:srgbClr val="005489"/>
                </a:solidFill>
                <a:latin typeface="Arial"/>
                <a:cs typeface="Arial"/>
                <a:hlinkClick r:id="rId59" action="ppaction://hlinksldjump">
                  <a:extLst>
                    <a:ext uri="{A12FA001-AC4F-418D-AE19-62706E023703}">
                      <ahyp:hlinkClr xmlns:ahyp="http://schemas.microsoft.com/office/drawing/2018/hyperlinkcolor" val="tx"/>
                    </a:ext>
                  </a:extLst>
                </a:hlinkClick>
              </a:rPr>
              <a:t>Thread Nidd</a:t>
            </a:r>
            <a:endParaRPr lang="en-GB" dirty="0">
              <a:solidFill>
                <a:srgbClr val="0070C0"/>
              </a:solidFill>
              <a:hlinkClick r:id="rId59" action="ppaction://hlinksldjump">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10661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168018"/>
            <a:ext cx="3553754" cy="707462"/>
          </a:xfrm>
        </p:spPr>
        <p:txBody>
          <a:bodyPr/>
          <a:lstStyle/>
          <a:p>
            <a:r>
              <a:rPr lang="en-GB"/>
              <a:t>Ad Astra Ltd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461401412"/>
              </p:ext>
            </p:extLst>
          </p:nvPr>
        </p:nvGraphicFramePr>
        <p:xfrm>
          <a:off x="4374408" y="271622"/>
          <a:ext cx="3486076" cy="1325309"/>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a:ea typeface="Times New Roman" panose="02020603050405020304" pitchFamily="18" charset="0"/>
                          <a:cs typeface="Calibri"/>
                        </a:rPr>
                        <a:t>Unit G9, Elvington Industrial Estate, York YO41 4AR</a:t>
                      </a:r>
                      <a:endParaRPr lang="en-GB" sz="1100" b="0">
                        <a:solidFill>
                          <a:schemeClr val="tx1"/>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a:solidFill>
                            <a:schemeClr val="tx1"/>
                          </a:solidFill>
                          <a:effectLst/>
                          <a:latin typeface="Calibri"/>
                          <a:ea typeface="Times New Roman" panose="02020603050405020304" pitchFamily="18" charset="0"/>
                          <a:cs typeface="Calibri"/>
                        </a:rPr>
                        <a:t>01904 947222</a:t>
                      </a:r>
                      <a:endParaRPr lang="en-GB" sz="1100">
                        <a:solidFill>
                          <a:schemeClr val="tx1"/>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a:solidFill>
                            <a:schemeClr val="tx1"/>
                          </a:solidFill>
                          <a:effectLst/>
                          <a:latin typeface="Calibri"/>
                          <a:ea typeface="Times New Roman" panose="02020603050405020304" pitchFamily="18" charset="0"/>
                          <a:cs typeface="Calibri"/>
                        </a:rPr>
                        <a:t>Lyz Shaw and Kate Frankish</a:t>
                      </a:r>
                      <a:endParaRPr lang="en-GB" sz="1100">
                        <a:solidFill>
                          <a:schemeClr val="tx1"/>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a:solidFill>
                            <a:schemeClr val="tx1"/>
                          </a:solidFill>
                          <a:effectLst/>
                          <a:latin typeface="Calibri"/>
                          <a:ea typeface="Times New Roman" panose="02020603050405020304" pitchFamily="18" charset="0"/>
                          <a:cs typeface="Calibri"/>
                          <a:hlinkClick r:id="rId2"/>
                        </a:rPr>
                        <a:t>info@adastrayork.co.uk</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a:solidFill>
                            <a:schemeClr val="tx1"/>
                          </a:solidFill>
                          <a:effectLst/>
                          <a:latin typeface="Calibri"/>
                          <a:ea typeface="Times New Roman" panose="02020603050405020304" pitchFamily="18" charset="0"/>
                          <a:cs typeface="Calibri"/>
                          <a:hlinkClick r:id="rId3"/>
                        </a:rPr>
                        <a:t>www.adastrauk.co.uk</a:t>
                      </a:r>
                      <a:r>
                        <a:rPr lang="en-GB" sz="1100">
                          <a:solidFill>
                            <a:schemeClr val="tx1"/>
                          </a:solidFill>
                          <a:effectLst/>
                          <a:latin typeface="Calibri"/>
                          <a:ea typeface="Times New Roman" panose="02020603050405020304" pitchFamily="18" charset="0"/>
                          <a:cs typeface="Calibri"/>
                        </a:rPr>
                        <a:t> </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665974071"/>
              </p:ext>
            </p:extLst>
          </p:nvPr>
        </p:nvGraphicFramePr>
        <p:xfrm>
          <a:off x="209726" y="1759391"/>
          <a:ext cx="11627140" cy="8690991"/>
        </p:xfrm>
        <a:graphic>
          <a:graphicData uri="http://schemas.openxmlformats.org/drawingml/2006/table">
            <a:tbl>
              <a:tblPr firstRow="1" bandRow="1">
                <a:tableStyleId>{5C22544A-7EE6-4342-B048-85BDC9FD1C3A}</a:tableStyleId>
              </a:tblPr>
              <a:tblGrid>
                <a:gridCol w="4939790">
                  <a:extLst>
                    <a:ext uri="{9D8B030D-6E8A-4147-A177-3AD203B41FA5}">
                      <a16:colId xmlns:a16="http://schemas.microsoft.com/office/drawing/2014/main" val="296554612"/>
                    </a:ext>
                  </a:extLst>
                </a:gridCol>
                <a:gridCol w="668735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lvl="0" algn="l">
                        <a:lnSpc>
                          <a:spcPct val="100000"/>
                        </a:lnSpc>
                        <a:spcBef>
                          <a:spcPts val="0"/>
                        </a:spcBef>
                        <a:spcAft>
                          <a:spcPts val="0"/>
                        </a:spcAft>
                        <a:buNone/>
                      </a:pPr>
                      <a:r>
                        <a:rPr lang="en-GB" sz="1200" b="0" i="0" u="none" strike="noStrike" kern="1200" noProof="0">
                          <a:solidFill>
                            <a:schemeClr val="dk1"/>
                          </a:solidFill>
                          <a:effectLst/>
                        </a:rPr>
                        <a:t>Each student is supported through a consistent pastoral approach delivered by experienced staff who work closely with parents, carers, and referring schools. Communication is regular, responsive, and solution-focused, ensuring that wellbeing, engagement, and progress are continually monitored and supported.</a:t>
                      </a:r>
                      <a:endParaRPr lang="en-US"/>
                    </a:p>
                    <a:p>
                      <a:pPr lvl="0" algn="l">
                        <a:lnSpc>
                          <a:spcPct val="100000"/>
                        </a:lnSpc>
                        <a:spcBef>
                          <a:spcPts val="0"/>
                        </a:spcBef>
                        <a:spcAft>
                          <a:spcPts val="0"/>
                        </a:spcAft>
                        <a:buNone/>
                      </a:pPr>
                      <a:r>
                        <a:rPr lang="en-GB" sz="1200" b="0" i="0" u="none" strike="noStrike" kern="1200" noProof="0">
                          <a:solidFill>
                            <a:schemeClr val="dk1"/>
                          </a:solidFill>
                          <a:effectLst/>
                        </a:rPr>
                        <a:t>Personal, Social, Health and Emotional (PSHE) support is fully bespoke and co-produced with students, families, and partner schools as part of a wider personalised curriculum offer. This is underpinned by relational practice, trauma-informed approaches, and a strong emphasis on emotional regulation, communication, and self-awareness.</a:t>
                      </a:r>
                      <a:endParaRPr lang="en-GB"/>
                    </a:p>
                    <a:p>
                      <a:pPr lvl="0" algn="l">
                        <a:lnSpc>
                          <a:spcPct val="100000"/>
                        </a:lnSpc>
                        <a:spcBef>
                          <a:spcPts val="0"/>
                        </a:spcBef>
                        <a:spcAft>
                          <a:spcPts val="0"/>
                        </a:spcAft>
                        <a:buNone/>
                      </a:pPr>
                      <a:r>
                        <a:rPr lang="en-GB" sz="1200" b="0" i="0" u="none" strike="noStrike" kern="1200" noProof="0">
                          <a:solidFill>
                            <a:schemeClr val="dk1"/>
                          </a:solidFill>
                          <a:effectLst/>
                        </a:rPr>
                        <a:t>We use a range of assessment and observation-based approaches to identify needs, track engagement, and inform targeted support planning. This ensures that interventions are responsive and tailored to individual barriers to learning, behaviour, and attendance.</a:t>
                      </a:r>
                      <a:endParaRPr lang="en-GB" b="0" i="0" u="none" strike="noStrike" noProof="0"/>
                    </a:p>
                    <a:p>
                      <a:pPr lvl="0" algn="l">
                        <a:lnSpc>
                          <a:spcPct val="100000"/>
                        </a:lnSpc>
                        <a:spcBef>
                          <a:spcPts val="0"/>
                        </a:spcBef>
                        <a:spcAft>
                          <a:spcPts val="0"/>
                        </a:spcAft>
                        <a:buNone/>
                      </a:pPr>
                      <a:r>
                        <a:rPr lang="en-GB" sz="1200" b="0" i="0" u="none" strike="noStrike" kern="1200" noProof="0">
                          <a:solidFill>
                            <a:schemeClr val="dk1"/>
                          </a:solidFill>
                          <a:effectLst/>
                        </a:rPr>
                        <a:t>Ad Astra staff attend all review meetings and provide a single, consistent point of contact for schools, parents, and external professionals, ensuring clarity, continuity, and joined up working across all stakeholders.  We work in close partnership with schools and local authorities across North Yorkshire and York to support reintegration, sustained engagement in education, and positive post-16 transitions.</a:t>
                      </a:r>
                      <a:endParaRPr lang="en-GB" b="0" i="0" u="none" strike="noStrike"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lvl="0" algn="l">
                        <a:lnSpc>
                          <a:spcPct val="100000"/>
                        </a:lnSpc>
                        <a:spcBef>
                          <a:spcPts val="0"/>
                        </a:spcBef>
                        <a:spcAft>
                          <a:spcPts val="0"/>
                        </a:spcAft>
                        <a:buNone/>
                      </a:pPr>
                      <a:r>
                        <a:rPr lang="en-GB" sz="1200" b="0" i="0" u="none" strike="noStrike" kern="1200" noProof="0">
                          <a:solidFill>
                            <a:srgbClr val="000000"/>
                          </a:solidFill>
                          <a:effectLst/>
                          <a:latin typeface="Aptos Display"/>
                        </a:rPr>
                        <a:t>Ad Astra provides trauma-informed alternative education for young people with SEMH, SEND and additional needs. We deliver academic, vocational and therapeutic programmes that build confidence, develop life skills and support positive progression into education, employment and independent adulthood.</a:t>
                      </a:r>
                      <a:endParaRPr lang="en-US" i="0"/>
                    </a:p>
                    <a:p>
                      <a:pPr lvl="0" algn="l">
                        <a:lnSpc>
                          <a:spcPct val="100000"/>
                        </a:lnSpc>
                        <a:spcBef>
                          <a:spcPts val="0"/>
                        </a:spcBef>
                        <a:spcAft>
                          <a:spcPts val="0"/>
                        </a:spcAft>
                        <a:buNone/>
                      </a:pPr>
                      <a:r>
                        <a:rPr lang="en-GB" sz="1200" b="0" i="0" u="none" strike="noStrike" kern="1200" noProof="0">
                          <a:solidFill>
                            <a:schemeClr val="dk1"/>
                          </a:solidFill>
                          <a:effectLst/>
                        </a:rPr>
                        <a:t>Ad Astra delivers a highly practical, experiential learning model designed specifically for learners with SEMH needs, autism, ADHD, FASD, developmental delay, and complex behavioural profiles.</a:t>
                      </a:r>
                      <a:endParaRPr lang="en-US" b="0" i="0" u="none" strike="noStrike" noProof="0"/>
                    </a:p>
                    <a:p>
                      <a:pPr lvl="0" algn="l">
                        <a:lnSpc>
                          <a:spcPct val="100000"/>
                        </a:lnSpc>
                        <a:spcBef>
                          <a:spcPts val="0"/>
                        </a:spcBef>
                        <a:spcAft>
                          <a:spcPts val="0"/>
                        </a:spcAft>
                        <a:buNone/>
                      </a:pPr>
                      <a:r>
                        <a:rPr lang="en-GB" sz="1200" b="0" i="0" u="none" strike="noStrike" kern="1200" noProof="0">
                          <a:solidFill>
                            <a:schemeClr val="dk1"/>
                          </a:solidFill>
                          <a:effectLst/>
                        </a:rPr>
                        <a:t>Our curriculum is built around real-world learning and includes:</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Outdoor and land-based learning including our new Living World programme where we teach Post 16 students the importance of land management, agriculture, large animal care and horticulture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Practical vocational pathways such as construction, mechanics, woodwork, and life skills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Outdoor pursuits and physical wellbeing programmes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Structured employability and preparation for adulthood learning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Functional English and Maths delivered by qualified QTS staff on appropriate curriculum pathways from Entry Level through to GCSE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PSHE and emotional literacy development embedded throughout all sessions </a:t>
                      </a:r>
                      <a:endParaRPr lang="en-GB"/>
                    </a:p>
                    <a:p>
                      <a:pPr lvl="0" indent="0" algn="l">
                        <a:lnSpc>
                          <a:spcPct val="100000"/>
                        </a:lnSpc>
                        <a:spcBef>
                          <a:spcPts val="0"/>
                        </a:spcBef>
                        <a:spcAft>
                          <a:spcPts val="0"/>
                        </a:spcAft>
                        <a:buNone/>
                      </a:pPr>
                      <a:r>
                        <a:rPr lang="en-GB" sz="1200" b="0" i="0" u="none" strike="noStrike" kern="1200" noProof="0">
                          <a:solidFill>
                            <a:schemeClr val="dk1"/>
                          </a:solidFill>
                          <a:effectLst/>
                        </a:rPr>
                        <a:t>A strong emphasis is placed on oracy, enabling students to develop the language to understand their behaviour, identify triggers, and communicate needs effectively. This supports improved self-regulation, engagement, and long-term outcomes.</a:t>
                      </a:r>
                      <a:endParaRPr lang="en-GB"/>
                    </a:p>
                    <a:p>
                      <a:pPr lvl="0" algn="l">
                        <a:lnSpc>
                          <a:spcPct val="100000"/>
                        </a:lnSpc>
                        <a:spcBef>
                          <a:spcPts val="0"/>
                        </a:spcBef>
                        <a:spcAft>
                          <a:spcPts val="0"/>
                        </a:spcAft>
                        <a:buNone/>
                      </a:pPr>
                      <a:r>
                        <a:rPr lang="en-GB" sz="1200" b="0" i="0" u="none" strike="noStrike" kern="1200" noProof="0">
                          <a:solidFill>
                            <a:schemeClr val="dk1"/>
                          </a:solidFill>
                          <a:effectLst/>
                        </a:rPr>
                        <a:t>We also deliver AQA Unit Award Scheme accreditation across a wide range of practical and personal development areas, allowing students to gain recognition for achievement.</a:t>
                      </a:r>
                      <a:endParaRPr lang="en-GB"/>
                    </a:p>
                    <a:p>
                      <a:pPr lvl="0" algn="l">
                        <a:lnSpc>
                          <a:spcPct val="100000"/>
                        </a:lnSpc>
                        <a:spcBef>
                          <a:spcPts val="0"/>
                        </a:spcBef>
                        <a:spcAft>
                          <a:spcPts val="0"/>
                        </a:spcAft>
                        <a:buNone/>
                      </a:pPr>
                      <a:r>
                        <a:rPr lang="en-GB" sz="1200" b="0" i="0" u="none" strike="noStrike" kern="1200" noProof="0">
                          <a:solidFill>
                            <a:schemeClr val="dk1"/>
                          </a:solidFill>
                          <a:effectLst/>
                        </a:rPr>
                        <a:t>Our provision is flexible and responsive, including full or half-day packages, small-group learning, autism-friendly outdoor learning environments, and targeted transition support for learners at risk of becoming NEET.</a:t>
                      </a:r>
                      <a:endParaRPr lang="en-GB"/>
                    </a:p>
                    <a:p>
                      <a:pPr lvl="0" algn="l">
                        <a:lnSpc>
                          <a:spcPct val="100000"/>
                        </a:lnSpc>
                        <a:spcBef>
                          <a:spcPts val="0"/>
                        </a:spcBef>
                        <a:spcAft>
                          <a:spcPts val="0"/>
                        </a:spcAft>
                        <a:buNone/>
                      </a:pPr>
                      <a:r>
                        <a:rPr lang="en-GB" sz="1200" b="0" i="0" u="none" strike="noStrike" kern="1200" noProof="0">
                          <a:solidFill>
                            <a:schemeClr val="dk1"/>
                          </a:solidFill>
                          <a:effectLst/>
                        </a:rPr>
                        <a:t>For Year 11 learners, we offer structured transition pathways into post-16 education, training, or employment, with a clear focus on sustained progression and reducing NEET outcomes.</a:t>
                      </a:r>
                      <a:endParaRPr lang="en-GB" b="0" i="0" u="none" strike="noStrike" noProof="0"/>
                    </a:p>
                    <a:p>
                      <a:pPr lvl="0">
                        <a:buNone/>
                      </a:pPr>
                      <a:endParaRPr lang="en-GB" sz="120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72955">
                <a:tc>
                  <a:txBody>
                    <a:bodyPr/>
                    <a:lstStyle/>
                    <a:p>
                      <a:r>
                        <a:rPr lang="en-GB" sz="12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lvl="0" algn="l">
                        <a:lnSpc>
                          <a:spcPct val="100000"/>
                        </a:lnSpc>
                        <a:spcBef>
                          <a:spcPts val="0"/>
                        </a:spcBef>
                        <a:spcAft>
                          <a:spcPts val="0"/>
                        </a:spcAft>
                        <a:buNone/>
                      </a:pPr>
                      <a:r>
                        <a:rPr lang="en-GB" sz="1200" b="0" i="0" u="none" strike="noStrike" kern="1200" noProof="0">
                          <a:solidFill>
                            <a:schemeClr val="dk1"/>
                          </a:solidFill>
                          <a:effectLst/>
                        </a:rPr>
                        <a:t>Ad Astra provides a highly supportive, structured, and relational environment that enables meaningful progress for learners who have struggled in mainstream settings.</a:t>
                      </a:r>
                      <a:endParaRPr lang="en-US"/>
                    </a:p>
                    <a:p>
                      <a:pPr lvl="0" algn="l">
                        <a:lnSpc>
                          <a:spcPct val="100000"/>
                        </a:lnSpc>
                        <a:spcBef>
                          <a:spcPts val="0"/>
                        </a:spcBef>
                        <a:spcAft>
                          <a:spcPts val="0"/>
                        </a:spcAft>
                        <a:buNone/>
                      </a:pPr>
                      <a:r>
                        <a:rPr lang="en-GB" sz="1200" b="0" i="0" u="none" strike="noStrike" kern="1200" noProof="0">
                          <a:solidFill>
                            <a:schemeClr val="dk1"/>
                          </a:solidFill>
                          <a:effectLst/>
                        </a:rPr>
                        <a:t>Key benefits include:</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Small group learning with high staff-to-student ratios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English and Maths support delivered by QTS-qualified teachers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Individualised learning pathways tailored to need and starting point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Recognition of achievement through AQA Unit Award Scheme (Entry Level to Level 2)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Regular progress feedback (daily/weekly as required)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Termly formal reports for schools, parents, and carers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Full alignment with school and local authority data tracking systems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Trauma-informed SEMH-focused practice embedded across all delivery </a:t>
                      </a:r>
                      <a:endParaRPr lang="en-GB"/>
                    </a:p>
                    <a:p>
                      <a:pPr marL="0" marR="0" lvl="0" indent="0" algn="l" defTabSz="914400">
                        <a:lnSpc>
                          <a:spcPct val="107000"/>
                        </a:lnSpc>
                        <a:spcBef>
                          <a:spcPts val="0"/>
                        </a:spcBef>
                        <a:spcAft>
                          <a:spcPts val="800"/>
                        </a:spcAft>
                        <a:buClrTx/>
                        <a:buSzTx/>
                        <a:buFontTx/>
                        <a:buNone/>
                        <a:tabLst/>
                        <a:defRPr/>
                      </a:pPr>
                      <a:endParaRPr lang="en-GB" sz="12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200" b="0" i="0" u="none" strike="noStrike" kern="1200" noProof="0">
                          <a:solidFill>
                            <a:schemeClr val="dk1"/>
                          </a:solidFill>
                          <a:effectLst/>
                        </a:rPr>
                        <a:t>Our approach is designed to create measurable, sustainable improvements in both engagement and life outcomes, including:</a:t>
                      </a:r>
                      <a:endParaRPr lang="en-US"/>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Successful reintegration into mainstream education or transition to appropriate post-16 provision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Reduction in risk of permanent exclusion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Improved engagement in learning and increased motivation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Development of confidence, self-esteem, and emotional resilience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Improved behaviour, including reduced incidents and improved self-regulation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Increased attendance and improved punctuality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Achievement of Entry Level to Level 2 qualifications in English and Maths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Progress towards adulthood readiness, including independence, employability, and life skills </a:t>
                      </a:r>
                      <a:endParaRPr lang="en-GB"/>
                    </a:p>
                    <a:p>
                      <a:pPr marL="285750" lvl="0" indent="-285750" algn="l">
                        <a:lnSpc>
                          <a:spcPct val="100000"/>
                        </a:lnSpc>
                        <a:spcBef>
                          <a:spcPts val="0"/>
                        </a:spcBef>
                        <a:spcAft>
                          <a:spcPts val="0"/>
                        </a:spcAft>
                        <a:buFont typeface="Arial"/>
                        <a:buChar char="•"/>
                      </a:pPr>
                      <a:r>
                        <a:rPr lang="en-GB" sz="1200" b="0" i="0" u="none" strike="noStrike" kern="1200" noProof="0">
                          <a:solidFill>
                            <a:schemeClr val="dk1"/>
                          </a:solidFill>
                          <a:effectLst/>
                        </a:rPr>
                        <a:t>Successful reintegration and progression for learners previously identified as NEET or at risk of NEET </a:t>
                      </a:r>
                      <a:endParaRPr lang="en-GB"/>
                    </a:p>
                    <a:p>
                      <a:pPr lvl="0">
                        <a:buNone/>
                      </a:pPr>
                      <a:endParaRPr lang="en-GB" sz="1200" kern="1200" dirty="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4" name="Action Button: Go Home 3">
            <a:hlinkClick r:id="rId4" action="ppaction://hlinksldjump" highlightClick="1"/>
            <a:extLst>
              <a:ext uri="{FF2B5EF4-FFF2-40B4-BE49-F238E27FC236}">
                <a16:creationId xmlns:a16="http://schemas.microsoft.com/office/drawing/2014/main" id="{3BBAA125-D935-BFE4-23BE-4EB040947C9A}"/>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4410FE18-68E7-B471-6F9F-7C12BE35D135}"/>
              </a:ext>
            </a:extLst>
          </p:cNvPr>
          <p:cNvPicPr>
            <a:picLocks noChangeAspect="1"/>
          </p:cNvPicPr>
          <p:nvPr/>
        </p:nvPicPr>
        <p:blipFill>
          <a:blip r:embed="rId5"/>
          <a:stretch>
            <a:fillRect/>
          </a:stretch>
        </p:blipFill>
        <p:spPr>
          <a:xfrm>
            <a:off x="8309428" y="65651"/>
            <a:ext cx="3534229" cy="1559611"/>
          </a:xfrm>
          <a:prstGeom prst="rect">
            <a:avLst/>
          </a:prstGeom>
        </p:spPr>
      </p:pic>
    </p:spTree>
    <p:extLst>
      <p:ext uri="{BB962C8B-B14F-4D97-AF65-F5344CB8AC3E}">
        <p14:creationId xmlns:p14="http://schemas.microsoft.com/office/powerpoint/2010/main" val="2782468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3257213"/>
              </p:ext>
            </p:extLst>
          </p:nvPr>
        </p:nvGraphicFramePr>
        <p:xfrm>
          <a:off x="175121" y="187357"/>
          <a:ext cx="3809650" cy="2444433"/>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3, 4 and Post-16 (up to age 24 with EHCP</a:t>
                      </a:r>
                      <a:endParaRPr lang="en-GB" sz="1200" b="0">
                        <a:solidFill>
                          <a:schemeClr val="tx1"/>
                        </a:solidFill>
                        <a:effectLst/>
                        <a:latin typeface="Times New Roman"/>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Yes</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No</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Yes</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Yes</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Yes</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No</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a:ea typeface="Times New Roman" panose="02020603050405020304" pitchFamily="18" charset="0"/>
                          <a:cs typeface="Calibri"/>
                        </a:rPr>
                        <a:t>Yes</a:t>
                      </a:r>
                      <a:endParaRPr lang="en-GB" sz="110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285013774"/>
              </p:ext>
            </p:extLst>
          </p:nvPr>
        </p:nvGraphicFramePr>
        <p:xfrm>
          <a:off x="4181583" y="187357"/>
          <a:ext cx="7497606" cy="5234382"/>
        </p:xfrm>
        <a:graphic>
          <a:graphicData uri="http://schemas.openxmlformats.org/drawingml/2006/table">
            <a:tbl>
              <a:tblPr firstRow="1" firstCol="1" bandRow="1">
                <a:tableStyleId>{5C22544A-7EE6-4342-B048-85BDC9FD1C3A}</a:tableStyleId>
              </a:tblPr>
              <a:tblGrid>
                <a:gridCol w="1017141">
                  <a:extLst>
                    <a:ext uri="{9D8B030D-6E8A-4147-A177-3AD203B41FA5}">
                      <a16:colId xmlns:a16="http://schemas.microsoft.com/office/drawing/2014/main" val="2322091402"/>
                    </a:ext>
                  </a:extLst>
                </a:gridCol>
                <a:gridCol w="2450704">
                  <a:extLst>
                    <a:ext uri="{9D8B030D-6E8A-4147-A177-3AD203B41FA5}">
                      <a16:colId xmlns:a16="http://schemas.microsoft.com/office/drawing/2014/main" val="101660423"/>
                    </a:ext>
                  </a:extLst>
                </a:gridCol>
                <a:gridCol w="669827">
                  <a:extLst>
                    <a:ext uri="{9D8B030D-6E8A-4147-A177-3AD203B41FA5}">
                      <a16:colId xmlns:a16="http://schemas.microsoft.com/office/drawing/2014/main" val="4075379119"/>
                    </a:ext>
                  </a:extLst>
                </a:gridCol>
                <a:gridCol w="646356">
                  <a:extLst>
                    <a:ext uri="{9D8B030D-6E8A-4147-A177-3AD203B41FA5}">
                      <a16:colId xmlns:a16="http://schemas.microsoft.com/office/drawing/2014/main" val="156711862"/>
                    </a:ext>
                  </a:extLst>
                </a:gridCol>
                <a:gridCol w="774623">
                  <a:extLst>
                    <a:ext uri="{9D8B030D-6E8A-4147-A177-3AD203B41FA5}">
                      <a16:colId xmlns:a16="http://schemas.microsoft.com/office/drawing/2014/main" val="1317198635"/>
                    </a:ext>
                  </a:extLst>
                </a:gridCol>
                <a:gridCol w="774623">
                  <a:extLst>
                    <a:ext uri="{9D8B030D-6E8A-4147-A177-3AD203B41FA5}">
                      <a16:colId xmlns:a16="http://schemas.microsoft.com/office/drawing/2014/main" val="3080717633"/>
                    </a:ext>
                  </a:extLst>
                </a:gridCol>
                <a:gridCol w="582166">
                  <a:extLst>
                    <a:ext uri="{9D8B030D-6E8A-4147-A177-3AD203B41FA5}">
                      <a16:colId xmlns:a16="http://schemas.microsoft.com/office/drawing/2014/main" val="3492305429"/>
                    </a:ext>
                  </a:extLst>
                </a:gridCol>
                <a:gridCol w="582166">
                  <a:extLst>
                    <a:ext uri="{9D8B030D-6E8A-4147-A177-3AD203B41FA5}">
                      <a16:colId xmlns:a16="http://schemas.microsoft.com/office/drawing/2014/main" val="1381951424"/>
                    </a:ext>
                  </a:extLst>
                </a:gridCol>
              </a:tblGrid>
              <a:tr h="289805">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dirty="0" err="1">
                          <a:solidFill>
                            <a:schemeClr val="tx1"/>
                          </a:solidFill>
                          <a:effectLst/>
                        </a:rPr>
                        <a:t>Desc</a:t>
                      </a:r>
                      <a:endParaRPr lang="en-GB" sz="1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Location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0000"/>
                        </a:lnSpc>
                        <a:spcAft>
                          <a:spcPts val="0"/>
                        </a:spcAft>
                      </a:pPr>
                      <a:r>
                        <a:rPr lang="en-GB" sz="1000" b="1">
                          <a:solidFill>
                            <a:schemeClr val="tx1"/>
                          </a:solidFill>
                          <a:effectLst/>
                          <a:latin typeface="Calibri" panose="020F0502020204030204" pitchFamily="34" charset="0"/>
                          <a:cs typeface="Times New Roman" panose="02020603050405020304" pitchFamily="18" charset="0"/>
                        </a:rPr>
                        <a:t>Cost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lnSpc>
                          <a:spcPct val="100000"/>
                        </a:lnSpc>
                        <a:spcAft>
                          <a:spcPts val="0"/>
                        </a:spcAft>
                      </a:pPr>
                      <a:endParaRPr lang="en-GB" sz="1000" b="1">
                        <a:solidFill>
                          <a:schemeClr val="tx1"/>
                        </a:solidFill>
                        <a:effectLst/>
                        <a:latin typeface="Calibri" panose="020F0502020204030204" pitchFamily="34"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9207763"/>
                  </a:ext>
                </a:extLst>
              </a:tr>
              <a:tr h="2898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p>
                    <a:p>
                      <a:pPr algn="ctr">
                        <a:lnSpc>
                          <a:spcPct val="100000"/>
                        </a:lnSpc>
                        <a:spcAft>
                          <a:spcPts val="0"/>
                        </a:spcAft>
                      </a:pPr>
                      <a:endParaRPr lang="en-GB" sz="1000" b="1">
                        <a:solidFill>
                          <a:schemeClr val="tx1"/>
                        </a:solidFill>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effectLst/>
                        </a:rPr>
                        <a:t>Half Day</a:t>
                      </a:r>
                      <a:endParaRPr lang="en-GB" sz="1000" b="1">
                        <a:solidFill>
                          <a:schemeClr val="tx1"/>
                        </a:solidFill>
                        <a:effectLst/>
                        <a:latin typeface="Calibri" panose="020F0502020204030204" pitchFamily="34" charset="0"/>
                        <a:cs typeface="Times New Roman" panose="02020603050405020304" pitchFamily="18" charset="0"/>
                      </a:endParaRPr>
                    </a:p>
                    <a:p>
                      <a:pPr algn="ctr">
                        <a:lnSpc>
                          <a:spcPct val="100000"/>
                        </a:lnSpc>
                        <a:spcAft>
                          <a:spcPts val="0"/>
                        </a:spcAft>
                      </a:pPr>
                      <a:endParaRPr lang="en-GB" sz="1000" b="1">
                        <a:solidFill>
                          <a:schemeClr val="tx1"/>
                        </a:solidFill>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56164751"/>
                  </a:ext>
                </a:extLst>
              </a:tr>
              <a:tr h="466215">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Outdoor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Practical Conservation (Forest School and Land Based Studies)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Entry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10">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York</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9">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9">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£65</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414593">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Health and Fitness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Health and Well Being (various)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457862">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English and Maths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39101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dirty="0">
                          <a:solidFill>
                            <a:schemeClr val="tx1"/>
                          </a:solidFill>
                          <a:effectLst/>
                          <a:latin typeface="Calibri"/>
                          <a:ea typeface="Calibri"/>
                          <a:cs typeface="Times New Roman"/>
                        </a:rPr>
                        <a:t>As requested</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a:ea typeface="Calibri"/>
                          <a:cs typeface="Times New Roman"/>
                        </a:rPr>
                        <a:t>Foundation Stage </a:t>
                      </a:r>
                      <a:endParaRPr lang="en-US"/>
                    </a:p>
                    <a:p>
                      <a:pPr lvl="0" algn="ctr">
                        <a:lnSpc>
                          <a:spcPct val="100000"/>
                        </a:lnSpc>
                        <a:spcAft>
                          <a:spcPts val="0"/>
                        </a:spcAft>
                        <a:buNone/>
                      </a:pPr>
                      <a:r>
                        <a:rPr lang="en-GB" sz="1000">
                          <a:solidFill>
                            <a:schemeClr val="tx1"/>
                          </a:solidFill>
                          <a:effectLst/>
                          <a:latin typeface="Calibri"/>
                          <a:ea typeface="Calibri"/>
                          <a:cs typeface="Times New Roman"/>
                        </a:rPr>
                        <a:t>Level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3954685"/>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Employment Skills – Preparing for Adulthood and British Values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Entry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2</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3482719"/>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Outdoor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Outdoor Pursuits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7653171"/>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Construction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Woodwork and Joinery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3598691"/>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Mechanics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Basic Mechanics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8288854"/>
                  </a:ext>
                </a:extLst>
              </a:tr>
              <a:tr h="439500">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dirty="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Forest School – Autism Friendly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graphicFrame>
        <p:nvGraphicFramePr>
          <p:cNvPr id="3" name="Table 5">
            <a:extLst>
              <a:ext uri="{FF2B5EF4-FFF2-40B4-BE49-F238E27FC236}">
                <a16:creationId xmlns:a16="http://schemas.microsoft.com/office/drawing/2014/main" id="{4F98B654-0260-ACA6-EA19-D8AB667B1312}"/>
              </a:ext>
            </a:extLst>
          </p:cNvPr>
          <p:cNvGraphicFramePr>
            <a:graphicFrameLocks noGrp="1"/>
          </p:cNvGraphicFramePr>
          <p:nvPr>
            <p:ph idx="1"/>
            <p:extLst>
              <p:ext uri="{D42A27DB-BD31-4B8C-83A1-F6EECF244321}">
                <p14:modId xmlns:p14="http://schemas.microsoft.com/office/powerpoint/2010/main" val="3016543051"/>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a:solidFill>
                            <a:schemeClr val="tx1"/>
                          </a:solidFill>
                          <a:effectLst/>
                          <a:latin typeface="Calibri"/>
                          <a:ea typeface="Calibri"/>
                          <a:cs typeface="Times New Roman"/>
                        </a:rPr>
                        <a:t>In process</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6" name="Picture 5">
            <a:extLst>
              <a:ext uri="{FF2B5EF4-FFF2-40B4-BE49-F238E27FC236}">
                <a16:creationId xmlns:a16="http://schemas.microsoft.com/office/drawing/2014/main" id="{E2D9A866-9CD9-82CE-D6E2-B7945F762136}"/>
              </a:ext>
            </a:extLst>
          </p:cNvPr>
          <p:cNvPicPr>
            <a:picLocks noChangeAspect="1"/>
          </p:cNvPicPr>
          <p:nvPr/>
        </p:nvPicPr>
        <p:blipFill>
          <a:blip r:embed="rId2"/>
          <a:stretch>
            <a:fillRect/>
          </a:stretch>
        </p:blipFill>
        <p:spPr>
          <a:xfrm>
            <a:off x="541943" y="3158291"/>
            <a:ext cx="2807208" cy="1239306"/>
          </a:xfrm>
          <a:prstGeom prst="rect">
            <a:avLst/>
          </a:prstGeom>
        </p:spPr>
      </p:pic>
    </p:spTree>
    <p:extLst>
      <p:ext uri="{BB962C8B-B14F-4D97-AF65-F5344CB8AC3E}">
        <p14:creationId xmlns:p14="http://schemas.microsoft.com/office/powerpoint/2010/main" val="145529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159390"/>
            <a:ext cx="4164682" cy="1331431"/>
          </a:xfrm>
        </p:spPr>
        <p:txBody>
          <a:bodyPr>
            <a:normAutofit/>
          </a:bodyPr>
          <a:lstStyle/>
          <a:p>
            <a:pPr algn="ctr"/>
            <a:r>
              <a:rPr lang="en-GB"/>
              <a:t>Apricot Online Ltd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805256871"/>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i="0" kern="1200">
                          <a:solidFill>
                            <a:schemeClr val="tx1"/>
                          </a:solidFill>
                          <a:effectLst/>
                          <a:latin typeface="+mn-lt"/>
                          <a:ea typeface="+mn-ea"/>
                          <a:cs typeface="+mn-cs"/>
                        </a:rPr>
                        <a:t>3 Sudeley View, Winchcombe, Gloucestershire, GL54 5NB</a:t>
                      </a:r>
                      <a:endParaRPr lang="en-GB" sz="10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i="0">
                          <a:solidFill>
                            <a:schemeClr val="tx1"/>
                          </a:solidFill>
                          <a:effectLst/>
                          <a:latin typeface="Calibri"/>
                          <a:ea typeface="Times New Roman" panose="02020603050405020304" pitchFamily="18" charset="0"/>
                          <a:cs typeface="Calibri"/>
                        </a:rPr>
                        <a:t>01242 604985</a:t>
                      </a:r>
                      <a:endParaRPr lang="en-GB" sz="1000" i="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i="0">
                          <a:solidFill>
                            <a:schemeClr val="tx1"/>
                          </a:solidFill>
                          <a:effectLst/>
                          <a:latin typeface="Calibri"/>
                          <a:ea typeface="Times New Roman" panose="02020603050405020304" pitchFamily="18" charset="0"/>
                          <a:cs typeface="Calibri"/>
                        </a:rPr>
                        <a:t>Jodie Phillips / Amy Smith</a:t>
                      </a:r>
                      <a:endParaRPr lang="en-GB" sz="1000" i="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lvl="0">
                        <a:lnSpc>
                          <a:spcPct val="107000"/>
                        </a:lnSpc>
                        <a:spcAft>
                          <a:spcPts val="800"/>
                        </a:spcAft>
                        <a:buNone/>
                      </a:pPr>
                      <a:r>
                        <a:rPr lang="en-GB" sz="1000" i="0">
                          <a:solidFill>
                            <a:schemeClr val="tx1"/>
                          </a:solidFill>
                          <a:effectLst/>
                          <a:latin typeface="Calibri"/>
                          <a:ea typeface="Calibri"/>
                          <a:cs typeface="Calibri"/>
                        </a:rPr>
                        <a:t>Amy@apricotlearningonline.co.uk</a:t>
                      </a:r>
                      <a:endParaRPr lang="en-GB" sz="1000" i="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i="0">
                          <a:solidFill>
                            <a:schemeClr val="tx1"/>
                          </a:solidFill>
                          <a:effectLst/>
                          <a:latin typeface="Calibri"/>
                          <a:ea typeface="Times New Roman" panose="02020603050405020304" pitchFamily="18" charset="0"/>
                          <a:cs typeface="Calibri"/>
                          <a:hlinkClick r:id="rId2"/>
                        </a:rPr>
                        <a:t>www.apricotlearningonline.co.uk</a:t>
                      </a:r>
                      <a:r>
                        <a:rPr lang="en-GB" sz="1000" i="0">
                          <a:solidFill>
                            <a:schemeClr val="tx1"/>
                          </a:solidFill>
                          <a:effectLst/>
                          <a:latin typeface="Calibri"/>
                          <a:ea typeface="Times New Roman" panose="02020603050405020304" pitchFamily="18" charset="0"/>
                          <a:cs typeface="Calibri"/>
                        </a:rPr>
                        <a:t> </a:t>
                      </a:r>
                      <a:endParaRPr lang="en-GB" sz="1000" i="0">
                        <a:solidFill>
                          <a:schemeClr val="tx1"/>
                        </a:solidFill>
                        <a:effectLst/>
                        <a:latin typeface="Calibri"/>
                        <a:ea typeface="Calibri" panose="020F0502020204030204" pitchFamily="34" charset="0"/>
                        <a:cs typeface="Calibri"/>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996571651"/>
              </p:ext>
            </p:extLst>
          </p:nvPr>
        </p:nvGraphicFramePr>
        <p:xfrm>
          <a:off x="209726" y="1759391"/>
          <a:ext cx="11627137" cy="4901883"/>
        </p:xfrm>
        <a:graphic>
          <a:graphicData uri="http://schemas.openxmlformats.org/drawingml/2006/table">
            <a:tbl>
              <a:tblPr firstRow="1" bandRow="1">
                <a:tableStyleId>{5C22544A-7EE6-4342-B048-85BDC9FD1C3A}</a:tableStyleId>
              </a:tblPr>
              <a:tblGrid>
                <a:gridCol w="2476499">
                  <a:extLst>
                    <a:ext uri="{9D8B030D-6E8A-4147-A177-3AD203B41FA5}">
                      <a16:colId xmlns:a16="http://schemas.microsoft.com/office/drawing/2014/main" val="296554612"/>
                    </a:ext>
                  </a:extLst>
                </a:gridCol>
                <a:gridCol w="9150638">
                  <a:extLst>
                    <a:ext uri="{9D8B030D-6E8A-4147-A177-3AD203B41FA5}">
                      <a16:colId xmlns:a16="http://schemas.microsoft.com/office/drawing/2014/main" val="3015067461"/>
                    </a:ext>
                  </a:extLst>
                </a:gridCol>
              </a:tblGrid>
              <a:tr h="237189">
                <a:tc gridSpan="2">
                  <a:txBody>
                    <a:bodyPr/>
                    <a:lstStyle/>
                    <a:p>
                      <a:r>
                        <a:rPr lang="en-GB" sz="11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lvl="0">
                        <a:buNone/>
                      </a:pPr>
                      <a:r>
                        <a:rPr lang="en-GB" sz="1100" b="0" i="0" u="none" strike="noStrike" kern="1200" noProof="0">
                          <a:solidFill>
                            <a:schemeClr val="dk1"/>
                          </a:solidFill>
                          <a:effectLst/>
                        </a:rPr>
                        <a:t>Beyond academics, we are proactive in raising resilience, confidence, and self-awareness – especially around learning behaviours. These include completing tasks, listening to and following instructions, concentration, seeking help, communicating effectively and politely, and completing homework. In other words, we teach the whole child – often beginning lessons with short mindfulness activities. We also help our students understand the myriad of attributes they should be celebrating about themselves.</a:t>
                      </a:r>
                      <a:endParaRPr lang="en-US" b="0" i="0" u="none" strike="noStrike"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1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lvl="0" algn="l">
                        <a:lnSpc>
                          <a:spcPct val="100000"/>
                        </a:lnSpc>
                        <a:spcBef>
                          <a:spcPts val="0"/>
                        </a:spcBef>
                        <a:spcAft>
                          <a:spcPts val="0"/>
                        </a:spcAft>
                        <a:buNone/>
                      </a:pPr>
                      <a:r>
                        <a:rPr lang="en-GB" sz="1100" b="0" i="0" u="none" strike="noStrike" kern="1200" noProof="0">
                          <a:solidFill>
                            <a:schemeClr val="dk1"/>
                          </a:solidFill>
                          <a:effectLst/>
                        </a:rPr>
                        <a:t>As a trauma informed education provision, we provide live, interactive lessons online with QTS and DBS teachers for the most challenged students to help them overcome their barriers to learning. The work we do embraces both academic and life skills. Our understanding of each student’s individual situation allows us to teach at a level and pace that works best for them. This personalised approach significantly impacts outcomes for the whole child. </a:t>
                      </a:r>
                      <a:endParaRPr lang="en-US"/>
                    </a:p>
                    <a:p>
                      <a:pPr lvl="0" algn="l">
                        <a:lnSpc>
                          <a:spcPct val="100000"/>
                        </a:lnSpc>
                        <a:spcBef>
                          <a:spcPts val="0"/>
                        </a:spcBef>
                        <a:spcAft>
                          <a:spcPts val="0"/>
                        </a:spcAft>
                        <a:buNone/>
                      </a:pPr>
                      <a:r>
                        <a:rPr lang="en-GB" sz="1100" b="0" i="0" u="none" strike="noStrike" kern="1200" noProof="0">
                          <a:solidFill>
                            <a:schemeClr val="dk1"/>
                          </a:solidFill>
                          <a:effectLst/>
                        </a:rPr>
                        <a:t>We provide a broad curriculum for all exam boards and are used by schools and LAs across the UK. Our students are comprised of mental/medical health needs, SEND, behavioural issues, or some other challenge that makes them unsuited to, or unsuccessful in, full-time mainstream schooling.</a:t>
                      </a:r>
                      <a:endParaRPr lang="en-GB"/>
                    </a:p>
                    <a:p>
                      <a:pPr lvl="0" algn="l">
                        <a:lnSpc>
                          <a:spcPct val="100000"/>
                        </a:lnSpc>
                        <a:spcBef>
                          <a:spcPts val="0"/>
                        </a:spcBef>
                        <a:spcAft>
                          <a:spcPts val="0"/>
                        </a:spcAft>
                        <a:buNone/>
                      </a:pPr>
                      <a:r>
                        <a:rPr lang="en-GB" sz="1100" b="0" i="0" u="none" strike="noStrike" kern="1200" noProof="0">
                          <a:solidFill>
                            <a:schemeClr val="dk1"/>
                          </a:solidFill>
                          <a:effectLst/>
                        </a:rPr>
                        <a:t>Curriculum is designed to; Recognise students’ prior learning / Recognise individual’s barriers to learning / Build confidence and resilience / Become creative and critical thinkers. The ability to learn is underpinned by building trusting relationships and teaching basic skills, knowledge, concepts, and values. We promote student responsibility for learning and future success. Our intentions for our students are realised by; building trusting and productive relationships, offering a broad curriculum, encouraging high levels of participation, being sensitive to individual needs and groups dynamics and celebrating many areas for success beyond academic attainment. Each child is considered individually when choosing lesson and rich-media learning strategies. For all students, we work toward their taking responsibility and ownership of their learning. We encourage engagement and expect effort. We celebrate every small step of progress and help students to recognise and celebrate their own strengths.</a:t>
                      </a:r>
                      <a:endParaRPr lang="en-GB" b="0" i="0" u="none" strike="noStrike" noProof="0"/>
                    </a:p>
                    <a:p>
                      <a:pPr lvl="0">
                        <a:buNone/>
                      </a:pPr>
                      <a:r>
                        <a:rPr lang="en-GB" sz="1100" b="0" i="0" u="none" strike="noStrike" kern="1200" noProof="0">
                          <a:solidFill>
                            <a:schemeClr val="dk1"/>
                          </a:solidFill>
                          <a:effectLst/>
                        </a:rPr>
                        <a:t>There are no setup fees. Referrals can begin lessons within 48 hours. Groups enrolments are roll on/roll off. After an initial 6-week tuition (1:1s or groups), the notice period is only 48 hours.</a:t>
                      </a: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1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a:lnSpc>
                          <a:spcPct val="107000"/>
                        </a:lnSpc>
                        <a:spcBef>
                          <a:spcPts val="0"/>
                        </a:spcBef>
                        <a:spcAft>
                          <a:spcPts val="800"/>
                        </a:spcAft>
                        <a:buNone/>
                        <a:tabLst/>
                        <a:defRPr/>
                      </a:pPr>
                      <a:r>
                        <a:rPr lang="en-GB" sz="1100" b="0" i="0" u="none" strike="noStrike" kern="1200" noProof="0">
                          <a:solidFill>
                            <a:schemeClr val="dk1"/>
                          </a:solidFill>
                          <a:effectLst/>
                        </a:rPr>
                        <a:t>SEND specialists. Live lessons online. Personalised timetable, content, and pacing. In-depth progress reporting. Attention to the whole child. All exam boards. Broad curriculum. No transportation required. Experienced specialist teachers familiar with a variety of challenging students.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100" b="0" i="0" u="none" strike="noStrike" kern="1200" noProof="0">
                          <a:solidFill>
                            <a:schemeClr val="dk1"/>
                          </a:solidFill>
                          <a:effectLst/>
                        </a:rPr>
                        <a:t>Re-engagement with learning – Reintegration to school – Excellent progress and exam grades. Measuring impact at Apricot is in-depth and we, therefore, know that our students have the knowledge, skills, and understanding we intend them to have. </a:t>
                      </a:r>
                      <a:endParaRPr lang="en-US" b="0" i="0" u="none" strike="noStrike" noProof="0"/>
                    </a:p>
                    <a:p>
                      <a:pPr lvl="0" algn="l">
                        <a:lnSpc>
                          <a:spcPct val="100000"/>
                        </a:lnSpc>
                        <a:spcBef>
                          <a:spcPts val="0"/>
                        </a:spcBef>
                        <a:spcAft>
                          <a:spcPts val="0"/>
                        </a:spcAft>
                        <a:buNone/>
                      </a:pPr>
                      <a:endParaRPr lang="en-GB" sz="800"/>
                    </a:p>
                    <a:p>
                      <a:pPr lvl="0" algn="l">
                        <a:lnSpc>
                          <a:spcPct val="100000"/>
                        </a:lnSpc>
                        <a:spcBef>
                          <a:spcPts val="0"/>
                        </a:spcBef>
                        <a:spcAft>
                          <a:spcPts val="0"/>
                        </a:spcAft>
                        <a:buNone/>
                      </a:pPr>
                      <a:r>
                        <a:rPr lang="en-GB" sz="1100" b="0" i="0" u="none" strike="noStrike" kern="1200" noProof="0">
                          <a:solidFill>
                            <a:schemeClr val="dk1"/>
                          </a:solidFill>
                          <a:effectLst/>
                        </a:rPr>
                        <a:t>See a sample report at </a:t>
                      </a:r>
                      <a:r>
                        <a:rPr lang="en-GB" sz="1100" b="0" i="0" u="none" strike="noStrike" kern="1200" noProof="0">
                          <a:solidFill>
                            <a:schemeClr val="dk1"/>
                          </a:solidFill>
                          <a:effectLst/>
                          <a:hlinkClick r:id="rId3"/>
                        </a:rPr>
                        <a:t>https://cdn.prod.website-files.com/640ef8c6050c8c8544d1479e/64e74bb3b693389a77ee2581_Sample-AUT-Student-Report.pdf</a:t>
                      </a:r>
                      <a:r>
                        <a:rPr lang="en-GB" sz="1100" b="0" i="0" u="none" strike="noStrike" kern="1200" noProof="0">
                          <a:solidFill>
                            <a:schemeClr val="dk1"/>
                          </a:solidFill>
                          <a:effectLst/>
                        </a:rPr>
                        <a:t>. </a:t>
                      </a:r>
                      <a:endParaRPr lang="en-GB"/>
                    </a:p>
                    <a:p>
                      <a:pPr lvl="0" algn="l">
                        <a:lnSpc>
                          <a:spcPct val="100000"/>
                        </a:lnSpc>
                        <a:spcBef>
                          <a:spcPts val="0"/>
                        </a:spcBef>
                        <a:spcAft>
                          <a:spcPts val="0"/>
                        </a:spcAft>
                        <a:buNone/>
                      </a:pPr>
                      <a:r>
                        <a:rPr lang="en-GB" sz="1100" b="0" i="0" u="none" strike="noStrike" kern="1200" noProof="0">
                          <a:solidFill>
                            <a:schemeClr val="dk1"/>
                          </a:solidFill>
                          <a:effectLst/>
                        </a:rPr>
                        <a:t>-- Attendance is recorded live by lesson </a:t>
                      </a:r>
                      <a:r>
                        <a:rPr lang="en-GB" sz="1100" b="0" i="0" u="none" strike="noStrike" kern="1200" noProof="0">
                          <a:solidFill>
                            <a:schemeClr val="dk1"/>
                          </a:solidFill>
                          <a:effectLst/>
                          <a:latin typeface="Calibri"/>
                        </a:rPr>
                        <a:t>-- </a:t>
                      </a:r>
                      <a:r>
                        <a:rPr lang="en-GB" sz="1100" b="0" i="0" u="none" strike="noStrike" kern="1200" noProof="0">
                          <a:solidFill>
                            <a:schemeClr val="dk1"/>
                          </a:solidFill>
                          <a:effectLst/>
                        </a:rPr>
                        <a:t>Assessment objectives for each subject are reported for each homework and most classwork </a:t>
                      </a:r>
                      <a:r>
                        <a:rPr lang="en-GB" sz="1100" b="0" i="0" u="none" strike="noStrike" kern="1200" noProof="0">
                          <a:solidFill>
                            <a:schemeClr val="dk1"/>
                          </a:solidFill>
                          <a:effectLst/>
                          <a:latin typeface="Calibri"/>
                        </a:rPr>
                        <a:t>--</a:t>
                      </a:r>
                      <a:r>
                        <a:rPr lang="en-GB" sz="1100" b="0" i="0" u="none" strike="noStrike" kern="1200" noProof="0">
                          <a:solidFill>
                            <a:schemeClr val="dk1"/>
                          </a:solidFill>
                          <a:effectLst/>
                        </a:rPr>
                        <a:t> 21st C. Skills are measured on a weekly basis </a:t>
                      </a:r>
                      <a:r>
                        <a:rPr lang="en-GB" sz="1100" b="0" i="0" u="none" strike="noStrike" kern="1200" noProof="0">
                          <a:solidFill>
                            <a:schemeClr val="dk1"/>
                          </a:solidFill>
                          <a:effectLst/>
                          <a:latin typeface="Calibri"/>
                        </a:rPr>
                        <a:t>--</a:t>
                      </a:r>
                      <a:r>
                        <a:rPr lang="en-GB" sz="1100" b="0" i="0" u="none" strike="noStrike" kern="1200" noProof="0">
                          <a:solidFill>
                            <a:schemeClr val="dk1"/>
                          </a:solidFill>
                          <a:effectLst/>
                        </a:rPr>
                        <a:t> Learning behaviours are measured half-termly -- Individual Learning Plans are recorded on a termly basis </a:t>
                      </a:r>
                      <a:endParaRPr lang="en-GB"/>
                    </a:p>
                    <a:p>
                      <a:pPr lvl="0">
                        <a:buNone/>
                      </a:pPr>
                      <a:r>
                        <a:rPr lang="en-GB" sz="1100" b="0" i="0" u="none" strike="noStrike" kern="1200" noProof="0">
                          <a:solidFill>
                            <a:schemeClr val="dk1"/>
                          </a:solidFill>
                          <a:effectLst/>
                        </a:rPr>
                        <a:t>Our reporting allows teachers, students, parents/carers, and clients to understand exactly where students are excelling and where they have weaknesses. This information informs teachers’ lesson planning and students’ revision priorities.</a:t>
                      </a:r>
                      <a:endParaRPr lang="en-GB" b="0" i="0" u="none" strike="noStrike" noProof="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A17D597D-DC73-0D07-98A9-791E31685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2994" y="159390"/>
            <a:ext cx="2986529" cy="905009"/>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F50D59E1-82A8-DDE4-BB59-86E14A7518B5}"/>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5518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963314518"/>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KS2 – KS5</a:t>
                      </a:r>
                      <a:endParaRPr lang="en-GB" sz="11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No</a:t>
                      </a:r>
                      <a:endParaRPr lang="en-GB" sz="11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200" b="0">
                          <a:solidFill>
                            <a:schemeClr val="tx1"/>
                          </a:solidFill>
                          <a:effectLst/>
                          <a:latin typeface="Calibri"/>
                          <a:cs typeface="Calibri"/>
                        </a:rPr>
                        <a:t>Yes</a:t>
                      </a:r>
                      <a:endParaRPr lang="en-US"/>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1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200" b="0">
                          <a:solidFill>
                            <a:schemeClr val="tx1"/>
                          </a:solidFill>
                          <a:effectLst/>
                          <a:latin typeface="Calibri"/>
                          <a:cs typeface="Calibri"/>
                        </a:rPr>
                        <a:t>Yes</a:t>
                      </a:r>
                      <a:endParaRPr lang="en-US"/>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1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Calibri"/>
                          <a:cs typeface="Calibri"/>
                        </a:rPr>
                        <a:t>n/a</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n/a</a:t>
                      </a:r>
                      <a:endParaRPr lang="en-GB" sz="11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pic>
        <p:nvPicPr>
          <p:cNvPr id="2" name="Picture 1">
            <a:extLst>
              <a:ext uri="{FF2B5EF4-FFF2-40B4-BE49-F238E27FC236}">
                <a16:creationId xmlns:a16="http://schemas.microsoft.com/office/drawing/2014/main" id="{D9BA8044-A9EF-EF21-E580-30AD4AB3A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501" y="3189337"/>
            <a:ext cx="3310890" cy="1003300"/>
          </a:xfrm>
          <a:prstGeom prst="rect">
            <a:avLst/>
          </a:prstGeom>
        </p:spPr>
      </p:pic>
      <p:graphicFrame>
        <p:nvGraphicFramePr>
          <p:cNvPr id="3" name="Table 5">
            <a:extLst>
              <a:ext uri="{FF2B5EF4-FFF2-40B4-BE49-F238E27FC236}">
                <a16:creationId xmlns:a16="http://schemas.microsoft.com/office/drawing/2014/main" id="{0D0E523C-9C59-610A-4F24-24986D18459D}"/>
              </a:ext>
            </a:extLst>
          </p:cNvPr>
          <p:cNvGraphicFramePr>
            <a:graphicFrameLocks noGrp="1"/>
          </p:cNvGraphicFramePr>
          <p:nvPr>
            <p:ph idx="1"/>
            <p:extLst>
              <p:ext uri="{D42A27DB-BD31-4B8C-83A1-F6EECF244321}">
                <p14:modId xmlns:p14="http://schemas.microsoft.com/office/powerpoint/2010/main" val="2818597303"/>
              </p:ext>
            </p:extLst>
          </p:nvPr>
        </p:nvGraphicFramePr>
        <p:xfrm>
          <a:off x="336908" y="5043764"/>
          <a:ext cx="2498759" cy="727116"/>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84944">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42172">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June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graphicFrame>
        <p:nvGraphicFramePr>
          <p:cNvPr id="6" name="Table 5">
            <a:extLst>
              <a:ext uri="{FF2B5EF4-FFF2-40B4-BE49-F238E27FC236}">
                <a16:creationId xmlns:a16="http://schemas.microsoft.com/office/drawing/2014/main" id="{0E4AD67F-C0F9-7F5A-26FB-C705F1FDBE1E}"/>
              </a:ext>
            </a:extLst>
          </p:cNvPr>
          <p:cNvGraphicFramePr>
            <a:graphicFrameLocks noGrp="1"/>
          </p:cNvGraphicFramePr>
          <p:nvPr>
            <p:extLst>
              <p:ext uri="{D42A27DB-BD31-4B8C-83A1-F6EECF244321}">
                <p14:modId xmlns:p14="http://schemas.microsoft.com/office/powerpoint/2010/main" val="1901060094"/>
              </p:ext>
            </p:extLst>
          </p:nvPr>
        </p:nvGraphicFramePr>
        <p:xfrm>
          <a:off x="3984771" y="187357"/>
          <a:ext cx="8032109" cy="6432291"/>
        </p:xfrm>
        <a:graphic>
          <a:graphicData uri="http://schemas.openxmlformats.org/drawingml/2006/table">
            <a:tbl>
              <a:tblPr firstRow="1" firstCol="1" bandRow="1">
                <a:tableStyleId>{5C22544A-7EE6-4342-B048-85BDC9FD1C3A}</a:tableStyleId>
              </a:tblPr>
              <a:tblGrid>
                <a:gridCol w="864350">
                  <a:extLst>
                    <a:ext uri="{9D8B030D-6E8A-4147-A177-3AD203B41FA5}">
                      <a16:colId xmlns:a16="http://schemas.microsoft.com/office/drawing/2014/main" val="2322091402"/>
                    </a:ext>
                  </a:extLst>
                </a:gridCol>
                <a:gridCol w="2386122">
                  <a:extLst>
                    <a:ext uri="{9D8B030D-6E8A-4147-A177-3AD203B41FA5}">
                      <a16:colId xmlns:a16="http://schemas.microsoft.com/office/drawing/2014/main" val="101660423"/>
                    </a:ext>
                  </a:extLst>
                </a:gridCol>
                <a:gridCol w="715539">
                  <a:extLst>
                    <a:ext uri="{9D8B030D-6E8A-4147-A177-3AD203B41FA5}">
                      <a16:colId xmlns:a16="http://schemas.microsoft.com/office/drawing/2014/main" val="4075379119"/>
                    </a:ext>
                  </a:extLst>
                </a:gridCol>
                <a:gridCol w="915471">
                  <a:extLst>
                    <a:ext uri="{9D8B030D-6E8A-4147-A177-3AD203B41FA5}">
                      <a16:colId xmlns:a16="http://schemas.microsoft.com/office/drawing/2014/main" val="156711862"/>
                    </a:ext>
                  </a:extLst>
                </a:gridCol>
                <a:gridCol w="897346">
                  <a:extLst>
                    <a:ext uri="{9D8B030D-6E8A-4147-A177-3AD203B41FA5}">
                      <a16:colId xmlns:a16="http://schemas.microsoft.com/office/drawing/2014/main" val="1317198635"/>
                    </a:ext>
                  </a:extLst>
                </a:gridCol>
                <a:gridCol w="2253281">
                  <a:extLst>
                    <a:ext uri="{9D8B030D-6E8A-4147-A177-3AD203B41FA5}">
                      <a16:colId xmlns:a16="http://schemas.microsoft.com/office/drawing/2014/main" val="1100469419"/>
                    </a:ext>
                  </a:extLst>
                </a:gridCol>
              </a:tblGrid>
              <a:tr h="489565">
                <a:tc>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02483">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English and Maths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Certificate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AQA, OCR, Edexcel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All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502483">
                <a:tc>
                  <a:txBody>
                    <a:bodyPr/>
                    <a:lstStyle/>
                    <a:p>
                      <a:pPr algn="ctr" fontAlgn="ctr"/>
                      <a:r>
                        <a:rPr lang="en-GB" sz="1000" b="0" i="0" u="none" strike="noStrike">
                          <a:solidFill>
                            <a:srgbClr val="000000"/>
                          </a:solidFill>
                          <a:effectLst/>
                          <a:latin typeface="Arial" panose="020B0604020202020204" pitchFamily="34" charset="0"/>
                        </a:rPr>
                        <a:t>English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KS4</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English Language, English Literature</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KS5</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English Lang, English Lit, Lit and Lang</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     </a:t>
                      </a:r>
                    </a:p>
                    <a:p>
                      <a:pPr algn="ctr" fontAlgn="ctr"/>
                      <a:r>
                        <a:rPr lang="en-GB" sz="1000" b="0" i="0" u="none" strike="noStrike">
                          <a:solidFill>
                            <a:srgbClr val="000000"/>
                          </a:solidFill>
                          <a:effectLst/>
                          <a:latin typeface="Arial" panose="020B0604020202020204" pitchFamily="34" charset="0"/>
                        </a:rPr>
                        <a:t>  </a:t>
                      </a:r>
                    </a:p>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a:t>
                      </a:r>
                    </a:p>
                    <a:p>
                      <a:pPr algn="ctr" fontAlgn="ctr"/>
                      <a:r>
                        <a:rPr lang="en-GB" sz="1000" b="0" i="0" u="none" strike="noStrike">
                          <a:solidFill>
                            <a:srgbClr val="000000"/>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502483">
                <a:tc>
                  <a:txBody>
                    <a:bodyPr/>
                    <a:lstStyle/>
                    <a:p>
                      <a:pPr algn="ctr" fontAlgn="ctr"/>
                      <a:r>
                        <a:rPr lang="en-GB" sz="1000" b="0" i="0" u="none" strike="noStrike">
                          <a:solidFill>
                            <a:srgbClr val="000000"/>
                          </a:solidFill>
                          <a:effectLst/>
                          <a:latin typeface="Arial" panose="020B0604020202020204" pitchFamily="34" charset="0"/>
                        </a:rPr>
                        <a:t>Maths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KS4</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KS5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  </a:t>
                      </a:r>
                    </a:p>
                    <a:p>
                      <a:pPr algn="ctr" fontAlgn="ctr"/>
                      <a:r>
                        <a:rPr lang="en-GB" sz="1000" b="0" i="0" u="none" strike="noStrike">
                          <a:solidFill>
                            <a:srgbClr val="000000"/>
                          </a:solidFill>
                          <a:effectLst/>
                          <a:latin typeface="Arial" panose="020B0604020202020204" pitchFamily="34" charset="0"/>
                        </a:rPr>
                        <a:t>  </a:t>
                      </a:r>
                    </a:p>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02483">
                <a:tc>
                  <a:txBody>
                    <a:bodyPr/>
                    <a:lstStyle/>
                    <a:p>
                      <a:pPr algn="ctr" fontAlgn="ctr"/>
                      <a:r>
                        <a:rPr lang="en-GB" sz="1000" b="0" i="0" u="none" strike="noStrike">
                          <a:solidFill>
                            <a:srgbClr val="000000"/>
                          </a:solidFill>
                          <a:effectLst/>
                          <a:latin typeface="Arial" panose="020B0604020202020204" pitchFamily="34" charset="0"/>
                        </a:rPr>
                        <a:t>Science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KS4</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Synergy and Trilogy</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Foundation and Higher</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KS5</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Biology / Chemistry / Physics</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502483">
                <a:tc>
                  <a:txBody>
                    <a:bodyPr/>
                    <a:lstStyle/>
                    <a:p>
                      <a:pPr algn="ctr" fontAlgn="ctr"/>
                      <a:r>
                        <a:rPr lang="en-GB" sz="1000" b="0" i="0" u="none" strike="noStrike">
                          <a:solidFill>
                            <a:srgbClr val="000000"/>
                          </a:solidFill>
                          <a:effectLst/>
                          <a:latin typeface="Arial" panose="020B0604020202020204" pitchFamily="34" charset="0"/>
                        </a:rPr>
                        <a:t>Business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Level 1 and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5680897"/>
                  </a:ext>
                </a:extLst>
              </a:tr>
              <a:tr h="502483">
                <a:tc>
                  <a:txBody>
                    <a:bodyPr/>
                    <a:lstStyle/>
                    <a:p>
                      <a:pPr algn="ctr" fontAlgn="ctr"/>
                      <a:r>
                        <a:rPr lang="en-GB" sz="1000" b="0" i="0" u="none" strike="noStrike">
                          <a:solidFill>
                            <a:srgbClr val="000000"/>
                          </a:solidFill>
                          <a:effectLst/>
                          <a:latin typeface="Arial" panose="020B0604020202020204" pitchFamily="34" charset="0"/>
                        </a:rPr>
                        <a:t>Geography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KS4</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Geography A &amp; B</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Level 1 and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117610"/>
                  </a:ext>
                </a:extLst>
              </a:tr>
            </a:tbl>
          </a:graphicData>
        </a:graphic>
      </p:graphicFrame>
    </p:spTree>
    <p:extLst>
      <p:ext uri="{BB962C8B-B14F-4D97-AF65-F5344CB8AC3E}">
        <p14:creationId xmlns:p14="http://schemas.microsoft.com/office/powerpoint/2010/main" val="3015211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BA8044-A9EF-EF21-E580-30AD4AB3A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301" y="522337"/>
            <a:ext cx="3310890" cy="1003300"/>
          </a:xfrm>
          <a:prstGeom prst="rect">
            <a:avLst/>
          </a:prstGeom>
        </p:spPr>
      </p:pic>
      <p:graphicFrame>
        <p:nvGraphicFramePr>
          <p:cNvPr id="6" name="Table 5">
            <a:extLst>
              <a:ext uri="{FF2B5EF4-FFF2-40B4-BE49-F238E27FC236}">
                <a16:creationId xmlns:a16="http://schemas.microsoft.com/office/drawing/2014/main" id="{0E4AD67F-C0F9-7F5A-26FB-C705F1FDBE1E}"/>
              </a:ext>
            </a:extLst>
          </p:cNvPr>
          <p:cNvGraphicFramePr>
            <a:graphicFrameLocks noGrp="1"/>
          </p:cNvGraphicFramePr>
          <p:nvPr>
            <p:extLst>
              <p:ext uri="{D42A27DB-BD31-4B8C-83A1-F6EECF244321}">
                <p14:modId xmlns:p14="http://schemas.microsoft.com/office/powerpoint/2010/main" val="1060432769"/>
              </p:ext>
            </p:extLst>
          </p:nvPr>
        </p:nvGraphicFramePr>
        <p:xfrm>
          <a:off x="3984771" y="187357"/>
          <a:ext cx="8032109" cy="6280328"/>
        </p:xfrm>
        <a:graphic>
          <a:graphicData uri="http://schemas.openxmlformats.org/drawingml/2006/table">
            <a:tbl>
              <a:tblPr firstRow="1" firstCol="1" bandRow="1">
                <a:tableStyleId>{5C22544A-7EE6-4342-B048-85BDC9FD1C3A}</a:tableStyleId>
              </a:tblPr>
              <a:tblGrid>
                <a:gridCol w="864350">
                  <a:extLst>
                    <a:ext uri="{9D8B030D-6E8A-4147-A177-3AD203B41FA5}">
                      <a16:colId xmlns:a16="http://schemas.microsoft.com/office/drawing/2014/main" val="2322091402"/>
                    </a:ext>
                  </a:extLst>
                </a:gridCol>
                <a:gridCol w="2386122">
                  <a:extLst>
                    <a:ext uri="{9D8B030D-6E8A-4147-A177-3AD203B41FA5}">
                      <a16:colId xmlns:a16="http://schemas.microsoft.com/office/drawing/2014/main" val="101660423"/>
                    </a:ext>
                  </a:extLst>
                </a:gridCol>
                <a:gridCol w="715539">
                  <a:extLst>
                    <a:ext uri="{9D8B030D-6E8A-4147-A177-3AD203B41FA5}">
                      <a16:colId xmlns:a16="http://schemas.microsoft.com/office/drawing/2014/main" val="4075379119"/>
                    </a:ext>
                  </a:extLst>
                </a:gridCol>
                <a:gridCol w="915471">
                  <a:extLst>
                    <a:ext uri="{9D8B030D-6E8A-4147-A177-3AD203B41FA5}">
                      <a16:colId xmlns:a16="http://schemas.microsoft.com/office/drawing/2014/main" val="156711862"/>
                    </a:ext>
                  </a:extLst>
                </a:gridCol>
                <a:gridCol w="897346">
                  <a:extLst>
                    <a:ext uri="{9D8B030D-6E8A-4147-A177-3AD203B41FA5}">
                      <a16:colId xmlns:a16="http://schemas.microsoft.com/office/drawing/2014/main" val="1317198635"/>
                    </a:ext>
                  </a:extLst>
                </a:gridCol>
                <a:gridCol w="2253281">
                  <a:extLst>
                    <a:ext uri="{9D8B030D-6E8A-4147-A177-3AD203B41FA5}">
                      <a16:colId xmlns:a16="http://schemas.microsoft.com/office/drawing/2014/main" val="1100469419"/>
                    </a:ext>
                  </a:extLst>
                </a:gridCol>
              </a:tblGrid>
              <a:tr h="489565">
                <a:tc>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02483">
                <a:tc>
                  <a:txBody>
                    <a:bodyPr/>
                    <a:lstStyle/>
                    <a:p>
                      <a:pPr algn="ctr" fontAlgn="ctr"/>
                      <a:r>
                        <a:rPr lang="en-GB" sz="1000" b="0" i="0" u="none" strike="noStrike">
                          <a:solidFill>
                            <a:srgbClr val="000000"/>
                          </a:solidFill>
                          <a:effectLst/>
                          <a:latin typeface="Arial" panose="020B0604020202020204" pitchFamily="34" charset="0"/>
                        </a:rPr>
                        <a:t>History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KS4</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Religious Studies A &amp; B and Short Course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KS5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 </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 </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502483">
                <a:tc>
                  <a:txBody>
                    <a:bodyPr/>
                    <a:lstStyle/>
                    <a:p>
                      <a:pPr algn="ctr" fontAlgn="ctr"/>
                      <a:r>
                        <a:rPr lang="en-GB" sz="1000" b="0" i="0" u="none" strike="noStrike">
                          <a:solidFill>
                            <a:srgbClr val="000000"/>
                          </a:solidFill>
                          <a:effectLst/>
                          <a:latin typeface="Arial" panose="020B0604020202020204" pitchFamily="34" charset="0"/>
                        </a:rPr>
                        <a:t>ICT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KS3 Computing</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KS4 Computer Science</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KS5 Computer Science</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 </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 </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502483">
                <a:tc>
                  <a:txBody>
                    <a:bodyPr/>
                    <a:lstStyle/>
                    <a:p>
                      <a:pPr algn="ctr" fontAlgn="ctr"/>
                      <a:r>
                        <a:rPr lang="en-GB" sz="1000" b="0" i="0" u="none" strike="noStrike">
                          <a:solidFill>
                            <a:srgbClr val="000000"/>
                          </a:solidFill>
                          <a:effectLst/>
                          <a:latin typeface="Arial" panose="020B0604020202020204" pitchFamily="34" charset="0"/>
                        </a:rPr>
                        <a:t>Media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KS4 Media Studies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Level 1 and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02483">
                <a:tc>
                  <a:txBody>
                    <a:bodyPr/>
                    <a:lstStyle/>
                    <a:p>
                      <a:pPr algn="ctr" fontAlgn="ctr"/>
                      <a:r>
                        <a:rPr lang="en-GB" sz="1000" b="0" i="0" u="none" strike="noStrike">
                          <a:solidFill>
                            <a:srgbClr val="000000"/>
                          </a:solidFill>
                          <a:effectLst/>
                          <a:latin typeface="Arial" panose="020B0604020202020204" pitchFamily="34" charset="0"/>
                        </a:rPr>
                        <a:t>Personal Development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KS3 PSHE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KS4 PSHE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000" b="0" i="0" u="none" strike="noStrike">
                        <a:solidFill>
                          <a:srgbClr val="000000"/>
                        </a:solidFill>
                        <a:effectLst/>
                        <a:latin typeface="Arial" panose="020B0604020202020204" pitchFamily="34" charset="0"/>
                      </a:endParaRP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GCSE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AQA, OCR, Edexcel, CCEA, WJEC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502483">
                <a:tc>
                  <a:txBody>
                    <a:bodyPr/>
                    <a:lstStyle/>
                    <a:p>
                      <a:pPr algn="ctr" fontAlgn="ctr"/>
                      <a:r>
                        <a:rPr lang="en-GB" sz="1000" b="0" i="0" u="none" strike="noStrike">
                          <a:solidFill>
                            <a:srgbClr val="000000"/>
                          </a:solidFill>
                          <a:effectLst/>
                          <a:latin typeface="Arial" panose="020B0604020202020204" pitchFamily="34" charset="0"/>
                        </a:rPr>
                        <a:t>Other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KS4 Psychology</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KS5 Psychology</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Cert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Level 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5680897"/>
                  </a:ext>
                </a:extLst>
              </a:tr>
              <a:tr h="502483">
                <a:tc>
                  <a:txBody>
                    <a:bodyPr/>
                    <a:lstStyle/>
                    <a:p>
                      <a:pPr algn="ctr" fontAlgn="ctr"/>
                      <a:r>
                        <a:rPr lang="en-GB" sz="1000" b="0" i="0" u="none" strike="noStrike">
                          <a:solidFill>
                            <a:srgbClr val="000000"/>
                          </a:solidFill>
                          <a:effectLst/>
                          <a:latin typeface="Arial" panose="020B0604020202020204" pitchFamily="34" charset="0"/>
                        </a:rPr>
                        <a:t>Other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KS2 - KS3 Religious Studies</a:t>
                      </a:r>
                    </a:p>
                    <a:p>
                      <a:pPr algn="ctr" fontAlgn="ctr"/>
                      <a:endParaRPr lang="en-GB" sz="1000" b="0" i="0" u="none" strike="noStrike">
                        <a:solidFill>
                          <a:srgbClr val="000000"/>
                        </a:solidFill>
                        <a:effectLst/>
                        <a:latin typeface="Arial" panose="020B0604020202020204" pitchFamily="34" charset="0"/>
                      </a:endParaRPr>
                    </a:p>
                    <a:p>
                      <a:pPr algn="ctr" fontAlgn="ctr"/>
                      <a:r>
                        <a:rPr lang="en-GB" sz="1000" b="0" i="0" u="none" strike="noStrike">
                          <a:solidFill>
                            <a:srgbClr val="000000"/>
                          </a:solidFill>
                          <a:effectLst/>
                          <a:latin typeface="Arial" panose="020B0604020202020204" pitchFamily="34" charset="0"/>
                        </a:rPr>
                        <a:t>KS4 Religious Studies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 </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GCSE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 AQA, OCR, Edexcel, CCEA, WJEC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a:t>
                      </a:r>
                    </a:p>
                    <a:p>
                      <a:pPr algn="ctr" fontAlgn="ctr"/>
                      <a:endParaRPr lang="en-GB" sz="10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Arial" panose="020B0604020202020204" pitchFamily="34" charset="0"/>
                        </a:rPr>
                        <a:t>Level 1 and 2</a:t>
                      </a:r>
                    </a:p>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KS2 Group of 2-3 = £40</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900" b="0" i="0" u="none" strike="noStrike">
                          <a:solidFill>
                            <a:srgbClr val="000000"/>
                          </a:solidFill>
                          <a:effectLst/>
                          <a:latin typeface="Arial" panose="020B0604020202020204" pitchFamily="34" charset="0"/>
                        </a:rPr>
                        <a:t>Small Groups (max 10) = £25</a:t>
                      </a:r>
                      <a:br>
                        <a:rPr lang="en-GB" sz="900" b="0" i="0" u="none" strike="noStrike">
                          <a:solidFill>
                            <a:srgbClr val="000000"/>
                          </a:solidFill>
                          <a:effectLst/>
                          <a:latin typeface="Arial" panose="020B0604020202020204" pitchFamily="34" charset="0"/>
                        </a:rPr>
                      </a:br>
                      <a:r>
                        <a:rPr lang="en-GB" sz="900" b="0" i="0" u="none" strike="noStrike">
                          <a:solidFill>
                            <a:srgbClr val="000000"/>
                          </a:solidFill>
                          <a:effectLst/>
                          <a:latin typeface="Arial" panose="020B0604020202020204" pitchFamily="34" charset="0"/>
                        </a:rPr>
                        <a:t>1:1 = £60</a:t>
                      </a:r>
                    </a:p>
                    <a:p>
                      <a:pPr algn="ctr" fontAlgn="ctr"/>
                      <a:endParaRPr lang="en-GB" sz="9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405756"/>
                  </a:ext>
                </a:extLst>
              </a:tr>
            </a:tbl>
          </a:graphicData>
        </a:graphic>
      </p:graphicFrame>
    </p:spTree>
    <p:extLst>
      <p:ext uri="{BB962C8B-B14F-4D97-AF65-F5344CB8AC3E}">
        <p14:creationId xmlns:p14="http://schemas.microsoft.com/office/powerpoint/2010/main" val="1880367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271622"/>
            <a:ext cx="3553754" cy="1219200"/>
          </a:xfrm>
        </p:spPr>
        <p:txBody>
          <a:bodyPr>
            <a:normAutofit fontScale="90000"/>
          </a:bodyPr>
          <a:lstStyle/>
          <a:p>
            <a:pPr algn="ctr"/>
            <a:r>
              <a:rPr lang="en-GB"/>
              <a:t>Animals in Reach</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189016667"/>
              </p:ext>
            </p:extLst>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Manor Farm, West Lutton, York, YO178TA</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07518747516</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Jess Haslam</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info@animalsinreach.co.uk</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283872088"/>
              </p:ext>
            </p:extLst>
          </p:nvPr>
        </p:nvGraphicFramePr>
        <p:xfrm>
          <a:off x="209726" y="1759391"/>
          <a:ext cx="11627140" cy="4770247"/>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i="0" kern="1200">
                          <a:solidFill>
                            <a:schemeClr val="dk1"/>
                          </a:solidFill>
                          <a:effectLst/>
                          <a:latin typeface="+mn-lt"/>
                          <a:ea typeface="+mn-ea"/>
                          <a:cs typeface="+mn-cs"/>
                        </a:rPr>
                        <a:t>Animals in Reach is a registered charity that offers small group, and one to one support as needed, for young people who struggle to access school. Our practice is rooted in the Thrive approach, through which we offer an assessment and follow up measure of progress made through personalised programmes. We prioritise meeting social emotional needs, building confidence and self-esteem. Animals do not judge and allow us to develop positive trusting relationships and engage young people, who find other settings too challenging or demanding. We also offer horticulture, arts and crafts activities and music- hands on with a range of instruments.</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Our staff include a Thrive accredited adolescent practitioner, a teacher with forty years' experience working with children and young people with SEN, (including Teacher of the Deaf accreditation), a retired psychotherapist, a SEN specialist teacher with 20 years' experience in special and mainstream schools and a specialist music teacher. We are a relatively new provision in a quiet setting, providing a safe, nurturing and relaxing environment. We will provide a high ratio of adults to young people allowing for personalised programmes.  Each session is tailored to the individual needs of the young people to promote maximum engagement while encouraging young people to use critical thinking and take ownership of their learning. Activities include working with a range of animals including exotic pets, goats and alpacas. Young people build animal enrichment, learn forestry skills, a wide range of arts and crafts, gardening, wildlife monitoring and learning about conservation. We work closely with school, LA and parents to understand the young person and to work collaboratively to support progress in all settings. We provide feedback reports to school and contact parents weekly. </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kern="1200">
                          <a:solidFill>
                            <a:schemeClr val="dk1"/>
                          </a:solidFill>
                          <a:effectLst/>
                          <a:latin typeface="+mn-lt"/>
                          <a:ea typeface="+mn-ea"/>
                          <a:cs typeface="+mn-cs"/>
                        </a:rPr>
                        <a:t>We have had excellent feedback with young people stepping outside self-imposed boundaries, returning to school and participating in lessons they had stopped attending. Parents report they arrive home buzzing from the day. Some have been able to move forward with appropriate support in the right CAMHS pathway following our feedback report. Young people learn that they are skilled and have made a difference to animals and those they work with. This enables them to connect with peers and adults and equips them with confidence to re- engage in learning. Sessions involve a range of activities, indoors and outdoors, tailored around the young person's interests and needs. We prioritise critical thinking.</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a:solidFill>
                            <a:schemeClr val="dk1"/>
                          </a:solidFill>
                          <a:effectLst/>
                          <a:latin typeface="+mn-lt"/>
                          <a:ea typeface="+mn-ea"/>
                          <a:cs typeface="+mn-cs"/>
                        </a:rPr>
                        <a:t>Some young people are able to re-engage with school and learning. All build self-esteem, confidence and communication skills and increase their independence. Team building, social skills and improved resilience through the experience at Animals in Reach help the young people to understand themselves better. These skills are transferable and improve long term outcomes. Young people can gain AQA Unit Awards and certificates through ASDAN short courses.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3" action="ppaction://hlinksldjump" highlightClick="1"/>
            <a:extLst>
              <a:ext uri="{FF2B5EF4-FFF2-40B4-BE49-F238E27FC236}">
                <a16:creationId xmlns:a16="http://schemas.microsoft.com/office/drawing/2014/main" id="{7A00F98E-C790-3F47-0DDA-1820B8A9D0A4}"/>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6180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552857171"/>
              </p:ext>
            </p:extLst>
          </p:nvPr>
        </p:nvGraphicFramePr>
        <p:xfrm>
          <a:off x="175121" y="187357"/>
          <a:ext cx="3809650" cy="2890266"/>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KS2,KS3, KS4</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 for some limited mobility, but not yet wheelchair accessible</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There is some limited transport available.</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541343570"/>
              </p:ext>
            </p:extLst>
          </p:nvPr>
        </p:nvGraphicFramePr>
        <p:xfrm>
          <a:off x="4819615" y="187357"/>
          <a:ext cx="7088133" cy="4225252"/>
        </p:xfrm>
        <a:graphic>
          <a:graphicData uri="http://schemas.openxmlformats.org/drawingml/2006/table">
            <a:tbl>
              <a:tblPr firstRow="1" firstCol="1" bandRow="1">
                <a:tableStyleId>{5C22544A-7EE6-4342-B048-85BDC9FD1C3A}</a:tableStyleId>
              </a:tblPr>
              <a:tblGrid>
                <a:gridCol w="889108">
                  <a:extLst>
                    <a:ext uri="{9D8B030D-6E8A-4147-A177-3AD203B41FA5}">
                      <a16:colId xmlns:a16="http://schemas.microsoft.com/office/drawing/2014/main" val="2322091402"/>
                    </a:ext>
                  </a:extLst>
                </a:gridCol>
                <a:gridCol w="3243215">
                  <a:extLst>
                    <a:ext uri="{9D8B030D-6E8A-4147-A177-3AD203B41FA5}">
                      <a16:colId xmlns:a16="http://schemas.microsoft.com/office/drawing/2014/main" val="101660423"/>
                    </a:ext>
                  </a:extLst>
                </a:gridCol>
                <a:gridCol w="798174">
                  <a:extLst>
                    <a:ext uri="{9D8B030D-6E8A-4147-A177-3AD203B41FA5}">
                      <a16:colId xmlns:a16="http://schemas.microsoft.com/office/drawing/2014/main" val="4075379119"/>
                    </a:ext>
                  </a:extLst>
                </a:gridCol>
                <a:gridCol w="770206">
                  <a:extLst>
                    <a:ext uri="{9D8B030D-6E8A-4147-A177-3AD203B41FA5}">
                      <a16:colId xmlns:a16="http://schemas.microsoft.com/office/drawing/2014/main" val="156711862"/>
                    </a:ext>
                  </a:extLst>
                </a:gridCol>
                <a:gridCol w="693715">
                  <a:extLst>
                    <a:ext uri="{9D8B030D-6E8A-4147-A177-3AD203B41FA5}">
                      <a16:colId xmlns:a16="http://schemas.microsoft.com/office/drawing/2014/main" val="3492305429"/>
                    </a:ext>
                  </a:extLst>
                </a:gridCol>
                <a:gridCol w="693715">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r>
                        <a:rPr lang="en-GB" sz="1000">
                          <a:solidFill>
                            <a:schemeClr val="tx1"/>
                          </a:solidFill>
                        </a:rPr>
                        <a:t>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 range of learning achievements linked to practical activities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AQA Unit Awards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Calibri" panose="020F0502020204030204" pitchFamily="34" charset="0"/>
                        </a:rPr>
                        <a:t>Animal Care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 range of learning achievements linked to practical activities re animal welfare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AQA Unit Awards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Calibri" panose="020F0502020204030204" pitchFamily="34" charset="0"/>
                        </a:rPr>
                        <a:t>Maths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Short course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Asdan</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87592">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Calibri" panose="020F0502020204030204" pitchFamily="34" charset="0"/>
                        </a:rPr>
                        <a:t>English</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Short Course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Asdan</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graphicFrame>
        <p:nvGraphicFramePr>
          <p:cNvPr id="3" name="Table 5">
            <a:extLst>
              <a:ext uri="{FF2B5EF4-FFF2-40B4-BE49-F238E27FC236}">
                <a16:creationId xmlns:a16="http://schemas.microsoft.com/office/drawing/2014/main" id="{25256B59-5B80-705F-DF1B-7347AA1E6D28}"/>
              </a:ext>
            </a:extLst>
          </p:cNvPr>
          <p:cNvGraphicFramePr>
            <a:graphicFrameLocks noGrp="1"/>
          </p:cNvGraphicFramePr>
          <p:nvPr>
            <p:ph idx="1"/>
            <p:extLst>
              <p:ext uri="{D42A27DB-BD31-4B8C-83A1-F6EECF244321}">
                <p14:modId xmlns:p14="http://schemas.microsoft.com/office/powerpoint/2010/main" val="298315585"/>
              </p:ext>
            </p:extLst>
          </p:nvPr>
        </p:nvGraphicFramePr>
        <p:xfrm>
          <a:off x="336908" y="5061016"/>
          <a:ext cx="2498759" cy="720023"/>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81189">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38834">
                <a:tc>
                  <a:txBody>
                    <a:bodyPr/>
                    <a:lstStyle/>
                    <a:p>
                      <a:r>
                        <a:rPr lang="en-GB" sz="1000" b="1">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Times New Roman"/>
                        </a:rPr>
                        <a:t>January 2026</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275350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15695" y="356331"/>
            <a:ext cx="3909835" cy="707462"/>
          </a:xfrm>
        </p:spPr>
        <p:txBody>
          <a:bodyPr>
            <a:normAutofit fontScale="90000"/>
          </a:bodyPr>
          <a:lstStyle/>
          <a:p>
            <a:r>
              <a:rPr lang="en-GB"/>
              <a:t>Autism Angels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4280048232"/>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Throstle Nest Farm, Nr </a:t>
                      </a:r>
                      <a:r>
                        <a:rPr lang="en-GB"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Summerbridge</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Harrogate, HG3 4JS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07376 134007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Sarah </a:t>
                      </a:r>
                      <a:r>
                        <a:rPr lang="en-GB"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Kekoa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info@autismangels.co.uk</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www.autismangels.co.uk</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790517552"/>
              </p:ext>
            </p:extLst>
          </p:nvPr>
        </p:nvGraphicFramePr>
        <p:xfrm>
          <a:off x="210414" y="1801763"/>
          <a:ext cx="11627140" cy="5053076"/>
        </p:xfrm>
        <a:graphic>
          <a:graphicData uri="http://schemas.openxmlformats.org/drawingml/2006/table">
            <a:tbl>
              <a:tblPr firstRow="1" bandRow="1">
                <a:tableStyleId>{5C22544A-7EE6-4342-B048-85BDC9FD1C3A}</a:tableStyleId>
              </a:tblPr>
              <a:tblGrid>
                <a:gridCol w="5594963">
                  <a:extLst>
                    <a:ext uri="{9D8B030D-6E8A-4147-A177-3AD203B41FA5}">
                      <a16:colId xmlns:a16="http://schemas.microsoft.com/office/drawing/2014/main" val="296554612"/>
                    </a:ext>
                  </a:extLst>
                </a:gridCol>
                <a:gridCol w="6032177">
                  <a:extLst>
                    <a:ext uri="{9D8B030D-6E8A-4147-A177-3AD203B41FA5}">
                      <a16:colId xmlns:a16="http://schemas.microsoft.com/office/drawing/2014/main" val="3015067461"/>
                    </a:ext>
                  </a:extLst>
                </a:gridCol>
              </a:tblGrid>
              <a:tr h="246291">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559752">
                <a:tc gridSpan="2">
                  <a:txBody>
                    <a:bodyPr/>
                    <a:lstStyle/>
                    <a:p>
                      <a:r>
                        <a:rPr lang="en-GB" sz="1050">
                          <a:solidFill>
                            <a:schemeClr val="tx1"/>
                          </a:solidFill>
                        </a:rPr>
                        <a:t>SEMH is at the </a:t>
                      </a:r>
                      <a:r>
                        <a:rPr lang="en-GB" sz="1050" b="1">
                          <a:solidFill>
                            <a:schemeClr val="tx1"/>
                          </a:solidFill>
                        </a:rPr>
                        <a:t>heart of all we do </a:t>
                      </a:r>
                      <a:r>
                        <a:rPr lang="en-GB" sz="1050">
                          <a:solidFill>
                            <a:schemeClr val="tx1"/>
                          </a:solidFill>
                        </a:rPr>
                        <a:t>at Autism Angels, with our </a:t>
                      </a:r>
                      <a:r>
                        <a:rPr lang="en-GB" sz="1050" b="1">
                          <a:solidFill>
                            <a:schemeClr val="tx1"/>
                          </a:solidFill>
                        </a:rPr>
                        <a:t>therapeutic coaching approach</a:t>
                      </a:r>
                      <a:r>
                        <a:rPr lang="en-GB" sz="1050">
                          <a:solidFill>
                            <a:schemeClr val="tx1"/>
                          </a:solidFill>
                        </a:rPr>
                        <a:t>, each child’s learning will depend on their emotional needs on the day and are prioritised first. Our flexible, low demand yet high personal responsibility approach is unique to Autism Angels and can be taught to the whole family.  We create a safe space where children feel they belong and can </a:t>
                      </a:r>
                      <a:r>
                        <a:rPr lang="en-GB" sz="1050" b="1">
                          <a:solidFill>
                            <a:schemeClr val="tx1"/>
                          </a:solidFill>
                        </a:rPr>
                        <a:t>make friends</a:t>
                      </a:r>
                      <a:r>
                        <a:rPr lang="en-GB" sz="1050">
                          <a:solidFill>
                            <a:schemeClr val="tx1"/>
                          </a:solidFill>
                        </a:rPr>
                        <a:t>. They are a part of creating their own learning environments that work for them. Our Team specialise in finding gaps in confidence and developing the children's courage to start taking risks with new learning. We work closely with each child to support them to take personal responsibility for the life they want in a way that meets their </a:t>
                      </a:r>
                      <a:r>
                        <a:rPr lang="en-GB" sz="1050" b="1">
                          <a:solidFill>
                            <a:schemeClr val="tx1"/>
                          </a:solidFill>
                        </a:rPr>
                        <a:t>authentic needs</a:t>
                      </a:r>
                      <a:r>
                        <a:rPr lang="en-GB" sz="1050">
                          <a:solidFill>
                            <a:schemeClr val="tx1"/>
                          </a:solidFill>
                        </a:rPr>
                        <a:t>. We support parents to do this too. We provide a whole </a:t>
                      </a:r>
                      <a:r>
                        <a:rPr lang="en-GB" sz="1050" b="1">
                          <a:solidFill>
                            <a:schemeClr val="tx1"/>
                          </a:solidFill>
                        </a:rPr>
                        <a:t>community</a:t>
                      </a:r>
                      <a:r>
                        <a:rPr lang="en-GB" sz="1050">
                          <a:solidFill>
                            <a:schemeClr val="tx1"/>
                          </a:solidFill>
                        </a:rPr>
                        <a:t> approach when families come together at various times during the week and support each other, including peer to peer support. At the end of every day all children and the Team reflect on the day, their feelings about it, themselves, their learning and take notes on their progress in their journals.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6291">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129018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a:solidFill>
                            <a:schemeClr val="tx1"/>
                          </a:solidFill>
                        </a:rPr>
                        <a:t>ALTERNATIVE WELLBEING AND LEARNING PROVISION – Daily sessions are available from 10am – 3pm on Tuesdays, Wednesdays, Thursdays and Fridays (term time) for young people who struggle to access education or do not have a suitable placement. Our learning opportunities are provided by qualified teachers with all team members fully trained, trauma informed therapeutic facilitators, with their own lived experiences. Our young people access a flexible, interest driven curriculum which naturally engages. Our teacher specialises in discovering and bridging gaps in learning and confidence, which sits perfectly alongside our award wining SEMH and self esteems learning, which autism angels have been offering families for over 13 years, resulting in many children beginning to engage in learning after years out of the classroom. We offer a range of Maths, English, practical science, workshop, forest skills, emotional literacy, Art, animal care and topic-based learning opportunities all in a low demand, neuro-affirming and nurturing environment. Students are offered opportunities to succeed and achieve as appropriate, eg AQA unit awards, horsemanship portfolios, GCSE content, Autism Angels volunteer training programme and other interest awards.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Taster Visit is required before accessing any sessions to enabling you to visit the farm, meet the team and discuss where we could best support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46291">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172403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Facilitator to child ratio 3:1 on average. Individual, small group and group work available. Whole family support. Parents able to learn alongside their child and support their child. Every session is anchored in SEMH and well-being. Children are able to create their own learning schedule and learn in an environment that suits them, they are not limited to being inside. Each child sets their own goals every half term, personal, academic and dream goals. Learning is meaningful to each child towards these goals. Children learn preparation for adulthood. Children are able to have unstructured play at any time. Children are able to move around at anytime, eat when they need to and visit the restroom at anytime. Children have access to nature, animals and riding everyday. The Team work closely with families and create a supportive community around the whole family.  Pathways into Volunteering opportunities and team member. Fundraising events throughout the year.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GB" sz="1050" kern="1200">
                          <a:solidFill>
                            <a:schemeClr val="dk1"/>
                          </a:solidFill>
                          <a:effectLst/>
                          <a:latin typeface="+mn-lt"/>
                          <a:ea typeface="+mn-ea"/>
                          <a:cs typeface="+mn-cs"/>
                        </a:rPr>
                        <a:t>Excellent attendance.</a:t>
                      </a:r>
                    </a:p>
                    <a:p>
                      <a:pPr marL="171450" indent="-171450">
                        <a:buFont typeface="Arial" panose="020B0604020202020204" pitchFamily="34" charset="0"/>
                        <a:buChar char="•"/>
                      </a:pPr>
                      <a:r>
                        <a:rPr lang="en-GB" sz="1050" kern="1200">
                          <a:solidFill>
                            <a:schemeClr val="dk1"/>
                          </a:solidFill>
                          <a:effectLst/>
                          <a:latin typeface="+mn-lt"/>
                          <a:ea typeface="+mn-ea"/>
                          <a:cs typeface="+mn-cs"/>
                        </a:rPr>
                        <a:t>We offer a combination of in-house qualifications, AQA unit awards, traditional farming and animal husbandry skills, various topic awards and can prepare students for Functional Skills and GCSE qualifications. A pathway to further education, apprenticeships, employment, volunteering and preparation for adulthood.</a:t>
                      </a:r>
                    </a:p>
                    <a:p>
                      <a:pPr marL="171450" indent="-171450">
                        <a:buFont typeface="Arial" panose="020B0604020202020204" pitchFamily="34" charset="0"/>
                        <a:buChar char="•"/>
                      </a:pPr>
                      <a:r>
                        <a:rPr lang="en-GB" sz="1050" kern="1200">
                          <a:solidFill>
                            <a:schemeClr val="dk1"/>
                          </a:solidFill>
                          <a:effectLst/>
                          <a:latin typeface="+mn-lt"/>
                          <a:ea typeface="+mn-ea"/>
                          <a:cs typeface="+mn-cs"/>
                        </a:rPr>
                        <a:t>Happy children and families.  Improved relationship with parents.</a:t>
                      </a:r>
                    </a:p>
                    <a:p>
                      <a:pPr marL="171450" indent="-171450">
                        <a:buFont typeface="Arial" panose="020B0604020202020204" pitchFamily="34" charset="0"/>
                        <a:buChar char="•"/>
                      </a:pPr>
                      <a:r>
                        <a:rPr lang="en-GB" sz="1050" kern="1200">
                          <a:solidFill>
                            <a:schemeClr val="dk1"/>
                          </a:solidFill>
                          <a:effectLst/>
                          <a:latin typeface="+mn-lt"/>
                          <a:ea typeface="+mn-ea"/>
                          <a:cs typeface="+mn-cs"/>
                        </a:rPr>
                        <a:t>Children creating an authentic life for themselves. </a:t>
                      </a:r>
                    </a:p>
                    <a:p>
                      <a:pPr marL="171450" indent="-171450">
                        <a:buFont typeface="Arial" panose="020B0604020202020204" pitchFamily="34" charset="0"/>
                        <a:buChar char="•"/>
                      </a:pPr>
                      <a:r>
                        <a:rPr lang="en-GB" sz="1050" kern="1200">
                          <a:solidFill>
                            <a:schemeClr val="dk1"/>
                          </a:solidFill>
                          <a:effectLst/>
                          <a:latin typeface="+mn-lt"/>
                          <a:ea typeface="+mn-ea"/>
                          <a:cs typeface="+mn-cs"/>
                        </a:rPr>
                        <a:t>Healing trauma.</a:t>
                      </a:r>
                    </a:p>
                    <a:p>
                      <a:pPr marL="171450" indent="-171450">
                        <a:buFont typeface="Arial" panose="020B0604020202020204" pitchFamily="34" charset="0"/>
                        <a:buChar char="•"/>
                      </a:pPr>
                      <a:r>
                        <a:rPr lang="en-GB" sz="1050" kern="1200">
                          <a:solidFill>
                            <a:schemeClr val="dk1"/>
                          </a:solidFill>
                          <a:effectLst/>
                          <a:latin typeface="+mn-lt"/>
                          <a:ea typeface="+mn-ea"/>
                          <a:cs typeface="+mn-cs"/>
                        </a:rPr>
                        <a:t>Making friends, raised confidence, social engagement, independence, value of being in a team, courage to speak up, ability to share new skills, able to visit new places.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3" name="Action Button: Go Home 2">
            <a:hlinkClick r:id="rId4" action="ppaction://hlinksldjump" highlightClick="1"/>
            <a:extLst>
              <a:ext uri="{FF2B5EF4-FFF2-40B4-BE49-F238E27FC236}">
                <a16:creationId xmlns:a16="http://schemas.microsoft.com/office/drawing/2014/main" id="{59987EE8-5B8A-CE44-10EB-C968353709AE}"/>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7DC40B51-8070-4FB6-8D59-2F978A9C85FE}"/>
              </a:ext>
            </a:extLst>
          </p:cNvPr>
          <p:cNvPicPr>
            <a:picLocks noChangeAspect="1"/>
          </p:cNvPicPr>
          <p:nvPr/>
        </p:nvPicPr>
        <p:blipFill>
          <a:blip r:embed="rId5"/>
          <a:stretch>
            <a:fillRect/>
          </a:stretch>
        </p:blipFill>
        <p:spPr>
          <a:xfrm>
            <a:off x="8713104" y="63250"/>
            <a:ext cx="2736021" cy="1134827"/>
          </a:xfrm>
          <a:prstGeom prst="rect">
            <a:avLst/>
          </a:prstGeom>
        </p:spPr>
      </p:pic>
    </p:spTree>
    <p:extLst>
      <p:ext uri="{BB962C8B-B14F-4D97-AF65-F5344CB8AC3E}">
        <p14:creationId xmlns:p14="http://schemas.microsoft.com/office/powerpoint/2010/main" val="2899312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34657366"/>
              </p:ext>
            </p:extLst>
          </p:nvPr>
        </p:nvGraphicFramePr>
        <p:xfrm>
          <a:off x="175121" y="187357"/>
          <a:ext cx="3809650" cy="2276951"/>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Ages 5 to 25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357854">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Light refreshments provided.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are located on a rural farm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2" name="Table 5">
            <a:extLst>
              <a:ext uri="{FF2B5EF4-FFF2-40B4-BE49-F238E27FC236}">
                <a16:creationId xmlns:a16="http://schemas.microsoft.com/office/drawing/2014/main" id="{BC191310-31C7-4C2C-3A84-FFC76617AD81}"/>
              </a:ext>
            </a:extLst>
          </p:cNvPr>
          <p:cNvGraphicFramePr>
            <a:graphicFrameLocks noGrp="1"/>
          </p:cNvGraphicFramePr>
          <p:nvPr>
            <p:ph idx="1"/>
            <p:extLst>
              <p:ext uri="{D42A27DB-BD31-4B8C-83A1-F6EECF244321}">
                <p14:modId xmlns:p14="http://schemas.microsoft.com/office/powerpoint/2010/main" val="2673735516"/>
              </p:ext>
            </p:extLst>
          </p:nvPr>
        </p:nvGraphicFramePr>
        <p:xfrm>
          <a:off x="336906" y="5528344"/>
          <a:ext cx="2498759" cy="679416"/>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59691">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19725">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a:solidFill>
                            <a:schemeClr val="tx1"/>
                          </a:solidFill>
                          <a:effectLst/>
                          <a:latin typeface="Calibri"/>
                          <a:ea typeface="Calibri"/>
                          <a:cs typeface="Times New Roman"/>
                        </a:rPr>
                        <a:t>Oct 2025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3" name="Picture 2">
            <a:extLst>
              <a:ext uri="{FF2B5EF4-FFF2-40B4-BE49-F238E27FC236}">
                <a16:creationId xmlns:a16="http://schemas.microsoft.com/office/drawing/2014/main" id="{43C71BE9-81FA-EF32-049B-4BF9A514855C}"/>
              </a:ext>
            </a:extLst>
          </p:cNvPr>
          <p:cNvPicPr>
            <a:picLocks noChangeAspect="1"/>
          </p:cNvPicPr>
          <p:nvPr/>
        </p:nvPicPr>
        <p:blipFill>
          <a:blip r:embed="rId2"/>
          <a:stretch>
            <a:fillRect/>
          </a:stretch>
        </p:blipFill>
        <p:spPr>
          <a:xfrm>
            <a:off x="711935" y="3304848"/>
            <a:ext cx="2736021" cy="1134827"/>
          </a:xfrm>
          <a:prstGeom prst="rect">
            <a:avLst/>
          </a:prstGeom>
        </p:spPr>
      </p:pic>
      <p:graphicFrame>
        <p:nvGraphicFramePr>
          <p:cNvPr id="6" name="Table 5">
            <a:extLst>
              <a:ext uri="{FF2B5EF4-FFF2-40B4-BE49-F238E27FC236}">
                <a16:creationId xmlns:a16="http://schemas.microsoft.com/office/drawing/2014/main" id="{9A498E37-BF65-DA51-B69E-DB4E15D6D0A3}"/>
              </a:ext>
            </a:extLst>
          </p:cNvPr>
          <p:cNvGraphicFramePr>
            <a:graphicFrameLocks noGrp="1"/>
          </p:cNvGraphicFramePr>
          <p:nvPr>
            <p:extLst>
              <p:ext uri="{D42A27DB-BD31-4B8C-83A1-F6EECF244321}">
                <p14:modId xmlns:p14="http://schemas.microsoft.com/office/powerpoint/2010/main" val="3417888348"/>
              </p:ext>
            </p:extLst>
          </p:nvPr>
        </p:nvGraphicFramePr>
        <p:xfrm>
          <a:off x="4211272" y="187357"/>
          <a:ext cx="7424258" cy="6462665"/>
        </p:xfrm>
        <a:graphic>
          <a:graphicData uri="http://schemas.openxmlformats.org/drawingml/2006/table">
            <a:tbl>
              <a:tblPr firstRow="1" firstCol="1" bandRow="1">
                <a:tableStyleId>{5C22544A-7EE6-4342-B048-85BDC9FD1C3A}</a:tableStyleId>
              </a:tblPr>
              <a:tblGrid>
                <a:gridCol w="892356">
                  <a:extLst>
                    <a:ext uri="{9D8B030D-6E8A-4147-A177-3AD203B41FA5}">
                      <a16:colId xmlns:a16="http://schemas.microsoft.com/office/drawing/2014/main" val="2322091402"/>
                    </a:ext>
                  </a:extLst>
                </a:gridCol>
                <a:gridCol w="2838893">
                  <a:extLst>
                    <a:ext uri="{9D8B030D-6E8A-4147-A177-3AD203B41FA5}">
                      <a16:colId xmlns:a16="http://schemas.microsoft.com/office/drawing/2014/main" val="101660423"/>
                    </a:ext>
                  </a:extLst>
                </a:gridCol>
                <a:gridCol w="733646">
                  <a:extLst>
                    <a:ext uri="{9D8B030D-6E8A-4147-A177-3AD203B41FA5}">
                      <a16:colId xmlns:a16="http://schemas.microsoft.com/office/drawing/2014/main" val="4075379119"/>
                    </a:ext>
                  </a:extLst>
                </a:gridCol>
                <a:gridCol w="712382">
                  <a:extLst>
                    <a:ext uri="{9D8B030D-6E8A-4147-A177-3AD203B41FA5}">
                      <a16:colId xmlns:a16="http://schemas.microsoft.com/office/drawing/2014/main" val="156711862"/>
                    </a:ext>
                  </a:extLst>
                </a:gridCol>
                <a:gridCol w="1010093">
                  <a:extLst>
                    <a:ext uri="{9D8B030D-6E8A-4147-A177-3AD203B41FA5}">
                      <a16:colId xmlns:a16="http://schemas.microsoft.com/office/drawing/2014/main" val="1317198635"/>
                    </a:ext>
                  </a:extLst>
                </a:gridCol>
                <a:gridCol w="1236888">
                  <a:extLst>
                    <a:ext uri="{9D8B030D-6E8A-4147-A177-3AD203B41FA5}">
                      <a16:colId xmlns:a16="http://schemas.microsoft.com/office/drawing/2014/main" val="1100469419"/>
                    </a:ext>
                  </a:extLst>
                </a:gridCol>
              </a:tblGrid>
              <a:tr h="324241">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2447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66782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Animal care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 unit award</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7">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 per day</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569819">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Horsemanship portfolios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Certificates and rosettes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0991">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Key stage 2</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Key stage 3</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prep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varies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 Edexcel</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EL1/2</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FS L1/2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0991">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Key stage 2</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Key stage 3</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prep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Varies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 Edexcel</a:t>
                      </a:r>
                    </a:p>
                    <a:p>
                      <a:pPr algn="ctr">
                        <a:lnSpc>
                          <a:spcPct val="100000"/>
                        </a:lnSpc>
                        <a:spcAft>
                          <a:spcPts val="0"/>
                        </a:spcAft>
                      </a:pPr>
                      <a:r>
                        <a:rPr lang="en-GB"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Eduqas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EL1/2</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FS L1/2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0991">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Topic / practical learning</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 unit award</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EL1/2</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FS L1/2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742492">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Preparation for Adulthood</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and goals worked towards within our Alternative Wellbeing and Learning days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Foundation – stage 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67879487"/>
                  </a:ext>
                </a:extLst>
              </a:tr>
              <a:tr h="871108">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Autism Angels volunteer scheme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range of learning opportunities available within our Alternative Wellbeing and Learning days once the student has built up independence and resilience alongside trust from the team.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1483358"/>
                  </a:ext>
                </a:extLst>
              </a:tr>
            </a:tbl>
          </a:graphicData>
        </a:graphic>
      </p:graphicFrame>
    </p:spTree>
    <p:extLst>
      <p:ext uri="{BB962C8B-B14F-4D97-AF65-F5344CB8AC3E}">
        <p14:creationId xmlns:p14="http://schemas.microsoft.com/office/powerpoint/2010/main" val="2374256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592261"/>
            <a:ext cx="4000323" cy="707462"/>
          </a:xfrm>
        </p:spPr>
        <p:txBody>
          <a:bodyPr>
            <a:normAutofit fontScale="90000"/>
          </a:bodyPr>
          <a:lstStyle/>
          <a:p>
            <a:pPr algn="ctr"/>
            <a:r>
              <a:rPr lang="en-GB"/>
              <a:t>Bilbrough Country Classroom</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910859253"/>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The Orchards, 54a Back Lane, Bilbrough, York. YO23 3PL</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01937 831616</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Rebecca Davison</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countryclassroombcc@gmail.com</a:t>
                      </a: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www.bilbroughcc.plus.com</a:t>
                      </a: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4276867445"/>
              </p:ext>
            </p:extLst>
          </p:nvPr>
        </p:nvGraphicFramePr>
        <p:xfrm>
          <a:off x="303876" y="1995697"/>
          <a:ext cx="11627140" cy="402590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i="0" kern="1200">
                          <a:solidFill>
                            <a:schemeClr val="dk1"/>
                          </a:solidFill>
                          <a:effectLst/>
                          <a:latin typeface="+mn-lt"/>
                          <a:ea typeface="+mn-ea"/>
                          <a:cs typeface="+mn-cs"/>
                        </a:rPr>
                        <a:t>Providing a safe, nurturing environment enabling young people to learn. As an alternative provision we will endeavour to go above and beyond to help provide this safe learning environment for all our students to help them become the best they can. Lots of young people may have become disengaged from mainstream and our setting allows them to continue with their academic in a relaxed therapeutic environment. Bespoke lessons are tailor made to the needs of each individual, allowing them to grow in confidence and achieve.  These lessons are generally on a one-to-one basis. We work closely with the commissioning school, local authorities, parents, student and other professional bodies to allow each young person reach their potential. </a:t>
                      </a:r>
                      <a:r>
                        <a:rPr lang="en-GB" sz="1200" i="0" kern="1200" err="1">
                          <a:solidFill>
                            <a:schemeClr val="dk1"/>
                          </a:solidFill>
                          <a:effectLst/>
                          <a:latin typeface="+mn-lt"/>
                          <a:ea typeface="+mn-ea"/>
                          <a:cs typeface="+mn-cs"/>
                        </a:rPr>
                        <a:t>Bilbrough</a:t>
                      </a:r>
                      <a:r>
                        <a:rPr lang="en-GB" sz="1200" i="0" kern="1200">
                          <a:solidFill>
                            <a:schemeClr val="dk1"/>
                          </a:solidFill>
                          <a:effectLst/>
                          <a:latin typeface="+mn-lt"/>
                          <a:ea typeface="+mn-ea"/>
                          <a:cs typeface="+mn-cs"/>
                        </a:rPr>
                        <a:t> Country Classroom attends all meetings regarding students that are with us, and we contact parents on a weekly basis.</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Bilbrough Country Classroom strives to provide a realistic education package for each individual based around their specific needs.  By doing this, we are enabling each student to learn about themselves as well as the expected curriculum and also allowing every young person to grow in confidence which helps them to achieve in school or in their post 16 transition. Our staff are well trained and have background experience giving them the awareness of the specific needs of others.</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i="0" kern="1200">
                          <a:solidFill>
                            <a:schemeClr val="dk1"/>
                          </a:solidFill>
                          <a:effectLst/>
                          <a:latin typeface="+mn-lt"/>
                          <a:ea typeface="+mn-ea"/>
                          <a:cs typeface="+mn-cs"/>
                        </a:rPr>
                        <a:t>Giving students a chance to complete their education in a calm environment, catering for their specific needs, offering maths &amp; English Functional skills to GCSE, Princes Trust, Land Based activities and Life Skills.  We have several animals on site which helps to alleviate the hustle and bustle of a mainstream school.  We also offer the extra benefit of dramatherapy, the chance to go riding, groom horses, walk dogs, talk to alpacas or read to some of our feathered friends. As an alternative provision, we endeavour to build each individuals confidence, giving them a sense of inclusion, independence and the ability to socialize with others confidently.</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i="0" kern="1200">
                          <a:solidFill>
                            <a:schemeClr val="dk1"/>
                          </a:solidFill>
                          <a:effectLst/>
                          <a:latin typeface="+mn-lt"/>
                          <a:ea typeface="+mn-ea"/>
                          <a:cs typeface="+mn-cs"/>
                        </a:rPr>
                        <a:t>Our main aim is always to try and get the students back into schools but sometimes we work alongside them to enable the student to complete their education. We pride ourselves on being the bridge between home and school, thus allowing our students to achieve and to successfully continue their post 16 education.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CD380112-44F6-4BDF-08B3-47B652C1A7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5893" y="181751"/>
            <a:ext cx="2158365" cy="144335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4F327566-03F1-E508-30EC-410315D76A9B}"/>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35173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505997524"/>
              </p:ext>
            </p:extLst>
          </p:nvPr>
        </p:nvGraphicFramePr>
        <p:xfrm>
          <a:off x="175121" y="187357"/>
          <a:ext cx="3809650" cy="2249678"/>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&amp; 4  (11-16yr old)</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Taxi or Parent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4282657654"/>
              </p:ext>
            </p:extLst>
          </p:nvPr>
        </p:nvGraphicFramePr>
        <p:xfrm>
          <a:off x="4211272" y="187357"/>
          <a:ext cx="7655381" cy="6263204"/>
        </p:xfrm>
        <a:graphic>
          <a:graphicData uri="http://schemas.openxmlformats.org/drawingml/2006/table">
            <a:tbl>
              <a:tblPr firstRow="1" firstCol="1" bandRow="1">
                <a:tableStyleId>{5C22544A-7EE6-4342-B048-85BDC9FD1C3A}</a:tableStyleId>
              </a:tblPr>
              <a:tblGrid>
                <a:gridCol w="849620">
                  <a:extLst>
                    <a:ext uri="{9D8B030D-6E8A-4147-A177-3AD203B41FA5}">
                      <a16:colId xmlns:a16="http://schemas.microsoft.com/office/drawing/2014/main" val="2322091402"/>
                    </a:ext>
                  </a:extLst>
                </a:gridCol>
                <a:gridCol w="3099173">
                  <a:extLst>
                    <a:ext uri="{9D8B030D-6E8A-4147-A177-3AD203B41FA5}">
                      <a16:colId xmlns:a16="http://schemas.microsoft.com/office/drawing/2014/main" val="101660423"/>
                    </a:ext>
                  </a:extLst>
                </a:gridCol>
                <a:gridCol w="762725">
                  <a:extLst>
                    <a:ext uri="{9D8B030D-6E8A-4147-A177-3AD203B41FA5}">
                      <a16:colId xmlns:a16="http://schemas.microsoft.com/office/drawing/2014/main" val="4075379119"/>
                    </a:ext>
                  </a:extLst>
                </a:gridCol>
                <a:gridCol w="735999">
                  <a:extLst>
                    <a:ext uri="{9D8B030D-6E8A-4147-A177-3AD203B41FA5}">
                      <a16:colId xmlns:a16="http://schemas.microsoft.com/office/drawing/2014/main" val="156711862"/>
                    </a:ext>
                  </a:extLst>
                </a:gridCol>
                <a:gridCol w="882054">
                  <a:extLst>
                    <a:ext uri="{9D8B030D-6E8A-4147-A177-3AD203B41FA5}">
                      <a16:colId xmlns:a16="http://schemas.microsoft.com/office/drawing/2014/main" val="1317198635"/>
                    </a:ext>
                  </a:extLst>
                </a:gridCol>
                <a:gridCol w="662905">
                  <a:extLst>
                    <a:ext uri="{9D8B030D-6E8A-4147-A177-3AD203B41FA5}">
                      <a16:colId xmlns:a16="http://schemas.microsoft.com/office/drawing/2014/main" val="3492305429"/>
                    </a:ext>
                  </a:extLst>
                </a:gridCol>
                <a:gridCol w="662905">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r>
                        <a:rPr lang="en-GB" sz="1100" b="0">
                          <a:solidFill>
                            <a:schemeClr val="tx1"/>
                          </a:solidFill>
                        </a:rPr>
                        <a:t>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100" b="0">
                          <a:solidFill>
                            <a:schemeClr val="tx1"/>
                          </a:solidFill>
                          <a:effectLst/>
                        </a:rPr>
                        <a:t>Day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100" b="0">
                          <a:solidFill>
                            <a:schemeClr val="tx1"/>
                          </a:solidFill>
                          <a:effectLst/>
                        </a:rPr>
                        <a:t>Half Day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Language and Literature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AQA/Edexcel</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L1 - L2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 1 to L 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772495"/>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AQA/Edexcel</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L1 - L2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 1 to L 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87592">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Land Based Studies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Cert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L1</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111573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Prince’s Trust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Achieve Programme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Princes Trust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L1 to L2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A84BC74B-C2C0-9C84-CCB2-061237CF9B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347" y="2821041"/>
            <a:ext cx="2775380" cy="1855969"/>
          </a:xfrm>
          <a:prstGeom prst="rect">
            <a:avLst/>
          </a:prstGeom>
        </p:spPr>
      </p:pic>
      <p:graphicFrame>
        <p:nvGraphicFramePr>
          <p:cNvPr id="3" name="Table 5">
            <a:extLst>
              <a:ext uri="{FF2B5EF4-FFF2-40B4-BE49-F238E27FC236}">
                <a16:creationId xmlns:a16="http://schemas.microsoft.com/office/drawing/2014/main" id="{4710589A-CAFA-C734-9F7F-E405CA4086A7}"/>
              </a:ext>
            </a:extLst>
          </p:cNvPr>
          <p:cNvGraphicFramePr>
            <a:graphicFrameLocks noGrp="1"/>
          </p:cNvGraphicFramePr>
          <p:nvPr>
            <p:ph idx="1"/>
            <p:extLst>
              <p:ext uri="{D42A27DB-BD31-4B8C-83A1-F6EECF244321}">
                <p14:modId xmlns:p14="http://schemas.microsoft.com/office/powerpoint/2010/main" val="4030036937"/>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June 2026</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16958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r>
              <a:rPr lang="en-GB"/>
              <a:t>Børn of the Forest CIC</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Old Gates Wood, Pannal Road, </a:t>
                      </a:r>
                      <a:r>
                        <a:rPr lang="en-GB"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Follifoot</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Harrogate, HG3 1 DR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07983303092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Chris Silverwood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info@bornoftheforest.co.uk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bornoftheforest.co.uk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3531489"/>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7">
                <a:tc gridSpan="2">
                  <a:txBody>
                    <a:bodyPr/>
                    <a:lstStyle/>
                    <a:p>
                      <a:pPr lvl="0">
                        <a:buNone/>
                      </a:pPr>
                      <a:r>
                        <a:rPr lang="en-GB" sz="1000">
                          <a:solidFill>
                            <a:schemeClr val="tx1"/>
                          </a:solidFill>
                        </a:rPr>
                        <a:t>Brief overview of service offered (max 40 words):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3751555033"/>
                  </a:ext>
                </a:extLst>
              </a:tr>
              <a:tr h="237188">
                <a:tc gridSpan="2">
                  <a:txBody>
                    <a:bodyPr/>
                    <a:lstStyle/>
                    <a:p>
                      <a:pPr lvl="0">
                        <a:buNone/>
                      </a:pPr>
                      <a:r>
                        <a:rPr lang="en-GB" sz="1000"/>
                        <a:t>Born of the Forest CIC provides nature-based alternative education, supporting young people through outdoor learning, bushcraft, and therapeutic activities. We foster resilience, confidence, and wellbeing in a safe, inclusive environment tailored to individual needs and personal development.</a:t>
                      </a:r>
                      <a:endParaRPr lang="en-GB" sz="1000">
                        <a:solidFill>
                          <a:schemeClr val="tx1"/>
                        </a:solidFill>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tc hMerge="1">
                  <a:txBody>
                    <a:bodyPr/>
                    <a:lstStyle/>
                    <a:p>
                      <a:endParaRPr lang="en-GB"/>
                    </a:p>
                  </a:txBody>
                  <a:tcPr/>
                </a:tc>
                <a:extLst>
                  <a:ext uri="{0D108BD9-81ED-4DB2-BD59-A6C34878D82A}">
                    <a16:rowId xmlns:a16="http://schemas.microsoft.com/office/drawing/2014/main" val="4004107698"/>
                  </a:ext>
                </a:extLst>
              </a:tr>
              <a:tr h="237187">
                <a:tc>
                  <a:txBody>
                    <a:bodyPr/>
                    <a:lstStyle/>
                    <a:p>
                      <a:pPr lvl="0">
                        <a:buNone/>
                      </a:pPr>
                      <a:r>
                        <a:rPr lang="en-GB" sz="1000">
                          <a:solidFill>
                            <a:schemeClr val="tx1"/>
                          </a:solidFill>
                        </a:rPr>
                        <a:t>Main SEND needs or symptoms met:</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a:txBody>
                    <a:bodyPr/>
                    <a:lstStyle/>
                    <a:p>
                      <a:pPr lvl="0">
                        <a:buNone/>
                      </a:pPr>
                      <a:r>
                        <a:rPr lang="en-GB" sz="1000">
                          <a:solidFill>
                            <a:schemeClr val="tx1"/>
                          </a:solidFill>
                        </a:rPr>
                        <a:t>SEMH / SLCN / Autism / Sensory or Physical / Cognition &amp; Learning / Anxiety </a:t>
                      </a:r>
                    </a:p>
                  </a:txBody>
                  <a:tcP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96696948"/>
                  </a:ext>
                </a:extLst>
              </a:tr>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a:t>Born of the Forest CIC offers holistic pastoral support through child-led Forest School sessions, fostering safe, trusting relationships where young people feel valued. Experienced leaders support emotional wellbeing, confidence, and engagement, scaffolding learning around individual interests and needs, including SEND and diverse developmental stages.</a:t>
                      </a: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t>Born of the Forest CIC is a “classroom without walls,” where children and young people explore, experiment, and create through hands-on, nature-based experiences. Our child-led approach encourages curiosity, play, and independence—whether building dens, using tools, or learning about the natural world. We provide 1:1 and small group sessions tailored to individual needs, offering space, time, and freedom for each young person to grow, build confidence, and thrive in a supportive, inclusive environment.</a:t>
                      </a: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t>Born of the Forest CIC offers a unique outdoor learning environment set within a secure 3.5-acre woodland near Harrogate. Young people benefit from hands-on experiences such as fire lighting, campfire cooking, den building, tool use, and nature-based crafts, developing practical skills, confidence, and environmental awareness. Our well-equipped site includes a sheltered base camp, yurt, and diverse play and learning features, providing a safe, engaging space that supports exploration, creativity, and holistic development in all weather conditions.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a:t>Sessions enable children and young people to build a positive connection with the natural world while supporting physical and emotional wellbeing through sensory regulation. Participants engage in meaningful, interest-led activities that develop practical skills and knowledge. Outcomes include improved communication, social interaction, and peer relationships within a safe, non-judgemental environment, alongside increased confidence, independence, resilience, motivation, trust, and a sense of achievement.</a:t>
                      </a:r>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a:extLst>
              <a:ext uri="{FF2B5EF4-FFF2-40B4-BE49-F238E27FC236}">
                <a16:creationId xmlns:a16="http://schemas.microsoft.com/office/drawing/2014/main" id="{56F8D677-A095-C331-11BD-DE5E966A0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0373" y="271621"/>
            <a:ext cx="1294258" cy="1294258"/>
          </a:xfrm>
          <a:prstGeom prst="rect">
            <a:avLst/>
          </a:prstGeom>
        </p:spPr>
      </p:pic>
    </p:spTree>
    <p:extLst>
      <p:ext uri="{BB962C8B-B14F-4D97-AF65-F5344CB8AC3E}">
        <p14:creationId xmlns:p14="http://schemas.microsoft.com/office/powerpoint/2010/main" val="1389276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2" y="187357"/>
          <a:ext cx="3637755" cy="2720721"/>
        </p:xfrm>
        <a:graphic>
          <a:graphicData uri="http://schemas.openxmlformats.org/drawingml/2006/table">
            <a:tbl>
              <a:tblPr firstRow="1" firstCol="1" bandRow="1">
                <a:tableStyleId>{5C22544A-7EE6-4342-B048-85BDC9FD1C3A}</a:tableStyleId>
              </a:tblPr>
              <a:tblGrid>
                <a:gridCol w="1636723">
                  <a:extLst>
                    <a:ext uri="{9D8B030D-6E8A-4147-A177-3AD203B41FA5}">
                      <a16:colId xmlns:a16="http://schemas.microsoft.com/office/drawing/2014/main" val="715748129"/>
                    </a:ext>
                  </a:extLst>
                </a:gridCol>
                <a:gridCol w="299681">
                  <a:extLst>
                    <a:ext uri="{9D8B030D-6E8A-4147-A177-3AD203B41FA5}">
                      <a16:colId xmlns:a16="http://schemas.microsoft.com/office/drawing/2014/main" val="779598687"/>
                    </a:ext>
                  </a:extLst>
                </a:gridCol>
                <a:gridCol w="567117">
                  <a:extLst>
                    <a:ext uri="{9D8B030D-6E8A-4147-A177-3AD203B41FA5}">
                      <a16:colId xmlns:a16="http://schemas.microsoft.com/office/drawing/2014/main" val="1013866003"/>
                    </a:ext>
                  </a:extLst>
                </a:gridCol>
                <a:gridCol w="567117">
                  <a:extLst>
                    <a:ext uri="{9D8B030D-6E8A-4147-A177-3AD203B41FA5}">
                      <a16:colId xmlns:a16="http://schemas.microsoft.com/office/drawing/2014/main" val="628121570"/>
                    </a:ext>
                  </a:extLst>
                </a:gridCol>
                <a:gridCol w="567117">
                  <a:extLst>
                    <a:ext uri="{9D8B030D-6E8A-4147-A177-3AD203B41FA5}">
                      <a16:colId xmlns:a16="http://schemas.microsoft.com/office/drawing/2014/main" val="28116320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4">
                  <a:txBody>
                    <a:bodyPr/>
                    <a:lstStyle/>
                    <a:p>
                      <a:pPr algn="ctr" fontAlgn="ctr">
                        <a:buNone/>
                      </a:pPr>
                      <a:r>
                        <a:rPr lang="en-GB" sz="1000" b="0" i="0" u="none" strike="noStrike">
                          <a:solidFill>
                            <a:srgbClr val="000000"/>
                          </a:solidFill>
                          <a:effectLst/>
                          <a:latin typeface="+mn-lt"/>
                        </a:rPr>
                        <a:t>EYFS, KS1, KS2, KS3, KS4, KS5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Parent / Carer / School drop off</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827224767"/>
              </p:ext>
            </p:extLst>
          </p:nvPr>
        </p:nvGraphicFramePr>
        <p:xfrm>
          <a:off x="4211272" y="187357"/>
          <a:ext cx="7424258" cy="355299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a:ea typeface="Calibri"/>
                          <a:cs typeface="Times New Roman"/>
                        </a:rPr>
                        <a:t>Outdoor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Therapeutic Forest - 4-11 years (group session, parent / carer stays)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Other</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GB" sz="1000" b="0" i="0" u="none" strike="noStrike">
                          <a:solidFill>
                            <a:srgbClr val="000000"/>
                          </a:solidFill>
                          <a:effectLst/>
                          <a:latin typeface="Arial"/>
                        </a:rPr>
                        <a:t>£12.50 (+VAT) per session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GB" sz="1000">
                          <a:solidFill>
                            <a:schemeClr val="tx1"/>
                          </a:solidFill>
                          <a:effectLst/>
                          <a:latin typeface="Calibri"/>
                          <a:ea typeface="Calibri"/>
                          <a:cs typeface="Times New Roman"/>
                        </a:rPr>
                        <a:t>Outdoor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buNone/>
                      </a:pPr>
                      <a:r>
                        <a:rPr lang="en-GB" sz="1000" b="0" i="0" u="none" strike="noStrike">
                          <a:solidFill>
                            <a:srgbClr val="000000"/>
                          </a:solidFill>
                          <a:effectLst/>
                          <a:latin typeface="Arial"/>
                        </a:rPr>
                        <a:t>1:1 Forest School session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Other</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£70.00 (+VAT) – 2 hour session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r>
                        <a:rPr lang="en-GB" sz="1000">
                          <a:solidFill>
                            <a:schemeClr val="tx1"/>
                          </a:solidFill>
                          <a:effectLst/>
                          <a:latin typeface="Calibri"/>
                          <a:ea typeface="Calibri"/>
                          <a:cs typeface="Times New Roman"/>
                        </a:rPr>
                        <a:t>Outdoor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Home Ed / Alternative Learning Session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Other</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NA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£60.00 (+VAT)</a:t>
                      </a:r>
                    </a:p>
                    <a:p>
                      <a:pPr algn="ctr">
                        <a:lnSpc>
                          <a:spcPct val="100000"/>
                        </a:lnSpc>
                        <a:spcAft>
                          <a:spcPts val="0"/>
                        </a:spcAft>
                      </a:pPr>
                      <a:r>
                        <a:rPr lang="en-GB" sz="1000">
                          <a:solidFill>
                            <a:schemeClr val="tx1"/>
                          </a:solidFill>
                          <a:effectLst/>
                          <a:latin typeface="Calibri"/>
                          <a:ea typeface="Calibri"/>
                          <a:cs typeface="Times New Roman"/>
                        </a:rPr>
                        <a:t>9.30-2.30pm</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graphicFrame>
        <p:nvGraphicFramePr>
          <p:cNvPr id="3" name="Table 5">
            <a:extLst>
              <a:ext uri="{FF2B5EF4-FFF2-40B4-BE49-F238E27FC236}">
                <a16:creationId xmlns:a16="http://schemas.microsoft.com/office/drawing/2014/main" id="{44F3896C-6119-C3F4-C76C-632ED2B9B715}"/>
              </a:ext>
            </a:extLst>
          </p:cNvPr>
          <p:cNvGraphicFramePr>
            <a:graphicFrameLocks noGrp="1"/>
          </p:cNvGraphicFramePr>
          <p:nvPr>
            <p:ph idx="1"/>
            <p:extLst>
              <p:ext uri="{D42A27DB-BD31-4B8C-83A1-F6EECF244321}">
                <p14:modId xmlns:p14="http://schemas.microsoft.com/office/powerpoint/2010/main" val="1702933784"/>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Jan 2026</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683722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Autofit/>
          </a:bodyPr>
          <a:lstStyle/>
          <a:p>
            <a:r>
              <a:rPr lang="en-US" sz="3200" dirty="0"/>
              <a:t>B</a:t>
            </a:r>
            <a:r>
              <a:rPr lang="en-GB" sz="3200" dirty="0" err="1"/>
              <a:t>reckenbrough</a:t>
            </a:r>
            <a:r>
              <a:rPr lang="en-GB" sz="3200" dirty="0"/>
              <a:t> Woodland Centre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US"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Skutterskelfe</a:t>
                      </a:r>
                      <a:r>
                        <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TS15 0JR</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01642 721380</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Tracey Laycock</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tracey.laycock@breckenbrough.org.uk</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www.breckenbrough.org.uk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3386709"/>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7">
                <a:tc gridSpan="2">
                  <a:txBody>
                    <a:bodyPr/>
                    <a:lstStyle/>
                    <a:p>
                      <a:pPr lvl="0">
                        <a:buNone/>
                      </a:pPr>
                      <a:r>
                        <a:rPr lang="en-GB" sz="1000">
                          <a:solidFill>
                            <a:schemeClr val="tx1"/>
                          </a:solidFill>
                        </a:rPr>
                        <a:t>Brief overview of service offered (max 40 words):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3751555033"/>
                  </a:ext>
                </a:extLst>
              </a:tr>
              <a:tr h="237188">
                <a:tc gridSpan="2">
                  <a:txBody>
                    <a:bodyPr/>
                    <a:lstStyle/>
                    <a:p>
                      <a:r>
                        <a:rPr lang="en-GB" sz="1000" kern="1200">
                          <a:solidFill>
                            <a:schemeClr val="dk1"/>
                          </a:solidFill>
                          <a:effectLst/>
                          <a:latin typeface="+mn-lt"/>
                          <a:ea typeface="+mn-ea"/>
                          <a:cs typeface="+mn-cs"/>
                        </a:rPr>
                        <a:t>Rooted in the heart of a woodland area, our centre champions environmental education, sustainability and hands-on learning – empowering every student to thrive academically, emotionally and ecologically. </a:t>
                      </a:r>
                    </a:p>
                    <a:p>
                      <a:r>
                        <a:rPr lang="en-GB" sz="1000" kern="1200">
                          <a:solidFill>
                            <a:schemeClr val="dk1"/>
                          </a:solidFill>
                          <a:effectLst/>
                          <a:latin typeface="+mn-lt"/>
                          <a:ea typeface="+mn-ea"/>
                          <a:cs typeface="+mn-cs"/>
                        </a:rPr>
                        <a:t>Available for KS3 and 4 – male learners only. Monday – Friday, 10am – 3pm.</a:t>
                      </a: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tc hMerge="1">
                  <a:txBody>
                    <a:bodyPr/>
                    <a:lstStyle/>
                    <a:p>
                      <a:endParaRPr lang="en-GB"/>
                    </a:p>
                  </a:txBody>
                  <a:tcPr/>
                </a:tc>
                <a:extLst>
                  <a:ext uri="{0D108BD9-81ED-4DB2-BD59-A6C34878D82A}">
                    <a16:rowId xmlns:a16="http://schemas.microsoft.com/office/drawing/2014/main" val="4004107698"/>
                  </a:ext>
                </a:extLst>
              </a:tr>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fontAlgn="base"/>
                      <a:r>
                        <a:rPr lang="en-US" sz="1000">
                          <a:solidFill>
                            <a:schemeClr val="tx1"/>
                          </a:solidFill>
                        </a:rPr>
                        <a:t>Small class sizes, 5 students per group, 10 students max per day in provision. Consistent team of staff on hand in and out of the classroom. Staff trained in trauma informed and pace practices. Access to advice from a therapeutic team (this is not on site and is not a direct part of the provision but is part of the wider school). </a:t>
                      </a: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fontAlgn="base"/>
                      <a:r>
                        <a:rPr lang="en-US" sz="1000" kern="1200">
                          <a:solidFill>
                            <a:schemeClr val="dk1"/>
                          </a:solidFill>
                          <a:effectLst/>
                          <a:latin typeface="+mn-lt"/>
                          <a:ea typeface="+mn-ea"/>
                          <a:cs typeface="+mn-cs"/>
                        </a:rPr>
                        <a:t>Our vision</a:t>
                      </a:r>
                    </a:p>
                    <a:p>
                      <a:pPr fontAlgn="base"/>
                      <a:r>
                        <a:rPr lang="en-GB" sz="1000" kern="1200">
                          <a:solidFill>
                            <a:schemeClr val="dk1"/>
                          </a:solidFill>
                          <a:effectLst/>
                          <a:latin typeface="+mn-lt"/>
                          <a:ea typeface="+mn-ea"/>
                          <a:cs typeface="+mn-cs"/>
                        </a:rPr>
                        <a:t>To </a:t>
                      </a:r>
                      <a:r>
                        <a:rPr lang="en-US" sz="1000" kern="1200">
                          <a:solidFill>
                            <a:schemeClr val="dk1"/>
                          </a:solidFill>
                          <a:effectLst/>
                          <a:latin typeface="+mn-lt"/>
                          <a:ea typeface="+mn-ea"/>
                          <a:cs typeface="+mn-cs"/>
                        </a:rPr>
                        <a:t>provide a safe, nurturing, inclusive, and inspiring alternative provision in a woodland-based learning environment, where every student is seen, heard and valued. We aim to re-engage young people in education through meaningful, nature-connected experiences.</a:t>
                      </a:r>
                      <a:endParaRPr lang="en-GB" sz="1000" kern="1200">
                        <a:solidFill>
                          <a:schemeClr val="dk1"/>
                        </a:solidFill>
                        <a:effectLst/>
                        <a:latin typeface="+mn-lt"/>
                        <a:ea typeface="+mn-ea"/>
                        <a:cs typeface="+mn-cs"/>
                      </a:endParaRPr>
                    </a:p>
                    <a:p>
                      <a:pPr fontAlgn="base"/>
                      <a:r>
                        <a:rPr lang="en-GB" sz="1000" kern="1200">
                          <a:solidFill>
                            <a:schemeClr val="dk1"/>
                          </a:solidFill>
                          <a:effectLst/>
                          <a:latin typeface="+mn-lt"/>
                          <a:ea typeface="+mn-ea"/>
                          <a:cs typeface="+mn-cs"/>
                        </a:rPr>
                        <a:t>Th</a:t>
                      </a:r>
                      <a:r>
                        <a:rPr lang="en-US" sz="1000" kern="1200">
                          <a:solidFill>
                            <a:schemeClr val="dk1"/>
                          </a:solidFill>
                          <a:effectLst/>
                          <a:latin typeface="+mn-lt"/>
                          <a:ea typeface="+mn-ea"/>
                          <a:cs typeface="+mn-cs"/>
                        </a:rPr>
                        <a:t>rough learning in the natural world, we will empower young people to build life skills, develop emotional resilience and discover their unique strengths, preparing them to lead happy, healthy and fulfilling lives.</a:t>
                      </a:r>
                      <a:endParaRPr lang="en-GB" sz="1000" kern="1200">
                        <a:solidFill>
                          <a:schemeClr val="dk1"/>
                        </a:solidFill>
                        <a:effectLst/>
                        <a:latin typeface="+mn-lt"/>
                        <a:ea typeface="+mn-ea"/>
                        <a:cs typeface="+mn-cs"/>
                      </a:endParaRP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000" kern="1200">
                          <a:solidFill>
                            <a:schemeClr val="dk1"/>
                          </a:solidFill>
                          <a:effectLst/>
                          <a:latin typeface="+mn-lt"/>
                          <a:ea typeface="+mn-ea"/>
                          <a:cs typeface="+mn-cs"/>
                        </a:rPr>
                        <a:t>Our Woodland Centre offers a unique, calm, sensory-rich, immersive alternative provision where students reconnect with nature, develop essential life skills and grow through hands on sustainability-focused education.</a:t>
                      </a:r>
                    </a:p>
                    <a:p>
                      <a:endParaRPr lang="en-GB" sz="1000">
                        <a:solidFill>
                          <a:schemeClr val="tx1"/>
                        </a:solidFill>
                      </a:endParaRP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base"/>
                      <a:r>
                        <a:rPr lang="en-US" sz="1000" b="0" i="0" kern="1200">
                          <a:solidFill>
                            <a:schemeClr val="dk1"/>
                          </a:solidFill>
                          <a:effectLst/>
                          <a:latin typeface="+mn-lt"/>
                          <a:ea typeface="+mn-ea"/>
                          <a:cs typeface="+mn-cs"/>
                        </a:rPr>
                        <a:t>Achieve positive engagement in education,</a:t>
                      </a:r>
                    </a:p>
                    <a:p>
                      <a:pPr fontAlgn="base"/>
                      <a:r>
                        <a:rPr lang="en-US" sz="1000" b="0" i="0" kern="1200">
                          <a:solidFill>
                            <a:schemeClr val="dk1"/>
                          </a:solidFill>
                          <a:effectLst/>
                          <a:latin typeface="+mn-lt"/>
                          <a:ea typeface="+mn-ea"/>
                          <a:cs typeface="+mn-cs"/>
                        </a:rPr>
                        <a:t>development of wider employability skills, and positive and</a:t>
                      </a:r>
                    </a:p>
                    <a:p>
                      <a:pPr fontAlgn="base"/>
                      <a:r>
                        <a:rPr lang="en-US" sz="1000" b="0" i="0" kern="1200">
                          <a:solidFill>
                            <a:schemeClr val="dk1"/>
                          </a:solidFill>
                          <a:effectLst/>
                          <a:latin typeface="+mn-lt"/>
                          <a:ea typeface="+mn-ea"/>
                          <a:cs typeface="+mn-cs"/>
                        </a:rPr>
                        <a:t>sustainable progression pathways.</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1026" name="Picture 2">
            <a:extLst>
              <a:ext uri="{FF2B5EF4-FFF2-40B4-BE49-F238E27FC236}">
                <a16:creationId xmlns:a16="http://schemas.microsoft.com/office/drawing/2014/main" id="{A1BA4EDC-8536-9374-5FCA-136137CE2A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3552" y="382094"/>
            <a:ext cx="1657350" cy="82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058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 &amp;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nvGraphicFramePr>
        <p:xfrm>
          <a:off x="4211272" y="187357"/>
          <a:ext cx="7424258" cy="534098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Pearson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Entry 1 – Level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gridSpan="3">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£200 full day</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 half day</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US"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Pearson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Entry 1 – Level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Various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 Unit Awards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Various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ASDAN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ASDAN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graphicFrame>
        <p:nvGraphicFramePr>
          <p:cNvPr id="3" name="Table 5">
            <a:extLst>
              <a:ext uri="{FF2B5EF4-FFF2-40B4-BE49-F238E27FC236}">
                <a16:creationId xmlns:a16="http://schemas.microsoft.com/office/drawing/2014/main" id="{9D96449C-61CC-25C2-1097-024E26794462}"/>
              </a:ext>
            </a:extLst>
          </p:cNvPr>
          <p:cNvGraphicFramePr>
            <a:graphicFrameLocks noGrp="1"/>
          </p:cNvGraphicFramePr>
          <p:nvPr>
            <p:ph idx="1"/>
            <p:extLst>
              <p:ext uri="{D42A27DB-BD31-4B8C-83A1-F6EECF244321}">
                <p14:modId xmlns:p14="http://schemas.microsoft.com/office/powerpoint/2010/main" val="2662828420"/>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Times New Roman"/>
                        </a:rPr>
                        <a:t>March 2026</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134180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464573" y="592261"/>
            <a:ext cx="3553754" cy="7074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ct val="100000"/>
              <a:buFont typeface="Calibri"/>
              <a:buNone/>
            </a:pPr>
            <a:r>
              <a:rPr lang="en-GB" sz="3600" err="1"/>
              <a:t>BUD@Upwood</a:t>
            </a:r>
            <a:endParaRPr sz="3600"/>
          </a:p>
        </p:txBody>
      </p:sp>
      <p:graphicFrame>
        <p:nvGraphicFramePr>
          <p:cNvPr id="86" name="Google Shape;86;p1"/>
          <p:cNvGraphicFramePr/>
          <p:nvPr>
            <p:extLst>
              <p:ext uri="{D42A27DB-BD31-4B8C-83A1-F6EECF244321}">
                <p14:modId xmlns:p14="http://schemas.microsoft.com/office/powerpoint/2010/main" val="2623904142"/>
              </p:ext>
            </p:extLst>
          </p:nvPr>
        </p:nvGraphicFramePr>
        <p:xfrm>
          <a:off x="4374408" y="271622"/>
          <a:ext cx="3486075" cy="1432600"/>
        </p:xfrm>
        <a:graphic>
          <a:graphicData uri="http://schemas.openxmlformats.org/drawingml/2006/table">
            <a:tbl>
              <a:tblPr firstRow="1" bandRow="1">
                <a:noFill/>
              </a:tblPr>
              <a:tblGrid>
                <a:gridCol w="785125">
                  <a:extLst>
                    <a:ext uri="{9D8B030D-6E8A-4147-A177-3AD203B41FA5}">
                      <a16:colId xmlns:a16="http://schemas.microsoft.com/office/drawing/2014/main" val="20000"/>
                    </a:ext>
                  </a:extLst>
                </a:gridCol>
                <a:gridCol w="2700950">
                  <a:extLst>
                    <a:ext uri="{9D8B030D-6E8A-4147-A177-3AD203B41FA5}">
                      <a16:colId xmlns:a16="http://schemas.microsoft.com/office/drawing/2014/main" val="20001"/>
                    </a:ext>
                  </a:extLst>
                </a:gridCol>
              </a:tblGrid>
              <a:tr h="231100">
                <a:tc>
                  <a:txBody>
                    <a:bodyPr/>
                    <a:lstStyle/>
                    <a:p>
                      <a:pPr marL="0" marR="0" lvl="0" indent="0" algn="l" rtl="0">
                        <a:spcBef>
                          <a:spcPts val="0"/>
                        </a:spcBef>
                        <a:spcAft>
                          <a:spcPts val="0"/>
                        </a:spcAft>
                        <a:buNone/>
                      </a:pPr>
                      <a:r>
                        <a:rPr lang="en-GB" sz="1000" b="1" u="none" strike="noStrike" cap="none">
                          <a:solidFill>
                            <a:schemeClr val="dk1"/>
                          </a:solidFill>
                        </a:rPr>
                        <a:t>Address:</a:t>
                      </a:r>
                      <a:endParaRPr/>
                    </a:p>
                  </a:txBody>
                  <a:tcPr marL="91450" marR="91450" marT="45725" marB="45725">
                    <a:lnL w="12700" cap="flat" cmpd="sng">
                      <a:solidFill>
                        <a:schemeClr val="dk1"/>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lvl="0" indent="0" algn="l" rtl="0">
                        <a:spcBef>
                          <a:spcPts val="0"/>
                        </a:spcBef>
                        <a:spcAft>
                          <a:spcPts val="0"/>
                        </a:spcAft>
                        <a:buClr>
                          <a:schemeClr val="dk1"/>
                        </a:buClr>
                        <a:buSzPts val="1100"/>
                        <a:buFont typeface="Arial"/>
                        <a:buNone/>
                      </a:pPr>
                      <a:r>
                        <a:rPr lang="en-GB" sz="1000" b="0"/>
                        <a:t>Upwood Holiday Park,</a:t>
                      </a:r>
                      <a:endParaRPr sz="1000" b="0"/>
                    </a:p>
                    <a:p>
                      <a:pPr marL="0" lvl="0" indent="0" algn="l" rtl="0">
                        <a:spcBef>
                          <a:spcPts val="0"/>
                        </a:spcBef>
                        <a:spcAft>
                          <a:spcPts val="0"/>
                        </a:spcAft>
                        <a:buClr>
                          <a:schemeClr val="dk1"/>
                        </a:buClr>
                        <a:buSzPts val="1100"/>
                        <a:buFont typeface="Arial"/>
                        <a:buNone/>
                      </a:pPr>
                      <a:r>
                        <a:rPr lang="en-GB" sz="1000" b="0"/>
                        <a:t>Black Moor Road, Oxenhope,</a:t>
                      </a:r>
                      <a:endParaRPr sz="1000" b="0"/>
                    </a:p>
                    <a:p>
                      <a:pPr marL="0" lvl="0" indent="0" algn="l" rtl="0">
                        <a:spcBef>
                          <a:spcPts val="0"/>
                        </a:spcBef>
                        <a:spcAft>
                          <a:spcPts val="0"/>
                        </a:spcAft>
                        <a:buSzPts val="1100"/>
                        <a:buNone/>
                      </a:pPr>
                      <a:r>
                        <a:rPr lang="en-GB" sz="1000" b="0"/>
                        <a:t>Keighley BD22 9SS</a:t>
                      </a:r>
                      <a:endParaRPr sz="200" b="0"/>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31100">
                <a:tc>
                  <a:txBody>
                    <a:bodyPr/>
                    <a:lstStyle/>
                    <a:p>
                      <a:pPr marL="0" marR="0" lvl="0" indent="0" algn="l" rtl="0">
                        <a:spcBef>
                          <a:spcPts val="0"/>
                        </a:spcBef>
                        <a:spcAft>
                          <a:spcPts val="0"/>
                        </a:spcAft>
                        <a:buNone/>
                      </a:pPr>
                      <a:r>
                        <a:rPr lang="en-GB" sz="1000" b="1">
                          <a:solidFill>
                            <a:schemeClr val="dk1"/>
                          </a:solidFill>
                        </a:rPr>
                        <a:t>Number:</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t>07736 691 316</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31100">
                <a:tc>
                  <a:txBody>
                    <a:bodyPr/>
                    <a:lstStyle/>
                    <a:p>
                      <a:pPr marL="0" marR="0" lvl="0" indent="0" algn="l" rtl="0">
                        <a:spcBef>
                          <a:spcPts val="0"/>
                        </a:spcBef>
                        <a:spcAft>
                          <a:spcPts val="0"/>
                        </a:spcAft>
                        <a:buNone/>
                      </a:pPr>
                      <a:r>
                        <a:rPr lang="en-GB" sz="1000" b="1">
                          <a:solidFill>
                            <a:schemeClr val="dk1"/>
                          </a:solidFill>
                        </a:rPr>
                        <a:t>Contact: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t>Kate Hudson</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31100">
                <a:tc>
                  <a:txBody>
                    <a:bodyPr/>
                    <a:lstStyle/>
                    <a:p>
                      <a:pPr marL="0" marR="0" lvl="0" indent="0" algn="l" rtl="0">
                        <a:spcBef>
                          <a:spcPts val="0"/>
                        </a:spcBef>
                        <a:spcAft>
                          <a:spcPts val="0"/>
                        </a:spcAft>
                        <a:buNone/>
                      </a:pPr>
                      <a:r>
                        <a:rPr lang="en-GB" sz="1000" b="1">
                          <a:solidFill>
                            <a:schemeClr val="dk1"/>
                          </a:solidFill>
                        </a:rPr>
                        <a:t>Email:</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hlinkClick r:id="rId3"/>
                        </a:rPr>
                        <a:t>kate.hudsonbudupwood@gmail.com</a:t>
                      </a:r>
                      <a:r>
                        <a:rPr lang="en-GB" sz="1000"/>
                        <a:t> </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31100">
                <a:tc>
                  <a:txBody>
                    <a:bodyPr/>
                    <a:lstStyle/>
                    <a:p>
                      <a:pPr marL="0" marR="0" lvl="0" indent="0" algn="l" rtl="0">
                        <a:spcBef>
                          <a:spcPts val="0"/>
                        </a:spcBef>
                        <a:spcAft>
                          <a:spcPts val="0"/>
                        </a:spcAft>
                        <a:buNone/>
                      </a:pPr>
                      <a:r>
                        <a:rPr lang="en-GB" sz="1000" b="1">
                          <a:solidFill>
                            <a:schemeClr val="dk1"/>
                          </a:solidFill>
                        </a:rPr>
                        <a:t>Website: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hlinkClick r:id="rId4"/>
                        </a:rPr>
                        <a:t>www.budupwood.co.uk</a:t>
                      </a:r>
                      <a:r>
                        <a:rPr lang="en-GB" sz="1000"/>
                        <a:t> </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87" name="Google Shape;87;p1"/>
          <p:cNvGraphicFramePr/>
          <p:nvPr/>
        </p:nvGraphicFramePr>
        <p:xfrm>
          <a:off x="162101" y="2035616"/>
          <a:ext cx="11627150" cy="3963720"/>
        </p:xfrm>
        <a:graphic>
          <a:graphicData uri="http://schemas.openxmlformats.org/drawingml/2006/table">
            <a:tbl>
              <a:tblPr firstRow="1" bandRow="1">
                <a:noFill/>
              </a:tblPr>
              <a:tblGrid>
                <a:gridCol w="5813575">
                  <a:extLst>
                    <a:ext uri="{9D8B030D-6E8A-4147-A177-3AD203B41FA5}">
                      <a16:colId xmlns:a16="http://schemas.microsoft.com/office/drawing/2014/main" val="20000"/>
                    </a:ext>
                  </a:extLst>
                </a:gridCol>
                <a:gridCol w="5813575">
                  <a:extLst>
                    <a:ext uri="{9D8B030D-6E8A-4147-A177-3AD203B41FA5}">
                      <a16:colId xmlns:a16="http://schemas.microsoft.com/office/drawing/2014/main" val="20001"/>
                    </a:ext>
                  </a:extLst>
                </a:gridCol>
              </a:tblGrid>
              <a:tr h="237200">
                <a:tc gridSpan="2">
                  <a:txBody>
                    <a:bodyPr/>
                    <a:lstStyle/>
                    <a:p>
                      <a:pPr marL="0" marR="0" lvl="0" indent="0" algn="l" rtl="0">
                        <a:spcBef>
                          <a:spcPts val="0"/>
                        </a:spcBef>
                        <a:spcAft>
                          <a:spcPts val="0"/>
                        </a:spcAft>
                        <a:buNone/>
                      </a:pPr>
                      <a:r>
                        <a:rPr lang="en-GB" sz="1000">
                          <a:solidFill>
                            <a:schemeClr val="dk1"/>
                          </a:solidFill>
                        </a:rPr>
                        <a:t>Pastoral Support Offered: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hMerge="1">
                  <a:txBody>
                    <a:bodyPr/>
                    <a:lstStyle/>
                    <a:p>
                      <a:endParaRPr lang="en-US"/>
                    </a:p>
                  </a:txBody>
                  <a:tcPr/>
                </a:tc>
                <a:extLst>
                  <a:ext uri="{0D108BD9-81ED-4DB2-BD59-A6C34878D82A}">
                    <a16:rowId xmlns:a16="http://schemas.microsoft.com/office/drawing/2014/main" val="10000"/>
                  </a:ext>
                </a:extLst>
              </a:tr>
              <a:tr h="370850">
                <a:tc gridSpan="2">
                  <a:txBody>
                    <a:bodyPr/>
                    <a:lstStyle/>
                    <a:p>
                      <a:pPr marL="0" marR="0" lvl="0" indent="0" algn="l" rtl="0">
                        <a:spcBef>
                          <a:spcPts val="0"/>
                        </a:spcBef>
                        <a:spcAft>
                          <a:spcPts val="0"/>
                        </a:spcAft>
                        <a:buNone/>
                      </a:pPr>
                      <a:r>
                        <a:rPr lang="en-GB" sz="1100"/>
                        <a:t>At BUD@Upwood we offer a small, nurturing, safe space for children and young people to spend time out of their home. Our highly qualified and experienced staff support CYP to work through their anxieties and trauma around their previous experiences of attending school. We support them to gain self-confidence, self-belief, regulation techniques and build positive relationships through calm and sensitive mentoring, coaching, craft, games, physical activity and life skills. </a:t>
                      </a:r>
                      <a:endParaRPr sz="1100"/>
                    </a:p>
                    <a:p>
                      <a:pPr marL="0" marR="0" lvl="0" indent="0" algn="l" rtl="0">
                        <a:spcBef>
                          <a:spcPts val="0"/>
                        </a:spcBef>
                        <a:spcAft>
                          <a:spcPts val="0"/>
                        </a:spcAft>
                        <a:buNone/>
                      </a:pPr>
                      <a:endParaRPr sz="11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275600">
                <a:tc gridSpan="2">
                  <a:txBody>
                    <a:bodyPr/>
                    <a:lstStyle/>
                    <a:p>
                      <a:pPr marL="0" marR="0" lvl="0" indent="0" algn="l" rtl="0">
                        <a:spcBef>
                          <a:spcPts val="0"/>
                        </a:spcBef>
                        <a:spcAft>
                          <a:spcPts val="0"/>
                        </a:spcAft>
                        <a:buNone/>
                      </a:pPr>
                      <a:r>
                        <a:rPr lang="en-GB" sz="1000" b="1">
                          <a:solidFill>
                            <a:schemeClr val="dk1"/>
                          </a:solidFill>
                        </a:rPr>
                        <a:t>Service Provider Comments: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hMerge="1">
                  <a:txBody>
                    <a:bodyPr/>
                    <a:lstStyle/>
                    <a:p>
                      <a:endParaRPr lang="en-US"/>
                    </a:p>
                  </a:txBody>
                  <a:tcPr/>
                </a:tc>
                <a:extLst>
                  <a:ext uri="{0D108BD9-81ED-4DB2-BD59-A6C34878D82A}">
                    <a16:rowId xmlns:a16="http://schemas.microsoft.com/office/drawing/2014/main" val="10002"/>
                  </a:ext>
                </a:extLst>
              </a:tr>
              <a:tr h="370850">
                <a:tc gridSpan="2">
                  <a:txBody>
                    <a:bodyPr/>
                    <a:lstStyle/>
                    <a:p>
                      <a:pPr marL="0" marR="0" lvl="0" indent="0" algn="l" rtl="0">
                        <a:spcBef>
                          <a:spcPts val="0"/>
                        </a:spcBef>
                        <a:spcAft>
                          <a:spcPts val="0"/>
                        </a:spcAft>
                        <a:buNone/>
                      </a:pPr>
                      <a:r>
                        <a:rPr lang="en-GB" sz="1100"/>
                        <a:t>We are </a:t>
                      </a:r>
                      <a:r>
                        <a:rPr lang="en-GB" sz="1100" b="1"/>
                        <a:t>B</a:t>
                      </a:r>
                      <a:r>
                        <a:rPr lang="en-GB" sz="1100"/>
                        <a:t>espoke. We are </a:t>
                      </a:r>
                      <a:r>
                        <a:rPr lang="en-GB" sz="1100" b="1"/>
                        <a:t>U</a:t>
                      </a:r>
                      <a:r>
                        <a:rPr lang="en-GB" sz="1100"/>
                        <a:t>nique. We are </a:t>
                      </a:r>
                      <a:r>
                        <a:rPr lang="en-GB" sz="1100" b="1"/>
                        <a:t>D</a:t>
                      </a:r>
                      <a:r>
                        <a:rPr lang="en-GB" sz="1100"/>
                        <a:t>iverse. Our Non School Alternative Provision for Autistic children and young people with a Pathological Demand Avoidant profile, breaks down barriers to learning. We nurture and give a fresh start to CYP who are unable to access the current education system to support holistic wellbeing and re-engagement. When each CYP is on the road to recovery and in a much-improved state of mental health and wellbeing, we offer 1:1 English and Maths tuition and experiences which underpin positive preparations for adulthood. </a:t>
                      </a:r>
                      <a:endParaRPr sz="1100"/>
                    </a:p>
                    <a:p>
                      <a:pPr marL="0" marR="0" lvl="0" indent="0" algn="l" rtl="0">
                        <a:spcBef>
                          <a:spcPts val="0"/>
                        </a:spcBef>
                        <a:spcAft>
                          <a:spcPts val="0"/>
                        </a:spcAft>
                        <a:buNone/>
                      </a:pPr>
                      <a:endParaRPr sz="11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r h="233550">
                <a:tc>
                  <a:txBody>
                    <a:bodyPr/>
                    <a:lstStyle/>
                    <a:p>
                      <a:pPr marL="0" marR="0" lvl="0" indent="0" algn="l" rtl="0">
                        <a:spcBef>
                          <a:spcPts val="0"/>
                        </a:spcBef>
                        <a:spcAft>
                          <a:spcPts val="0"/>
                        </a:spcAft>
                        <a:buNone/>
                      </a:pPr>
                      <a:r>
                        <a:rPr lang="en-GB" sz="1000" b="1">
                          <a:solidFill>
                            <a:schemeClr val="dk1"/>
                          </a:solidFill>
                        </a:rPr>
                        <a:t>Service Provider Benefits: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0000"/>
                        </a:lnSpc>
                        <a:spcBef>
                          <a:spcPts val="0"/>
                        </a:spcBef>
                        <a:spcAft>
                          <a:spcPts val="0"/>
                        </a:spcAft>
                        <a:buClr>
                          <a:schemeClr val="dk1"/>
                        </a:buClr>
                        <a:buSzPts val="1000"/>
                        <a:buFont typeface="Calibri"/>
                        <a:buNone/>
                      </a:pPr>
                      <a:r>
                        <a:rPr lang="en-GB" sz="1000" b="1">
                          <a:solidFill>
                            <a:schemeClr val="dk1"/>
                          </a:solidFill>
                        </a:rPr>
                        <a:t>Provider Outcomes: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4"/>
                  </a:ext>
                </a:extLst>
              </a:tr>
              <a:tr h="370850">
                <a:tc>
                  <a:txBody>
                    <a:bodyPr/>
                    <a:lstStyle/>
                    <a:p>
                      <a:pPr marL="0" marR="0" lvl="0" indent="0" algn="l" rtl="0">
                        <a:lnSpc>
                          <a:spcPct val="107000"/>
                        </a:lnSpc>
                        <a:spcBef>
                          <a:spcPts val="0"/>
                        </a:spcBef>
                        <a:spcAft>
                          <a:spcPts val="0"/>
                        </a:spcAft>
                        <a:buNone/>
                      </a:pPr>
                      <a:r>
                        <a:rPr lang="en-GB" sz="1100"/>
                        <a:t>Set in beautiful surroundings overlooking Brontë moorlands, our provision provides a safe sanctuary for connection and re-engagement at a pace that ensures success. Our range of spaces both indoors and out encourages quiet learning, active learning, opportunities to socialise and establish friendships. Our staff are highly qualified and their own lived experiences ensure they are attuned to the changing needs of our young people. High staff ratios allow for individualised and tailored timetables and opportunities throughout the day. We collaborate with local authorities, schools and other providers to build packages of support for each young person to thrive and nurture the skills they need for future education, employment and most importantly, happiness. </a:t>
                      </a:r>
                      <a:endParaRPr sz="1100"/>
                    </a:p>
                    <a:p>
                      <a:pPr marL="0" marR="0" lvl="0" indent="0" algn="l" rtl="0">
                        <a:lnSpc>
                          <a:spcPct val="107000"/>
                        </a:lnSpc>
                        <a:spcBef>
                          <a:spcPts val="0"/>
                        </a:spcBef>
                        <a:spcAft>
                          <a:spcPts val="0"/>
                        </a:spcAft>
                        <a:buNone/>
                      </a:pPr>
                      <a:endParaRPr sz="1100"/>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457200" marR="0" lvl="0" indent="-298450" algn="l" rtl="0">
                        <a:spcBef>
                          <a:spcPts val="0"/>
                        </a:spcBef>
                        <a:spcAft>
                          <a:spcPts val="0"/>
                        </a:spcAft>
                        <a:buClr>
                          <a:schemeClr val="dk1"/>
                        </a:buClr>
                        <a:buSzPts val="1100"/>
                        <a:buFont typeface="Calibri"/>
                        <a:buChar char="-"/>
                      </a:pPr>
                      <a:r>
                        <a:rPr lang="en-GB" sz="1100"/>
                        <a:t>Feeling safe and valued</a:t>
                      </a:r>
                      <a:endParaRPr sz="1100"/>
                    </a:p>
                    <a:p>
                      <a:pPr marL="457200" marR="0" lvl="0" indent="-298450" algn="l" rtl="0">
                        <a:spcBef>
                          <a:spcPts val="0"/>
                        </a:spcBef>
                        <a:spcAft>
                          <a:spcPts val="0"/>
                        </a:spcAft>
                        <a:buSzPts val="1100"/>
                        <a:buChar char="-"/>
                      </a:pPr>
                      <a:r>
                        <a:rPr lang="en-GB" sz="1100"/>
                        <a:t>Engaged in learning tailored to their needs and interests</a:t>
                      </a:r>
                      <a:endParaRPr sz="1100"/>
                    </a:p>
                    <a:p>
                      <a:pPr marL="457200" marR="0" lvl="0" indent="-298450" algn="l" rtl="0">
                        <a:spcBef>
                          <a:spcPts val="0"/>
                        </a:spcBef>
                        <a:spcAft>
                          <a:spcPts val="0"/>
                        </a:spcAft>
                        <a:buSzPts val="1100"/>
                        <a:buChar char="-"/>
                      </a:pPr>
                      <a:r>
                        <a:rPr lang="en-GB" sz="1100"/>
                        <a:t>Belonging to a community who understands</a:t>
                      </a:r>
                      <a:endParaRPr sz="1100"/>
                    </a:p>
                    <a:p>
                      <a:pPr marL="457200" marR="0" lvl="0" indent="-298450" algn="l" rtl="0">
                        <a:spcBef>
                          <a:spcPts val="0"/>
                        </a:spcBef>
                        <a:spcAft>
                          <a:spcPts val="0"/>
                        </a:spcAft>
                        <a:buSzPts val="1100"/>
                        <a:buChar char="-"/>
                      </a:pPr>
                      <a:r>
                        <a:rPr lang="en-GB" sz="1100"/>
                        <a:t>Renewed outlook and goals for the future</a:t>
                      </a:r>
                      <a:endParaRPr sz="1100"/>
                    </a:p>
                    <a:p>
                      <a:pPr marL="457200" marR="0" lvl="0" indent="-298450" algn="l" rtl="0">
                        <a:spcBef>
                          <a:spcPts val="0"/>
                        </a:spcBef>
                        <a:spcAft>
                          <a:spcPts val="0"/>
                        </a:spcAft>
                        <a:buSzPts val="1100"/>
                        <a:buChar char="-"/>
                      </a:pPr>
                      <a:r>
                        <a:rPr lang="en-GB" sz="1100"/>
                        <a:t>Improved health and wellbeing</a:t>
                      </a:r>
                      <a:endParaRPr sz="1100"/>
                    </a:p>
                    <a:p>
                      <a:pPr marL="457200" marR="0" lvl="0" indent="-298450" algn="l" rtl="0">
                        <a:spcBef>
                          <a:spcPts val="0"/>
                        </a:spcBef>
                        <a:spcAft>
                          <a:spcPts val="0"/>
                        </a:spcAft>
                        <a:buSzPts val="1100"/>
                        <a:buChar char="-"/>
                      </a:pPr>
                      <a:r>
                        <a:rPr lang="en-GB" sz="1100"/>
                        <a:t>Holistic &amp; academic progress</a:t>
                      </a:r>
                      <a:endParaRPr sz="1100"/>
                    </a:p>
                    <a:p>
                      <a:pPr marL="457200" marR="0" lvl="0" indent="-298450" algn="l" rtl="0">
                        <a:spcBef>
                          <a:spcPts val="0"/>
                        </a:spcBef>
                        <a:spcAft>
                          <a:spcPts val="0"/>
                        </a:spcAft>
                        <a:buSzPts val="1100"/>
                        <a:buChar char="-"/>
                      </a:pPr>
                      <a:r>
                        <a:rPr lang="en-GB" sz="1100"/>
                        <a:t>Improved attendance</a:t>
                      </a:r>
                      <a:endParaRPr sz="1100"/>
                    </a:p>
                    <a:p>
                      <a:pPr marL="457200" marR="0" lvl="0" indent="-298450" algn="l" rtl="0">
                        <a:spcBef>
                          <a:spcPts val="0"/>
                        </a:spcBef>
                        <a:spcAft>
                          <a:spcPts val="0"/>
                        </a:spcAft>
                        <a:buSzPts val="1100"/>
                        <a:buChar char="-"/>
                      </a:pPr>
                      <a:r>
                        <a:rPr lang="en-GB" sz="1100"/>
                        <a:t>Progression towards EHCP outcomes</a:t>
                      </a:r>
                      <a:endParaRPr sz="1100"/>
                    </a:p>
                    <a:p>
                      <a:pPr marL="457200" marR="0" lvl="0" indent="-298450" algn="l" rtl="0">
                        <a:spcBef>
                          <a:spcPts val="0"/>
                        </a:spcBef>
                        <a:spcAft>
                          <a:spcPts val="0"/>
                        </a:spcAft>
                        <a:buSzPts val="1100"/>
                        <a:buChar char="-"/>
                      </a:pPr>
                      <a:r>
                        <a:rPr lang="en-GB" sz="1100"/>
                        <a:t>Building positive relationships with adults and peers</a:t>
                      </a:r>
                      <a:endParaRPr sz="1100"/>
                    </a:p>
                    <a:p>
                      <a:pPr marL="457200" marR="0" lvl="0" indent="0" algn="l" rtl="0">
                        <a:spcBef>
                          <a:spcPts val="0"/>
                        </a:spcBef>
                        <a:spcAft>
                          <a:spcPts val="0"/>
                        </a:spcAft>
                        <a:buNone/>
                      </a:pPr>
                      <a:endParaRPr sz="1100"/>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88" name="Google Shape;88;p1"/>
          <p:cNvSpPr txBox="1"/>
          <p:nvPr/>
        </p:nvSpPr>
        <p:spPr>
          <a:xfrm>
            <a:off x="8598716" y="453006"/>
            <a:ext cx="18204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pic>
        <p:nvPicPr>
          <p:cNvPr id="89" name="Google Shape;89;p1" title="IMG_4827.PNG"/>
          <p:cNvPicPr preferRelativeResize="0"/>
          <p:nvPr/>
        </p:nvPicPr>
        <p:blipFill>
          <a:blip r:embed="rId5">
            <a:alphaModFix/>
          </a:blip>
          <a:stretch>
            <a:fillRect/>
          </a:stretch>
        </p:blipFill>
        <p:spPr>
          <a:xfrm>
            <a:off x="9361043" y="0"/>
            <a:ext cx="1895221" cy="1831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aphicFrame>
        <p:nvGraphicFramePr>
          <p:cNvPr id="94" name="Google Shape;94;p2"/>
          <p:cNvGraphicFramePr/>
          <p:nvPr/>
        </p:nvGraphicFramePr>
        <p:xfrm>
          <a:off x="175121" y="187357"/>
          <a:ext cx="3809650" cy="2133600"/>
        </p:xfrm>
        <a:graphic>
          <a:graphicData uri="http://schemas.openxmlformats.org/drawingml/2006/table">
            <a:tbl>
              <a:tblPr firstRow="1" firstCol="1" bandRow="1">
                <a:noFill/>
              </a:tblPr>
              <a:tblGrid>
                <a:gridCol w="2693925">
                  <a:extLst>
                    <a:ext uri="{9D8B030D-6E8A-4147-A177-3AD203B41FA5}">
                      <a16:colId xmlns:a16="http://schemas.microsoft.com/office/drawing/2014/main" val="20000"/>
                    </a:ext>
                  </a:extLst>
                </a:gridCol>
                <a:gridCol w="1115725">
                  <a:extLst>
                    <a:ext uri="{9D8B030D-6E8A-4147-A177-3AD203B41FA5}">
                      <a16:colId xmlns:a16="http://schemas.microsoft.com/office/drawing/2014/main" val="20001"/>
                    </a:ext>
                  </a:extLst>
                </a:gridCol>
              </a:tblGrid>
              <a:tr h="266700">
                <a:tc>
                  <a:txBody>
                    <a:bodyPr/>
                    <a:lstStyle/>
                    <a:p>
                      <a:pPr marL="0" marR="0" lvl="0" indent="0" algn="ctr" rtl="0">
                        <a:lnSpc>
                          <a:spcPct val="107000"/>
                        </a:lnSpc>
                        <a:spcBef>
                          <a:spcPts val="0"/>
                        </a:spcBef>
                        <a:spcAft>
                          <a:spcPts val="0"/>
                        </a:spcAft>
                        <a:buNone/>
                      </a:pPr>
                      <a:r>
                        <a:rPr lang="en-GB" sz="1000">
                          <a:solidFill>
                            <a:schemeClr val="dk1"/>
                          </a:solidFill>
                        </a:rPr>
                        <a:t>Support Key Stages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b="0">
                          <a:solidFill>
                            <a:schemeClr val="dk1"/>
                          </a:solidFill>
                        </a:rPr>
                        <a:t>1,2,3</a:t>
                      </a:r>
                      <a:endParaRPr sz="1000" b="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Free School meals catered for?</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N/A</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Can cater for students with restricted mobility?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Safeguarding Policy?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Premises Health and Safety Policy?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Staff hold DBS valid certificates?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Ofsted registered?</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N/A</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Transport arrangements for students?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graphicFrame>
        <p:nvGraphicFramePr>
          <p:cNvPr id="95" name="Google Shape;95;p2"/>
          <p:cNvGraphicFramePr/>
          <p:nvPr>
            <p:extLst>
              <p:ext uri="{D42A27DB-BD31-4B8C-83A1-F6EECF244321}">
                <p14:modId xmlns:p14="http://schemas.microsoft.com/office/powerpoint/2010/main" val="1466585433"/>
              </p:ext>
            </p:extLst>
          </p:nvPr>
        </p:nvGraphicFramePr>
        <p:xfrm>
          <a:off x="4211272" y="187357"/>
          <a:ext cx="6752384" cy="5341000"/>
        </p:xfrm>
        <a:graphic>
          <a:graphicData uri="http://schemas.openxmlformats.org/drawingml/2006/table">
            <a:tbl>
              <a:tblPr firstRow="1" firstCol="1" bandRow="1">
                <a:noFill/>
              </a:tblPr>
              <a:tblGrid>
                <a:gridCol w="738225">
                  <a:extLst>
                    <a:ext uri="{9D8B030D-6E8A-4147-A177-3AD203B41FA5}">
                      <a16:colId xmlns:a16="http://schemas.microsoft.com/office/drawing/2014/main" val="20000"/>
                    </a:ext>
                  </a:extLst>
                </a:gridCol>
                <a:gridCol w="2692875">
                  <a:extLst>
                    <a:ext uri="{9D8B030D-6E8A-4147-A177-3AD203B41FA5}">
                      <a16:colId xmlns:a16="http://schemas.microsoft.com/office/drawing/2014/main" val="20001"/>
                    </a:ext>
                  </a:extLst>
                </a:gridCol>
                <a:gridCol w="662725">
                  <a:extLst>
                    <a:ext uri="{9D8B030D-6E8A-4147-A177-3AD203B41FA5}">
                      <a16:colId xmlns:a16="http://schemas.microsoft.com/office/drawing/2014/main" val="20002"/>
                    </a:ext>
                  </a:extLst>
                </a:gridCol>
                <a:gridCol w="639500">
                  <a:extLst>
                    <a:ext uri="{9D8B030D-6E8A-4147-A177-3AD203B41FA5}">
                      <a16:colId xmlns:a16="http://schemas.microsoft.com/office/drawing/2014/main" val="20003"/>
                    </a:ext>
                  </a:extLst>
                </a:gridCol>
                <a:gridCol w="766425">
                  <a:extLst>
                    <a:ext uri="{9D8B030D-6E8A-4147-A177-3AD203B41FA5}">
                      <a16:colId xmlns:a16="http://schemas.microsoft.com/office/drawing/2014/main" val="20004"/>
                    </a:ext>
                  </a:extLst>
                </a:gridCol>
                <a:gridCol w="1252634">
                  <a:extLst>
                    <a:ext uri="{9D8B030D-6E8A-4147-A177-3AD203B41FA5}">
                      <a16:colId xmlns:a16="http://schemas.microsoft.com/office/drawing/2014/main" val="20005"/>
                    </a:ext>
                  </a:extLst>
                </a:gridCol>
              </a:tblGrid>
              <a:tr h="332750">
                <a:tc rowSpan="2">
                  <a:txBody>
                    <a:bodyPr/>
                    <a:lstStyle/>
                    <a:p>
                      <a:pPr marL="0" marR="0" lvl="0" indent="0" algn="ctr" rtl="0">
                        <a:lnSpc>
                          <a:spcPct val="100000"/>
                        </a:lnSpc>
                        <a:spcBef>
                          <a:spcPts val="0"/>
                        </a:spcBef>
                        <a:spcAft>
                          <a:spcPts val="0"/>
                        </a:spcAft>
                        <a:buNone/>
                      </a:pPr>
                      <a:r>
                        <a:rPr lang="en-GB" sz="1000">
                          <a:solidFill>
                            <a:schemeClr val="dk1"/>
                          </a:solidFill>
                        </a:rPr>
                        <a:t>Subject</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a:solidFill>
                            <a:schemeClr val="dk1"/>
                          </a:solidFill>
                        </a:rPr>
                        <a:t>Course Name</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a:solidFill>
                            <a:schemeClr val="dk1"/>
                          </a:solidFill>
                        </a:rPr>
                        <a:t>Desc</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a:solidFill>
                            <a:schemeClr val="dk1"/>
                          </a:solidFill>
                        </a:rPr>
                        <a:t>Awarding Body</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a:solidFill>
                            <a:schemeClr val="dk1"/>
                          </a:solidFill>
                        </a:rPr>
                        <a:t>Level</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solidFill>
                            <a:schemeClr val="dk1"/>
                          </a:solidFill>
                        </a:rPr>
                        <a:t>Cost</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0"/>
                  </a:ext>
                </a:extLst>
              </a:tr>
              <a:tr h="53825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GB" sz="1000" b="1">
                          <a:solidFill>
                            <a:schemeClr val="dk1"/>
                          </a:solidFill>
                        </a:rPr>
                        <a:t>Day</a:t>
                      </a:r>
                    </a:p>
                    <a:p>
                      <a:pPr marL="0" marR="0" lvl="0" indent="0" algn="ctr" rtl="0">
                        <a:lnSpc>
                          <a:spcPct val="100000"/>
                        </a:lnSpc>
                        <a:spcBef>
                          <a:spcPts val="0"/>
                        </a:spcBef>
                        <a:spcAft>
                          <a:spcPts val="0"/>
                        </a:spcAft>
                        <a:buNone/>
                      </a:pP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1"/>
                  </a:ext>
                </a:extLst>
              </a:tr>
              <a:tr h="894000">
                <a:tc>
                  <a:txBody>
                    <a:bodyPr/>
                    <a:lstStyle/>
                    <a:p>
                      <a:pPr marL="0" marR="0" lvl="0" indent="0" algn="ctr" rtl="0">
                        <a:lnSpc>
                          <a:spcPct val="100000"/>
                        </a:lnSpc>
                        <a:spcBef>
                          <a:spcPts val="0"/>
                        </a:spcBef>
                        <a:spcAft>
                          <a:spcPts val="0"/>
                        </a:spcAft>
                        <a:buNone/>
                      </a:pPr>
                      <a:r>
                        <a:rPr lang="en-GB" sz="1000">
                          <a:solidFill>
                            <a:schemeClr val="dk1"/>
                          </a:solidFill>
                        </a:rPr>
                        <a:t>English</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1-1 Tuition </a:t>
                      </a:r>
                      <a:endParaRPr sz="1000"/>
                    </a:p>
                    <a:p>
                      <a:pPr marL="0" marR="0" lvl="0" indent="0" algn="ctr" rtl="0">
                        <a:lnSpc>
                          <a:spcPct val="100000"/>
                        </a:lnSpc>
                        <a:spcBef>
                          <a:spcPts val="0"/>
                        </a:spcBef>
                        <a:spcAft>
                          <a:spcPts val="0"/>
                        </a:spcAft>
                        <a:buNone/>
                      </a:pPr>
                      <a:r>
                        <a:rPr lang="en-GB" sz="1000"/>
                        <a:t>National Curriculum</a:t>
                      </a:r>
                      <a:endParaRPr sz="1000"/>
                    </a:p>
                    <a:p>
                      <a:pPr marL="0" marR="0" lvl="0" indent="0" algn="ctr" rtl="0">
                        <a:lnSpc>
                          <a:spcPct val="100000"/>
                        </a:lnSpc>
                        <a:spcBef>
                          <a:spcPts val="0"/>
                        </a:spcBef>
                        <a:spcAft>
                          <a:spcPts val="0"/>
                        </a:spcAft>
                        <a:buNone/>
                      </a:pPr>
                      <a:r>
                        <a:rPr lang="en-GB" sz="1000"/>
                        <a:t>Functional Skills</a:t>
                      </a:r>
                      <a:endParaRPr sz="1000"/>
                    </a:p>
                    <a:p>
                      <a:pPr marL="0" marR="0" lvl="0" indent="0" algn="ctr" rtl="0">
                        <a:lnSpc>
                          <a:spcPct val="100000"/>
                        </a:lnSpc>
                        <a:spcBef>
                          <a:spcPts val="0"/>
                        </a:spcBef>
                        <a:spcAft>
                          <a:spcPts val="0"/>
                        </a:spcAft>
                        <a:buNone/>
                      </a:pPr>
                      <a:r>
                        <a:rPr lang="en-GB" sz="1000"/>
                        <a:t>GCSE</a:t>
                      </a: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rowSpan="5">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£200 per day</a:t>
                      </a:r>
                      <a:endParaRPr sz="1000"/>
                    </a:p>
                    <a:p>
                      <a:pPr marL="0" marR="0" lvl="0" indent="0" algn="ctr" rtl="0">
                        <a:lnSpc>
                          <a:spcPct val="100000"/>
                        </a:lnSpc>
                        <a:spcBef>
                          <a:spcPts val="0"/>
                        </a:spcBef>
                        <a:spcAft>
                          <a:spcPts val="0"/>
                        </a:spcAft>
                        <a:buNone/>
                      </a:pP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94000">
                <a:tc>
                  <a:txBody>
                    <a:bodyPr/>
                    <a:lstStyle/>
                    <a:p>
                      <a:pPr marL="0" marR="0" lvl="0" indent="0" algn="ctr" rtl="0">
                        <a:lnSpc>
                          <a:spcPct val="100000"/>
                        </a:lnSpc>
                        <a:spcBef>
                          <a:spcPts val="0"/>
                        </a:spcBef>
                        <a:spcAft>
                          <a:spcPts val="0"/>
                        </a:spcAft>
                        <a:buNone/>
                      </a:pPr>
                      <a:r>
                        <a:rPr lang="en-GB" sz="1000">
                          <a:solidFill>
                            <a:schemeClr val="dk1"/>
                          </a:solidFill>
                        </a:rPr>
                        <a:t>Maths</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1-1 Tuition</a:t>
                      </a:r>
                      <a:endParaRPr sz="1000"/>
                    </a:p>
                    <a:p>
                      <a:pPr marL="0" marR="0" lvl="0" indent="0" algn="ctr" rtl="0">
                        <a:lnSpc>
                          <a:spcPct val="100000"/>
                        </a:lnSpc>
                        <a:spcBef>
                          <a:spcPts val="0"/>
                        </a:spcBef>
                        <a:spcAft>
                          <a:spcPts val="0"/>
                        </a:spcAft>
                        <a:buNone/>
                      </a:pPr>
                      <a:r>
                        <a:rPr lang="en-GB" sz="1000"/>
                        <a:t>National Curriculum</a:t>
                      </a:r>
                      <a:endParaRPr sz="1000"/>
                    </a:p>
                    <a:p>
                      <a:pPr marL="0" marR="0" lvl="0" indent="0" algn="ctr" rtl="0">
                        <a:lnSpc>
                          <a:spcPct val="100000"/>
                        </a:lnSpc>
                        <a:spcBef>
                          <a:spcPts val="0"/>
                        </a:spcBef>
                        <a:spcAft>
                          <a:spcPts val="0"/>
                        </a:spcAft>
                        <a:buNone/>
                      </a:pPr>
                      <a:r>
                        <a:rPr lang="en-GB" sz="1000"/>
                        <a:t>Functional Skills</a:t>
                      </a:r>
                      <a:endParaRPr sz="1000"/>
                    </a:p>
                    <a:p>
                      <a:pPr marL="0" marR="0" lvl="0" indent="0" algn="ctr" rtl="0">
                        <a:lnSpc>
                          <a:spcPct val="100000"/>
                        </a:lnSpc>
                        <a:spcBef>
                          <a:spcPts val="0"/>
                        </a:spcBef>
                        <a:spcAft>
                          <a:spcPts val="0"/>
                        </a:spcAft>
                        <a:buNone/>
                      </a:pPr>
                      <a:r>
                        <a:rPr lang="en-GB" sz="1000"/>
                        <a:t>GSCE</a:t>
                      </a: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3"/>
                  </a:ext>
                </a:extLst>
              </a:tr>
              <a:tr h="894000">
                <a:tc>
                  <a:txBody>
                    <a:bodyPr/>
                    <a:lstStyle/>
                    <a:p>
                      <a:pPr marL="0" marR="0" lvl="0" indent="0" algn="ctr" rtl="0">
                        <a:lnSpc>
                          <a:spcPct val="100000"/>
                        </a:lnSpc>
                        <a:spcBef>
                          <a:spcPts val="0"/>
                        </a:spcBef>
                        <a:spcAft>
                          <a:spcPts val="0"/>
                        </a:spcAft>
                        <a:buNone/>
                      </a:pPr>
                      <a:r>
                        <a:rPr lang="en-GB" sz="1000">
                          <a:solidFill>
                            <a:schemeClr val="dk1"/>
                          </a:solidFill>
                        </a:rPr>
                        <a:t>Therapeutic/Holistic</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Following interests through Art, Crafts, Science, PE and being Outdoors</a:t>
                      </a: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4"/>
                  </a:ext>
                </a:extLst>
              </a:tr>
              <a:tr h="894000">
                <a:tc>
                  <a:txBody>
                    <a:bodyPr/>
                    <a:lstStyle/>
                    <a:p>
                      <a:pPr marL="0" marR="0" lvl="0" indent="0" algn="ctr" rtl="0">
                        <a:lnSpc>
                          <a:spcPct val="100000"/>
                        </a:lnSpc>
                        <a:spcBef>
                          <a:spcPts val="0"/>
                        </a:spcBef>
                        <a:spcAft>
                          <a:spcPts val="0"/>
                        </a:spcAft>
                        <a:buNone/>
                      </a:pPr>
                      <a:r>
                        <a:rPr lang="en-GB" sz="1000">
                          <a:solidFill>
                            <a:schemeClr val="dk1"/>
                          </a:solidFill>
                        </a:rPr>
                        <a:t>PSHE</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Health &amp; Wellbeing</a:t>
                      </a:r>
                      <a:endParaRPr sz="1000"/>
                    </a:p>
                    <a:p>
                      <a:pPr marL="0" marR="0" lvl="0" indent="0" algn="ctr" rtl="0">
                        <a:lnSpc>
                          <a:spcPct val="100000"/>
                        </a:lnSpc>
                        <a:spcBef>
                          <a:spcPts val="0"/>
                        </a:spcBef>
                        <a:spcAft>
                          <a:spcPts val="0"/>
                        </a:spcAft>
                        <a:buNone/>
                      </a:pPr>
                      <a:r>
                        <a:rPr lang="en-GB" sz="1000"/>
                        <a:t>Relationships</a:t>
                      </a:r>
                      <a:endParaRPr sz="1000"/>
                    </a:p>
                    <a:p>
                      <a:pPr marL="0" marR="0" lvl="0" indent="0" algn="ctr" rtl="0">
                        <a:lnSpc>
                          <a:spcPct val="100000"/>
                        </a:lnSpc>
                        <a:spcBef>
                          <a:spcPts val="0"/>
                        </a:spcBef>
                        <a:spcAft>
                          <a:spcPts val="0"/>
                        </a:spcAft>
                        <a:buNone/>
                      </a:pPr>
                      <a:r>
                        <a:rPr lang="en-GB" sz="1000"/>
                        <a:t>Living in the Wider World</a:t>
                      </a: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5"/>
                  </a:ext>
                </a:extLst>
              </a:tr>
              <a:tr h="894000">
                <a:tc>
                  <a:txBody>
                    <a:bodyPr/>
                    <a:lstStyle/>
                    <a:p>
                      <a:pPr marL="0" marR="0" lvl="0" indent="0" algn="ctr" rtl="0">
                        <a:lnSpc>
                          <a:spcPct val="100000"/>
                        </a:lnSpc>
                        <a:spcBef>
                          <a:spcPts val="0"/>
                        </a:spcBef>
                        <a:spcAft>
                          <a:spcPts val="0"/>
                        </a:spcAft>
                        <a:buNone/>
                      </a:pPr>
                      <a:r>
                        <a:rPr lang="en-GB" sz="1000">
                          <a:solidFill>
                            <a:schemeClr val="dk1"/>
                          </a:solidFill>
                        </a:rPr>
                        <a:t>Preparing For Adulthood</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endParaRPr sz="1000"/>
                    </a:p>
                    <a:p>
                      <a:pPr marL="0" marR="0" lvl="0" indent="0" algn="ctr" rtl="0">
                        <a:lnSpc>
                          <a:spcPct val="100000"/>
                        </a:lnSpc>
                        <a:spcBef>
                          <a:spcPts val="0"/>
                        </a:spcBef>
                        <a:spcAft>
                          <a:spcPts val="0"/>
                        </a:spcAft>
                        <a:buNone/>
                      </a:pPr>
                      <a:r>
                        <a:rPr lang="en-GB" sz="1000"/>
                        <a:t>Developing life skills, making future plans for education or work and establishing independence in line with individual planned outcomes.</a:t>
                      </a:r>
                      <a:endParaRPr sz="1000"/>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000">
                        <a:solidFill>
                          <a:schemeClr val="dk1"/>
                        </a:solidFill>
                        <a:latin typeface="Calibri"/>
                        <a:ea typeface="Calibri"/>
                        <a:cs typeface="Calibri"/>
                        <a:sym typeface="Calibri"/>
                      </a:endParaRPr>
                    </a:p>
                  </a:txBody>
                  <a:tcPr marL="38775" marR="387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6"/>
                  </a:ext>
                </a:extLst>
              </a:tr>
            </a:tbl>
          </a:graphicData>
        </a:graphic>
      </p:graphicFrame>
      <p:graphicFrame>
        <p:nvGraphicFramePr>
          <p:cNvPr id="2" name="Table 5">
            <a:extLst>
              <a:ext uri="{FF2B5EF4-FFF2-40B4-BE49-F238E27FC236}">
                <a16:creationId xmlns:a16="http://schemas.microsoft.com/office/drawing/2014/main" id="{A8F4F790-41A1-7716-BA4C-E9D5714E6562}"/>
              </a:ext>
            </a:extLst>
          </p:cNvPr>
          <p:cNvGraphicFramePr>
            <a:graphicFrameLocks noGrp="1"/>
          </p:cNvGraphicFramePr>
          <p:nvPr>
            <p:ph idx="1"/>
            <p:extLst>
              <p:ext uri="{D42A27DB-BD31-4B8C-83A1-F6EECF244321}">
                <p14:modId xmlns:p14="http://schemas.microsoft.com/office/powerpoint/2010/main" val="2222227205"/>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lnSpc>
                          <a:spcPct val="100000"/>
                        </a:lnSpc>
                      </a:pP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pPr>
                        <a:lnSpc>
                          <a:spcPct val="100000"/>
                        </a:lnSpc>
                      </a:pPr>
                      <a:endParaRPr lang="en-GB" sz="1000" b="1">
                        <a:solidFill>
                          <a:schemeClr val="tx1"/>
                        </a:solidFill>
                      </a:endParaRPr>
                    </a:p>
                    <a:p>
                      <a:pPr>
                        <a:lnSpc>
                          <a:spcPct val="100000"/>
                        </a:lnSpc>
                      </a:pPr>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800"/>
                        </a:spcAft>
                      </a:pPr>
                      <a:r>
                        <a:rPr lang="en-GB" sz="1100">
                          <a:solidFill>
                            <a:schemeClr val="tx1"/>
                          </a:solidFill>
                          <a:effectLst/>
                          <a:latin typeface="Calibri"/>
                          <a:ea typeface="Calibri"/>
                          <a:cs typeface="Times New Roman"/>
                        </a:rPr>
                        <a:t>July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3" name="Google Shape;89;p1" title="IMG_4827.PNG">
            <a:extLst>
              <a:ext uri="{FF2B5EF4-FFF2-40B4-BE49-F238E27FC236}">
                <a16:creationId xmlns:a16="http://schemas.microsoft.com/office/drawing/2014/main" id="{7D558032-1D42-D185-81E0-1370E2A69746}"/>
              </a:ext>
            </a:extLst>
          </p:cNvPr>
          <p:cNvPicPr preferRelativeResize="0"/>
          <p:nvPr/>
        </p:nvPicPr>
        <p:blipFill>
          <a:blip r:embed="rId3">
            <a:alphaModFix/>
          </a:blip>
          <a:stretch>
            <a:fillRect/>
          </a:stretch>
        </p:blipFill>
        <p:spPr>
          <a:xfrm>
            <a:off x="793115" y="2705744"/>
            <a:ext cx="1895221" cy="1831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899034" cy="707462"/>
          </a:xfrm>
        </p:spPr>
        <p:txBody>
          <a:bodyPr>
            <a:noAutofit/>
          </a:bodyPr>
          <a:lstStyle/>
          <a:p>
            <a:r>
              <a:rPr lang="en-GB" sz="3200" b="1" dirty="0">
                <a:latin typeface="Arial"/>
                <a:cs typeface="Arial"/>
              </a:rPr>
              <a:t>Cambridge Online Education Ltd</a:t>
            </a:r>
            <a:r>
              <a:rPr lang="en-GB" sz="1400" b="1" dirty="0">
                <a:latin typeface="Arial"/>
                <a:cs typeface="Arial"/>
              </a:rPr>
              <a:t> –</a:t>
            </a:r>
            <a:r>
              <a:rPr lang="en-GB" sz="600" b="1" dirty="0">
                <a:latin typeface="Arial"/>
                <a:cs typeface="Arial"/>
              </a:rPr>
              <a:t> </a:t>
            </a:r>
            <a:r>
              <a:rPr lang="en-GB" sz="700" b="1" dirty="0">
                <a:latin typeface="Arial"/>
                <a:cs typeface="Arial"/>
              </a:rPr>
              <a:t>trading</a:t>
            </a:r>
            <a:r>
              <a:rPr lang="en-GB" sz="700" dirty="0">
                <a:latin typeface="Arial"/>
                <a:cs typeface="Arial"/>
              </a:rPr>
              <a:t> </a:t>
            </a:r>
            <a:r>
              <a:rPr lang="en-GB" sz="700" b="1" dirty="0">
                <a:latin typeface="Arial"/>
                <a:cs typeface="Arial"/>
              </a:rPr>
              <a:t>as OCAD (the Online College of Art and Design) and</a:t>
            </a:r>
            <a:r>
              <a:rPr lang="en-GB" sz="800" b="1" dirty="0">
                <a:latin typeface="Arial"/>
                <a:cs typeface="Arial"/>
              </a:rPr>
              <a:t> Bridge Online School</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Online Provision – Head office at </a:t>
                      </a:r>
                      <a:r>
                        <a:rPr lang="en-GB" sz="1000" b="0">
                          <a:solidFill>
                            <a:schemeClr val="tx1"/>
                          </a:solidFill>
                        </a:rPr>
                        <a:t>St. John’s Innovation Centre Milton Cambridge CB4 0WS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kern="1200">
                          <a:solidFill>
                            <a:schemeClr val="dk1"/>
                          </a:solidFill>
                          <a:effectLst/>
                          <a:latin typeface="+mn-lt"/>
                          <a:ea typeface="+mn-ea"/>
                          <a:cs typeface="+mn-cs"/>
                        </a:rPr>
                        <a:t>01223 637029</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Jim Davis (Bridge) and Jemma Graham (OCAD)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enquiries@bridgeonlineschool.com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hlinkClick r:id="rId2"/>
                        </a:rPr>
                        <a:t>Cambridge Online Education</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338328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7">
                <a:tc gridSpan="2">
                  <a:txBody>
                    <a:bodyPr/>
                    <a:lstStyle/>
                    <a:p>
                      <a:pPr lvl="0">
                        <a:buNone/>
                      </a:pPr>
                      <a:r>
                        <a:rPr lang="en-GB" sz="1000">
                          <a:solidFill>
                            <a:schemeClr val="tx1"/>
                          </a:solidFill>
                        </a:rPr>
                        <a:t>Brief overview of service offered: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3751555033"/>
                  </a:ext>
                </a:extLst>
              </a:tr>
              <a:tr h="237188">
                <a:tc gridSpan="2">
                  <a:txBody>
                    <a:bodyPr/>
                    <a:lstStyle/>
                    <a:p>
                      <a:pPr lvl="0">
                        <a:buNone/>
                      </a:pPr>
                      <a:r>
                        <a:rPr lang="en-GB" sz="1000">
                          <a:solidFill>
                            <a:schemeClr val="tx1"/>
                          </a:solidFill>
                        </a:rPr>
                        <a:t>At Bridge Online School we offer bespoke education packages for those students for whom the traditional form of education just doesn’t fit. We work with young people who need an alternative provision to school who would feel comfortable learning in an online environment. </a:t>
                      </a:r>
                      <a:r>
                        <a:rPr lang="en-GB" sz="1000" b="0" i="0" kern="1200">
                          <a:solidFill>
                            <a:schemeClr val="dk1"/>
                          </a:solidFill>
                          <a:effectLst/>
                          <a:latin typeface="+mn-lt"/>
                          <a:ea typeface="+mn-ea"/>
                          <a:cs typeface="+mn-cs"/>
                        </a:rPr>
                        <a:t>Many children face challenges that make traditional schooling difficult to access. Our online school offers a </a:t>
                      </a:r>
                      <a:r>
                        <a:rPr lang="en-GB" sz="1000" b="1" i="0" kern="1200">
                          <a:solidFill>
                            <a:schemeClr val="dk1"/>
                          </a:solidFill>
                          <a:effectLst/>
                          <a:latin typeface="+mn-lt"/>
                          <a:ea typeface="+mn-ea"/>
                          <a:cs typeface="+mn-cs"/>
                        </a:rPr>
                        <a:t>cost-effective, flexible solution</a:t>
                      </a:r>
                      <a:r>
                        <a:rPr lang="en-GB" sz="1000" b="0" i="0" kern="1200">
                          <a:solidFill>
                            <a:schemeClr val="dk1"/>
                          </a:solidFill>
                          <a:effectLst/>
                          <a:latin typeface="+mn-lt"/>
                          <a:ea typeface="+mn-ea"/>
                          <a:cs typeface="+mn-cs"/>
                        </a:rPr>
                        <a:t> to support their educational needs.</a:t>
                      </a:r>
                    </a:p>
                    <a:p>
                      <a:pPr lvl="0">
                        <a:buNone/>
                      </a:pPr>
                      <a:r>
                        <a:rPr lang="en-GB" sz="1000" b="0" i="0" kern="1200">
                          <a:solidFill>
                            <a:schemeClr val="dk1"/>
                          </a:solidFill>
                          <a:effectLst/>
                          <a:latin typeface="+mn-lt"/>
                          <a:ea typeface="+mn-ea"/>
                          <a:cs typeface="+mn-cs"/>
                        </a:rPr>
                        <a:t>At OCAD we offer a wide range of online Art and Design courses. The Online College of Art &amp; Design (OCAD) is the </a:t>
                      </a:r>
                      <a:r>
                        <a:rPr lang="en-GB" sz="1000" b="1" i="0" kern="1200">
                          <a:solidFill>
                            <a:schemeClr val="dk1"/>
                          </a:solidFill>
                          <a:effectLst/>
                          <a:latin typeface="+mn-lt"/>
                          <a:ea typeface="+mn-ea"/>
                          <a:cs typeface="+mn-cs"/>
                        </a:rPr>
                        <a:t>UK’s longest-established online art and design college</a:t>
                      </a:r>
                      <a:r>
                        <a:rPr lang="en-GB" sz="1000" b="0" i="0" kern="1200">
                          <a:solidFill>
                            <a:schemeClr val="dk1"/>
                          </a:solidFill>
                          <a:effectLst/>
                          <a:latin typeface="+mn-lt"/>
                          <a:ea typeface="+mn-ea"/>
                          <a:cs typeface="+mn-cs"/>
                        </a:rPr>
                        <a:t>, teaching students since 2002. With over two decades of experience, we are proud to offer a flexible and inspiring education for creative individuals who wish to study from home or on the move.</a:t>
                      </a:r>
                      <a:endParaRPr lang="en-GB" sz="1000">
                        <a:solidFill>
                          <a:schemeClr val="tx1"/>
                        </a:solidFill>
                        <a:latin typeface="+mn-lt"/>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tc hMerge="1">
                  <a:txBody>
                    <a:bodyPr/>
                    <a:lstStyle/>
                    <a:p>
                      <a:endParaRPr lang="en-GB"/>
                    </a:p>
                  </a:txBody>
                  <a:tcPr/>
                </a:tc>
                <a:extLst>
                  <a:ext uri="{0D108BD9-81ED-4DB2-BD59-A6C34878D82A}">
                    <a16:rowId xmlns:a16="http://schemas.microsoft.com/office/drawing/2014/main" val="4004107698"/>
                  </a:ext>
                </a:extLst>
              </a:tr>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rPr>
                        <a:t>Cambridge Online Education is able to support the young people it works with through a dedicated Special Education Needs Co-Ordinator and SEN team who are available to provide expert EHCP support and guidance or mentoring input on a one to one basis. All online tutors will provide regular support and guidance and where specialist input is required we will do our best to organise this with the commissioner of the placement.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rPr>
                        <a:t>As one of the UK’s oldest online providers we are skilled in delivering curricula that suits the needs of the students we work with and have an unenviable record of online achievement. We hold the highest </a:t>
                      </a:r>
                      <a:r>
                        <a:rPr lang="en-GB" sz="1000" err="1">
                          <a:solidFill>
                            <a:schemeClr val="tx1"/>
                          </a:solidFill>
                        </a:rPr>
                        <a:t>iGCSE</a:t>
                      </a:r>
                      <a:r>
                        <a:rPr lang="en-GB" sz="1000">
                          <a:solidFill>
                            <a:schemeClr val="tx1"/>
                          </a:solidFill>
                        </a:rPr>
                        <a:t> grade in the world for Art and Design via our OCAD provision.  In addition, at Bridge Online School we have over 50 years of collective experience in SEN provision and curriculum design and will create individual packages of 1-1 support for young people with SEND, that best fits in with their needs.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One of the most established online providers in the country. High pass rates across all OCAD subject areas. Individually design support and curriculum offering across the group. Personalised and 1-1 delivery options for Bridge Online School students.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Students achieve Level 3, and 2 in Art and Design based qualifications, alongside </a:t>
                      </a:r>
                      <a:r>
                        <a:rPr lang="en-GB" sz="1000" kern="1200" err="1">
                          <a:solidFill>
                            <a:schemeClr val="dk1"/>
                          </a:solidFill>
                          <a:effectLst/>
                          <a:latin typeface="+mn-lt"/>
                          <a:ea typeface="+mn-ea"/>
                          <a:cs typeface="+mn-cs"/>
                        </a:rPr>
                        <a:t>iGCSE</a:t>
                      </a:r>
                      <a:r>
                        <a:rPr lang="en-GB" sz="1000" kern="1200">
                          <a:solidFill>
                            <a:schemeClr val="dk1"/>
                          </a:solidFill>
                          <a:effectLst/>
                          <a:latin typeface="+mn-lt"/>
                          <a:ea typeface="+mn-ea"/>
                          <a:cs typeface="+mn-cs"/>
                        </a:rPr>
                        <a:t> subjects. We also offer functional skill qualifications, either taught on a 1-1 basis or via individualised remote learning. At Bridge Online School we agree any formal qualifications the student needs to work to with the provider before the start the provision.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3AB86694-5E76-07F6-F591-A3245239D4C4}"/>
              </a:ext>
            </a:extLst>
          </p:cNvPr>
          <p:cNvPicPr>
            <a:picLocks noChangeAspect="1"/>
          </p:cNvPicPr>
          <p:nvPr/>
        </p:nvPicPr>
        <p:blipFill>
          <a:blip r:embed="rId3"/>
          <a:stretch>
            <a:fillRect/>
          </a:stretch>
        </p:blipFill>
        <p:spPr>
          <a:xfrm>
            <a:off x="9133840" y="133350"/>
            <a:ext cx="1828800" cy="1572260"/>
          </a:xfrm>
          <a:prstGeom prst="rect">
            <a:avLst/>
          </a:prstGeom>
        </p:spPr>
      </p:pic>
    </p:spTree>
    <p:extLst>
      <p:ext uri="{BB962C8B-B14F-4D97-AF65-F5344CB8AC3E}">
        <p14:creationId xmlns:p14="http://schemas.microsoft.com/office/powerpoint/2010/main" val="1281390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35052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0000"/>
                        </a:lnSpc>
                        <a:spcAft>
                          <a:spcPts val="0"/>
                        </a:spcAft>
                      </a:pPr>
                      <a:r>
                        <a:rPr lang="en-GB" sz="1000">
                          <a:solidFill>
                            <a:schemeClr val="tx1"/>
                          </a:solidFill>
                          <a:effectLst/>
                        </a:rPr>
                        <a:t>Support Key Stages</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Key stages 2-5</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0000"/>
                        </a:lnSpc>
                        <a:spcAft>
                          <a:spcPts val="0"/>
                        </a:spcAft>
                      </a:pPr>
                      <a:r>
                        <a:rPr lang="en-GB" sz="1000">
                          <a:solidFill>
                            <a:schemeClr val="tx1"/>
                          </a:solidFill>
                          <a:effectLst/>
                        </a:rPr>
                        <a:t>Free School meals catered for?</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0000"/>
                        </a:lnSpc>
                        <a:spcAft>
                          <a:spcPts val="0"/>
                        </a:spcAft>
                      </a:pPr>
                      <a:r>
                        <a:rPr lang="en-GB" sz="1000">
                          <a:solidFill>
                            <a:schemeClr val="tx1"/>
                          </a:solidFill>
                          <a:effectLst/>
                        </a:rPr>
                        <a:t>Can cater for students with restricted mobility?</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 long as they can work online.</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0000"/>
                        </a:lnSpc>
                        <a:spcAft>
                          <a:spcPts val="0"/>
                        </a:spcAft>
                      </a:pPr>
                      <a:r>
                        <a:rPr lang="en-GB" sz="1000">
                          <a:solidFill>
                            <a:schemeClr val="tx1"/>
                          </a:solidFill>
                          <a:effectLst/>
                        </a:rPr>
                        <a:t>Safeguarding Policy?</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0000"/>
                        </a:lnSpc>
                        <a:spcAft>
                          <a:spcPts val="0"/>
                        </a:spcAft>
                      </a:pPr>
                      <a:r>
                        <a:rPr lang="en-GB" sz="1000">
                          <a:solidFill>
                            <a:schemeClr val="tx1"/>
                          </a:solidFill>
                          <a:effectLst/>
                        </a:rPr>
                        <a:t>Premises Health and Safety Policy?</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 as online</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0000"/>
                        </a:lnSpc>
                        <a:spcAft>
                          <a:spcPts val="0"/>
                        </a:spcAft>
                      </a:pPr>
                      <a:r>
                        <a:rPr lang="en-GB" sz="1000">
                          <a:solidFill>
                            <a:schemeClr val="tx1"/>
                          </a:solidFill>
                          <a:effectLst/>
                        </a:rPr>
                        <a:t>Staff hold DBS valid certificates?</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0000"/>
                        </a:lnSpc>
                        <a:spcAft>
                          <a:spcPts val="0"/>
                        </a:spcAft>
                      </a:pPr>
                      <a:r>
                        <a:rPr lang="en-GB" sz="1000">
                          <a:solidFill>
                            <a:schemeClr val="tx1"/>
                          </a:solidFill>
                          <a:effectLst/>
                        </a:rPr>
                        <a:t>Ofsted registered?</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UKRLP registered – </a:t>
                      </a:r>
                      <a:r>
                        <a:rPr lang="en-GB" sz="1000" b="0" kern="1200">
                          <a:solidFill>
                            <a:schemeClr val="tx1"/>
                          </a:solidFill>
                          <a:effectLst/>
                          <a:latin typeface="+mn-lt"/>
                          <a:ea typeface="+mn-ea"/>
                          <a:cs typeface="+mn-cs"/>
                        </a:rPr>
                        <a:t>10033485</a:t>
                      </a:r>
                      <a:endParaRPr lang="en-GB" sz="1000" b="0">
                        <a:solidFill>
                          <a:schemeClr val="tx1"/>
                        </a:solidFill>
                        <a:effectLst/>
                        <a:latin typeface="+mn-lt"/>
                        <a:ea typeface="Calibri" panose="020F0502020204030204" pitchFamily="34" charset="0"/>
                        <a:cs typeface="Times New Roman" panose="02020603050405020304" pitchFamily="18" charset="0"/>
                      </a:endParaRPr>
                    </a:p>
                    <a:p>
                      <a:pPr algn="ctr">
                        <a:lnSpc>
                          <a:spcPct val="100000"/>
                        </a:lnSpc>
                        <a:spcAft>
                          <a:spcPts val="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0000"/>
                        </a:lnSpc>
                        <a:spcAft>
                          <a:spcPts val="0"/>
                        </a:spcAft>
                      </a:pPr>
                      <a:r>
                        <a:rPr lang="en-GB" sz="1000">
                          <a:solidFill>
                            <a:schemeClr val="tx1"/>
                          </a:solidFill>
                          <a:effectLst/>
                        </a:rPr>
                        <a:t>Transport arrangements for students?</a:t>
                      </a:r>
                    </a:p>
                    <a:p>
                      <a:pPr algn="ctr">
                        <a:lnSpc>
                          <a:spcPct val="100000"/>
                        </a:lnSpc>
                        <a:spcAft>
                          <a:spcPts val="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 as online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nvGraphicFramePr>
        <p:xfrm>
          <a:off x="4211272" y="187357"/>
          <a:ext cx="7424258" cy="5107732"/>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&amp; Design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i="0" u="none" strike="noStrike" kern="1200">
                        <a:solidFill>
                          <a:srgbClr val="0563C1"/>
                        </a:solidFill>
                        <a:effectLst/>
                        <a:latin typeface="+mn-lt"/>
                        <a:ea typeface="+mn-ea"/>
                        <a:cs typeface="+mn-cs"/>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kern="1200">
                          <a:solidFill>
                            <a:schemeClr val="tx1"/>
                          </a:solidFill>
                          <a:effectLst/>
                          <a:latin typeface="+mn-lt"/>
                          <a:ea typeface="+mn-ea"/>
                          <a:cs typeface="+mn-cs"/>
                          <a:hlinkClick r:id="rId2">
                            <a:extLst>
                              <a:ext uri="{A12FA001-AC4F-418D-AE19-62706E023703}">
                                <ahyp:hlinkClr xmlns:ahyp="http://schemas.microsoft.com/office/drawing/2018/hyperlinkcolor" val="tx"/>
                              </a:ext>
                            </a:extLst>
                          </a:hlinkClick>
                        </a:rPr>
                        <a:t>LEVEL 2 Certificate in Art and Design (GCSE ART EQV)</a:t>
                      </a:r>
                      <a:endParaRPr lang="en-GB" sz="1100" b="0" i="0" u="none" strike="noStrike" kern="120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i="0" u="none" strike="noStrike" kern="120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kern="1200">
                          <a:solidFill>
                            <a:schemeClr val="tx1"/>
                          </a:solidFill>
                          <a:effectLst/>
                          <a:latin typeface="+mn-lt"/>
                          <a:ea typeface="+mn-ea"/>
                          <a:cs typeface="+mn-cs"/>
                        </a:rPr>
                        <a:t>(also available at Level 2 in Photography and Music with or without SEND support)</a:t>
                      </a:r>
                      <a:endParaRPr lang="en-GB" sz="1100" b="0" i="0" kern="1200">
                        <a:solidFill>
                          <a:schemeClr val="tx1"/>
                        </a:solidFill>
                        <a:effectLst/>
                        <a:latin typeface="+mn-lt"/>
                        <a:ea typeface="+mn-ea"/>
                        <a:cs typeface="+mn-cs"/>
                      </a:endParaRPr>
                    </a:p>
                    <a:p>
                      <a:pPr algn="ctr">
                        <a:lnSpc>
                          <a:spcPct val="100000"/>
                        </a:lnSpc>
                        <a:spcAft>
                          <a:spcPts val="0"/>
                        </a:spcAft>
                      </a:pPr>
                      <a:endParaRPr lang="en-GB" sz="1100">
                        <a:solidFill>
                          <a:schemeClr val="tx1"/>
                        </a:solidFill>
                        <a:effectLst/>
                        <a:latin typeface="+mn-lt"/>
                        <a:ea typeface="Calibri" panose="020F0502020204030204" pitchFamily="34" charset="0"/>
                        <a:cs typeface="Times New Roman" panose="02020603050405020304" pitchFamily="18" charset="0"/>
                      </a:endParaRPr>
                    </a:p>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NB a full costed SEND support package is available for local authorities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hlinkClick r:id="rId2"/>
                        </a:rPr>
                        <a:t>Level 2 Art &amp; Design | BTEC Equivalent | Study Online | OCAD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SEG ABC Awards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See website – full course fees are £999 over 2 years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Core subjects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Bridge Online School Core Subject provision</a:t>
                      </a:r>
                    </a:p>
                    <a:p>
                      <a:pPr algn="ctr">
                        <a:lnSpc>
                          <a:spcPct val="100000"/>
                        </a:lnSpc>
                        <a:spcAft>
                          <a:spcPts val="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(other subjects available on request at the same sessional rate)</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a:ea typeface="Calibri"/>
                          <a:cs typeface="Times New Roman"/>
                        </a:rPr>
                        <a:t>Maths and English at iGCSE or Functional Skills Level 1 &amp;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Cambridge or Pearson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and 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Sessional charge at £45 per hour +VAT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£225 +VAT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£112.50 + VAT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3 Diploma’s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kern="120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Foundation Diploma in Art, Design and Media</a:t>
                      </a:r>
                      <a:endParaRPr lang="en-GB" sz="1100" b="0" i="0" kern="1200">
                        <a:solidFill>
                          <a:schemeClr val="tx1"/>
                        </a:solidFill>
                        <a:effectLst/>
                        <a:latin typeface="+mn-lt"/>
                        <a:ea typeface="+mn-ea"/>
                        <a:cs typeface="+mn-cs"/>
                      </a:endParaRPr>
                    </a:p>
                    <a:p>
                      <a:pPr algn="ctr">
                        <a:lnSpc>
                          <a:spcPct val="100000"/>
                        </a:lnSpc>
                        <a:spcAft>
                          <a:spcPts val="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(also available in Music, Photography and Music Technology – with or without SEND support)</a:t>
                      </a:r>
                    </a:p>
                    <a:p>
                      <a:pPr algn="ctr">
                        <a:lnSpc>
                          <a:spcPct val="100000"/>
                        </a:lnSpc>
                        <a:spcAft>
                          <a:spcPts val="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NB a full costed SEND support package is available for local authorities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a:solidFill>
                            <a:schemeClr val="dk1"/>
                          </a:solidFill>
                          <a:effectLst/>
                          <a:latin typeface="+mn-lt"/>
                          <a:ea typeface="+mn-ea"/>
                          <a:cs typeface="+mn-cs"/>
                          <a:hlinkClick r:id="rId3"/>
                        </a:rPr>
                        <a:t>Foundation Diploma in Art, Design and Media</a:t>
                      </a:r>
                      <a:endParaRPr lang="en-GB" sz="1000" b="0" i="0" kern="1200">
                        <a:solidFill>
                          <a:schemeClr val="dk1"/>
                        </a:solidFill>
                        <a:effectLst/>
                        <a:latin typeface="+mn-lt"/>
                        <a:ea typeface="+mn-ea"/>
                        <a:cs typeface="+mn-cs"/>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SEG ABC Awards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(earn up to 112 UCAS points)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See website – full course fees are £3999 one year FT or two years PT</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graphicFrame>
        <p:nvGraphicFramePr>
          <p:cNvPr id="3" name="Table 5">
            <a:extLst>
              <a:ext uri="{FF2B5EF4-FFF2-40B4-BE49-F238E27FC236}">
                <a16:creationId xmlns:a16="http://schemas.microsoft.com/office/drawing/2014/main" id="{783B7465-9723-886C-9170-9CF0D23439DC}"/>
              </a:ext>
            </a:extLst>
          </p:cNvPr>
          <p:cNvGraphicFramePr>
            <a:graphicFrameLocks noGrp="1"/>
          </p:cNvGraphicFramePr>
          <p:nvPr>
            <p:ph idx="1"/>
            <p:extLst>
              <p:ext uri="{D42A27DB-BD31-4B8C-83A1-F6EECF244321}">
                <p14:modId xmlns:p14="http://schemas.microsoft.com/office/powerpoint/2010/main" val="1762202876"/>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lnSpc>
                          <a:spcPct val="100000"/>
                        </a:lnSpc>
                      </a:pP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pPr>
                        <a:lnSpc>
                          <a:spcPct val="100000"/>
                        </a:lnSpc>
                      </a:pPr>
                      <a:endParaRPr lang="en-GB" sz="1000" b="1">
                        <a:solidFill>
                          <a:schemeClr val="tx1"/>
                        </a:solidFill>
                      </a:endParaRPr>
                    </a:p>
                    <a:p>
                      <a:pPr>
                        <a:lnSpc>
                          <a:spcPct val="100000"/>
                        </a:lnSpc>
                      </a:pPr>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800"/>
                        </a:spcAft>
                      </a:pPr>
                      <a:r>
                        <a:rPr lang="en-GB" sz="1100">
                          <a:solidFill>
                            <a:schemeClr val="tx1"/>
                          </a:solidFill>
                          <a:effectLst/>
                          <a:latin typeface="Calibri"/>
                          <a:ea typeface="Calibri"/>
                          <a:cs typeface="Times New Roman"/>
                        </a:rPr>
                        <a:t>Nov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2156522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152047"/>
            <a:ext cx="3553754" cy="707462"/>
          </a:xfrm>
        </p:spPr>
        <p:txBody>
          <a:bodyPr>
            <a:normAutofit fontScale="90000"/>
          </a:bodyPr>
          <a:lstStyle/>
          <a:p>
            <a:r>
              <a:rPr lang="en-GB"/>
              <a:t>Coast Tuition</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50385526"/>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Yorkshire Enterprise Centre, Auborough Street, Scarborough, YO11 1HT</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lvl="0">
                        <a:lnSpc>
                          <a:spcPct val="107000"/>
                        </a:lnSpc>
                        <a:spcAft>
                          <a:spcPts val="800"/>
                        </a:spcAft>
                        <a:buNone/>
                      </a:pPr>
                      <a:r>
                        <a:rPr lang="en-GB" sz="1000" b="0" i="0" u="none" strike="noStrike" noProof="0">
                          <a:solidFill>
                            <a:schemeClr val="tx1"/>
                          </a:solidFill>
                          <a:effectLst/>
                          <a:latin typeface="Calibri"/>
                        </a:rPr>
                        <a:t>07700104034</a:t>
                      </a:r>
                      <a:endParaRPr lang="en-US" sz="1000">
                        <a:latin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a:ea typeface="Times New Roman" panose="02020603050405020304" pitchFamily="18" charset="0"/>
                          <a:cs typeface="Calibri"/>
                        </a:rPr>
                        <a:t>Lauren Kirkley / Helen Elcoate</a:t>
                      </a:r>
                      <a:endParaRPr lang="en-GB" sz="1000" b="0" err="1">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a:ea typeface="Times New Roman" panose="02020603050405020304" pitchFamily="18" charset="0"/>
                          <a:cs typeface="Calibri"/>
                          <a:hlinkClick r:id="rId2"/>
                        </a:rPr>
                        <a:t>admin@coasttuition.co.uk</a:t>
                      </a:r>
                      <a:r>
                        <a:rPr lang="en-GB" sz="1000" b="0">
                          <a:solidFill>
                            <a:schemeClr val="tx1"/>
                          </a:solidFill>
                          <a:effectLst/>
                          <a:latin typeface="Calibri"/>
                          <a:ea typeface="Times New Roman" panose="02020603050405020304" pitchFamily="18" charset="0"/>
                          <a:cs typeface="Calibri"/>
                        </a:rPr>
                        <a:t> </a:t>
                      </a:r>
                      <a:endParaRPr lang="en-GB" sz="1000" b="0">
                        <a:solidFill>
                          <a:schemeClr val="tx1"/>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a:ea typeface="Times New Roman" panose="02020603050405020304" pitchFamily="18" charset="0"/>
                          <a:cs typeface="Calibri"/>
                          <a:hlinkClick r:id="rId3"/>
                        </a:rPr>
                        <a:t>www.coasttuition.co.uk</a:t>
                      </a:r>
                      <a:r>
                        <a:rPr lang="en-GB" sz="1000" b="0">
                          <a:solidFill>
                            <a:schemeClr val="tx1"/>
                          </a:solidFill>
                          <a:effectLst/>
                          <a:latin typeface="Calibri"/>
                          <a:ea typeface="Times New Roman" panose="02020603050405020304" pitchFamily="18" charset="0"/>
                          <a:cs typeface="Calibri"/>
                        </a:rPr>
                        <a:t> </a:t>
                      </a:r>
                      <a:endParaRPr lang="en-GB" sz="1000" b="0">
                        <a:solidFill>
                          <a:schemeClr val="tx1"/>
                        </a:solidFill>
                        <a:effectLst/>
                        <a:latin typeface="Calibri"/>
                        <a:ea typeface="Calibri" panose="020F0502020204030204" pitchFamily="34" charset="0"/>
                        <a:cs typeface="Calibri"/>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902494326"/>
              </p:ext>
            </p:extLst>
          </p:nvPr>
        </p:nvGraphicFramePr>
        <p:xfrm>
          <a:off x="209726" y="1759391"/>
          <a:ext cx="11627140" cy="4101846"/>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i="0" kern="1200">
                          <a:solidFill>
                            <a:schemeClr val="dk1"/>
                          </a:solidFill>
                          <a:effectLst/>
                          <a:latin typeface="+mn-lt"/>
                          <a:ea typeface="+mn-ea"/>
                          <a:cs typeface="+mn-cs"/>
                        </a:rPr>
                        <a:t>Our learning centre is a friendly, safe, calm and relaxed environment that welcomes all of our learners. We have a range of learning environments available to meet different sensory needs. We have a designated support coordinator available for each learner who ensures individual support plans are created. On induction, learners are made aware of the pastoral support available including our 2 emotional support dogs: Pebbles and Lily who love making our learners feel welcome. All our learning is on a 1:1 basis which allows for positive relationships to be established, and effective learning take place.</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Coast Tuition strongly believes that all children and young people deserve to access and receive quality, inclusive education to help them achieve the best they can and the best way we can support that is to provide inclusive and effective support in English and Maths. We understand that mainstream education doesn't suit everyone, so we take pride in knowing that we create individually tailored programmes of learning alongside building positive experiences of education while learning essential core skills in English and Maths to really make a difference.</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i="0" kern="1200">
                          <a:solidFill>
                            <a:schemeClr val="dk1"/>
                          </a:solidFill>
                          <a:effectLst/>
                          <a:latin typeface="+mn-lt"/>
                          <a:ea typeface="+mn-ea"/>
                          <a:cs typeface="+mn-cs"/>
                        </a:rPr>
                        <a:t>We create flexible, individualised, and contextualised learning programmes for each learner. Face to face and online learning options are available. Our learning centre is easily accessible with parking and has rooms to suit different sensory needs. All staff are trained and experienced in working with learners who need a different experience of education. We have a wide range of resources available to work with including a working kitchen area. </a:t>
                      </a:r>
                    </a:p>
                    <a:p>
                      <a:pPr>
                        <a:lnSpc>
                          <a:spcPct val="107000"/>
                        </a:lnSpc>
                        <a:spcAft>
                          <a:spcPts val="800"/>
                        </a:spcAft>
                      </a:pP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Our focus is to not only develop our learners' essential skills in Maths and English but also develop self-esteem, confidence and independence to access further learning and life opportunities and do this in a caring and supportive environment. </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4" action="ppaction://hlinksldjump" highlightClick="1"/>
            <a:extLst>
              <a:ext uri="{FF2B5EF4-FFF2-40B4-BE49-F238E27FC236}">
                <a16:creationId xmlns:a16="http://schemas.microsoft.com/office/drawing/2014/main" id="{C3DFDD49-2913-BAB5-F26E-7B8BB96F3D66}"/>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blue background with white text and anchor&#10;&#10;AI-generated content may be incorrect.">
            <a:extLst>
              <a:ext uri="{FF2B5EF4-FFF2-40B4-BE49-F238E27FC236}">
                <a16:creationId xmlns:a16="http://schemas.microsoft.com/office/drawing/2014/main" id="{8F544F7A-9425-5482-4784-8F09A6B20F41}"/>
              </a:ext>
            </a:extLst>
          </p:cNvPr>
          <p:cNvPicPr>
            <a:picLocks noChangeAspect="1"/>
          </p:cNvPicPr>
          <p:nvPr/>
        </p:nvPicPr>
        <p:blipFill>
          <a:blip r:embed="rId5"/>
          <a:stretch>
            <a:fillRect/>
          </a:stretch>
        </p:blipFill>
        <p:spPr>
          <a:xfrm>
            <a:off x="9258759" y="156072"/>
            <a:ext cx="1367928" cy="1404651"/>
          </a:xfrm>
          <a:prstGeom prst="rect">
            <a:avLst/>
          </a:prstGeom>
        </p:spPr>
      </p:pic>
    </p:spTree>
    <p:extLst>
      <p:ext uri="{BB962C8B-B14F-4D97-AF65-F5344CB8AC3E}">
        <p14:creationId xmlns:p14="http://schemas.microsoft.com/office/powerpoint/2010/main" val="465276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2253916"/>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Key Stage 1 - 5</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632774442"/>
              </p:ext>
            </p:extLst>
          </p:nvPr>
        </p:nvGraphicFramePr>
        <p:xfrm>
          <a:off x="4211271" y="187357"/>
          <a:ext cx="7805607" cy="5066522"/>
        </p:xfrm>
        <a:graphic>
          <a:graphicData uri="http://schemas.openxmlformats.org/drawingml/2006/table">
            <a:tbl>
              <a:tblPr firstRow="1" firstCol="1" bandRow="1">
                <a:tableStyleId>{5C22544A-7EE6-4342-B048-85BDC9FD1C3A}</a:tableStyleId>
              </a:tblPr>
              <a:tblGrid>
                <a:gridCol w="776153">
                  <a:extLst>
                    <a:ext uri="{9D8B030D-6E8A-4147-A177-3AD203B41FA5}">
                      <a16:colId xmlns:a16="http://schemas.microsoft.com/office/drawing/2014/main" val="2322091402"/>
                    </a:ext>
                  </a:extLst>
                </a:gridCol>
                <a:gridCol w="2831186">
                  <a:extLst>
                    <a:ext uri="{9D8B030D-6E8A-4147-A177-3AD203B41FA5}">
                      <a16:colId xmlns:a16="http://schemas.microsoft.com/office/drawing/2014/main" val="101660423"/>
                    </a:ext>
                  </a:extLst>
                </a:gridCol>
                <a:gridCol w="696771">
                  <a:extLst>
                    <a:ext uri="{9D8B030D-6E8A-4147-A177-3AD203B41FA5}">
                      <a16:colId xmlns:a16="http://schemas.microsoft.com/office/drawing/2014/main" val="4075379119"/>
                    </a:ext>
                  </a:extLst>
                </a:gridCol>
                <a:gridCol w="1090956">
                  <a:extLst>
                    <a:ext uri="{9D8B030D-6E8A-4147-A177-3AD203B41FA5}">
                      <a16:colId xmlns:a16="http://schemas.microsoft.com/office/drawing/2014/main" val="156711862"/>
                    </a:ext>
                  </a:extLst>
                </a:gridCol>
                <a:gridCol w="976045">
                  <a:extLst>
                    <a:ext uri="{9D8B030D-6E8A-4147-A177-3AD203B41FA5}">
                      <a16:colId xmlns:a16="http://schemas.microsoft.com/office/drawing/2014/main" val="1317198635"/>
                    </a:ext>
                  </a:extLst>
                </a:gridCol>
                <a:gridCol w="143449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Level 1 to Level 3</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 +VAT</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Level 1 to Level 3</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1014414">
                <a:tc>
                  <a:txBody>
                    <a:bodyPr/>
                    <a:lstStyle/>
                    <a:p>
                      <a:pPr marL="0" algn="ctr" defTabSz="914400" rtl="0" eaLnBrk="1" latinLnBrk="0" hangingPunct="1">
                        <a:lnSpc>
                          <a:spcPct val="107000"/>
                        </a:lnSpc>
                        <a:spcAft>
                          <a:spcPts val="800"/>
                        </a:spcAft>
                      </a:pPr>
                      <a:r>
                        <a:rPr lang="en-GB" sz="1100" b="1"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Maths and English</a:t>
                      </a:r>
                      <a:endParaRPr lang="en-GB" sz="1100" b="1"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GCSE</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GCSE</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Commissioning School</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7000"/>
                        </a:lnSpc>
                        <a:spcAft>
                          <a:spcPts val="800"/>
                        </a:spcAft>
                      </a:pPr>
                      <a:r>
                        <a:rPr lang="en-GB" sz="1100" b="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GCSE</a:t>
                      </a:r>
                      <a:endParaRPr lang="en-GB" sz="11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477191">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 and English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KS1 to KS5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Other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10100843"/>
                  </a:ext>
                </a:extLst>
              </a:tr>
              <a:tr h="587592">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Preparing for Further Learning or Employment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 / Cert / </a:t>
                      </a:r>
                      <a:r>
                        <a:rPr lang="en-GB" sz="11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Level 3</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TBC</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graphicFrame>
        <p:nvGraphicFramePr>
          <p:cNvPr id="3" name="Table 5">
            <a:extLst>
              <a:ext uri="{FF2B5EF4-FFF2-40B4-BE49-F238E27FC236}">
                <a16:creationId xmlns:a16="http://schemas.microsoft.com/office/drawing/2014/main" id="{47F84942-C140-7DBD-94BC-8AFD1CDDA4D7}"/>
              </a:ext>
            </a:extLst>
          </p:cNvPr>
          <p:cNvGraphicFramePr>
            <a:graphicFrameLocks noGrp="1"/>
          </p:cNvGraphicFramePr>
          <p:nvPr>
            <p:ph idx="1"/>
            <p:extLst>
              <p:ext uri="{D42A27DB-BD31-4B8C-83A1-F6EECF244321}">
                <p14:modId xmlns:p14="http://schemas.microsoft.com/office/powerpoint/2010/main" val="4257332495"/>
              </p:ext>
            </p:extLst>
          </p:nvPr>
        </p:nvGraphicFramePr>
        <p:xfrm>
          <a:off x="334295" y="5408489"/>
          <a:ext cx="2498759" cy="5181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dirty="0">
                          <a:solidFill>
                            <a:schemeClr val="tx1"/>
                          </a:solidFill>
                          <a:effectLst/>
                          <a:latin typeface="Calibri"/>
                          <a:ea typeface="Calibri"/>
                          <a:cs typeface="Times New Roman"/>
                        </a:rPr>
                        <a:t>January 2026</a:t>
                      </a:r>
                      <a:endParaRPr lang="en-US"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6" name="Picture 5" descr="A blue background with white text and anchor&#10;&#10;AI-generated content may be incorrect.">
            <a:extLst>
              <a:ext uri="{FF2B5EF4-FFF2-40B4-BE49-F238E27FC236}">
                <a16:creationId xmlns:a16="http://schemas.microsoft.com/office/drawing/2014/main" id="{AF2FD040-A737-0DA4-1E38-98470A29DBBF}"/>
              </a:ext>
            </a:extLst>
          </p:cNvPr>
          <p:cNvPicPr>
            <a:picLocks noChangeAspect="1"/>
          </p:cNvPicPr>
          <p:nvPr/>
        </p:nvPicPr>
        <p:blipFill>
          <a:blip r:embed="rId3"/>
          <a:stretch>
            <a:fillRect/>
          </a:stretch>
        </p:blipFill>
        <p:spPr>
          <a:xfrm>
            <a:off x="546253" y="2735855"/>
            <a:ext cx="2074844" cy="2129928"/>
          </a:xfrm>
          <a:prstGeom prst="rect">
            <a:avLst/>
          </a:prstGeom>
        </p:spPr>
      </p:pic>
    </p:spTree>
    <p:extLst>
      <p:ext uri="{BB962C8B-B14F-4D97-AF65-F5344CB8AC3E}">
        <p14:creationId xmlns:p14="http://schemas.microsoft.com/office/powerpoint/2010/main" val="1239897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456795"/>
            <a:ext cx="3553754" cy="707462"/>
          </a:xfrm>
        </p:spPr>
        <p:txBody>
          <a:bodyPr>
            <a:normAutofit fontScale="90000"/>
          </a:bodyPr>
          <a:lstStyle/>
          <a:p>
            <a:pPr algn="ctr"/>
            <a:r>
              <a:rPr lang="en-GB"/>
              <a:t>Connect2</a:t>
            </a:r>
            <a:br>
              <a:rPr lang="en-GB"/>
            </a:br>
            <a:r>
              <a:rPr lang="en-GB"/>
              <a:t>Education</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217589983"/>
              </p:ext>
            </p:extLst>
          </p:nvPr>
        </p:nvGraphicFramePr>
        <p:xfrm>
          <a:off x="4374408" y="271622"/>
          <a:ext cx="3486076" cy="1369314"/>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kern="1200">
                          <a:solidFill>
                            <a:schemeClr val="tx1"/>
                          </a:solidFill>
                          <a:effectLst/>
                          <a:latin typeface="+mn-lt"/>
                          <a:ea typeface="+mn-ea"/>
                          <a:cs typeface="+mn-cs"/>
                        </a:rPr>
                        <a:t>Unit 2 Office 8, Roseberry Court, Terry Dicken Business Park, Stokesley ,TS9 5QT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01642 961230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Julie Phillips or Nargis Aziz</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Julie Phillips –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info@connect2education.co.uk</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nargis@connect2education.co.uk</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4"/>
                        </a:rPr>
                        <a:t>www.connect2education.co.uk</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00916188"/>
              </p:ext>
            </p:extLst>
          </p:nvPr>
        </p:nvGraphicFramePr>
        <p:xfrm>
          <a:off x="210414" y="1969703"/>
          <a:ext cx="11627140" cy="4260977"/>
        </p:xfrm>
        <a:graphic>
          <a:graphicData uri="http://schemas.openxmlformats.org/drawingml/2006/table">
            <a:tbl>
              <a:tblPr firstRow="1" bandRow="1">
                <a:tableStyleId>{5C22544A-7EE6-4342-B048-85BDC9FD1C3A}</a:tableStyleId>
              </a:tblPr>
              <a:tblGrid>
                <a:gridCol w="7442358">
                  <a:extLst>
                    <a:ext uri="{9D8B030D-6E8A-4147-A177-3AD203B41FA5}">
                      <a16:colId xmlns:a16="http://schemas.microsoft.com/office/drawing/2014/main" val="296554612"/>
                    </a:ext>
                  </a:extLst>
                </a:gridCol>
                <a:gridCol w="4184782">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rPr>
                        <a:t>Mentoring/Coaching  and PSHE on a one-to-one basis . Coach Me Confident Course (in house or in schools, one to one or group)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rPr>
                        <a:t>Our Offer: We provide flexible, high-quality education solutions designed to support schools and local authorities. Our pricing is tailored to the requirements of the student/child/young person  and budget needs. Every package includes; Qualified educators, Full planning and delivery, Progress tracking and detailed reporting. Our Centre is open Monday to Friday, 9am–3pm. Free parking is available. What We Offer: In-Centre Tuition, One-to-one sessions, Outreach Tuition, One-to-one in homes, libraries, or residential settings, In-School Tuition, One-to-one or small group sessions on-site.</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Packages:</a:t>
                      </a:r>
                    </a:p>
                    <a:p>
                      <a:pPr>
                        <a:lnSpc>
                          <a:spcPct val="107000"/>
                        </a:lnSpc>
                        <a:spcAft>
                          <a:spcPts val="80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Single Sessions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Book hourly sessions—up to 12 hours per week. Ideal for short-term or part-time needs. Available daily for outreach or online delivery</a:t>
                      </a: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Benefits</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Short- to medium-term solutions, Consistent staff and stable support Half-termly progress reports Budget-friendly and flexible.</a:t>
                      </a:r>
                    </a:p>
                    <a:p>
                      <a:pPr>
                        <a:lnSpc>
                          <a:spcPct val="107000"/>
                        </a:lnSpc>
                        <a:spcAft>
                          <a:spcPts val="80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Two-Day In-Centre Packages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Ideal for students in part-time college or other provisions who need to continue GCSE studies</a:t>
                      </a: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Benefits</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Stable, consistent timetable, Ongoing assessment and reporting. Adaptable to budget cycles.</a:t>
                      </a:r>
                    </a:p>
                    <a:p>
                      <a:pPr>
                        <a:lnSpc>
                          <a:spcPct val="107000"/>
                        </a:lnSpc>
                        <a:spcAft>
                          <a:spcPts val="80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Term-to-Term -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Booking: Flexible option for students awaiting full-time placements or undergoing reintegration. </a:t>
                      </a: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Benefits</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No long-term commitment.  Predictable costs. Supports trial placements and transitions. </a:t>
                      </a:r>
                    </a:p>
                    <a:p>
                      <a:pPr>
                        <a:lnSpc>
                          <a:spcPct val="107000"/>
                        </a:lnSpc>
                        <a:spcAft>
                          <a:spcPts val="80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Outreach Tuition </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Our teachers provide home-based instruction—ideal for students with medical needs or in care, especially those between placements.</a:t>
                      </a: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Benefits</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Lesson-by-lesson progress tracking, Supports PEPs with transferable reports, Highly adaptable to individual needs and budgets. </a:t>
                      </a: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kern="1200">
                        <a:solidFill>
                          <a:schemeClr val="dk1"/>
                        </a:solidFill>
                        <a:effectLst/>
                        <a:latin typeface="+mn-lt"/>
                        <a:ea typeface="+mn-ea"/>
                        <a:cs typeface="+mn-cs"/>
                      </a:endParaRPr>
                    </a:p>
                    <a:p>
                      <a:pPr marL="171450" indent="-171450">
                        <a:buFont typeface="Arial" panose="020B0604020202020204" pitchFamily="34" charset="0"/>
                        <a:buChar char="•"/>
                      </a:pPr>
                      <a:r>
                        <a:rPr lang="en-GB" sz="1000" kern="1200">
                          <a:solidFill>
                            <a:schemeClr val="dk1"/>
                          </a:solidFill>
                          <a:effectLst/>
                          <a:latin typeface="+mn-lt"/>
                          <a:ea typeface="+mn-ea"/>
                          <a:cs typeface="+mn-cs"/>
                        </a:rPr>
                        <a:t>GCSE Teaching – GCSE Examinations can be taken in centre with school providing invigilation </a:t>
                      </a:r>
                    </a:p>
                    <a:p>
                      <a:pPr marL="171450" indent="-171450">
                        <a:buFont typeface="Arial" panose="020B0604020202020204" pitchFamily="34" charset="0"/>
                        <a:buChar char="•"/>
                      </a:pPr>
                      <a:endParaRPr lang="en-GB" sz="1000" kern="1200">
                        <a:solidFill>
                          <a:schemeClr val="dk1"/>
                        </a:solidFill>
                        <a:effectLst/>
                        <a:latin typeface="+mn-lt"/>
                        <a:ea typeface="+mn-ea"/>
                        <a:cs typeface="+mn-cs"/>
                      </a:endParaRPr>
                    </a:p>
                    <a:p>
                      <a:pPr marL="171450" indent="-171450">
                        <a:buFont typeface="Arial" panose="020B0604020202020204" pitchFamily="34" charset="0"/>
                        <a:buChar char="•"/>
                      </a:pPr>
                      <a:r>
                        <a:rPr lang="en-GB" sz="1000" kern="1200">
                          <a:solidFill>
                            <a:schemeClr val="dk1"/>
                          </a:solidFill>
                          <a:effectLst/>
                          <a:latin typeface="+mn-lt"/>
                          <a:ea typeface="+mn-ea"/>
                          <a:cs typeface="+mn-cs"/>
                        </a:rPr>
                        <a:t>Functional Skills Exams – English and Maths – Level 1 and Level 2 can be taken on- line – Ofqual Registered </a:t>
                      </a:r>
                    </a:p>
                    <a:p>
                      <a:pPr marL="171450" indent="-171450">
                        <a:buFont typeface="Arial" panose="020B0604020202020204" pitchFamily="34" charset="0"/>
                        <a:buChar char="•"/>
                      </a:pPr>
                      <a:endParaRPr lang="en-GB" sz="1000" kern="1200">
                        <a:solidFill>
                          <a:schemeClr val="dk1"/>
                        </a:solidFill>
                        <a:effectLst/>
                        <a:latin typeface="+mn-lt"/>
                        <a:ea typeface="+mn-ea"/>
                        <a:cs typeface="+mn-cs"/>
                      </a:endParaRPr>
                    </a:p>
                    <a:p>
                      <a:pPr marL="171450" indent="-171450">
                        <a:buFont typeface="Arial" panose="020B0604020202020204" pitchFamily="34" charset="0"/>
                        <a:buChar char="•"/>
                      </a:pPr>
                      <a:r>
                        <a:rPr lang="en-GB" sz="1000" kern="1200">
                          <a:solidFill>
                            <a:schemeClr val="dk1"/>
                          </a:solidFill>
                          <a:effectLst/>
                          <a:latin typeface="+mn-lt"/>
                          <a:ea typeface="+mn-ea"/>
                          <a:cs typeface="+mn-cs"/>
                        </a:rPr>
                        <a:t>Careers guidance and advice </a:t>
                      </a:r>
                    </a:p>
                    <a:p>
                      <a:pPr marL="171450" indent="-171450">
                        <a:buFont typeface="Arial" panose="020B0604020202020204" pitchFamily="34" charset="0"/>
                        <a:buChar char="•"/>
                      </a:pPr>
                      <a:endParaRPr lang="en-GB" sz="1000" kern="1200">
                        <a:solidFill>
                          <a:schemeClr val="dk1"/>
                        </a:solidFill>
                        <a:effectLst/>
                        <a:latin typeface="+mn-lt"/>
                        <a:ea typeface="+mn-ea"/>
                        <a:cs typeface="+mn-cs"/>
                      </a:endParaRPr>
                    </a:p>
                    <a:p>
                      <a:pPr marL="171450" indent="-171450">
                        <a:buFont typeface="Arial" panose="020B0604020202020204" pitchFamily="34" charset="0"/>
                        <a:buChar char="•"/>
                      </a:pPr>
                      <a:r>
                        <a:rPr lang="en-GB" sz="1000" kern="1200">
                          <a:solidFill>
                            <a:schemeClr val="dk1"/>
                          </a:solidFill>
                          <a:effectLst/>
                          <a:latin typeface="+mn-lt"/>
                          <a:ea typeface="+mn-ea"/>
                          <a:cs typeface="+mn-cs"/>
                        </a:rPr>
                        <a:t>Transition planning as standard for Post 16 provision. </a:t>
                      </a:r>
                    </a:p>
                    <a:p>
                      <a:pPr marL="171450" indent="-171450">
                        <a:buFont typeface="Arial" panose="020B0604020202020204" pitchFamily="34" charset="0"/>
                        <a:buChar char="•"/>
                      </a:pPr>
                      <a:r>
                        <a:rPr lang="en-GB" sz="1000" kern="1200">
                          <a:solidFill>
                            <a:schemeClr val="dk1"/>
                          </a:solidFill>
                          <a:effectLst/>
                          <a:latin typeface="+mn-lt"/>
                          <a:ea typeface="+mn-ea"/>
                          <a:cs typeface="+mn-cs"/>
                        </a:rPr>
                        <a:t>Support for learners moving to other registered AP providers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5" action="ppaction://hlinksldjump" highlightClick="1"/>
            <a:extLst>
              <a:ext uri="{FF2B5EF4-FFF2-40B4-BE49-F238E27FC236}">
                <a16:creationId xmlns:a16="http://schemas.microsoft.com/office/drawing/2014/main" id="{A2DF4495-2AA4-D839-DB93-3FF2061B8F5D}"/>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logo with text and waves">
            <a:extLst>
              <a:ext uri="{FF2B5EF4-FFF2-40B4-BE49-F238E27FC236}">
                <a16:creationId xmlns:a16="http://schemas.microsoft.com/office/drawing/2014/main" id="{9956DE61-AC81-019D-D89F-3ADF2700EA5A}"/>
              </a:ext>
            </a:extLst>
          </p:cNvPr>
          <p:cNvPicPr>
            <a:picLocks noChangeAspect="1"/>
          </p:cNvPicPr>
          <p:nvPr/>
        </p:nvPicPr>
        <p:blipFill>
          <a:blip r:embed="rId6">
            <a:extLst>
              <a:ext uri="{28A0092B-C50C-407E-A947-70E740481C1C}">
                <a14:useLocalDpi xmlns:a14="http://schemas.microsoft.com/office/drawing/2010/main" val="0"/>
              </a:ext>
            </a:extLst>
          </a:blip>
          <a:srcRect l="22263" t="22033" r="22129" b="28391"/>
          <a:stretch/>
        </p:blipFill>
        <p:spPr>
          <a:xfrm>
            <a:off x="9244584" y="17006"/>
            <a:ext cx="1737360" cy="1548873"/>
          </a:xfrm>
          <a:prstGeom prst="rect">
            <a:avLst/>
          </a:prstGeom>
        </p:spPr>
      </p:pic>
    </p:spTree>
    <p:extLst>
      <p:ext uri="{BB962C8B-B14F-4D97-AF65-F5344CB8AC3E}">
        <p14:creationId xmlns:p14="http://schemas.microsoft.com/office/powerpoint/2010/main" val="2991530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4057466853"/>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KS2 – KS4</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3" name="Table 5">
            <a:extLst>
              <a:ext uri="{FF2B5EF4-FFF2-40B4-BE49-F238E27FC236}">
                <a16:creationId xmlns:a16="http://schemas.microsoft.com/office/drawing/2014/main" id="{7DEAD99B-41A9-C8A2-55DC-13FC983A3D52}"/>
              </a:ext>
            </a:extLst>
          </p:cNvPr>
          <p:cNvGraphicFramePr>
            <a:graphicFrameLocks noGrp="1"/>
          </p:cNvGraphicFramePr>
          <p:nvPr>
            <p:ph idx="1"/>
            <p:extLst>
              <p:ext uri="{D42A27DB-BD31-4B8C-83A1-F6EECF244321}">
                <p14:modId xmlns:p14="http://schemas.microsoft.com/office/powerpoint/2010/main" val="1458441672"/>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October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6" name="Picture 5" descr="A logo with text and waves">
            <a:extLst>
              <a:ext uri="{FF2B5EF4-FFF2-40B4-BE49-F238E27FC236}">
                <a16:creationId xmlns:a16="http://schemas.microsoft.com/office/drawing/2014/main" id="{3C842649-5CE3-F6E1-9049-CB14A70F6ABD}"/>
              </a:ext>
            </a:extLst>
          </p:cNvPr>
          <p:cNvPicPr>
            <a:picLocks noChangeAspect="1"/>
          </p:cNvPicPr>
          <p:nvPr/>
        </p:nvPicPr>
        <p:blipFill>
          <a:blip r:embed="rId2">
            <a:extLst>
              <a:ext uri="{28A0092B-C50C-407E-A947-70E740481C1C}">
                <a14:useLocalDpi xmlns:a14="http://schemas.microsoft.com/office/drawing/2010/main" val="0"/>
              </a:ext>
            </a:extLst>
          </a:blip>
          <a:srcRect l="22263" t="22033" r="22129" b="28391"/>
          <a:stretch/>
        </p:blipFill>
        <p:spPr>
          <a:xfrm>
            <a:off x="617022" y="2905174"/>
            <a:ext cx="1938529" cy="1728217"/>
          </a:xfrm>
          <a:prstGeom prst="rect">
            <a:avLst/>
          </a:prstGeom>
        </p:spPr>
      </p:pic>
      <p:graphicFrame>
        <p:nvGraphicFramePr>
          <p:cNvPr id="7" name="Table 6">
            <a:extLst>
              <a:ext uri="{FF2B5EF4-FFF2-40B4-BE49-F238E27FC236}">
                <a16:creationId xmlns:a16="http://schemas.microsoft.com/office/drawing/2014/main" id="{742D4A87-C50A-5C06-6FE0-AD57DA7AAE6C}"/>
              </a:ext>
            </a:extLst>
          </p:cNvPr>
          <p:cNvGraphicFramePr>
            <a:graphicFrameLocks noGrp="1"/>
          </p:cNvGraphicFramePr>
          <p:nvPr>
            <p:extLst>
              <p:ext uri="{D42A27DB-BD31-4B8C-83A1-F6EECF244321}">
                <p14:modId xmlns:p14="http://schemas.microsoft.com/office/powerpoint/2010/main" val="1864567574"/>
              </p:ext>
            </p:extLst>
          </p:nvPr>
        </p:nvGraphicFramePr>
        <p:xfrm>
          <a:off x="4826467" y="603290"/>
          <a:ext cx="6761528" cy="4603768"/>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Language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English Language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AQA/WJEC/Pearson Edexcel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gridSpan="3">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 request</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479648">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Mathematics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AQA/WJEC/Pearson Edexcel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722102">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Literature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English Literature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AQA/WJEC/Pearson Edexcel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613064">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Science</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Science</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Chemistry/Physics/Biology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AQA/WJEC/Pearson Edexcel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French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French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AQA/WJEC/Pearson Edexcel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spTree>
    <p:extLst>
      <p:ext uri="{BB962C8B-B14F-4D97-AF65-F5344CB8AC3E}">
        <p14:creationId xmlns:p14="http://schemas.microsoft.com/office/powerpoint/2010/main" val="367340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804766" y="271622"/>
            <a:ext cx="3553754" cy="707462"/>
          </a:xfrm>
        </p:spPr>
        <p:txBody>
          <a:bodyPr>
            <a:normAutofit fontScale="90000"/>
          </a:bodyPr>
          <a:lstStyle/>
          <a:p>
            <a:r>
              <a:rPr lang="en-GB"/>
              <a:t>Corn Close Care Farm</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248915955"/>
              </p:ext>
            </p:extLst>
          </p:nvPr>
        </p:nvGraphicFramePr>
        <p:xfrm>
          <a:off x="4374408" y="271622"/>
          <a:ext cx="3486076" cy="132473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5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Grange Lane, Off Low Wath Rd, Pateley Bridge, Harrogate, HG3 5HL</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5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07443 512440</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5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Cath Wilson</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5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cornclosecarefarm@btinternet.com</a:t>
                      </a:r>
                      <a:r>
                        <a:rPr lang="en-GB" sz="10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5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www.cornclosecarefarm.com</a:t>
                      </a:r>
                      <a:r>
                        <a:rPr lang="en-GB" sz="1000" b="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29380919"/>
              </p:ext>
            </p:extLst>
          </p:nvPr>
        </p:nvGraphicFramePr>
        <p:xfrm>
          <a:off x="209726" y="1759391"/>
          <a:ext cx="11627140" cy="4380929"/>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4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400" i="0" kern="1200">
                          <a:solidFill>
                            <a:schemeClr val="dk1"/>
                          </a:solidFill>
                          <a:effectLst/>
                          <a:latin typeface="+mn-lt"/>
                          <a:ea typeface="+mn-ea"/>
                          <a:cs typeface="+mn-cs"/>
                        </a:rPr>
                        <a:t>Therapeutic activities on and around our working smallholding.</a:t>
                      </a:r>
                      <a:endParaRPr lang="en-GB" sz="14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4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400" i="0">
                          <a:solidFill>
                            <a:schemeClr val="tx1"/>
                          </a:solidFill>
                        </a:rPr>
                        <a:t>Corn Close Care Farm provides therapeutic and enjoyable activities and experiences, to suit all individuals regardless of age or ability, based on and around our working smallholding.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4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40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work with groups and individuals to provide opportunities to enjoy working with different kinds of animals and to learn about farming and nature whilst benefiting from the powerful and positive effects of spending quality time in the outdoors. Building confidence and developing a connection with the natural environment. Improving mental and physical well-being and developing skills and knowledge.						</a:t>
                      </a:r>
                    </a:p>
                    <a:p>
                      <a:pPr>
                        <a:lnSpc>
                          <a:spcPct val="107000"/>
                        </a:lnSpc>
                        <a:spcAft>
                          <a:spcPts val="800"/>
                        </a:spcAft>
                      </a:pPr>
                      <a:r>
                        <a:rPr lang="en-GB" sz="140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40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GB" sz="14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i="0" kern="1200">
                          <a:solidFill>
                            <a:schemeClr val="dk1"/>
                          </a:solidFill>
                          <a:effectLst/>
                          <a:latin typeface="+mn-lt"/>
                          <a:ea typeface="+mn-ea"/>
                          <a:cs typeface="+mn-cs"/>
                        </a:rPr>
                        <a:t>We work with groups and individuals to provide opportunities to enjoy working with different kinds of animals and to learn about farming and nature whilst benefiting from the powerful and positive effects of spending quality time in the outdoors. Building confidence and developing a connection with the natural environment. Improving mental and physical well-being and developing skills and knowledge.						</a:t>
                      </a:r>
                    </a:p>
                    <a:p>
                      <a:r>
                        <a:rPr lang="en-GB" sz="1400" i="0" kern="1200">
                          <a:solidFill>
                            <a:schemeClr val="dk1"/>
                          </a:solidFill>
                          <a:effectLst/>
                          <a:latin typeface="+mn-lt"/>
                          <a:ea typeface="+mn-ea"/>
                          <a:cs typeface="+mn-cs"/>
                        </a:rPr>
                        <a:t>						</a:t>
                      </a:r>
                    </a:p>
                    <a:p>
                      <a:r>
                        <a:rPr lang="en-GB" sz="1400" i="0" kern="1200">
                          <a:solidFill>
                            <a:schemeClr val="dk1"/>
                          </a:solidFill>
                          <a:effectLst/>
                          <a:latin typeface="+mn-lt"/>
                          <a:ea typeface="+mn-ea"/>
                          <a:cs typeface="+mn-cs"/>
                        </a:rPr>
                        <a:t>						</a:t>
                      </a:r>
                    </a:p>
                    <a:p>
                      <a:endParaRPr lang="en-GB" sz="14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D95273DD-3BB5-647F-8E27-43CF697FF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6565" y="320517"/>
            <a:ext cx="3585845" cy="125095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A133561-6C6D-1E98-23AF-E31D30CF7C63}"/>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0675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47719869"/>
              </p:ext>
            </p:extLst>
          </p:nvPr>
        </p:nvGraphicFramePr>
        <p:xfrm>
          <a:off x="441128" y="274320"/>
          <a:ext cx="4008952" cy="2640882"/>
        </p:xfrm>
        <a:graphic>
          <a:graphicData uri="http://schemas.openxmlformats.org/drawingml/2006/table">
            <a:tbl>
              <a:tblPr firstRow="1" firstCol="1" bandRow="1">
                <a:tableStyleId>{5C22544A-7EE6-4342-B048-85BDC9FD1C3A}</a:tableStyleId>
              </a:tblPr>
              <a:tblGrid>
                <a:gridCol w="2330174">
                  <a:extLst>
                    <a:ext uri="{9D8B030D-6E8A-4147-A177-3AD203B41FA5}">
                      <a16:colId xmlns:a16="http://schemas.microsoft.com/office/drawing/2014/main" val="715748129"/>
                    </a:ext>
                  </a:extLst>
                </a:gridCol>
                <a:gridCol w="1678778">
                  <a:extLst>
                    <a:ext uri="{9D8B030D-6E8A-4147-A177-3AD203B41FA5}">
                      <a16:colId xmlns:a16="http://schemas.microsoft.com/office/drawing/2014/main" val="779598687"/>
                    </a:ext>
                  </a:extLst>
                </a:gridCol>
              </a:tblGrid>
              <a:tr h="26667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All key stages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67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382735">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 depending on the individual.  We are an outdoor site with uneven ground.</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67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67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67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67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67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432635860"/>
              </p:ext>
            </p:extLst>
          </p:nvPr>
        </p:nvGraphicFramePr>
        <p:xfrm>
          <a:off x="5103628" y="187357"/>
          <a:ext cx="6531901" cy="2715444"/>
        </p:xfrm>
        <a:graphic>
          <a:graphicData uri="http://schemas.openxmlformats.org/drawingml/2006/table">
            <a:tbl>
              <a:tblPr firstRow="1" firstCol="1" bandRow="1">
                <a:tableStyleId>{5C22544A-7EE6-4342-B048-85BDC9FD1C3A}</a:tableStyleId>
              </a:tblPr>
              <a:tblGrid>
                <a:gridCol w="649501">
                  <a:extLst>
                    <a:ext uri="{9D8B030D-6E8A-4147-A177-3AD203B41FA5}">
                      <a16:colId xmlns:a16="http://schemas.microsoft.com/office/drawing/2014/main" val="2322091402"/>
                    </a:ext>
                  </a:extLst>
                </a:gridCol>
                <a:gridCol w="2369198">
                  <a:extLst>
                    <a:ext uri="{9D8B030D-6E8A-4147-A177-3AD203B41FA5}">
                      <a16:colId xmlns:a16="http://schemas.microsoft.com/office/drawing/2014/main" val="101660423"/>
                    </a:ext>
                  </a:extLst>
                </a:gridCol>
                <a:gridCol w="583073">
                  <a:extLst>
                    <a:ext uri="{9D8B030D-6E8A-4147-A177-3AD203B41FA5}">
                      <a16:colId xmlns:a16="http://schemas.microsoft.com/office/drawing/2014/main" val="4075379119"/>
                    </a:ext>
                  </a:extLst>
                </a:gridCol>
                <a:gridCol w="705300">
                  <a:extLst>
                    <a:ext uri="{9D8B030D-6E8A-4147-A177-3AD203B41FA5}">
                      <a16:colId xmlns:a16="http://schemas.microsoft.com/office/drawing/2014/main" val="156711862"/>
                    </a:ext>
                  </a:extLst>
                </a:gridCol>
                <a:gridCol w="531639">
                  <a:extLst>
                    <a:ext uri="{9D8B030D-6E8A-4147-A177-3AD203B41FA5}">
                      <a16:colId xmlns:a16="http://schemas.microsoft.com/office/drawing/2014/main" val="1317198635"/>
                    </a:ext>
                  </a:extLst>
                </a:gridCol>
                <a:gridCol w="679660">
                  <a:extLst>
                    <a:ext uri="{9D8B030D-6E8A-4147-A177-3AD203B41FA5}">
                      <a16:colId xmlns:a16="http://schemas.microsoft.com/office/drawing/2014/main" val="1100469419"/>
                    </a:ext>
                  </a:extLst>
                </a:gridCol>
                <a:gridCol w="506765">
                  <a:extLst>
                    <a:ext uri="{9D8B030D-6E8A-4147-A177-3AD203B41FA5}">
                      <a16:colId xmlns:a16="http://schemas.microsoft.com/office/drawing/2014/main" val="3492305429"/>
                    </a:ext>
                  </a:extLst>
                </a:gridCol>
                <a:gridCol w="506765">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Hour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Farm</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Animal Care and activities</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gridSpan="3">
                  <a:txBody>
                    <a:bodyPr/>
                    <a:lstStyle/>
                    <a:p>
                      <a:pPr algn="ctr"/>
                      <a:r>
                        <a:rPr lang="en-GB" sz="1200" kern="1200">
                          <a:solidFill>
                            <a:schemeClr val="tx1"/>
                          </a:solidFill>
                          <a:effectLst/>
                          <a:latin typeface="+mn-lt"/>
                          <a:ea typeface="+mn-ea"/>
                          <a:cs typeface="+mn-cs"/>
                        </a:rPr>
                        <a:t>Dependent upon group size/needs</a:t>
                      </a:r>
                    </a:p>
                    <a:p>
                      <a:pPr algn="ctr"/>
                      <a:r>
                        <a:rPr lang="en-GB" sz="1200" kern="1200">
                          <a:solidFill>
                            <a:schemeClr val="tx1"/>
                          </a:solidFill>
                          <a:effectLst/>
                          <a:latin typeface="+mn-lt"/>
                          <a:ea typeface="+mn-ea"/>
                          <a:cs typeface="+mn-cs"/>
                        </a:rPr>
                        <a:t>£25 per hour for individuals (concessions for full day or groups)</a:t>
                      </a:r>
                    </a:p>
                    <a:p>
                      <a:pPr algn="ctr"/>
                      <a:r>
                        <a:rPr lang="en-GB" sz="1200" kern="1200">
                          <a:solidFill>
                            <a:schemeClr val="tx1"/>
                          </a:solidFill>
                          <a:effectLst/>
                          <a:latin typeface="+mn-lt"/>
                          <a:ea typeface="+mn-ea"/>
                          <a:cs typeface="+mn-cs"/>
                        </a:rPr>
                        <a:t>Bespoke individual package for £50 per hour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Land Based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Horticultural Activities</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pic>
        <p:nvPicPr>
          <p:cNvPr id="2" name="Picture 1">
            <a:extLst>
              <a:ext uri="{FF2B5EF4-FFF2-40B4-BE49-F238E27FC236}">
                <a16:creationId xmlns:a16="http://schemas.microsoft.com/office/drawing/2014/main" id="{C06B39C2-369E-62DE-97F4-B2189FE63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21" y="3810067"/>
            <a:ext cx="3585845" cy="1250950"/>
          </a:xfrm>
          <a:prstGeom prst="rect">
            <a:avLst/>
          </a:prstGeom>
        </p:spPr>
      </p:pic>
      <p:graphicFrame>
        <p:nvGraphicFramePr>
          <p:cNvPr id="3" name="Table 5">
            <a:extLst>
              <a:ext uri="{FF2B5EF4-FFF2-40B4-BE49-F238E27FC236}">
                <a16:creationId xmlns:a16="http://schemas.microsoft.com/office/drawing/2014/main" id="{936071A1-BF0B-F81D-9C32-E7F999CC2F00}"/>
              </a:ext>
            </a:extLst>
          </p:cNvPr>
          <p:cNvGraphicFramePr>
            <a:graphicFrameLocks noGrp="1"/>
          </p:cNvGraphicFramePr>
          <p:nvPr>
            <p:ph idx="1"/>
            <p:extLst>
              <p:ext uri="{D42A27DB-BD31-4B8C-83A1-F6EECF244321}">
                <p14:modId xmlns:p14="http://schemas.microsoft.com/office/powerpoint/2010/main" val="830212331"/>
              </p:ext>
            </p:extLst>
          </p:nvPr>
        </p:nvGraphicFramePr>
        <p:xfrm>
          <a:off x="175121" y="5358729"/>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5202">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a:solidFill>
                            <a:schemeClr val="tx1"/>
                          </a:solidFill>
                          <a:effectLst/>
                          <a:latin typeface="Calibri"/>
                          <a:ea typeface="Calibri"/>
                          <a:cs typeface="Times New Roman"/>
                        </a:rPr>
                        <a:t>Oct 2025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857793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211288"/>
            <a:ext cx="3553754" cy="707462"/>
          </a:xfrm>
        </p:spPr>
        <p:txBody>
          <a:bodyPr/>
          <a:lstStyle/>
          <a:p>
            <a:r>
              <a:rPr lang="en-GB"/>
              <a:t>Craven PRS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839033238"/>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The Snaygill Centre, Keighley Road, Skipton, North Yorkshire, BD23 2QS.</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01756 630495</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Headteacher</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information@cravenprs.org</a:t>
                      </a:r>
                      <a:r>
                        <a:rPr lang="en-GB" sz="10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www.cravenprs.org.uk</a:t>
                      </a:r>
                      <a:r>
                        <a:rPr lang="en-GB" sz="1000" b="0" u="sng">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931923704"/>
              </p:ext>
            </p:extLst>
          </p:nvPr>
        </p:nvGraphicFramePr>
        <p:xfrm>
          <a:off x="209726" y="1759391"/>
          <a:ext cx="11627140" cy="4617720"/>
        </p:xfrm>
        <a:graphic>
          <a:graphicData uri="http://schemas.openxmlformats.org/drawingml/2006/table">
            <a:tbl>
              <a:tblPr firstRow="1" bandRow="1">
                <a:tableStyleId>{5C22544A-7EE6-4342-B048-85BDC9FD1C3A}</a:tableStyleId>
              </a:tblPr>
              <a:tblGrid>
                <a:gridCol w="4314148">
                  <a:extLst>
                    <a:ext uri="{9D8B030D-6E8A-4147-A177-3AD203B41FA5}">
                      <a16:colId xmlns:a16="http://schemas.microsoft.com/office/drawing/2014/main" val="296554612"/>
                    </a:ext>
                  </a:extLst>
                </a:gridCol>
                <a:gridCol w="7312992">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0" kern="1200">
                          <a:solidFill>
                            <a:schemeClr val="dk1"/>
                          </a:solidFill>
                          <a:effectLst/>
                          <a:latin typeface="+mn-lt"/>
                          <a:ea typeface="+mn-ea"/>
                          <a:cs typeface="+mn-cs"/>
                        </a:rPr>
                        <a:t>Craven Pupil Referral Service centres on the belief that the personal development and growth of our pupils and staff is about more than classroom-based learning.﻿ That said, we are fortunate to have the use of modern, well equipped teaching areas, which promote the use of different teaching styles to get the best from the young people in our care. We aim to build teamwork and a sense of social responsibility. ﻿We believe that it is vital to provide individual support for every pupil.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i="0" kern="1200">
                          <a:solidFill>
                            <a:schemeClr val="dk1"/>
                          </a:solidFill>
                          <a:effectLst/>
                          <a:latin typeface="+mn-lt"/>
                          <a:ea typeface="+mn-ea"/>
                          <a:cs typeface="+mn-cs"/>
                        </a:rPr>
                        <a:t>Our Values - Our community is built on the values of honesty, integrity, teamwork and care.</a:t>
                      </a:r>
                    </a:p>
                    <a:p>
                      <a:r>
                        <a:rPr lang="en-GB" sz="1050" i="0" kern="1200">
                          <a:solidFill>
                            <a:schemeClr val="dk1"/>
                          </a:solidFill>
                          <a:effectLst/>
                          <a:latin typeface="+mn-lt"/>
                          <a:ea typeface="+mn-ea"/>
                          <a:cs typeface="+mn-cs"/>
                        </a:rPr>
                        <a:t>Our Vision - To provide a safe and supportive environment where all pupils have high aspirations, thrive, both personally and academically, and succeed in being the best that they can be.</a:t>
                      </a:r>
                    </a:p>
                    <a:p>
                      <a:r>
                        <a:rPr lang="en-GB" sz="1050" i="0" kern="1200">
                          <a:solidFill>
                            <a:schemeClr val="dk1"/>
                          </a:solidFill>
                          <a:effectLst/>
                          <a:latin typeface="+mn-lt"/>
                          <a:ea typeface="+mn-ea"/>
                          <a:cs typeface="+mn-cs"/>
                        </a:rPr>
                        <a:t>Our Purpose – </a:t>
                      </a:r>
                    </a:p>
                    <a:p>
                      <a:r>
                        <a:rPr lang="en-GB" sz="1050" i="0" kern="1200">
                          <a:solidFill>
                            <a:schemeClr val="dk1"/>
                          </a:solidFill>
                          <a:effectLst/>
                          <a:latin typeface="+mn-lt"/>
                          <a:ea typeface="+mn-ea"/>
                          <a:cs typeface="+mn-cs"/>
                        </a:rPr>
                        <a:t>•To ensure students have high aspirations for themselves and to support them to achieve to their full potential</a:t>
                      </a:r>
                    </a:p>
                    <a:p>
                      <a:r>
                        <a:rPr lang="en-GB" sz="1050" i="0" kern="1200">
                          <a:solidFill>
                            <a:schemeClr val="dk1"/>
                          </a:solidFill>
                          <a:effectLst/>
                          <a:latin typeface="+mn-lt"/>
                          <a:ea typeface="+mn-ea"/>
                          <a:cs typeface="+mn-cs"/>
                        </a:rPr>
                        <a:t>• To develop student independence and prepare them for the next stage of their lives.</a:t>
                      </a:r>
                    </a:p>
                    <a:p>
                      <a:r>
                        <a:rPr lang="en-GB" sz="1050" i="0" kern="1200">
                          <a:solidFill>
                            <a:schemeClr val="dk1"/>
                          </a:solidFill>
                          <a:effectLst/>
                          <a:latin typeface="+mn-lt"/>
                          <a:ea typeface="+mn-ea"/>
                          <a:cs typeface="+mn-cs"/>
                        </a:rPr>
                        <a:t>• To develop healthy, confident young people who will make a positive contribution to their community</a:t>
                      </a:r>
                    </a:p>
                    <a:p>
                      <a:r>
                        <a:rPr lang="en-GB" sz="1050" i="0" kern="1200">
                          <a:solidFill>
                            <a:schemeClr val="dk1"/>
                          </a:solidFill>
                          <a:effectLst/>
                          <a:latin typeface="+mn-lt"/>
                          <a:ea typeface="+mn-ea"/>
                          <a:cs typeface="+mn-cs"/>
                        </a:rPr>
                        <a:t>• To provide a broad range of experiences and opportunities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50" i="0" kern="1200">
                          <a:solidFill>
                            <a:schemeClr val="dk1"/>
                          </a:solidFill>
                          <a:effectLst/>
                          <a:latin typeface="+mn-lt"/>
                          <a:ea typeface="+mn-ea"/>
                          <a:cs typeface="+mn-cs"/>
                        </a:rPr>
                        <a:t>Our curriculum and timetables are designed to meet the needs of a wide range of pupil needs. Whilst many pupils successfully access a full timetable, some of our pupils attend shorter days because of medical needs or illness with the aim of building up time and returning to school, where appropriate. All of our pupils are encouraged take part in whole-school themed days, sporting and cultural activities and extracurricular activities to complement their formal timetables.</a:t>
                      </a:r>
                    </a:p>
                    <a:p>
                      <a:pPr>
                        <a:lnSpc>
                          <a:spcPct val="107000"/>
                        </a:lnSpc>
                        <a:spcAft>
                          <a:spcPts val="800"/>
                        </a:spcAft>
                      </a:pPr>
                      <a:endParaRPr lang="en-GB" sz="105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i="0" kern="1200">
                          <a:solidFill>
                            <a:schemeClr val="dk1"/>
                          </a:solidFill>
                          <a:effectLst/>
                          <a:latin typeface="+mn-lt"/>
                          <a:ea typeface="+mn-ea"/>
                          <a:cs typeface="+mn-cs"/>
                        </a:rPr>
                        <a:t>To support students re-engage with mainstream or to support transition to specialist or post-16 provision or into work.</a:t>
                      </a:r>
                    </a:p>
                    <a:p>
                      <a:r>
                        <a:rPr lang="en-GB" sz="1050" i="0" kern="1200">
                          <a:solidFill>
                            <a:schemeClr val="dk1"/>
                          </a:solidFill>
                          <a:effectLst/>
                          <a:latin typeface="+mn-lt"/>
                          <a:ea typeface="+mn-ea"/>
                          <a:cs typeface="+mn-cs"/>
                        </a:rPr>
                        <a:t>• To raise aspirations and to enable students to thrive and succeed at the centre and in their next educational setting.</a:t>
                      </a:r>
                    </a:p>
                    <a:p>
                      <a:r>
                        <a:rPr lang="en-GB" sz="1050" i="0" kern="1200">
                          <a:solidFill>
                            <a:schemeClr val="dk1"/>
                          </a:solidFill>
                          <a:effectLst/>
                          <a:latin typeface="+mn-lt"/>
                          <a:ea typeface="+mn-ea"/>
                          <a:cs typeface="+mn-cs"/>
                        </a:rPr>
                        <a:t>• To provide the time and support that will enable students to develop the skills that they will require in order to be successful in their next educational setting.</a:t>
                      </a:r>
                    </a:p>
                    <a:p>
                      <a:r>
                        <a:rPr lang="en-GB" sz="1050" i="0" kern="1200">
                          <a:solidFill>
                            <a:schemeClr val="dk1"/>
                          </a:solidFill>
                          <a:effectLst/>
                          <a:latin typeface="+mn-lt"/>
                          <a:ea typeface="+mn-ea"/>
                          <a:cs typeface="+mn-cs"/>
                        </a:rPr>
                        <a:t>• To provide a flexible curriculum which can be adapted to students' needs</a:t>
                      </a:r>
                    </a:p>
                    <a:p>
                      <a:r>
                        <a:rPr lang="en-GB" sz="1050" i="0" kern="1200">
                          <a:solidFill>
                            <a:schemeClr val="dk1"/>
                          </a:solidFill>
                          <a:effectLst/>
                          <a:latin typeface="+mn-lt"/>
                          <a:ea typeface="+mn-ea"/>
                          <a:cs typeface="+mn-cs"/>
                        </a:rPr>
                        <a:t>• To provide a curriculum that supports students to develop their personal, emotional and physical wellbeing.</a:t>
                      </a:r>
                    </a:p>
                    <a:p>
                      <a:r>
                        <a:rPr lang="en-GB" sz="1050" i="0" kern="1200">
                          <a:solidFill>
                            <a:schemeClr val="dk1"/>
                          </a:solidFill>
                          <a:effectLst/>
                          <a:latin typeface="+mn-lt"/>
                          <a:ea typeface="+mn-ea"/>
                          <a:cs typeface="+mn-cs"/>
                        </a:rPr>
                        <a:t>• Literacy and numeracy skills will be developed both through explicit teaching and throughout the curriculum.</a:t>
                      </a:r>
                    </a:p>
                    <a:p>
                      <a:r>
                        <a:rPr lang="en-GB" sz="1050" i="0" kern="1200">
                          <a:solidFill>
                            <a:schemeClr val="dk1"/>
                          </a:solidFill>
                          <a:effectLst/>
                          <a:latin typeface="+mn-lt"/>
                          <a:ea typeface="+mn-ea"/>
                          <a:cs typeface="+mn-cs"/>
                        </a:rPr>
                        <a:t>• The following core key skills required for future success have been identified and will be taught through the curriculum: staying safe and healthy; resilience; managing feelings; working with others; communication and ability to conform to rules and expectations.</a:t>
                      </a:r>
                    </a:p>
                    <a:p>
                      <a:r>
                        <a:rPr lang="en-GB" sz="1050" i="0" kern="1200">
                          <a:solidFill>
                            <a:schemeClr val="dk1"/>
                          </a:solidFill>
                          <a:effectLst/>
                          <a:latin typeface="+mn-lt"/>
                          <a:ea typeface="+mn-ea"/>
                          <a:cs typeface="+mn-cs"/>
                        </a:rPr>
                        <a:t>• To develop subject specific skills and achieve qualifications as appropriate, in identified subject areas, in order to support a smooth transition into the next educational setting.</a:t>
                      </a:r>
                    </a:p>
                    <a:p>
                      <a:r>
                        <a:rPr lang="en-GB" sz="1050" i="0" kern="1200">
                          <a:solidFill>
                            <a:schemeClr val="dk1"/>
                          </a:solidFill>
                          <a:effectLst/>
                          <a:latin typeface="+mn-lt"/>
                          <a:ea typeface="+mn-ea"/>
                          <a:cs typeface="+mn-cs"/>
                        </a:rPr>
                        <a:t>• To identify any further barriers to learning and secure appropriate support.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6CF245A3-1D44-28BA-5329-B21D78DC8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2534" y="544563"/>
            <a:ext cx="3224893" cy="656663"/>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E3EB299-DC82-3C04-56D6-8274FD89BDDC}"/>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5908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a:bodyPr>
          <a:lstStyle/>
          <a:p>
            <a:r>
              <a:rPr lang="en-GB"/>
              <a:t>Daisy Chain </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74408" y="271622"/>
          <a:ext cx="3486076" cy="1369314"/>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Calf Fallow Farm, Calf Fallow Lane, Norton, TS20 1PF</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01642 531248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Francesca.wood@daisychainproject.co.uk/clare.Nattrass@daisychainproject.co.uk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Daisychainproject.co.uk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448564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t>At Daisy Chain, we offer a variety of bespoke personal development and therapeutic packages for autistic and neurodivergent children and young people. Our placements run during term time only and are available to students who are within an educational environment.</a:t>
                      </a:r>
                    </a:p>
                    <a:p>
                      <a:endParaRPr lang="en-GB" sz="1000">
                        <a:solidFill>
                          <a:schemeClr val="tx1"/>
                        </a:solidFill>
                      </a:endParaRPr>
                    </a:p>
                    <a:p>
                      <a:r>
                        <a:rPr lang="en-GB" sz="1000" b="1"/>
                        <a:t>Personal Development Group </a:t>
                      </a:r>
                      <a:r>
                        <a:rPr lang="en-GB" sz="1000"/>
                        <a:t>A specific approach to enhance engagement and communication. Beneficial to students who struggle to access full-time education. These sessions are planned to allow students to develop through physical activity/movement, exploring and engaging within the natural environment encouraging curiosity and an intrinsic desire to learn and discover. Students will work within small groups in one or more of the following areas: Animal Care Gardening Forest Skills Healthy Living and Exercise Independent Living Sensory Profiling Communication Passports Improving Social Skills and Communication Sessions are planned and evaluated/assessed on a weekly basis. Bespoke Therapeutic Packages We can develop packages for students who require one-to-one support based around their own individual and personal needs. Sessions are planned using physical activity/movement to develop intrinsic motivation. Specific Therapeutic talking time is also included, which could include: Understanding Autism Relationships / Self Esteem Transitions Sensory Profiling Daily Sensory Diet Emotional Regulation - 5-Point Scale Living Skills This can be developed through consultation with parents/carers, school/college staff and the students themselves. 4 What support is available? Travel training Self-care Preparing for adulthood Online safety</a:t>
                      </a:r>
                    </a:p>
                    <a:p>
                      <a:endParaRPr lang="en-GB" sz="1000">
                        <a:solidFill>
                          <a:schemeClr val="tx1"/>
                        </a:solidFill>
                      </a:endParaRPr>
                    </a:p>
                    <a:p>
                      <a:r>
                        <a:rPr lang="en-GB" sz="1000" b="1"/>
                        <a:t>Bespoke Therapeutic Packages </a:t>
                      </a:r>
                      <a:r>
                        <a:rPr lang="en-GB" sz="1000"/>
                        <a:t>We can develop packages for students who require one-to-one support based around their own individual and personal needs. Sessions are planned using physical activity/movement to develop intrinsic motivation. Specific Therapeutic talking time is also included, which could include: Understanding Autism Relationships / Self Esteem Transitions Sensory Profiling Daily Sensory Diet Emotional Regulation - 5-Point Scale Living Skills This can be developed through consultation with parents/carers, school/college staff and the students themselves. 4 What support is available? Travel training Self-care Preparing for adulthood Online safety Online safety Work readiness.</a:t>
                      </a: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t>Daisy Chain specialises in strategies and approaches that are compatible with: Autism, ADHD, FASD, Sensory processing differences, anxiety and social and communication differences. For a student to access placements they must be either diagnosed, on the pathway or have been identified by a professional as having a need relating to the listed </a:t>
                      </a:r>
                      <a:r>
                        <a:rPr lang="en-GB" sz="1000" err="1"/>
                        <a:t>neurodiversities</a:t>
                      </a:r>
                      <a:r>
                        <a:rPr lang="en-GB" sz="1000"/>
                        <a:t>. Students must be registered with an educational establishment (e.g. primary school, secondary school, college.</a:t>
                      </a:r>
                    </a:p>
                    <a:p>
                      <a:r>
                        <a:rPr lang="en-GB" sz="1000"/>
                        <a:t>Placements are tailored around the specific needs of the individual; this is either one-to-one or as part of a small group. Our students attend placements during mornings, afternoons or full days. Students can attend Daisy Chain for the following sessions: Morning (9.30am - 12pm) Afternoon (1pm - 3pm) Full Day (9.30am - 3pm).</a:t>
                      </a:r>
                    </a:p>
                    <a:p>
                      <a:endParaRPr lang="en-GB" sz="1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3" name="TextBox 2">
            <a:extLst>
              <a:ext uri="{FF2B5EF4-FFF2-40B4-BE49-F238E27FC236}">
                <a16:creationId xmlns:a16="http://schemas.microsoft.com/office/drawing/2014/main" id="{5E138D35-8B49-6ED0-B9F7-05A9DE0D4289}"/>
              </a:ext>
            </a:extLst>
          </p:cNvPr>
          <p:cNvSpPr txBox="1"/>
          <p:nvPr/>
        </p:nvSpPr>
        <p:spPr>
          <a:xfrm>
            <a:off x="8598716" y="453006"/>
            <a:ext cx="1820411" cy="369332"/>
          </a:xfrm>
          <a:prstGeom prst="rect">
            <a:avLst/>
          </a:prstGeom>
          <a:noFill/>
        </p:spPr>
        <p:txBody>
          <a:bodyPr wrap="square" rtlCol="0">
            <a:spAutoFit/>
          </a:bodyPr>
          <a:lstStyle/>
          <a:p>
            <a:r>
              <a:rPr lang="en-GB"/>
              <a:t>Add logo here</a:t>
            </a:r>
          </a:p>
        </p:txBody>
      </p:sp>
      <p:pic>
        <p:nvPicPr>
          <p:cNvPr id="7" name="Picture 6" descr="A logo for a autism awareness event&#10;&#10;Description automatically generated">
            <a:extLst>
              <a:ext uri="{FF2B5EF4-FFF2-40B4-BE49-F238E27FC236}">
                <a16:creationId xmlns:a16="http://schemas.microsoft.com/office/drawing/2014/main" id="{5A17A9F8-EE04-FC9F-23B9-33F3A0BF9B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8716" y="475900"/>
            <a:ext cx="2150886" cy="823823"/>
          </a:xfrm>
          <a:prstGeom prst="rect">
            <a:avLst/>
          </a:prstGeom>
        </p:spPr>
      </p:pic>
    </p:spTree>
    <p:extLst>
      <p:ext uri="{BB962C8B-B14F-4D97-AF65-F5344CB8AC3E}">
        <p14:creationId xmlns:p14="http://schemas.microsoft.com/office/powerpoint/2010/main" val="6696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3 - Adults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Childcare register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843468695"/>
              </p:ext>
            </p:extLst>
          </p:nvPr>
        </p:nvGraphicFramePr>
        <p:xfrm>
          <a:off x="4211272" y="187357"/>
          <a:ext cx="7424258" cy="2659002"/>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Bespoke Therapeutic Package</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One to one support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£211.50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£109.00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Personal Development Group</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 4 students</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£157.00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£78.50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graphicFrame>
        <p:nvGraphicFramePr>
          <p:cNvPr id="3" name="Table 5">
            <a:extLst>
              <a:ext uri="{FF2B5EF4-FFF2-40B4-BE49-F238E27FC236}">
                <a16:creationId xmlns:a16="http://schemas.microsoft.com/office/drawing/2014/main" id="{7107A3B7-0655-FE09-48A2-38337CA90CAB}"/>
              </a:ext>
            </a:extLst>
          </p:cNvPr>
          <p:cNvGraphicFramePr>
            <a:graphicFrameLocks noGrp="1"/>
          </p:cNvGraphicFramePr>
          <p:nvPr>
            <p:ph idx="1"/>
            <p:extLst>
              <p:ext uri="{D42A27DB-BD31-4B8C-83A1-F6EECF244321}">
                <p14:modId xmlns:p14="http://schemas.microsoft.com/office/powerpoint/2010/main" val="2854139328"/>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December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532085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11055"/>
            <a:ext cx="3553754" cy="707462"/>
          </a:xfrm>
        </p:spPr>
        <p:txBody>
          <a:bodyPr>
            <a:normAutofit fontScale="90000"/>
          </a:bodyPr>
          <a:lstStyle/>
          <a:p>
            <a:pPr algn="ctr"/>
            <a:r>
              <a:rPr lang="en-GB"/>
              <a:t>Darlington College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405500493"/>
              </p:ext>
            </p:extLst>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kern="1200">
                          <a:solidFill>
                            <a:schemeClr val="tx1"/>
                          </a:solidFill>
                          <a:effectLst/>
                          <a:latin typeface="+mn-lt"/>
                          <a:ea typeface="+mn-ea"/>
                          <a:cs typeface="+mn-cs"/>
                        </a:rPr>
                        <a:t>Central Park, Haughton Road, Darlington.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01325 503036</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Julie Davison</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jedavison@darlington.ac.uk</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hlinkClick r:id="rId3"/>
                        </a:rPr>
                        <a:t>Darlington College - Don’t Just Learn It, Live It</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032241009"/>
              </p:ext>
            </p:extLst>
          </p:nvPr>
        </p:nvGraphicFramePr>
        <p:xfrm>
          <a:off x="209726" y="1759391"/>
          <a:ext cx="11627140" cy="4114673"/>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i="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The college is a modern, welcoming environment which has a 'grown-up' feel.  We have a high level of support for all our students including a Safeguarding team of 4, Student Support Adviser team of 3, Progression Coaches in all curriculum areas and a professional student counsellor.  We also have a dedicated Pre-16 Co-ordinator who will help the students settle into college and keep a regular check on them and be available to offer any support necessary throughout the week.  We have a large food court offering a variety of hot and cold meals, a coffee shop and a dedicated cafe in our Engineering, Art and Construction block.  </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We are a general FE college, but we offer study programmes, nurture groups and bespoke packages for 14-16 learners who are on school roll but also those who are elective home educated.  We meet with every prospective student and ensure that college is the right place for them and that we can fully support them to reach their full potential.  We give regular feedback to parents, carers and schools.</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i="0" kern="1200">
                          <a:solidFill>
                            <a:schemeClr val="dk1"/>
                          </a:solidFill>
                          <a:effectLst/>
                          <a:latin typeface="+mn-lt"/>
                          <a:ea typeface="+mn-ea"/>
                          <a:cs typeface="+mn-cs"/>
                        </a:rPr>
                        <a:t>We have state of the art facilities on our campus closely mapped to industrial standards.  We have a high level of support and guidance for our students including two Independent Careers Guidance Advisers.  Our teaching staff are all highly qualified and experienced in their vocational area of expertise.  Because we are a large college, we have the benefit of excellent student facilities including various rest areas and food outlets as well as a garden with MUGA and space to relax in the summer. </a:t>
                      </a:r>
                    </a:p>
                    <a:p>
                      <a:pPr>
                        <a:lnSpc>
                          <a:spcPct val="107000"/>
                        </a:lnSpc>
                        <a:spcAft>
                          <a:spcPts val="800"/>
                        </a:spcAft>
                      </a:pP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i="0" kern="1200">
                          <a:solidFill>
                            <a:schemeClr val="dk1"/>
                          </a:solidFill>
                          <a:effectLst/>
                          <a:latin typeface="+mn-lt"/>
                          <a:ea typeface="+mn-ea"/>
                          <a:cs typeface="+mn-cs"/>
                        </a:rPr>
                        <a:t>The College is rated Good by Ofsted and has 97% outcomes on level 3 courses, first in Tees Valley for outcomes 2 years running - for further information please visit our website and read our SAR.  The overall headline performance for classroom-based learning outcomes, for all ages of student, continues to be outstanding at 93%, remaining nearly 8% above the national rate of 84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2BDE426A-6600-6B21-DC2D-05860C086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3852" y="281183"/>
            <a:ext cx="4112895" cy="101854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C25B11CA-B77B-EFF7-E1A0-560EE836DB26}"/>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6014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4242192268"/>
              </p:ext>
            </p:extLst>
          </p:nvPr>
        </p:nvGraphicFramePr>
        <p:xfrm>
          <a:off x="175121" y="187357"/>
          <a:ext cx="3809650" cy="2365756"/>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Year 10 &amp; 11 Upwards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 but can advise</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050875062"/>
              </p:ext>
            </p:extLst>
          </p:nvPr>
        </p:nvGraphicFramePr>
        <p:xfrm>
          <a:off x="4211272" y="187357"/>
          <a:ext cx="7424258" cy="6162646"/>
        </p:xfrm>
        <a:graphic>
          <a:graphicData uri="http://schemas.openxmlformats.org/drawingml/2006/table">
            <a:tbl>
              <a:tblPr firstRow="1" firstCol="1" bandRow="1">
                <a:tableStyleId>{5C22544A-7EE6-4342-B048-85BDC9FD1C3A}</a:tableStyleId>
              </a:tblPr>
              <a:tblGrid>
                <a:gridCol w="868728">
                  <a:extLst>
                    <a:ext uri="{9D8B030D-6E8A-4147-A177-3AD203B41FA5}">
                      <a16:colId xmlns:a16="http://schemas.microsoft.com/office/drawing/2014/main" val="2322091402"/>
                    </a:ext>
                  </a:extLst>
                </a:gridCol>
                <a:gridCol w="2562371">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266621">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43127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Course </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Hair and Beauty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Hair and Beauty Nurture Group– Award/Certificate/Diploma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City &amp;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9">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9">
                  <a:txBody>
                    <a:bodyPr/>
                    <a:lstStyle/>
                    <a:p>
                      <a:pPr algn="ctr"/>
                      <a:r>
                        <a:rPr lang="en-GB" sz="1200" kern="1200">
                          <a:solidFill>
                            <a:schemeClr val="tx1"/>
                          </a:solidFill>
                          <a:effectLst/>
                          <a:latin typeface="+mn-lt"/>
                          <a:ea typeface="+mn-ea"/>
                          <a:cs typeface="+mn-cs"/>
                        </a:rPr>
                        <a:t>Full programme costs from £4400</a:t>
                      </a:r>
                    </a:p>
                    <a:p>
                      <a:pPr algn="ctr"/>
                      <a:r>
                        <a:rPr lang="en-GB" sz="1200" kern="1200">
                          <a:solidFill>
                            <a:schemeClr val="tx1"/>
                          </a:solidFill>
                          <a:effectLst/>
                          <a:latin typeface="+mn-lt"/>
                          <a:ea typeface="+mn-ea"/>
                          <a:cs typeface="+mn-cs"/>
                        </a:rPr>
                        <a:t> </a:t>
                      </a:r>
                    </a:p>
                    <a:p>
                      <a:pPr algn="ctr"/>
                      <a:r>
                        <a:rPr lang="en-GB" sz="1200" kern="1200">
                          <a:solidFill>
                            <a:schemeClr val="tx1"/>
                          </a:solidFill>
                          <a:effectLst/>
                          <a:latin typeface="+mn-lt"/>
                          <a:ea typeface="+mn-ea"/>
                          <a:cs typeface="+mn-cs"/>
                        </a:rPr>
                        <a:t>Optional:</a:t>
                      </a:r>
                    </a:p>
                    <a:p>
                      <a:pPr algn="ctr"/>
                      <a:r>
                        <a:rPr lang="en-GB" sz="1200" kern="1200">
                          <a:solidFill>
                            <a:schemeClr val="tx1"/>
                          </a:solidFill>
                          <a:effectLst/>
                          <a:latin typeface="+mn-lt"/>
                          <a:ea typeface="+mn-ea"/>
                          <a:cs typeface="+mn-cs"/>
                        </a:rPr>
                        <a:t>English - £900</a:t>
                      </a:r>
                    </a:p>
                    <a:p>
                      <a:pPr algn="ctr"/>
                      <a:r>
                        <a:rPr lang="en-GB" sz="1200" kern="1200">
                          <a:solidFill>
                            <a:schemeClr val="tx1"/>
                          </a:solidFill>
                          <a:effectLst/>
                          <a:latin typeface="+mn-lt"/>
                          <a:ea typeface="+mn-ea"/>
                          <a:cs typeface="+mn-cs"/>
                        </a:rPr>
                        <a:t>Maths £900</a:t>
                      </a: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Construction</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Construction Nurture Group - Award/Certificate/Diploma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Childcare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Childcare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CACHE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Healthcare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Healthcare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CACHE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Catering</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Catering</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NVQ</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City &amp;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137570"/>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Uniformed Public Services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Uniformed Public Services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9164875"/>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Motor Vehicle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Motor Vehicle E3 and 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9137058"/>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Engineering</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Engineering</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6293121"/>
                  </a:ext>
                </a:extLst>
              </a:tr>
              <a:tr h="607195">
                <a:tc>
                  <a:txBody>
                    <a:bodyPr/>
                    <a:lstStyle/>
                    <a:p>
                      <a:pPr algn="ctr">
                        <a:lnSpc>
                          <a:spcPct val="107000"/>
                        </a:lnSpc>
                        <a:spcAft>
                          <a:spcPts val="800"/>
                        </a:spcAft>
                      </a:pPr>
                      <a:r>
                        <a:rPr lang="en-GB"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 &amp; Business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 &amp; Business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5AA37DF4-CDC9-890A-2815-956FDBFAB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21" y="3683000"/>
            <a:ext cx="3672979" cy="909597"/>
          </a:xfrm>
          <a:prstGeom prst="rect">
            <a:avLst/>
          </a:prstGeom>
        </p:spPr>
      </p:pic>
    </p:spTree>
    <p:extLst>
      <p:ext uri="{BB962C8B-B14F-4D97-AF65-F5344CB8AC3E}">
        <p14:creationId xmlns:p14="http://schemas.microsoft.com/office/powerpoint/2010/main" val="2931976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r>
              <a:rPr lang="en-GB"/>
              <a:t>Eton Academy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018327" y="226537"/>
          <a:ext cx="3486076" cy="143891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462192">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GB" sz="1000" b="0" i="0" u="none" strike="noStrike">
                          <a:solidFill>
                            <a:srgbClr val="000000"/>
                          </a:solidFill>
                          <a:effectLst/>
                          <a:latin typeface="Arial" panose="020B0604020202020204" pitchFamily="34" charset="0"/>
                        </a:rPr>
                        <a:t>19 Waters Edge Business Park,</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Modwen Road, Salford Quays,</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Greater Manchester, M5 3EZ</a:t>
                      </a: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rPr>
                        <a:t> 0161 5131355</a:t>
                      </a: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rPr>
                        <a:t> 07908 550029</a:t>
                      </a: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hlinkClick r:id="rId2"/>
                        </a:rPr>
                        <a:t> admission@eton-academy.net</a:t>
                      </a:r>
                      <a:r>
                        <a:rPr lang="en-GB" sz="1000" b="0" i="0" u="none" strike="noStrike">
                          <a:solidFill>
                            <a:srgbClr val="000000"/>
                          </a:solidFill>
                          <a:effectLst/>
                          <a:latin typeface="Arial" panose="020B0604020202020204" pitchFamily="34" charset="0"/>
                        </a:rPr>
                        <a:t> </a:t>
                      </a: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sng" strike="noStrike">
                          <a:solidFill>
                            <a:srgbClr val="000000"/>
                          </a:solidFill>
                          <a:effectLst/>
                          <a:latin typeface="Arial" panose="020B0604020202020204" pitchFamily="34" charset="0"/>
                          <a:hlinkClick r:id="rId3"/>
                        </a:rPr>
                        <a:t> www.eton-academy.uk/</a:t>
                      </a:r>
                      <a:endParaRPr lang="en-GB" sz="1000" b="0" i="0" u="sng" strike="noStrike">
                        <a:solidFill>
                          <a:srgbClr val="000000"/>
                        </a:solidFill>
                        <a:effectLst/>
                        <a:latin typeface="Arial" panose="020B0604020202020204" pitchFamily="34" charset="0"/>
                      </a:endParaRP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502920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rPr>
                        <a:t>Daily pastoral check-ins Dedicated Wellbeing Officer providing 1:1 Support SENCO oversight of all pastoral and SEND needs with individualized support plans Trauma-informed, neurodiversity-affirming approach suitable for students with anxiety, ASD, ADHD, and demand avoidant profiles Flexible break systems allowing students to self-regulate with teacher support Home-school liaison with regular communication to parents/carers Mental health and wellbeing curriculum embedded across subjects Safe online environment with safeguarding protocols and constant supervision Graduated support approach including 1:1 transition support before small group integration.</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rPr>
                        <a:t>Eton Academy is an online alternative provision specialist in supporting students who have experienced school trauma, anxiety-based school refusal, or exclusion from mainstream settings. We deliver the full National Curriculum via live, interactive online lessons in small groups (typically 4-8 students) or 1:1 where appropriate. Our teachers are experienced in differentiating for diverse learning needs and building strong relationships with students who have previously disengaged from education. We recognize that students accessing alternative provision often have complex needs beyond academics. Our model integrates pastoral care, emotional literacy support, and SEND provision into daily teaching, ensuring every student feels safe, valued, and capable of success. We work collaboratively with local authorities, families, and other professionals (educational psychologists, therapists, social workers) to deliver holistic support tailored to each student's EHCP or individual needs. Our online model removes common barriers to engagement (transport, sensory overwhelm in buildings, peer anxiety) while maintaining the structure, routine, and relationships essential for learning.					</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 Local Authorities: Cost-effective alternative to traditional AP or independent specialist schools Quick placement start No geographical barriers - supports students across North Yorkshire Flexible commissioning: full-time, part-time, or short-term intervention packages Comprehensive reporting and progress monitoring Reduces NEET figures and supports students who cannot access building-based provision For Students: Access education from home in safe, familiar environment Small group or 1:1 teaching with high adult-to-student ratio Reduced anxiety triggers (no travel, peer pressure, sensory overwhelm)Builds confidence before potential reintegration to mainstream Maintains academic progress during periods of crisis or transition Personalized timetables accommodating appointments, therapy, or part-time hours For Families: Regular communication and partnership approach No transport required Flexible around family circumstances (medical appointments, caring responsibilities)Clear structure and routine supporting home life Professional support for parents navigating SEND/AP systems</a:t>
                      </a: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"Academic Progress: Students typically make measurable progress in English and Maths within first termKS2 students working toward age-related expectations or closing gaps in learningKS3/4 students progressing toward GCSEs Individualized curriculum allowing accelerated progress in strength areas Engagement &amp; Attendance: Average attendance rate of 85%+ Reduction in school refusal behaviours through gradual, supported engagement Increased student confidence and willingness to participate in learning Social &amp; Emotional Wellbeing: Improved self-regulation and emotional literacy skills Reduced anxiety around learning and adult interactions Development of positive relationships with education professionals Increased resilience and coping strategies Preparation for Next Steps: Supported transitions: reintegration to mainstream, progression to specialist provision, or post-16 pathways Students equipped with self-advocacy skills and understanding of their needs Families better equipped to support their child's educational journey SEND Support: Successful coordination of multi-agency support Individualized learning plans showing progress toward EHCP targetsSafeguarding:100% of students have current risk assessments and safety plans Effective liaison with social care, early help, and safeguarding teams Early identification and reporting of emerging concerns"						</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Tree>
    <p:extLst>
      <p:ext uri="{BB962C8B-B14F-4D97-AF65-F5344CB8AC3E}">
        <p14:creationId xmlns:p14="http://schemas.microsoft.com/office/powerpoint/2010/main" val="1848520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KS3 &amp; KS4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602998148"/>
              </p:ext>
            </p:extLst>
          </p:nvPr>
        </p:nvGraphicFramePr>
        <p:xfrm>
          <a:off x="4211272" y="187357"/>
          <a:ext cx="7424258" cy="4352744"/>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365695">
                  <a:extLst>
                    <a:ext uri="{9D8B030D-6E8A-4147-A177-3AD203B41FA5}">
                      <a16:colId xmlns:a16="http://schemas.microsoft.com/office/drawing/2014/main" val="101660423"/>
                    </a:ext>
                  </a:extLst>
                </a:gridCol>
                <a:gridCol w="776177">
                  <a:extLst>
                    <a:ext uri="{9D8B030D-6E8A-4147-A177-3AD203B41FA5}">
                      <a16:colId xmlns:a16="http://schemas.microsoft.com/office/drawing/2014/main" val="4075379119"/>
                    </a:ext>
                  </a:extLst>
                </a:gridCol>
                <a:gridCol w="853232">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641502">
                  <a:extLst>
                    <a:ext uri="{9D8B030D-6E8A-4147-A177-3AD203B41FA5}">
                      <a16:colId xmlns:a16="http://schemas.microsoft.com/office/drawing/2014/main" val="1100469419"/>
                    </a:ext>
                  </a:extLst>
                </a:gridCol>
                <a:gridCol w="641502">
                  <a:extLst>
                    <a:ext uri="{9D8B030D-6E8A-4147-A177-3AD203B41FA5}">
                      <a16:colId xmlns:a16="http://schemas.microsoft.com/office/drawing/2014/main" val="3492305429"/>
                    </a:ext>
                  </a:extLst>
                </a:gridCol>
                <a:gridCol w="641502">
                  <a:extLst>
                    <a:ext uri="{9D8B030D-6E8A-4147-A177-3AD203B41FA5}">
                      <a16:colId xmlns:a16="http://schemas.microsoft.com/office/drawing/2014/main" val="1381951424"/>
                    </a:ext>
                  </a:extLst>
                </a:gridCol>
              </a:tblGrid>
              <a:tr h="404615">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654479">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1087039">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Full-time KS2/KS3 </a:t>
                      </a:r>
                    </a:p>
                    <a:p>
                      <a:pPr algn="ctr" fontAlgn="ctr"/>
                      <a:r>
                        <a:rPr lang="en-GB" sz="1000" b="0" i="0" u="none" strike="noStrike">
                          <a:solidFill>
                            <a:srgbClr val="000000"/>
                          </a:solidFill>
                          <a:effectLst/>
                          <a:latin typeface="Arial" panose="020B0604020202020204" pitchFamily="34" charset="0"/>
                        </a:rPr>
                        <a:t>(English, maths, science, computing, history, geography, drama, art and design, PSHE)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KS2 or KS3 (Year 3-9)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£300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£150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1087039">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1:1 tuition services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National Curriculum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KS2 or KS3 (Year 3-9)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1119572">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Full-time KS4 working towards recognised GCSEs </a:t>
                      </a:r>
                    </a:p>
                    <a:p>
                      <a:pPr algn="ctr" fontAlgn="ctr"/>
                      <a:r>
                        <a:rPr lang="en-GB" sz="1000" b="0" i="0" u="none" strike="noStrike">
                          <a:solidFill>
                            <a:srgbClr val="000000"/>
                          </a:solidFill>
                          <a:effectLst/>
                          <a:latin typeface="Arial" panose="020B0604020202020204" pitchFamily="34" charset="0"/>
                        </a:rPr>
                        <a:t>(English, maths, biology, physics, chemistry, IT, environmental management, business, economics)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Cambridge international curriculum (can also work with others as requested)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KS4 </a:t>
                      </a:r>
                    </a:p>
                    <a:p>
                      <a:pPr algn="ctr" fontAlgn="ctr"/>
                      <a:r>
                        <a:rPr lang="en-GB" sz="1000" b="0" i="0" u="none" strike="noStrike">
                          <a:solidFill>
                            <a:srgbClr val="000000"/>
                          </a:solidFill>
                          <a:effectLst/>
                          <a:latin typeface="Arial" panose="020B0604020202020204" pitchFamily="34" charset="0"/>
                        </a:rPr>
                        <a:t>(year 10 and 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£300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£150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graphicFrame>
        <p:nvGraphicFramePr>
          <p:cNvPr id="2" name="Table 5">
            <a:extLst>
              <a:ext uri="{FF2B5EF4-FFF2-40B4-BE49-F238E27FC236}">
                <a16:creationId xmlns:a16="http://schemas.microsoft.com/office/drawing/2014/main" id="{13A055F9-A75E-43B5-B2C3-8BA47A94BE92}"/>
              </a:ext>
            </a:extLst>
          </p:cNvPr>
          <p:cNvGraphicFramePr>
            <a:graphicFrameLocks noGrp="1"/>
          </p:cNvGraphicFramePr>
          <p:nvPr>
            <p:ph idx="1"/>
          </p:nvPr>
        </p:nvGraphicFramePr>
        <p:xfrm>
          <a:off x="336908" y="5043764"/>
          <a:ext cx="2498759" cy="727116"/>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84944">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42172">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July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160739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378683" y="337307"/>
            <a:ext cx="3883169" cy="707462"/>
          </a:xfrm>
        </p:spPr>
        <p:txBody>
          <a:bodyPr>
            <a:normAutofit fontScale="90000"/>
          </a:bodyPr>
          <a:lstStyle/>
          <a:p>
            <a:pPr algn="ctr"/>
            <a:r>
              <a:rPr lang="en-GB"/>
              <a:t>Evolve Sports Academy Ltd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638129313"/>
              </p:ext>
            </p:extLst>
          </p:nvPr>
        </p:nvGraphicFramePr>
        <p:xfrm>
          <a:off x="4352962" y="107457"/>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000" b="0" kern="1200">
                          <a:solidFill>
                            <a:schemeClr val="tx1"/>
                          </a:solidFill>
                          <a:effectLst/>
                          <a:latin typeface="+mn-lt"/>
                          <a:ea typeface="+mn-ea"/>
                          <a:cs typeface="+mn-cs"/>
                        </a:rPr>
                        <a:t>Middlesbrough Sports Village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07305 617777</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Michael Snaith</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michaelsnaith@evolvesportsacademy.com</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hlinkClick r:id="rId3"/>
                        </a:rPr>
                        <a:t>Evolve Sports Academy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pic>
        <p:nvPicPr>
          <p:cNvPr id="4" name="Picture 3">
            <a:extLst>
              <a:ext uri="{FF2B5EF4-FFF2-40B4-BE49-F238E27FC236}">
                <a16:creationId xmlns:a16="http://schemas.microsoft.com/office/drawing/2014/main" id="{805B9D6B-9AF3-96F8-28F5-A4E5BC5BED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0588" y="107457"/>
            <a:ext cx="3095625" cy="151765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DEBF8548-7864-CC8B-69A7-460FC8FE9864}"/>
              </a:ext>
            </a:extLst>
          </p:cNvPr>
          <p:cNvSpPr/>
          <p:nvPr/>
        </p:nvSpPr>
        <p:spPr>
          <a:xfrm>
            <a:off x="282430" y="136665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6">
            <a:extLst>
              <a:ext uri="{FF2B5EF4-FFF2-40B4-BE49-F238E27FC236}">
                <a16:creationId xmlns:a16="http://schemas.microsoft.com/office/drawing/2014/main" id="{DA64E988-FF7A-D445-98EF-F3024A1E040C}"/>
              </a:ext>
            </a:extLst>
          </p:cNvPr>
          <p:cNvGraphicFramePr>
            <a:graphicFrameLocks noGrp="1"/>
          </p:cNvGraphicFramePr>
          <p:nvPr>
            <p:extLst>
              <p:ext uri="{D42A27DB-BD31-4B8C-83A1-F6EECF244321}">
                <p14:modId xmlns:p14="http://schemas.microsoft.com/office/powerpoint/2010/main" val="1218150170"/>
              </p:ext>
            </p:extLst>
          </p:nvPr>
        </p:nvGraphicFramePr>
        <p:xfrm>
          <a:off x="282430" y="2118619"/>
          <a:ext cx="11627140" cy="289560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rPr>
                        <a:t>Evolve Sports Academy is focused on improving, supporting and inspiring young people. We will do this by delivering a personalised curriculum that is able to meet the needs of all pupils. Evolve Sports Academy have a qualified team of PGCE trained teachers who have experience of working with disengaged young people. We take pride on our communication and the relationships we develop with pupils, schools, parents and carers. </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rPr>
                        <a:t>Evolve Sports Academy is an alternative education sports coaching programme. Using sport as a tool, we deliver qualifications in BTEC Sport and Functional Skills to secondary school students who have been excluded / at risk of exclusion from school. Alongside delivering academic qualifications, we have a specific focus on developing young people with fundamental life skills. Our aim is to create an environment where each individual student can achieve their full potential. </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Evolve Sports Academy's service includes: -A fun, safe learning environment / A staff to student ratio of 1:4 / Daily attendance updates / Daily or weekly progress reports to schools / Half-termly reports to schools / Weekly phone calls home to parents and carers / Weekly homework tasks / Regular guest speakers to provide information and inspire young people. </a:t>
                      </a: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Evolve Sports Academy's outcomes include: Positive improvement in attendance / 95% of pupils achieving qualifications in Sports Leadership, Maths and English / A focus on SMSC and life skills / Supporting pupils with post 16 destinations / A foundation which supports young people with business ideas  / A foundation that provides free educational and sporting opportunities in the community / An ‘Alternative Education Football League’ for pupils to participate in / A half-termly ‘Rewards Day’ to celebrate the success of pupils. </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Tree>
    <p:extLst>
      <p:ext uri="{BB962C8B-B14F-4D97-AF65-F5344CB8AC3E}">
        <p14:creationId xmlns:p14="http://schemas.microsoft.com/office/powerpoint/2010/main" val="42670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620171207"/>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KS3 &amp; KS4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573401961"/>
              </p:ext>
            </p:extLst>
          </p:nvPr>
        </p:nvGraphicFramePr>
        <p:xfrm>
          <a:off x="4211272" y="187357"/>
          <a:ext cx="7424258" cy="3637660"/>
        </p:xfrm>
        <a:graphic>
          <a:graphicData uri="http://schemas.openxmlformats.org/drawingml/2006/table">
            <a:tbl>
              <a:tblPr firstRow="1" firstCol="1" bandRow="1">
                <a:tableStyleId>{5C22544A-7EE6-4342-B048-85BDC9FD1C3A}</a:tableStyleId>
              </a:tblPr>
              <a:tblGrid>
                <a:gridCol w="970328">
                  <a:extLst>
                    <a:ext uri="{9D8B030D-6E8A-4147-A177-3AD203B41FA5}">
                      <a16:colId xmlns:a16="http://schemas.microsoft.com/office/drawing/2014/main" val="2322091402"/>
                    </a:ext>
                  </a:extLst>
                </a:gridCol>
                <a:gridCol w="2460771">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838899">
                  <a:extLst>
                    <a:ext uri="{9D8B030D-6E8A-4147-A177-3AD203B41FA5}">
                      <a16:colId xmlns:a16="http://schemas.microsoft.com/office/drawing/2014/main" val="156711862"/>
                    </a:ext>
                  </a:extLst>
                </a:gridCol>
                <a:gridCol w="774700">
                  <a:extLst>
                    <a:ext uri="{9D8B030D-6E8A-4147-A177-3AD203B41FA5}">
                      <a16:colId xmlns:a16="http://schemas.microsoft.com/office/drawing/2014/main" val="1317198635"/>
                    </a:ext>
                  </a:extLst>
                </a:gridCol>
                <a:gridCol w="1716830">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Sports Leadership</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2 in Community Sports Leadership</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Sports Leadership</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algn="ctr" defTabSz="914400" rtl="0" eaLnBrk="1" latinLnBrk="0" hangingPunct="1">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£117.50 (full academic year) or £165 (half-term to half-term)</a:t>
                      </a:r>
                      <a:endParaRPr lang="en-GB" sz="12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Pearson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Pearson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pic>
        <p:nvPicPr>
          <p:cNvPr id="2" name="Picture 1">
            <a:extLst>
              <a:ext uri="{FF2B5EF4-FFF2-40B4-BE49-F238E27FC236}">
                <a16:creationId xmlns:a16="http://schemas.microsoft.com/office/drawing/2014/main" id="{0B338468-7D54-0D61-99BF-7019D113F2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470" y="3152775"/>
            <a:ext cx="3095625" cy="1517650"/>
          </a:xfrm>
          <a:prstGeom prst="rect">
            <a:avLst/>
          </a:prstGeom>
        </p:spPr>
      </p:pic>
      <p:graphicFrame>
        <p:nvGraphicFramePr>
          <p:cNvPr id="3" name="Table 5">
            <a:extLst>
              <a:ext uri="{FF2B5EF4-FFF2-40B4-BE49-F238E27FC236}">
                <a16:creationId xmlns:a16="http://schemas.microsoft.com/office/drawing/2014/main" id="{41F73753-1E8A-4D82-0BDA-67C0CE03BCEE}"/>
              </a:ext>
            </a:extLst>
          </p:cNvPr>
          <p:cNvGraphicFramePr>
            <a:graphicFrameLocks noGrp="1"/>
          </p:cNvGraphicFramePr>
          <p:nvPr>
            <p:ph idx="1"/>
            <p:extLst>
              <p:ext uri="{D42A27DB-BD31-4B8C-83A1-F6EECF244321}">
                <p14:modId xmlns:p14="http://schemas.microsoft.com/office/powerpoint/2010/main" val="3405164543"/>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374805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2" y="592261"/>
            <a:ext cx="3739127" cy="707462"/>
          </a:xfrm>
        </p:spPr>
        <p:txBody>
          <a:bodyPr>
            <a:normAutofit fontScale="90000"/>
          </a:bodyPr>
          <a:lstStyle/>
          <a:p>
            <a:r>
              <a:rPr lang="en-GB"/>
              <a:t>Farm Education Ltd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611983852"/>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kern="1200">
                          <a:solidFill>
                            <a:schemeClr val="tx1"/>
                          </a:solidFill>
                          <a:effectLst/>
                          <a:latin typeface="+mn-lt"/>
                          <a:ea typeface="+mn-ea"/>
                          <a:cs typeface="+mn-cs"/>
                        </a:rPr>
                        <a:t>Hill Top Farm, Ilton, Masham, Ripon, North Yorkshire, HG4 4JY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01765 688674</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Rob Middleton</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rob@farmadventure.co.uk</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www.farmeducation.co.uk</a:t>
                      </a:r>
                      <a:r>
                        <a:rPr lang="en-GB" sz="10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175797470"/>
              </p:ext>
            </p:extLst>
          </p:nvPr>
        </p:nvGraphicFramePr>
        <p:xfrm>
          <a:off x="282430" y="2229291"/>
          <a:ext cx="11627140" cy="1537716"/>
        </p:xfrm>
        <a:graphic>
          <a:graphicData uri="http://schemas.openxmlformats.org/drawingml/2006/table">
            <a:tbl>
              <a:tblPr firstRow="1" bandRow="1">
                <a:tableStyleId>{5C22544A-7EE6-4342-B048-85BDC9FD1C3A}</a:tableStyleId>
              </a:tblPr>
              <a:tblGrid>
                <a:gridCol w="11627140">
                  <a:extLst>
                    <a:ext uri="{9D8B030D-6E8A-4147-A177-3AD203B41FA5}">
                      <a16:colId xmlns:a16="http://schemas.microsoft.com/office/drawing/2014/main" val="296554612"/>
                    </a:ext>
                  </a:extLst>
                </a:gridCol>
              </a:tblGrid>
              <a:tr h="233554">
                <a:tc>
                  <a:txBody>
                    <a:bodyPr/>
                    <a:lstStyle/>
                    <a:p>
                      <a:r>
                        <a:rPr lang="en-GB" sz="14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400" kern="1200">
                          <a:solidFill>
                            <a:schemeClr val="dk1"/>
                          </a:solidFill>
                          <a:effectLst/>
                          <a:latin typeface="+mn-lt"/>
                          <a:ea typeface="+mn-ea"/>
                          <a:cs typeface="+mn-cs"/>
                        </a:rPr>
                        <a:t>We are a working farm at the foot of the Yorkshire Dales near Masham. We have commercial scale calf rearing and breeding sheep enterprises. Students with an interest in the outdoors and hands on farming tasks are welcome to attend in order to gain practical experience, backed up by an appropriate City &amp; Guilds qualification. Students will gain skills in areas such as animal husbandry, welfare and handling; machinery maintenance and general farm maintenance and construction.</a:t>
                      </a:r>
                      <a:endParaRPr lang="en-GB" sz="1400" kern="1200">
                        <a:solidFill>
                          <a:schemeClr val="tx1"/>
                        </a:solidFill>
                        <a:effectLst/>
                        <a:latin typeface="Calibri" panose="020F0502020204030204" pitchFamily="34" charset="0"/>
                        <a:ea typeface="+mn-ea"/>
                        <a:cs typeface="Times New Roman" panose="02020603050405020304" pitchFamily="18" charset="0"/>
                      </a:endParaRPr>
                    </a:p>
                    <a:p>
                      <a:pPr>
                        <a:lnSpc>
                          <a:spcPct val="107000"/>
                        </a:lnSpc>
                        <a:spcAft>
                          <a:spcPts val="800"/>
                        </a:spcAft>
                      </a:pPr>
                      <a:endParaRPr lang="en-GB" sz="14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D50F3072-B7E4-3342-4E87-0067988A15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442" y="265480"/>
            <a:ext cx="2263458" cy="119731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6AD9237-EDDD-21A8-0AEA-93192639E3EF}"/>
              </a:ext>
            </a:extLst>
          </p:cNvPr>
          <p:cNvSpPr/>
          <p:nvPr/>
        </p:nvSpPr>
        <p:spPr>
          <a:xfrm>
            <a:off x="282430" y="163213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58772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903715828"/>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842031304"/>
              </p:ext>
            </p:extLst>
          </p:nvPr>
        </p:nvGraphicFramePr>
        <p:xfrm>
          <a:off x="4211272" y="187357"/>
          <a:ext cx="7424258" cy="2715444"/>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Outdoor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Land Based Studies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City &amp;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cs typeface="Calibri" panose="020F0502020204030204" pitchFamily="34" charset="0"/>
                        </a:rPr>
                        <a:t>£200 per group (maximum 8 students)</a:t>
                      </a:r>
                      <a:endParaRPr lang="en-GB" sz="12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Outdoor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Agriculture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City &amp;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cs typeface="Calibri" panose="020F0502020204030204" pitchFamily="34" charset="0"/>
                        </a:rPr>
                        <a:t>£200 per group (maximum 8 students) </a:t>
                      </a:r>
                      <a:endParaRPr lang="en-GB" sz="12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pic>
        <p:nvPicPr>
          <p:cNvPr id="2" name="Picture 1">
            <a:extLst>
              <a:ext uri="{FF2B5EF4-FFF2-40B4-BE49-F238E27FC236}">
                <a16:creationId xmlns:a16="http://schemas.microsoft.com/office/drawing/2014/main" id="{E7AC88DF-7E18-2DF4-27D8-4DE5D930B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981" y="3256249"/>
            <a:ext cx="2421283" cy="1280795"/>
          </a:xfrm>
          <a:prstGeom prst="rect">
            <a:avLst/>
          </a:prstGeom>
        </p:spPr>
      </p:pic>
      <p:graphicFrame>
        <p:nvGraphicFramePr>
          <p:cNvPr id="3" name="Table 5">
            <a:extLst>
              <a:ext uri="{FF2B5EF4-FFF2-40B4-BE49-F238E27FC236}">
                <a16:creationId xmlns:a16="http://schemas.microsoft.com/office/drawing/2014/main" id="{C2AEC406-246F-EA4F-0686-EFBC3FE0385C}"/>
              </a:ext>
            </a:extLst>
          </p:cNvPr>
          <p:cNvGraphicFramePr>
            <a:graphicFrameLocks noGrp="1"/>
          </p:cNvGraphicFramePr>
          <p:nvPr>
            <p:ph idx="1"/>
            <p:extLst>
              <p:ext uri="{D42A27DB-BD31-4B8C-83A1-F6EECF244321}">
                <p14:modId xmlns:p14="http://schemas.microsoft.com/office/powerpoint/2010/main" val="341399148"/>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a:solidFill>
                            <a:schemeClr val="tx1"/>
                          </a:solidFill>
                          <a:effectLst/>
                          <a:latin typeface="Calibri"/>
                          <a:ea typeface="Calibri"/>
                          <a:cs typeface="Times New Roman"/>
                        </a:rPr>
                        <a:t>May 2025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2578400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271622"/>
            <a:ext cx="3553754" cy="707462"/>
          </a:xfrm>
        </p:spPr>
        <p:txBody>
          <a:bodyPr>
            <a:normAutofit fontScale="90000"/>
          </a:bodyPr>
          <a:lstStyle/>
          <a:p>
            <a:r>
              <a:rPr lang="en-GB"/>
              <a:t>First Class Learning</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652236097"/>
              </p:ext>
            </p:extLst>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latinLnBrk="0" hangingPunct="1">
                        <a:lnSpc>
                          <a:spcPct val="107000"/>
                        </a:lnSpc>
                        <a:spcAft>
                          <a:spcPts val="800"/>
                        </a:spcAft>
                      </a:pPr>
                      <a:r>
                        <a:rPr lang="en-GB" sz="1000" b="0" kern="1200">
                          <a:solidFill>
                            <a:schemeClr val="tx1"/>
                          </a:solidFill>
                          <a:effectLst/>
                          <a:latin typeface="+mn-lt"/>
                          <a:ea typeface="+mn-ea"/>
                          <a:cs typeface="+mn-cs"/>
                        </a:rPr>
                        <a:t>6 </a:t>
                      </a:r>
                      <a:r>
                        <a:rPr lang="en-GB" sz="1000" b="0" kern="1200" err="1">
                          <a:solidFill>
                            <a:schemeClr val="tx1"/>
                          </a:solidFill>
                          <a:effectLst/>
                          <a:latin typeface="+mn-lt"/>
                          <a:ea typeface="+mn-ea"/>
                          <a:cs typeface="+mn-cs"/>
                        </a:rPr>
                        <a:t>Houndgate</a:t>
                      </a:r>
                      <a:r>
                        <a:rPr lang="en-GB" sz="1000" b="0" kern="1200">
                          <a:solidFill>
                            <a:schemeClr val="tx1"/>
                          </a:solidFill>
                          <a:effectLst/>
                          <a:latin typeface="+mn-lt"/>
                          <a:ea typeface="+mn-ea"/>
                          <a:cs typeface="+mn-cs"/>
                        </a:rPr>
                        <a:t>, Darlington DL1 5RF</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0">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fontAlgn="ctr" latinLnBrk="0" hangingPunct="1">
                        <a:lnSpc>
                          <a:spcPct val="107000"/>
                        </a:lnSpc>
                        <a:spcAft>
                          <a:spcPts val="800"/>
                        </a:spcAft>
                      </a:pPr>
                      <a:r>
                        <a:rPr lang="en-GB" sz="1000" b="0" kern="1200">
                          <a:solidFill>
                            <a:schemeClr val="tx1"/>
                          </a:solidFill>
                          <a:effectLst/>
                          <a:latin typeface="+mn-lt"/>
                          <a:ea typeface="+mn-ea"/>
                          <a:cs typeface="+mn-cs"/>
                        </a:rPr>
                        <a:t>  07702 841915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latinLnBrk="0" hangingPunct="1">
                        <a:lnSpc>
                          <a:spcPct val="107000"/>
                        </a:lnSpc>
                        <a:spcAft>
                          <a:spcPts val="800"/>
                        </a:spcAft>
                      </a:pPr>
                      <a:r>
                        <a:rPr lang="en-GB" sz="1000" b="0" kern="1200">
                          <a:solidFill>
                            <a:schemeClr val="tx1"/>
                          </a:solidFill>
                          <a:effectLst/>
                          <a:latin typeface="+mn-lt"/>
                          <a:ea typeface="+mn-ea"/>
                          <a:cs typeface="+mn-cs"/>
                        </a:rPr>
                        <a:t>Emma Orton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50" b="0" i="0" u="sng" strike="noStrike">
                          <a:solidFill>
                            <a:srgbClr val="0563C1"/>
                          </a:solidFill>
                          <a:effectLst/>
                          <a:latin typeface="Arial" panose="020B0604020202020204" pitchFamily="34" charset="0"/>
                          <a:hlinkClick r:id="rId2"/>
                        </a:rPr>
                        <a:t>darlington@firstclasslearning.co.uk</a:t>
                      </a:r>
                      <a:endParaRPr lang="en-GB" sz="105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100" b="0" i="0" u="sng" strike="noStrike">
                          <a:solidFill>
                            <a:srgbClr val="0563C1"/>
                          </a:solidFill>
                          <a:effectLst/>
                          <a:latin typeface="Arial" panose="020B0604020202020204" pitchFamily="34" charset="0"/>
                        </a:rPr>
                        <a:t> </a:t>
                      </a:r>
                      <a:r>
                        <a:rPr lang="en-GB" sz="1100">
                          <a:hlinkClick r:id="rId3"/>
                        </a:rPr>
                        <a:t>Darlington Tuition Centre | First Class Learning</a:t>
                      </a:r>
                      <a:endParaRPr lang="en-GB" sz="11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sp>
        <p:nvSpPr>
          <p:cNvPr id="3" name="Action Button: Go Home 2">
            <a:hlinkClick r:id="rId4" action="ppaction://hlinksldjump" highlightClick="1"/>
            <a:extLst>
              <a:ext uri="{FF2B5EF4-FFF2-40B4-BE49-F238E27FC236}">
                <a16:creationId xmlns:a16="http://schemas.microsoft.com/office/drawing/2014/main" id="{59987EE8-5B8A-CE44-10EB-C968353709AE}"/>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F1923811-21D9-83B5-FA7A-C600B33DE3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56651" y="36076"/>
            <a:ext cx="1594885" cy="1610741"/>
          </a:xfrm>
          <a:prstGeom prst="rect">
            <a:avLst/>
          </a:prstGeom>
        </p:spPr>
      </p:pic>
      <p:graphicFrame>
        <p:nvGraphicFramePr>
          <p:cNvPr id="8" name="Table 6">
            <a:extLst>
              <a:ext uri="{FF2B5EF4-FFF2-40B4-BE49-F238E27FC236}">
                <a16:creationId xmlns:a16="http://schemas.microsoft.com/office/drawing/2014/main" id="{80012234-826A-FB79-4E1D-AA1A43AFF6B6}"/>
              </a:ext>
            </a:extLst>
          </p:cNvPr>
          <p:cNvGraphicFramePr>
            <a:graphicFrameLocks noGrp="1"/>
          </p:cNvGraphicFramePr>
          <p:nvPr>
            <p:extLst>
              <p:ext uri="{D42A27DB-BD31-4B8C-83A1-F6EECF244321}">
                <p14:modId xmlns:p14="http://schemas.microsoft.com/office/powerpoint/2010/main" val="1616999145"/>
              </p:ext>
            </p:extLst>
          </p:nvPr>
        </p:nvGraphicFramePr>
        <p:xfrm>
          <a:off x="209726" y="1759391"/>
          <a:ext cx="11627140" cy="3511169"/>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a:solidFill>
                            <a:schemeClr val="dk1"/>
                          </a:solidFill>
                          <a:effectLst/>
                          <a:latin typeface="+mn-lt"/>
                          <a:ea typeface="+mn-ea"/>
                          <a:cs typeface="+mn-cs"/>
                        </a:rPr>
                        <a:t>The Mindful Mondays programme supports the wellbeing of home-educated children through a range of creative, practical and reflective activities to increase confidence, improve communication, develop teamworking skills and enhance motivation.</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a:solidFill>
                            <a:schemeClr val="dk1"/>
                          </a:solidFill>
                          <a:effectLst/>
                          <a:latin typeface="+mn-lt"/>
                          <a:ea typeface="+mn-ea"/>
                          <a:cs typeface="+mn-cs"/>
                        </a:rPr>
                        <a:t>At the Darlington Learning Centre we offer a range of provision both in-centre and online for learners of all ages and abilities. National Curriculum-based tuition in English, maths and science is provided for Early Years through to Functional Skills and GCSE level.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a:solidFill>
                          <a:schemeClr val="dk1"/>
                        </a:solidFill>
                        <a:effectLst/>
                        <a:latin typeface="+mn-lt"/>
                        <a:ea typeface="+mn-ea"/>
                        <a:cs typeface="+mn-cs"/>
                      </a:endParaRPr>
                    </a:p>
                    <a:p>
                      <a:r>
                        <a:rPr lang="en-GB" sz="1000" kern="1200">
                          <a:solidFill>
                            <a:schemeClr val="dk1"/>
                          </a:solidFill>
                          <a:effectLst/>
                          <a:latin typeface="+mn-lt"/>
                          <a:ea typeface="+mn-ea"/>
                          <a:cs typeface="+mn-cs"/>
                        </a:rPr>
                        <a:t>The Day-to-Day English programme supports learners who do not use English as their first language, to develop everyday conversational and written English skills for learning, work and everyday life. </a:t>
                      </a:r>
                    </a:p>
                    <a:p>
                      <a:endParaRPr lang="en-GB" sz="1000" kern="1200">
                        <a:solidFill>
                          <a:schemeClr val="dk1"/>
                        </a:solidFill>
                        <a:effectLst/>
                        <a:latin typeface="+mn-lt"/>
                        <a:ea typeface="+mn-ea"/>
                        <a:cs typeface="+mn-cs"/>
                      </a:endParaRPr>
                    </a:p>
                    <a:p>
                      <a:r>
                        <a:rPr lang="en-GB" sz="1000" kern="1200">
                          <a:solidFill>
                            <a:schemeClr val="dk1"/>
                          </a:solidFill>
                          <a:effectLst/>
                          <a:latin typeface="+mn-lt"/>
                          <a:ea typeface="+mn-ea"/>
                          <a:cs typeface="+mn-cs"/>
                        </a:rPr>
                        <a:t>Basic computing skills, CV and personal statement writing, application forms and interview preparation is also offered. </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Darlington Learning Centre, which is conveniently located in Darlington town centre, provides a supportive and nurturing learning environment enabling students to gain confidence, bridge gaps and develop knowledge. First Class Learning’s individualised programmes, which are focussed on the National Curriculum delivered via a range of worksheet, computer and textbook activities. promote independent learning and study skills. </a:t>
                      </a: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First Class Learning’s Skills for Success Unit Award Scheme programme provides AQA accredited units on a wide range of life skills, employability skills, English, maths and science which certifies that learners have demonstrated achievable steps towards Functional Skills, GCSEs and lifelong learning. </a:t>
                      </a:r>
                    </a:p>
                    <a:p>
                      <a:endParaRPr lang="en-GB" sz="1000" kern="1200">
                        <a:solidFill>
                          <a:schemeClr val="dk1"/>
                        </a:solidFill>
                        <a:effectLst/>
                        <a:latin typeface="+mn-lt"/>
                        <a:ea typeface="+mn-ea"/>
                        <a:cs typeface="+mn-cs"/>
                      </a:endParaRPr>
                    </a:p>
                    <a:p>
                      <a:r>
                        <a:rPr lang="en-GB" sz="1000" kern="1200">
                          <a:solidFill>
                            <a:schemeClr val="dk1"/>
                          </a:solidFill>
                          <a:effectLst/>
                          <a:latin typeface="+mn-lt"/>
                          <a:ea typeface="+mn-ea"/>
                          <a:cs typeface="+mn-cs"/>
                        </a:rPr>
                        <a:t>First Class Learning is an approved exam centre for Functional Skills in maths and English.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Tree>
    <p:extLst>
      <p:ext uri="{BB962C8B-B14F-4D97-AF65-F5344CB8AC3E}">
        <p14:creationId xmlns:p14="http://schemas.microsoft.com/office/powerpoint/2010/main" val="2202204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805425573"/>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 to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787595963"/>
              </p:ext>
            </p:extLst>
          </p:nvPr>
        </p:nvGraphicFramePr>
        <p:xfrm>
          <a:off x="4211272" y="187357"/>
          <a:ext cx="7424258" cy="4446992"/>
        </p:xfrm>
        <a:graphic>
          <a:graphicData uri="http://schemas.openxmlformats.org/drawingml/2006/table">
            <a:tbl>
              <a:tblPr firstRow="1" firstCol="1" bandRow="1">
                <a:tableStyleId>{5C22544A-7EE6-4342-B048-85BDC9FD1C3A}</a:tableStyleId>
              </a:tblPr>
              <a:tblGrid>
                <a:gridCol w="915532">
                  <a:extLst>
                    <a:ext uri="{9D8B030D-6E8A-4147-A177-3AD203B41FA5}">
                      <a16:colId xmlns:a16="http://schemas.microsoft.com/office/drawing/2014/main" val="2322091402"/>
                    </a:ext>
                  </a:extLst>
                </a:gridCol>
                <a:gridCol w="2515567">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Mindful Mondays Wellbeing</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per session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English/maths/science tuition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KS1-KS4</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 per session</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English or Maths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(online course and exam)</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L1/L2</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Total £380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fontAlgn="ctr"/>
                      <a:endParaRPr lang="en-GB" sz="10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for Success Unit Award Scheme</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AQA</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KS2-KS4</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 registration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£6-£13 per unit</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graphicFrame>
        <p:nvGraphicFramePr>
          <p:cNvPr id="2" name="Table 5">
            <a:extLst>
              <a:ext uri="{FF2B5EF4-FFF2-40B4-BE49-F238E27FC236}">
                <a16:creationId xmlns:a16="http://schemas.microsoft.com/office/drawing/2014/main" id="{BC191310-31C7-4C2C-3A84-FFC76617AD81}"/>
              </a:ext>
            </a:extLst>
          </p:cNvPr>
          <p:cNvGraphicFramePr>
            <a:graphicFrameLocks noGrp="1"/>
          </p:cNvGraphicFramePr>
          <p:nvPr>
            <p:ph idx="1"/>
            <p:extLst>
              <p:ext uri="{D42A27DB-BD31-4B8C-83A1-F6EECF244321}">
                <p14:modId xmlns:p14="http://schemas.microsoft.com/office/powerpoint/2010/main" val="210664070"/>
              </p:ext>
            </p:extLst>
          </p:nvPr>
        </p:nvGraphicFramePr>
        <p:xfrm>
          <a:off x="336908" y="5050742"/>
          <a:ext cx="2498759" cy="734458"/>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38218">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00639">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August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6" name="Picture 5">
            <a:extLst>
              <a:ext uri="{FF2B5EF4-FFF2-40B4-BE49-F238E27FC236}">
                <a16:creationId xmlns:a16="http://schemas.microsoft.com/office/drawing/2014/main" id="{D61E4AED-05CA-976E-FF50-AE00526845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297" y="2783117"/>
            <a:ext cx="1594885" cy="1610741"/>
          </a:xfrm>
          <a:prstGeom prst="rect">
            <a:avLst/>
          </a:prstGeom>
        </p:spPr>
      </p:pic>
    </p:spTree>
    <p:extLst>
      <p:ext uri="{BB962C8B-B14F-4D97-AF65-F5344CB8AC3E}">
        <p14:creationId xmlns:p14="http://schemas.microsoft.com/office/powerpoint/2010/main" val="1682252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r>
              <a:rPr lang="en-GB"/>
              <a:t>Forest Quest</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Venue: </a:t>
                      </a:r>
                      <a:r>
                        <a:rPr lang="en-GB"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Dodholm</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Wood, Huby (near Easingwold)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07519 340220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Andrew Garner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andrew1garner@outlook.com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www.forestquest.co.uk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nvGraphicFramePr>
        <p:xfrm>
          <a:off x="209726" y="1759391"/>
          <a:ext cx="11627140" cy="3432556"/>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7">
                <a:tc gridSpan="2">
                  <a:txBody>
                    <a:bodyPr/>
                    <a:lstStyle/>
                    <a:p>
                      <a:pPr lvl="0">
                        <a:buNone/>
                      </a:pPr>
                      <a:r>
                        <a:rPr lang="en-GB" sz="1000">
                          <a:solidFill>
                            <a:schemeClr val="tx1"/>
                          </a:solidFill>
                        </a:rPr>
                        <a:t>Brief overview of service offered: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3751555033"/>
                  </a:ext>
                </a:extLst>
              </a:tr>
              <a:tr h="237188">
                <a:tc gridSpan="2">
                  <a:txBody>
                    <a:bodyPr/>
                    <a:lstStyle/>
                    <a:p>
                      <a:pPr lvl="0">
                        <a:buNone/>
                      </a:pPr>
                      <a:r>
                        <a:rPr lang="en-GB" sz="1000">
                          <a:solidFill>
                            <a:schemeClr val="tx1"/>
                          </a:solidFill>
                        </a:rPr>
                        <a:t>Provision of forest school.  Located in a superb woodland setting, Forest Quest provides a wide range of outdoor activities designed to encourage children to develop practical skills in those activities they enjoy most. </a:t>
                      </a: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tc hMerge="1">
                  <a:txBody>
                    <a:bodyPr/>
                    <a:lstStyle/>
                    <a:p>
                      <a:endParaRPr lang="en-GB"/>
                    </a:p>
                  </a:txBody>
                  <a:tcPr/>
                </a:tc>
                <a:extLst>
                  <a:ext uri="{0D108BD9-81ED-4DB2-BD59-A6C34878D82A}">
                    <a16:rowId xmlns:a16="http://schemas.microsoft.com/office/drawing/2014/main" val="4004107698"/>
                  </a:ext>
                </a:extLst>
              </a:tr>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rPr>
                        <a:t>Support from experienced Forest School Leaders with low participant numbers ensuring individual participants are encouraged to develop holistically.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rPr>
                        <a:t>Half day and whole day sessions available with small groups of children. Activities based on bushcraft skills pursuing individual interests.  Learning and development based on the forest school principles.  There is no set curriculum and activities are geared to the competence, experience and age of attendees.  Prices below are per child.  Half day sessions are 2.5 hours.  Whole day sessions are 5 hours.  Current provision is available on limited days per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Learning and developing a range of useful life skills.</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Opportunity to socialise with other children in a relaxed environment.</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Healthy, tranquil natural outdoor environment.</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Physical activity.</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No set curriculum.</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Child led activities..</a:t>
                      </a:r>
                    </a:p>
                    <a:p>
                      <a:pPr>
                        <a:lnSpc>
                          <a:spcPct val="107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recognised outcomes of Forest School:</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Increased self-esteem and self-confidence. </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Improved social and communication skills. </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Improved fine motor skills. </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Improved motivation and concentration. </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Increased understanding of the environment. </a:t>
                      </a:r>
                    </a:p>
                    <a:p>
                      <a:pPr>
                        <a:lnSpc>
                          <a:spcPct val="107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Mental and physical health improvements.</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a:extLst>
              <a:ext uri="{FF2B5EF4-FFF2-40B4-BE49-F238E27FC236}">
                <a16:creationId xmlns:a16="http://schemas.microsoft.com/office/drawing/2014/main" id="{DB2E95FC-7524-8515-D9D2-C5871AF6F1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343" y="266692"/>
            <a:ext cx="2155371" cy="1294171"/>
          </a:xfrm>
          <a:prstGeom prst="rect">
            <a:avLst/>
          </a:prstGeom>
        </p:spPr>
      </p:pic>
    </p:spTree>
    <p:extLst>
      <p:ext uri="{BB962C8B-B14F-4D97-AF65-F5344CB8AC3E}">
        <p14:creationId xmlns:p14="http://schemas.microsoft.com/office/powerpoint/2010/main" val="40430587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 and KS2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nvGraphicFramePr>
        <p:xfrm>
          <a:off x="4211272" y="187357"/>
          <a:ext cx="7424258" cy="534098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Forest School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Development of skills and understanding of bushcraft, survival, traditional crafts and nature based activities.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graphicFrame>
        <p:nvGraphicFramePr>
          <p:cNvPr id="3" name="Table 5">
            <a:extLst>
              <a:ext uri="{FF2B5EF4-FFF2-40B4-BE49-F238E27FC236}">
                <a16:creationId xmlns:a16="http://schemas.microsoft.com/office/drawing/2014/main" id="{32530EE1-79FF-E6C6-896E-5677CFBE066B}"/>
              </a:ext>
            </a:extLst>
          </p:cNvPr>
          <p:cNvGraphicFramePr>
            <a:graphicFrameLocks noGrp="1"/>
          </p:cNvGraphicFramePr>
          <p:nvPr>
            <p:ph idx="1"/>
            <p:extLst>
              <p:ext uri="{D42A27DB-BD31-4B8C-83A1-F6EECF244321}">
                <p14:modId xmlns:p14="http://schemas.microsoft.com/office/powerpoint/2010/main" val="2944604128"/>
              </p:ext>
            </p:extLst>
          </p:nvPr>
        </p:nvGraphicFramePr>
        <p:xfrm>
          <a:off x="336908" y="5050742"/>
          <a:ext cx="2498759" cy="734458"/>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38218">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00639">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May 2025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115685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Autofit/>
          </a:bodyPr>
          <a:lstStyle/>
          <a:p>
            <a:r>
              <a:rPr lang="en-GB" sz="3200"/>
              <a:t>Fresh Start in Education Limited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903528980"/>
              </p:ext>
            </p:extLst>
          </p:nvPr>
        </p:nvGraphicFramePr>
        <p:xfrm>
          <a:off x="4352962" y="237967"/>
          <a:ext cx="3486076" cy="128651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GB" sz="1000" b="0" i="0" u="none" strike="noStrike">
                          <a:solidFill>
                            <a:srgbClr val="000000"/>
                          </a:solidFill>
                          <a:effectLst/>
                          <a:latin typeface="Arial" panose="020B0604020202020204" pitchFamily="34" charset="0"/>
                        </a:rPr>
                        <a:t>Castle House, Castle Hill Ave, Folkestone, Kent, CT20 2TQ</a:t>
                      </a:r>
                    </a:p>
                  </a:txBody>
                  <a:tcPr marL="6350" marR="635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0203 409 6410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Sarah Morgan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200" b="0" i="0" u="sng" strike="noStrike">
                          <a:solidFill>
                            <a:srgbClr val="0563C1"/>
                          </a:solidFill>
                          <a:effectLst/>
                          <a:latin typeface="Arial" panose="020B0604020202020204" pitchFamily="34" charset="0"/>
                          <a:hlinkClick r:id="rId2"/>
                        </a:rPr>
                        <a:t>referrals@freshstartedu.co.uk</a:t>
                      </a:r>
                      <a:endParaRPr lang="en-GB" sz="12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200" b="0" i="0" u="sng" strike="noStrike">
                          <a:solidFill>
                            <a:srgbClr val="0563C1"/>
                          </a:solidFill>
                          <a:effectLst/>
                          <a:latin typeface="Arial" panose="020B0604020202020204" pitchFamily="34" charset="0"/>
                          <a:hlinkClick r:id="rId3"/>
                        </a:rPr>
                        <a:t>www.freshstartineducation.co.uk</a:t>
                      </a:r>
                      <a:endParaRPr lang="en-GB" sz="12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969181938"/>
              </p:ext>
            </p:extLst>
          </p:nvPr>
        </p:nvGraphicFramePr>
        <p:xfrm>
          <a:off x="209726" y="1759391"/>
          <a:ext cx="11627140" cy="4311206"/>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latin typeface="Arial" panose="020B0604020202020204" pitchFamily="34" charset="0"/>
                          <a:cs typeface="Arial" panose="020B0604020202020204" pitchFamily="34" charset="0"/>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latin typeface="Arial" panose="020B0604020202020204" pitchFamily="34" charset="0"/>
                          <a:cs typeface="Arial" panose="020B0604020202020204" pitchFamily="34" charset="0"/>
                        </a:rPr>
                        <a:t>1:1 Face to Face and online support for students, Individual packages for each students, taking into consideration their social and emotional needs. Partnership working, forging strong liaisons with parents/carers and commissioners to work in collaboration to meet the needs of the Child or Young Person (CYP).All Education Specialists are matched on the basis of relevant experience, qualifications, interests and ability. Live reporting on engagement and attendance and bi-termly education progress reports. High level of safeguarding. Access to additional support within the company - Keep in Touch (KIT), Careers, Employability and Independence Programme (CEIP), 1-Life Your Journey Course. Staff are </a:t>
                      </a:r>
                      <a:r>
                        <a:rPr lang="en-GB" sz="1000" err="1">
                          <a:solidFill>
                            <a:schemeClr val="tx1"/>
                          </a:solidFill>
                          <a:latin typeface="Arial" panose="020B0604020202020204" pitchFamily="34" charset="0"/>
                          <a:cs typeface="Arial" panose="020B0604020202020204" pitchFamily="34" charset="0"/>
                        </a:rPr>
                        <a:t>SiT</a:t>
                      </a:r>
                      <a:r>
                        <a:rPr lang="en-GB" sz="1000">
                          <a:solidFill>
                            <a:schemeClr val="tx1"/>
                          </a:solidFill>
                          <a:latin typeface="Arial" panose="020B0604020202020204" pitchFamily="34" charset="0"/>
                          <a:cs typeface="Arial" panose="020B0604020202020204" pitchFamily="34" charset="0"/>
                        </a:rPr>
                        <a:t> (Safety Intervention) trained and skilled in de-escalation techniques. Person Centred Intervention plans created for each student, identifying health and care needs with holistic support interventions suited to them as an individual.			</a:t>
                      </a:r>
                    </a:p>
                    <a:p>
                      <a:endParaRPr lang="en-GB" sz="1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latin typeface="Arial" panose="020B0604020202020204" pitchFamily="34" charset="0"/>
                          <a:cs typeface="Arial" panose="020B0604020202020204" pitchFamily="34" charset="0"/>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latin typeface="Arial" panose="020B0604020202020204" pitchFamily="34" charset="0"/>
                          <a:cs typeface="Arial" panose="020B0604020202020204" pitchFamily="34" charset="0"/>
                        </a:rPr>
                        <a:t>Fresh Start in Education work with students who are at risk of exclusion or have been excluded or are struggling with education. This includes students who have already been temporarily or permanently excluded, school refusers, young offenders, those with emotional or behavioural difficulties, SEND, SEMH, serious health issues and those who are generally disengaged from education. We offer engagement and education support for students to reengage with their learning through one to one support, development of core transferable skills, PEP review support, Transition planning and support, Careers, Employability and Independence training, and online learning.  					</a:t>
                      </a:r>
                    </a:p>
                    <a:p>
                      <a:r>
                        <a:rPr lang="en-GB" sz="1000">
                          <a:solidFill>
                            <a:schemeClr val="tx1"/>
                          </a:solidFill>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latin typeface="Arial" panose="020B0604020202020204" pitchFamily="34" charset="0"/>
                          <a:cs typeface="Arial" panose="020B0604020202020204" pitchFamily="34" charset="0"/>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latin typeface="Arial" panose="020B0604020202020204" pitchFamily="34" charset="0"/>
                          <a:cs typeface="Arial" panose="020B0604020202020204" pitchFamily="34" charset="0"/>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Arial" panose="020B0604020202020204" pitchFamily="34" charset="0"/>
                          <a:ea typeface="Calibri" panose="020F0502020204030204" pitchFamily="34" charset="0"/>
                          <a:cs typeface="Arial" panose="020B0604020202020204" pitchFamily="34" charset="0"/>
                        </a:rPr>
                        <a:t>Person-Centred 1:1, bespoke packages of education and engagement tailored to each individual student's needs. UK wide provider, able to support students in any location, including supporting those who are moved out of locality for any reason. Secure Commissioner Portal for referrers to access live data regarding their student's attendance, engagement and progress in sessions Interim provision to support and prepare students for transition to new, permanent place of education or employment Each provision is overseen by an Education Coordinator in the office, who is a designated point of contact for commissioners, parents and the student for the duration of the provision. Regular progress reports outlining the students’ progress against their targets.			</a:t>
                      </a:r>
                    </a:p>
                    <a:p>
                      <a:pPr>
                        <a:lnSpc>
                          <a:spcPct val="107000"/>
                        </a:lnSpc>
                        <a:spcAft>
                          <a:spcPts val="800"/>
                        </a:spcAft>
                      </a:pPr>
                      <a:endParaRPr lang="en-GB" sz="1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Arial" panose="020B0604020202020204" pitchFamily="34" charset="0"/>
                          <a:ea typeface="+mn-ea"/>
                          <a:cs typeface="Arial" panose="020B0604020202020204" pitchFamily="34" charset="0"/>
                        </a:rPr>
                        <a:t>Each student receives a Personal Learning Plan with targets created to their own current learning and behaviour needs, generally covering the following areas: Communication, Social, Emotional and Behavioural Development, Life Skills, Numeracy, Literacy, and Sciences/Arts/Humanities The following outcomes can be expected for all students: successful preparation for reintegration to a permanent place of education, completion of courses/qualification offered to the student, improved attendance and engagement, development of life skills, skills to overcome the previous barriers and challenging to accessing education, increased self-esteem and motivation, skills to make a positive contribution to the local community and society, reduction in anti-social behaviour and strategies to manage known challenges.</a:t>
                      </a:r>
                    </a:p>
                    <a:p>
                      <a:r>
                        <a:rPr lang="en-GB" sz="1000" kern="1200">
                          <a:solidFill>
                            <a:schemeClr val="dk1"/>
                          </a:solidFill>
                          <a:effectLst/>
                          <a:latin typeface="Arial" panose="020B0604020202020204" pitchFamily="34" charset="0"/>
                          <a:ea typeface="+mn-ea"/>
                          <a:cs typeface="Arial" panose="020B0604020202020204" pitchFamily="34" charset="0"/>
                        </a:rPr>
                        <a:t>						</a:t>
                      </a:r>
                    </a:p>
                    <a:p>
                      <a:endParaRPr lang="en-GB" sz="1000" kern="1200">
                        <a:solidFill>
                          <a:schemeClr val="dk1"/>
                        </a:solidFill>
                        <a:effectLst/>
                        <a:latin typeface="Arial" panose="020B0604020202020204" pitchFamily="34" charset="0"/>
                        <a:ea typeface="+mn-ea"/>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0B3AFCAD-78DA-ABC2-8A80-5E6438AF9A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6116" y="102712"/>
            <a:ext cx="1419225" cy="1557020"/>
          </a:xfrm>
          <a:prstGeom prst="rect">
            <a:avLst/>
          </a:prstGeom>
        </p:spPr>
      </p:pic>
    </p:spTree>
    <p:extLst>
      <p:ext uri="{BB962C8B-B14F-4D97-AF65-F5344CB8AC3E}">
        <p14:creationId xmlns:p14="http://schemas.microsoft.com/office/powerpoint/2010/main" val="3833239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 – 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nvGraphicFramePr>
        <p:xfrm>
          <a:off x="4211272" y="187357"/>
          <a:ext cx="7424258" cy="6234982"/>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Hour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fontAlgn="ctr"/>
                      <a:r>
                        <a:rPr lang="en-GB" sz="1000" b="0" i="0" u="none" strike="noStrike">
                          <a:solidFill>
                            <a:srgbClr val="000000"/>
                          </a:solidFill>
                          <a:effectLst/>
                          <a:latin typeface="Arial" panose="020B0604020202020204" pitchFamily="34" charset="0"/>
                        </a:rPr>
                        <a:t>Maths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NCFE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EL1 – L2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en-GB" sz="1000" b="0" i="0" u="none" strike="noStrike">
                          <a:solidFill>
                            <a:srgbClr val="000000"/>
                          </a:solidFill>
                          <a:effectLst/>
                          <a:latin typeface="Arial" panose="020B0604020202020204" pitchFamily="34" charset="0"/>
                        </a:rPr>
                        <a:t>Depending on Service Level </a:t>
                      </a:r>
                    </a:p>
                    <a:p>
                      <a:pPr algn="ctr" fontAlgn="ctr"/>
                      <a:r>
                        <a:rPr lang="en-GB" sz="1000" b="0" i="0" u="none" strike="noStrike">
                          <a:solidFill>
                            <a:srgbClr val="000000"/>
                          </a:solidFill>
                          <a:effectLst/>
                          <a:latin typeface="Arial" panose="020B0604020202020204" pitchFamily="34" charset="0"/>
                        </a:rPr>
                        <a:t>£65-£125 per hour.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fontAlgn="ctr"/>
                      <a:r>
                        <a:rPr lang="en-GB" sz="1000" b="0" i="0" u="none" strike="noStrike">
                          <a:solidFill>
                            <a:srgbClr val="000000"/>
                          </a:solidFill>
                          <a:effectLst/>
                          <a:latin typeface="Arial" panose="020B0604020202020204" pitchFamily="34" charset="0"/>
                        </a:rPr>
                        <a:t>English</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NCFE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EL1 – L2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fontAlgn="ctr"/>
                      <a:r>
                        <a:rPr lang="en-GB" sz="1000" b="0" i="0" u="none" strike="noStrike">
                          <a:solidFill>
                            <a:srgbClr val="000000"/>
                          </a:solidFill>
                          <a:effectLst/>
                          <a:latin typeface="Arial" panose="020B0604020202020204" pitchFamily="34" charset="0"/>
                        </a:rPr>
                        <a:t>ICT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NCFE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EL1 – L2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en-GB" sz="1000" b="0" i="0" u="none" strike="noStrike">
                          <a:solidFill>
                            <a:srgbClr val="000000"/>
                          </a:solidFill>
                          <a:effectLst/>
                          <a:latin typeface="Arial" panose="020B0604020202020204" pitchFamily="34" charset="0"/>
                        </a:rPr>
                        <a:t>GCSEs </a:t>
                      </a:r>
                    </a:p>
                    <a:p>
                      <a:pPr algn="ctr" fontAlgn="t"/>
                      <a:r>
                        <a:rPr lang="en-GB" sz="1000" b="0" i="0" u="none" strike="noStrike">
                          <a:solidFill>
                            <a:srgbClr val="000000"/>
                          </a:solidFill>
                          <a:effectLst/>
                          <a:latin typeface="Arial" panose="020B0604020202020204" pitchFamily="34" charset="0"/>
                        </a:rPr>
                        <a:t>(Fresh Start are able to provide support and education for students who have been entered for GCSEs by their school)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Any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All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ASDAN short Courses and Vocational Tasters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ASDAN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Varied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893995">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en-GB" sz="1000" b="0" i="0" u="none" strike="noStrike">
                          <a:solidFill>
                            <a:srgbClr val="000000"/>
                          </a:solidFill>
                          <a:effectLst/>
                          <a:latin typeface="Arial" panose="020B0604020202020204" pitchFamily="34" charset="0"/>
                        </a:rPr>
                        <a:t>A-Levels</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(Fresh Start are able to provide support and education for students who have been entered for A-Levels by their school)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Any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All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9335049"/>
                  </a:ext>
                </a:extLst>
              </a:tr>
            </a:tbl>
          </a:graphicData>
        </a:graphic>
      </p:graphicFrame>
      <p:graphicFrame>
        <p:nvGraphicFramePr>
          <p:cNvPr id="2" name="Table 5">
            <a:extLst>
              <a:ext uri="{FF2B5EF4-FFF2-40B4-BE49-F238E27FC236}">
                <a16:creationId xmlns:a16="http://schemas.microsoft.com/office/drawing/2014/main" id="{39F93A06-388C-FEAA-10B1-8832953D44E2}"/>
              </a:ext>
            </a:extLst>
          </p:cNvPr>
          <p:cNvGraphicFramePr>
            <a:graphicFrameLocks noGrp="1"/>
          </p:cNvGraphicFramePr>
          <p:nvPr>
            <p:ph idx="1"/>
          </p:nvPr>
        </p:nvGraphicFramePr>
        <p:xfrm>
          <a:off x="336908" y="5043764"/>
          <a:ext cx="2498759" cy="727116"/>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84944">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42172">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July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3" name="Picture 2">
            <a:extLst>
              <a:ext uri="{FF2B5EF4-FFF2-40B4-BE49-F238E27FC236}">
                <a16:creationId xmlns:a16="http://schemas.microsoft.com/office/drawing/2014/main" id="{8C00062E-278F-989D-01F5-214205303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674" y="2922751"/>
            <a:ext cx="1419225" cy="1557020"/>
          </a:xfrm>
          <a:prstGeom prst="rect">
            <a:avLst/>
          </a:prstGeom>
        </p:spPr>
      </p:pic>
    </p:spTree>
    <p:extLst>
      <p:ext uri="{BB962C8B-B14F-4D97-AF65-F5344CB8AC3E}">
        <p14:creationId xmlns:p14="http://schemas.microsoft.com/office/powerpoint/2010/main" val="691367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39435"/>
            <a:ext cx="3553754" cy="707462"/>
          </a:xfrm>
        </p:spPr>
        <p:txBody>
          <a:bodyPr>
            <a:normAutofit fontScale="90000"/>
          </a:bodyPr>
          <a:lstStyle/>
          <a:p>
            <a:pPr algn="ctr"/>
            <a:r>
              <a:rPr lang="en-GB"/>
              <a:t>Future Focus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755421732"/>
              </p:ext>
            </p:extLst>
          </p:nvPr>
        </p:nvGraphicFramePr>
        <p:xfrm>
          <a:off x="4374407" y="271622"/>
          <a:ext cx="3993215" cy="1416177"/>
        </p:xfrm>
        <a:graphic>
          <a:graphicData uri="http://schemas.openxmlformats.org/drawingml/2006/table">
            <a:tbl>
              <a:tblPr firstRow="1" bandRow="1">
                <a:tableStyleId>{5C22544A-7EE6-4342-B048-85BDC9FD1C3A}</a:tableStyleId>
              </a:tblPr>
              <a:tblGrid>
                <a:gridCol w="899335">
                  <a:extLst>
                    <a:ext uri="{9D8B030D-6E8A-4147-A177-3AD203B41FA5}">
                      <a16:colId xmlns:a16="http://schemas.microsoft.com/office/drawing/2014/main" val="1563159406"/>
                    </a:ext>
                  </a:extLst>
                </a:gridCol>
                <a:gridCol w="3093880">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u="none" strike="noStrike">
                          <a:solidFill>
                            <a:srgbClr val="000000"/>
                          </a:solidFill>
                          <a:effectLst/>
                          <a:latin typeface="Calibri" panose="020F0502020204030204" pitchFamily="34" charset="0"/>
                        </a:rPr>
                        <a:t>Scouts Centre, Bluebell Way, Newton Aycliffe, DL5 7PW</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7000"/>
                        </a:lnSpc>
                        <a:spcBef>
                          <a:spcPts val="0"/>
                        </a:spcBef>
                        <a:spcAft>
                          <a:spcPts val="0"/>
                        </a:spcAft>
                        <a:buNone/>
                      </a:pPr>
                      <a:r>
                        <a:rPr lang="en-GB" sz="1000"/>
                        <a:t>07720564570/07508038443</a:t>
                      </a:r>
                      <a:endParaRPr sz="1000">
                        <a:solidFill>
                          <a:schemeClr val="dk1"/>
                        </a:solidFill>
                        <a:latin typeface="Calibri"/>
                        <a:ea typeface="Calibri"/>
                        <a:cs typeface="Calibri"/>
                        <a:sym typeface="Calibri"/>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7000"/>
                        </a:lnSpc>
                        <a:spcBef>
                          <a:spcPts val="0"/>
                        </a:spcBef>
                        <a:spcAft>
                          <a:spcPts val="0"/>
                        </a:spcAft>
                        <a:buNone/>
                      </a:pPr>
                      <a:r>
                        <a:rPr lang="en-GB" sz="1000"/>
                        <a:t>Kyle Smith/Kristian Moore</a:t>
                      </a:r>
                      <a:endParaRPr sz="1000">
                        <a:solidFill>
                          <a:schemeClr val="dk1"/>
                        </a:solidFill>
                        <a:latin typeface="Calibri"/>
                        <a:ea typeface="Calibri"/>
                        <a:cs typeface="Calibri"/>
                        <a:sym typeface="Calibri"/>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7000"/>
                        </a:lnSpc>
                        <a:spcBef>
                          <a:spcPts val="0"/>
                        </a:spcBef>
                        <a:spcAft>
                          <a:spcPts val="0"/>
                        </a:spcAft>
                        <a:buNone/>
                      </a:pPr>
                      <a:r>
                        <a:rPr lang="en-GB" sz="1000">
                          <a:hlinkClick r:id="rId2"/>
                        </a:rPr>
                        <a:t>kyle.smith@futurefocusap.co.uk</a:t>
                      </a:r>
                      <a:endParaRPr lang="en-GB" sz="1000"/>
                    </a:p>
                    <a:p>
                      <a:pPr marL="0" marR="0" lvl="0" indent="0" algn="l" rtl="0">
                        <a:lnSpc>
                          <a:spcPct val="107000"/>
                        </a:lnSpc>
                        <a:spcBef>
                          <a:spcPts val="0"/>
                        </a:spcBef>
                        <a:spcAft>
                          <a:spcPts val="0"/>
                        </a:spcAft>
                        <a:buNone/>
                      </a:pPr>
                      <a:r>
                        <a:rPr lang="en-GB" sz="1000">
                          <a:solidFill>
                            <a:schemeClr val="dk1"/>
                          </a:solidFill>
                          <a:latin typeface="Calibri"/>
                          <a:ea typeface="Calibri"/>
                          <a:cs typeface="Calibri"/>
                          <a:sym typeface="Calibri"/>
                          <a:hlinkClick r:id="rId3"/>
                        </a:rPr>
                        <a:t>Kristian.moore@futurefocusap.co.uk</a:t>
                      </a:r>
                      <a:r>
                        <a:rPr lang="en-GB"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u="none" strike="noStrike">
                          <a:solidFill>
                            <a:srgbClr val="000000"/>
                          </a:solidFill>
                          <a:effectLst/>
                          <a:latin typeface="Calibri" panose="020F0502020204030204" pitchFamily="34" charset="0"/>
                          <a:hlinkClick r:id="rId4"/>
                        </a:rPr>
                        <a:t>www.futurefocusap.co.uk</a:t>
                      </a:r>
                      <a:r>
                        <a:rPr lang="en-GB" sz="1000" b="0" i="0" u="none" strike="noStrike">
                          <a:solidFill>
                            <a:srgbClr val="000000"/>
                          </a:solidFill>
                          <a:effectLst/>
                          <a:latin typeface="Calibri" panose="020F0502020204030204" pitchFamily="34" charset="0"/>
                        </a:rPr>
                        <a:t> </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135446960"/>
              </p:ext>
            </p:extLst>
          </p:nvPr>
        </p:nvGraphicFramePr>
        <p:xfrm>
          <a:off x="209726" y="1759391"/>
          <a:ext cx="11627140" cy="4137337"/>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171450" lvl="0" indent="-171450" algn="l" rtl="0">
                        <a:spcBef>
                          <a:spcPts val="0"/>
                        </a:spcBef>
                        <a:spcAft>
                          <a:spcPts val="0"/>
                        </a:spcAft>
                        <a:buClr>
                          <a:schemeClr val="dk1"/>
                        </a:buClr>
                        <a:buSzPts val="1100"/>
                        <a:buFont typeface="Arial" panose="020B0604020202020204" pitchFamily="34" charset="0"/>
                        <a:buChar char="•"/>
                      </a:pPr>
                      <a:r>
                        <a:rPr lang="en-GB" sz="1000"/>
                        <a:t>Emotional Literacy and Resilience Building</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Therapeutic Approaches</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Positive Behaviour Support</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Family Engagement and Support</a:t>
                      </a:r>
                      <a:endParaRPr sz="1000"/>
                    </a:p>
                    <a:p>
                      <a:pPr marL="171450" lvl="0" indent="-171450" algn="l" rtl="0">
                        <a:spcBef>
                          <a:spcPts val="0"/>
                        </a:spcBef>
                        <a:spcAft>
                          <a:spcPts val="0"/>
                        </a:spcAft>
                        <a:buSzPts val="1100"/>
                        <a:buFont typeface="Arial" panose="020B0604020202020204" pitchFamily="34" charset="0"/>
                        <a:buChar char="•"/>
                      </a:pPr>
                      <a:r>
                        <a:rPr lang="en-GB" sz="1000"/>
                        <a:t>Multi-Agency Working</a:t>
                      </a:r>
                    </a:p>
                    <a:p>
                      <a:pPr marL="171450" lvl="0" indent="-171450" algn="l" rtl="0">
                        <a:spcBef>
                          <a:spcPts val="0"/>
                        </a:spcBef>
                        <a:spcAft>
                          <a:spcPts val="0"/>
                        </a:spcAft>
                        <a:buSzPts val="1100"/>
                        <a:buFont typeface="Arial" panose="020B0604020202020204" pitchFamily="34" charset="0"/>
                        <a:buChar char="•"/>
                      </a:pPr>
                      <a:r>
                        <a:rPr lang="en-GB" sz="1000"/>
                        <a:t>Key Stage 3 and Key Stage 4 group work</a:t>
                      </a:r>
                    </a:p>
                    <a:p>
                      <a:pPr marL="171450" lvl="0" indent="-171450" algn="l" rtl="0">
                        <a:spcBef>
                          <a:spcPts val="0"/>
                        </a:spcBef>
                        <a:spcAft>
                          <a:spcPts val="0"/>
                        </a:spcAft>
                        <a:buSzPts val="1100"/>
                        <a:buFont typeface="Arial" panose="020B0604020202020204" pitchFamily="34" charset="0"/>
                        <a:buChar char="•"/>
                      </a:pPr>
                      <a:r>
                        <a:rPr lang="en-GB" sz="1000"/>
                        <a:t>Individual 1:1 half day sessions</a:t>
                      </a:r>
                    </a:p>
                    <a:p>
                      <a:pPr marL="0" lvl="0" indent="0" algn="l" rtl="0">
                        <a:spcBef>
                          <a:spcPts val="0"/>
                        </a:spcBef>
                        <a:spcAft>
                          <a:spcPts val="0"/>
                        </a:spcAft>
                        <a:buSzPts val="1100"/>
                        <a:buFont typeface="Arial" panose="020B0604020202020204" pitchFamily="34" charset="0"/>
                        <a:buNone/>
                      </a:pPr>
                      <a:endParaRPr lang="en-GB" sz="1000"/>
                    </a:p>
                  </a:txBody>
                  <a:tcPr marL="91450" marR="91450"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marL="91450" marR="91450" marT="45725" marB="45725"/>
                </a:tc>
                <a:extLst>
                  <a:ext uri="{0D108BD9-81ED-4DB2-BD59-A6C34878D82A}">
                    <a16:rowId xmlns:a16="http://schemas.microsoft.com/office/drawing/2014/main" val="223820611"/>
                  </a:ext>
                </a:extLst>
              </a:tr>
              <a:tr h="241663">
                <a:tc gridSpan="2">
                  <a:txBody>
                    <a:bodyPr/>
                    <a:lstStyle/>
                    <a:p>
                      <a:pPr marL="0" marR="0" lvl="0" indent="0" algn="l" rtl="0">
                        <a:spcBef>
                          <a:spcPts val="0"/>
                        </a:spcBef>
                        <a:spcAft>
                          <a:spcPts val="0"/>
                        </a:spcAft>
                        <a:buNone/>
                      </a:pPr>
                      <a:r>
                        <a:rPr lang="en-GB" sz="1000" b="1">
                          <a:solidFill>
                            <a:schemeClr val="dk1"/>
                          </a:solidFill>
                        </a:rPr>
                        <a:t>Service Provider Comments: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70422682"/>
                  </a:ext>
                </a:extLst>
              </a:tr>
              <a:tr h="370840">
                <a:tc gridSpan="2">
                  <a:txBody>
                    <a:bodyPr/>
                    <a:lstStyle/>
                    <a:p>
                      <a:pPr marL="0" marR="0" lvl="0" indent="0" algn="l" rtl="0">
                        <a:spcBef>
                          <a:spcPts val="0"/>
                        </a:spcBef>
                        <a:spcAft>
                          <a:spcPts val="0"/>
                        </a:spcAft>
                        <a:buNone/>
                      </a:pPr>
                      <a:r>
                        <a:rPr lang="en-GB" sz="1000"/>
                        <a:t>Future Focus Alternative Provision is committed to creating a supportive and stimulating environment where students can thrive academically and personally, preparing them for a successful future.</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14632998"/>
                  </a:ext>
                </a:extLst>
              </a:tr>
              <a:tr h="284137">
                <a:tc>
                  <a:txBody>
                    <a:bodyPr/>
                    <a:lstStyle/>
                    <a:p>
                      <a:pPr marL="0" marR="0" lvl="0" indent="0" algn="l" rtl="0">
                        <a:spcBef>
                          <a:spcPts val="0"/>
                        </a:spcBef>
                        <a:spcAft>
                          <a:spcPts val="0"/>
                        </a:spcAft>
                        <a:buNone/>
                      </a:pPr>
                      <a:r>
                        <a:rPr lang="en-GB" sz="1000" b="1">
                          <a:solidFill>
                            <a:schemeClr val="dk1"/>
                          </a:solidFill>
                        </a:rPr>
                        <a:t>Service Provider Benefits: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0000"/>
                        </a:lnSpc>
                        <a:spcBef>
                          <a:spcPts val="0"/>
                        </a:spcBef>
                        <a:spcAft>
                          <a:spcPts val="0"/>
                        </a:spcAft>
                        <a:buClr>
                          <a:schemeClr val="dk1"/>
                        </a:buClr>
                        <a:buSzPts val="1000"/>
                        <a:buFont typeface="Calibri"/>
                        <a:buNone/>
                      </a:pPr>
                      <a:r>
                        <a:rPr lang="en-GB" sz="1000" b="1">
                          <a:solidFill>
                            <a:schemeClr val="dk1"/>
                          </a:solidFill>
                        </a:rPr>
                        <a:t>Provider Outcomes: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lvl="0" indent="0" algn="l" rtl="0">
                        <a:lnSpc>
                          <a:spcPct val="107000"/>
                        </a:lnSpc>
                        <a:spcBef>
                          <a:spcPts val="0"/>
                        </a:spcBef>
                        <a:spcAft>
                          <a:spcPts val="0"/>
                        </a:spcAft>
                        <a:buSzPts val="1100"/>
                        <a:buNone/>
                      </a:pPr>
                      <a:r>
                        <a:rPr lang="en-GB" sz="1000"/>
                        <a:t>At Future Focus, we offer a unique and impactful service designed for young people who require an alternative to mainstream education. Our offer is built on deep experience in Special Educational Needs (SEN), Pupil Referral Units (PRUs), Secure Children’s Homes (SCH), Alternative Provisions (APs), and Open Residential Settings.</a:t>
                      </a:r>
                      <a:endParaRPr sz="1000"/>
                    </a:p>
                    <a:p>
                      <a:pPr marL="0" lvl="0" indent="0" algn="l" rtl="0">
                        <a:lnSpc>
                          <a:spcPct val="107000"/>
                        </a:lnSpc>
                        <a:spcBef>
                          <a:spcPts val="0"/>
                        </a:spcBef>
                        <a:spcAft>
                          <a:spcPts val="0"/>
                        </a:spcAft>
                        <a:buClr>
                          <a:schemeClr val="dk1"/>
                        </a:buClr>
                        <a:buSzPts val="1100"/>
                        <a:buFont typeface="Arial"/>
                        <a:buNone/>
                      </a:pPr>
                      <a:endParaRPr sz="1000"/>
                    </a:p>
                    <a:p>
                      <a:pPr marL="0" lvl="0" indent="0" algn="l" rtl="0">
                        <a:lnSpc>
                          <a:spcPct val="107000"/>
                        </a:lnSpc>
                        <a:spcBef>
                          <a:spcPts val="0"/>
                        </a:spcBef>
                        <a:spcAft>
                          <a:spcPts val="0"/>
                        </a:spcAft>
                        <a:buClr>
                          <a:schemeClr val="dk1"/>
                        </a:buClr>
                        <a:buSzPts val="1100"/>
                        <a:buFont typeface="Arial"/>
                        <a:buNone/>
                      </a:pPr>
                      <a:r>
                        <a:rPr lang="en-GB" sz="1000"/>
                        <a:t>We understand the complexities of our students' journeys  and we are committed to providing an environment where every young person can succeed.</a:t>
                      </a:r>
                      <a:endParaRPr sz="100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algn="l" rtl="0">
                        <a:spcBef>
                          <a:spcPts val="0"/>
                        </a:spcBef>
                        <a:spcAft>
                          <a:spcPts val="0"/>
                        </a:spcAft>
                        <a:buClr>
                          <a:schemeClr val="dk1"/>
                        </a:buClr>
                        <a:buSzPts val="1100"/>
                        <a:buFont typeface="Arial" panose="020B0604020202020204" pitchFamily="34" charset="0"/>
                        <a:buChar char="•"/>
                      </a:pPr>
                      <a:r>
                        <a:rPr lang="en-GB" sz="1000"/>
                        <a:t>Achievement of Functional Skills qualifications (English, Maths) </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Preparation for GCSEs or equivalent qualifications where appropriate</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Improved literacy and numeracy levels</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Successful completion of vocational courses (e.g. Outdoor Education, Health and Fitness)</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Development of independent learning skills </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Increased confidence and self-esteem</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Improved emotional regulation and coping strategies</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Greater resilience and ability to manage challenges</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Improved attendance and engagement with education</a:t>
                      </a:r>
                      <a:endParaRPr sz="1000"/>
                    </a:p>
                    <a:p>
                      <a:pPr marL="171450" lvl="0" indent="-171450" algn="l" rtl="0">
                        <a:spcBef>
                          <a:spcPts val="0"/>
                        </a:spcBef>
                        <a:spcAft>
                          <a:spcPts val="0"/>
                        </a:spcAft>
                        <a:buClr>
                          <a:schemeClr val="dk1"/>
                        </a:buClr>
                        <a:buSzPts val="1100"/>
                        <a:buFont typeface="Arial" panose="020B0604020202020204" pitchFamily="34" charset="0"/>
                        <a:buChar char="•"/>
                      </a:pPr>
                      <a:r>
                        <a:rPr lang="en-GB" sz="1000"/>
                        <a:t>Reduction in negative behaviours and incidents</a:t>
                      </a:r>
                    </a:p>
                    <a:p>
                      <a:pPr marL="0" lvl="0" indent="0" algn="l" rtl="0">
                        <a:spcBef>
                          <a:spcPts val="0"/>
                        </a:spcBef>
                        <a:spcAft>
                          <a:spcPts val="0"/>
                        </a:spcAft>
                        <a:buClr>
                          <a:schemeClr val="dk1"/>
                        </a:buClr>
                        <a:buSzPts val="1100"/>
                        <a:buFont typeface="Arial" panose="020B0604020202020204" pitchFamily="34" charset="0"/>
                        <a:buNone/>
                      </a:pPr>
                      <a:endParaRPr sz="100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5" action="ppaction://hlinksldjump" highlightClick="1"/>
            <a:extLst>
              <a:ext uri="{FF2B5EF4-FFF2-40B4-BE49-F238E27FC236}">
                <a16:creationId xmlns:a16="http://schemas.microsoft.com/office/drawing/2014/main" id="{3BBD7D95-A9D4-D178-E33D-306C2E27E6F3}"/>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FB6FA418-8702-DFD6-56F0-44A87A1C44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68286" y="107180"/>
            <a:ext cx="1571087" cy="1558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483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796064290"/>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KS3-4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069482658"/>
              </p:ext>
            </p:extLst>
          </p:nvPr>
        </p:nvGraphicFramePr>
        <p:xfrm>
          <a:off x="5177430" y="472028"/>
          <a:ext cx="6485483" cy="3637660"/>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85731">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b="1">
                          <a:solidFill>
                            <a:schemeClr val="tx1"/>
                          </a:solidFill>
                          <a:effectLst/>
                        </a:rPr>
                        <a:t>Subject</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1">
                          <a:solidFill>
                            <a:schemeClr val="tx1"/>
                          </a:solidFill>
                          <a:effectLst/>
                        </a:rPr>
                        <a:t>Course Name</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1">
                          <a:solidFill>
                            <a:schemeClr val="tx1"/>
                          </a:solidFill>
                          <a:effectLst/>
                        </a:rPr>
                        <a:t>Desc</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1">
                          <a:solidFill>
                            <a:schemeClr val="tx1"/>
                          </a:solidFill>
                          <a:effectLst/>
                        </a:rPr>
                        <a:t>Awarding Body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1">
                          <a:solidFill>
                            <a:schemeClr val="tx1"/>
                          </a:solidFill>
                          <a:effectLst/>
                        </a:rPr>
                        <a:t>Level</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1">
                          <a:solidFill>
                            <a:schemeClr val="tx1"/>
                          </a:solidFill>
                          <a:effectLst/>
                        </a:rPr>
                        <a:t>Cost</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rtl="0" fontAlgn="base"/>
                      <a:r>
                        <a:rPr lang="en-GB" sz="1000" b="1" i="0" u="none" strike="noStrike">
                          <a:solidFill>
                            <a:srgbClr val="000000"/>
                          </a:solidFill>
                          <a:effectLst/>
                          <a:latin typeface="Calibri" panose="020F0502020204030204" pitchFamily="34" charset="0"/>
                        </a:rPr>
                        <a:t>3 Day</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u="none" strike="noStrike">
                          <a:solidFill>
                            <a:srgbClr val="000000"/>
                          </a:solidFill>
                          <a:effectLst/>
                          <a:latin typeface="Arial" panose="020B0604020202020204" pitchFamily="34" charset="0"/>
                        </a:rPr>
                        <a:t>3 Day Course (inc. Math, English, PSHRE, and Outdoor education).</a:t>
                      </a:r>
                      <a:r>
                        <a:rPr lang="en-GB" sz="1000" b="0" i="0">
                          <a:solidFill>
                            <a:srgbClr val="000000"/>
                          </a:solidFill>
                          <a:effectLst/>
                          <a:latin typeface="Arial" panose="020B0604020202020204" pitchFamily="34" charset="0"/>
                        </a:rPr>
                        <a:t>​</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Arial" panose="020B0604020202020204" pitchFamily="34" charset="0"/>
                        </a:rPr>
                        <a:t>Other</a:t>
                      </a:r>
                      <a:r>
                        <a:rPr lang="en-GB" sz="1000" b="0" i="0">
                          <a:solidFill>
                            <a:srgbClr val="000000"/>
                          </a:solidFill>
                          <a:effectLst/>
                          <a:latin typeface="Arial" panose="020B0604020202020204" pitchFamily="34" charset="0"/>
                        </a:rPr>
                        <a:t>​</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Calibri" panose="020F0502020204030204" pitchFamily="34" charset="0"/>
                        </a:rPr>
                        <a:t>E1-L2</a:t>
                      </a:r>
                      <a:r>
                        <a:rPr lang="en-GB" sz="1000" b="0" i="0">
                          <a:solidFill>
                            <a:srgbClr val="000000"/>
                          </a:solidFill>
                          <a:effectLst/>
                          <a:latin typeface="Calibri" panose="020F0502020204030204" pitchFamily="34" charset="0"/>
                        </a:rPr>
                        <a:t>​</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Calibri" panose="020F0502020204030204" pitchFamily="34" charset="0"/>
                        </a:rPr>
                        <a:t>£95</a:t>
                      </a:r>
                      <a:r>
                        <a:rPr lang="en-GB" sz="1000" b="0" i="0">
                          <a:solidFill>
                            <a:srgbClr val="000000"/>
                          </a:solidFill>
                          <a:effectLst/>
                          <a:latin typeface="Calibri" panose="020F0502020204030204" pitchFamily="34" charset="0"/>
                        </a:rPr>
                        <a:t>​</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rtl="0" fontAlgn="base"/>
                      <a:r>
                        <a:rPr lang="en-GB" sz="1000" b="1" i="0" u="none" strike="noStrike">
                          <a:solidFill>
                            <a:srgbClr val="000000"/>
                          </a:solidFill>
                          <a:effectLst/>
                          <a:latin typeface="Calibri" panose="020F0502020204030204" pitchFamily="34" charset="0"/>
                        </a:rPr>
                        <a:t>2 Day</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u="none" strike="noStrike">
                          <a:solidFill>
                            <a:srgbClr val="000000"/>
                          </a:solidFill>
                          <a:effectLst/>
                          <a:latin typeface="Arial" panose="020B0604020202020204" pitchFamily="34" charset="0"/>
                        </a:rPr>
                        <a:t>2 Day Course (inc. Math, English, PSHRE, and Outdoor education).</a:t>
                      </a:r>
                      <a:r>
                        <a:rPr lang="en-GB" sz="1000" b="0" i="0">
                          <a:solidFill>
                            <a:srgbClr val="000000"/>
                          </a:solidFill>
                          <a:effectLst/>
                          <a:latin typeface="Arial" panose="020B0604020202020204" pitchFamily="34" charset="0"/>
                        </a:rPr>
                        <a:t>​</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Arial" panose="020B0604020202020204" pitchFamily="34" charset="0"/>
                        </a:rPr>
                        <a:t>Other</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Calibri" panose="020F0502020204030204" pitchFamily="34" charset="0"/>
                        </a:rPr>
                        <a:t>E1-L2</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u="none" strike="noStrike">
                          <a:solidFill>
                            <a:srgbClr val="000000"/>
                          </a:solidFill>
                          <a:effectLst/>
                          <a:latin typeface="Calibri" panose="020F0502020204030204" pitchFamily="34" charset="0"/>
                        </a:rPr>
                        <a:t>£95</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rtl="0" fontAlgn="base"/>
                      <a:r>
                        <a:rPr lang="en-GB" sz="1000" b="1" i="0">
                          <a:solidFill>
                            <a:schemeClr val="tx1"/>
                          </a:solidFill>
                          <a:effectLst/>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rtl="0">
                        <a:lnSpc>
                          <a:spcPct val="100000"/>
                        </a:lnSpc>
                        <a:spcBef>
                          <a:spcPts val="0"/>
                        </a:spcBef>
                        <a:spcAft>
                          <a:spcPts val="0"/>
                        </a:spcAft>
                        <a:buNone/>
                      </a:pPr>
                      <a:r>
                        <a:rPr lang="en-US" sz="1000">
                          <a:solidFill>
                            <a:schemeClr val="tx1"/>
                          </a:solidFill>
                          <a:latin typeface="Arial" panose="020B0604020202020204" pitchFamily="34" charset="0"/>
                          <a:ea typeface="Calibri"/>
                          <a:cs typeface="Arial" panose="020B0604020202020204" pitchFamily="34" charset="0"/>
                        </a:rPr>
                        <a:t>3-hour session (morning or afternoon)</a:t>
                      </a:r>
                    </a:p>
                    <a:p>
                      <a:pPr marL="0" marR="0" lvl="0" indent="0" algn="ctr">
                        <a:lnSpc>
                          <a:spcPct val="100000"/>
                        </a:lnSpc>
                        <a:spcBef>
                          <a:spcPts val="0"/>
                        </a:spcBef>
                        <a:spcAft>
                          <a:spcPts val="0"/>
                        </a:spcAft>
                        <a:buNone/>
                      </a:pPr>
                      <a:r>
                        <a:rPr lang="en-US" sz="1000">
                          <a:solidFill>
                            <a:schemeClr val="tx1"/>
                          </a:solidFill>
                          <a:latin typeface="Arial" panose="020B0604020202020204" pitchFamily="34" charset="0"/>
                          <a:ea typeface="Calibri"/>
                          <a:cs typeface="Arial" panose="020B0604020202020204" pitchFamily="34" charset="0"/>
                        </a:rPr>
                        <a:t>Tailored to individual needs</a:t>
                      </a:r>
                    </a:p>
                  </a:txBody>
                  <a:tcPr marL="38775" marR="387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rtl="0">
                        <a:lnSpc>
                          <a:spcPct val="100000"/>
                        </a:lnSpc>
                        <a:spcBef>
                          <a:spcPts val="0"/>
                        </a:spcBef>
                        <a:spcAft>
                          <a:spcPts val="0"/>
                        </a:spcAft>
                        <a:buNone/>
                      </a:pPr>
                      <a:r>
                        <a:rPr lang="en-US" sz="1000">
                          <a:solidFill>
                            <a:schemeClr val="tx1"/>
                          </a:solidFill>
                          <a:latin typeface="Arial" panose="020B0604020202020204" pitchFamily="34" charset="0"/>
                          <a:ea typeface="Calibri"/>
                          <a:cs typeface="Arial" panose="020B0604020202020204" pitchFamily="34" charset="0"/>
                        </a:rPr>
                        <a:t>Other</a:t>
                      </a:r>
                      <a:endParaRPr sz="1000">
                        <a:solidFill>
                          <a:schemeClr val="tx1"/>
                        </a:solidFill>
                        <a:latin typeface="Arial" panose="020B0604020202020204" pitchFamily="34" charset="0"/>
                        <a:ea typeface="Calibri"/>
                        <a:cs typeface="Arial" panose="020B0604020202020204" pitchFamily="34" charset="0"/>
                        <a:sym typeface="Calibri"/>
                      </a:endParaRPr>
                    </a:p>
                  </a:txBody>
                  <a:tcPr marL="38775" marR="387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0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endParaRPr lang="en-GB" sz="1000" b="0" i="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chemeClr val="tx1"/>
                          </a:solidFill>
                          <a:effectLst/>
                          <a:latin typeface="Arial" panose="020B0604020202020204" pitchFamily="34" charset="0"/>
                          <a:cs typeface="Arial" panose="020B0604020202020204" pitchFamily="34" charset="0"/>
                        </a:rPr>
                        <a:t>Half day</a:t>
                      </a:r>
                    </a:p>
                    <a:p>
                      <a:pPr algn="ctr" rtl="0" fontAlgn="base"/>
                      <a:r>
                        <a:rPr lang="en-GB" sz="1000" b="0" i="0">
                          <a:solidFill>
                            <a:schemeClr val="tx1"/>
                          </a:solidFill>
                          <a:effectLst/>
                          <a:latin typeface="Arial" panose="020B0604020202020204" pitchFamily="34" charset="0"/>
                          <a:cs typeface="Arial" panose="020B0604020202020204" pitchFamily="34" charset="0"/>
                        </a:rPr>
                        <a:t>£125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9950239"/>
                  </a:ext>
                </a:extLst>
              </a:tr>
            </a:tbl>
          </a:graphicData>
        </a:graphic>
      </p:graphicFrame>
      <p:graphicFrame>
        <p:nvGraphicFramePr>
          <p:cNvPr id="3" name="Table 5">
            <a:extLst>
              <a:ext uri="{FF2B5EF4-FFF2-40B4-BE49-F238E27FC236}">
                <a16:creationId xmlns:a16="http://schemas.microsoft.com/office/drawing/2014/main" id="{605D35CA-5A7D-0755-97F0-DBAA1DDB784B}"/>
              </a:ext>
            </a:extLst>
          </p:cNvPr>
          <p:cNvGraphicFramePr>
            <a:graphicFrameLocks noGrp="1"/>
          </p:cNvGraphicFramePr>
          <p:nvPr>
            <p:ph idx="1"/>
            <p:extLst>
              <p:ext uri="{D42A27DB-BD31-4B8C-83A1-F6EECF244321}">
                <p14:modId xmlns:p14="http://schemas.microsoft.com/office/powerpoint/2010/main" val="3554202225"/>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r>
                        <a:rPr lang="en-GB" sz="1000" b="1">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April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6" name="Picture 2">
            <a:extLst>
              <a:ext uri="{FF2B5EF4-FFF2-40B4-BE49-F238E27FC236}">
                <a16:creationId xmlns:a16="http://schemas.microsoft.com/office/drawing/2014/main" id="{4F084148-6F6B-B93D-5EB6-A5D0BA02B6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743" y="2798621"/>
            <a:ext cx="1571087" cy="1558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583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339435"/>
            <a:ext cx="4042234" cy="707462"/>
          </a:xfrm>
        </p:spPr>
        <p:txBody>
          <a:bodyPr>
            <a:normAutofit fontScale="90000"/>
          </a:bodyPr>
          <a:lstStyle/>
          <a:p>
            <a:pPr algn="ctr"/>
            <a:r>
              <a:rPr lang="en-GB"/>
              <a:t>GCP Strategies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542336000"/>
              </p:ext>
            </p:extLst>
          </p:nvPr>
        </p:nvGraphicFramePr>
        <p:xfrm>
          <a:off x="4365264" y="137481"/>
          <a:ext cx="3800328" cy="151511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3015209">
                  <a:extLst>
                    <a:ext uri="{9D8B030D-6E8A-4147-A177-3AD203B41FA5}">
                      <a16:colId xmlns:a16="http://schemas.microsoft.com/office/drawing/2014/main" val="2725776989"/>
                    </a:ext>
                  </a:extLst>
                </a:gridCol>
              </a:tblGrid>
              <a:tr h="231096">
                <a:tc>
                  <a:txBody>
                    <a:bodyPr/>
                    <a:lstStyle/>
                    <a:p>
                      <a:r>
                        <a:rPr lang="en-GB" sz="1200" b="0">
                          <a:solidFill>
                            <a:schemeClr val="tx1"/>
                          </a:solidFill>
                          <a:latin typeface="+mn-lt"/>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kern="1200">
                          <a:solidFill>
                            <a:schemeClr val="tx1"/>
                          </a:solidFill>
                          <a:effectLst/>
                          <a:latin typeface="+mn-lt"/>
                          <a:ea typeface="+mn-ea"/>
                          <a:cs typeface="+mn-cs"/>
                        </a:rPr>
                        <a:t>The Drill Hall, 56 Leeds Road, Ilkley, LS29 8EQ</a:t>
                      </a:r>
                      <a:endParaRPr lang="en-GB" sz="1200" b="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latin typeface="+mn-lt"/>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none" strike="noStrike">
                          <a:solidFill>
                            <a:schemeClr val="tx1"/>
                          </a:solidFill>
                          <a:effectLst/>
                          <a:latin typeface="+mn-lt"/>
                        </a:rPr>
                        <a:t>  07494444922 &amp; 07824531024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latin typeface="+mn-lt"/>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mn-lt"/>
                          <a:ea typeface="Calibri" panose="020F0502020204030204" pitchFamily="34" charset="0"/>
                          <a:cs typeface="Times New Roman" panose="02020603050405020304" pitchFamily="18" charset="0"/>
                        </a:rPr>
                        <a:t>Sam &amp; Gabrielle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latin typeface="+mn-lt"/>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none" strike="noStrike">
                          <a:solidFill>
                            <a:schemeClr val="tx1"/>
                          </a:solidFill>
                          <a:effectLst/>
                          <a:latin typeface="+mn-lt"/>
                        </a:rPr>
                        <a:t>  </a:t>
                      </a:r>
                      <a:r>
                        <a:rPr lang="en-GB" sz="1200" b="0" i="0" u="none" strike="noStrike">
                          <a:solidFill>
                            <a:schemeClr val="tx1"/>
                          </a:solidFill>
                          <a:effectLst/>
                          <a:latin typeface="+mn-lt"/>
                          <a:hlinkClick r:id="rId2">
                            <a:extLst>
                              <a:ext uri="{A12FA001-AC4F-418D-AE19-62706E023703}">
                                <ahyp:hlinkClr xmlns:ahyp="http://schemas.microsoft.com/office/drawing/2018/hyperlinkcolor" val="tx"/>
                              </a:ext>
                            </a:extLst>
                          </a:hlinkClick>
                        </a:rPr>
                        <a:t>sam@gcpstrategies.co.uk</a:t>
                      </a:r>
                      <a:endParaRPr lang="en-GB" sz="1200" b="0" i="0" u="none" strike="noStrike">
                        <a:solidFill>
                          <a:schemeClr val="tx1"/>
                        </a:solidFill>
                        <a:effectLst/>
                        <a:latin typeface="+mn-lt"/>
                      </a:endParaRPr>
                    </a:p>
                    <a:p>
                      <a:pPr algn="l" fontAlgn="ctr"/>
                      <a:r>
                        <a:rPr lang="en-GB" sz="1200" b="0" i="0" u="none" strike="noStrike">
                          <a:solidFill>
                            <a:schemeClr val="tx1"/>
                          </a:solidFill>
                          <a:effectLst/>
                          <a:latin typeface="+mn-lt"/>
                          <a:hlinkClick r:id="rId3">
                            <a:extLst>
                              <a:ext uri="{A12FA001-AC4F-418D-AE19-62706E023703}">
                                <ahyp:hlinkClr xmlns:ahyp="http://schemas.microsoft.com/office/drawing/2018/hyperlinkcolor" val="tx"/>
                              </a:ext>
                            </a:extLst>
                          </a:hlinkClick>
                        </a:rPr>
                        <a:t>  gabrielle@gcpstrategies.co.uk</a:t>
                      </a:r>
                      <a:r>
                        <a:rPr lang="en-GB" sz="1200" b="0" i="0" u="none" strike="noStrike">
                          <a:solidFill>
                            <a:schemeClr val="tx1"/>
                          </a:solidFill>
                          <a:effectLst/>
                          <a:latin typeface="+mn-lt"/>
                        </a:rPr>
                        <a:t>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latin typeface="+mn-lt"/>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none" strike="noStrike">
                          <a:solidFill>
                            <a:schemeClr val="tx1"/>
                          </a:solidFill>
                          <a:effectLst/>
                          <a:latin typeface="+mn-lt"/>
                          <a:hlinkClick r:id="rId4"/>
                        </a:rPr>
                        <a:t>  www.gcpstrategies.co.uk</a:t>
                      </a:r>
                      <a:r>
                        <a:rPr lang="en-GB" sz="1200" b="0" i="0" u="none" strike="noStrike">
                          <a:solidFill>
                            <a:schemeClr val="tx1"/>
                          </a:solidFill>
                          <a:effectLst/>
                          <a:latin typeface="+mn-lt"/>
                        </a:rPr>
                        <a:t>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990910838"/>
              </p:ext>
            </p:extLst>
          </p:nvPr>
        </p:nvGraphicFramePr>
        <p:xfrm>
          <a:off x="209726" y="1759391"/>
          <a:ext cx="11627140" cy="4379468"/>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GCP Behaviour &amp; Wellbeing offer 1:1 sessions for children, adolescents and young people who are struggling with their mental wellbeing, access to learning, attending school, experiencing trauma related difficulties, are neurodivergent or are questioning neurodivergence. We offer tailored sessions to meet the specific needs of the young person, their families, carers, school staff and outside agencies to support deeper understanding of their specific need in relation to their situation. This is a unique offer in that the approach is varied and child led. We can advise on parenting and teaching techniques, we offer training to educators and liaise with both home and school to reaffirm a community around our individual clients. We keep the child at the forefront at all times, making sure they are listened to and treated with unconditional positive regard. Our sessions are therapeutic and practical. We additionally work alongside other professionals and help to signpost families to external agencies offering specialist support, for example, neurodivergent assessments, psychiatry, alternative settings and therapies. We offer longevity in our support and build bespoke packages depending on the need that is initially presented to us.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We (Gabrielle and Sam) are passionate about young people, education, wellbeing and the social influences that affect our lives. Having worked in specialist education for two decades we have both seen many changes to mental health, children’s behaviours and overall wellbeing as well as access to central support systems, GCP was established in 2017 to meet the need of those children who were unable to meet to requests of mainstream nor meet the criteria for specialist, we understand that learning can be complex for many young people and that there needs to be more consideration of the way in which we learn, process and succeed. Many of our young people benefit from looking through a different lens, the alternative experience we have practices as educators, practitioners, facilitators and parents empower us to empower young people to nurture their abilities, strengths and to use the gift of adversity.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GCP Behaviour &amp; Wellbeing is different in that we sit between therapeutic wellbeing and education, therefore we have to remain upskilled and relevant to changing policies and initiatives that effect the lives of the young people we work with. We develop personal responses to the presentation of our young people and the challenges they face, making sure the work we do moves with their progress and reaffirms the development made as we progress. This offer meets the child, we do not expect our young people to meet our agenda, which is the reason we have such a high referral rate.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kern="1200">
                          <a:solidFill>
                            <a:schemeClr val="dk1"/>
                          </a:solidFill>
                          <a:effectLst/>
                          <a:latin typeface="+mn-lt"/>
                          <a:ea typeface="+mn-ea"/>
                          <a:cs typeface="+mn-cs"/>
                        </a:rPr>
                        <a:t>Our young people develop healthy adaptive coping strategies that can be employed anytime, they also feel more confident in understanding their specific need with positive changes to familial and education contexts, making it more probable to build healthy trusting relationships. Our young people develop greater self-awareness and autonomy which can reduce anxieties and other mental health difficulties and can have long term positive impact, improving their choices, experiences and long-term health.					</a:t>
                      </a:r>
                    </a:p>
                    <a:p>
                      <a:r>
                        <a:rPr lang="en-GB" sz="1050" kern="1200">
                          <a:solidFill>
                            <a:schemeClr val="dk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5" action="ppaction://hlinksldjump" highlightClick="1"/>
            <a:extLst>
              <a:ext uri="{FF2B5EF4-FFF2-40B4-BE49-F238E27FC236}">
                <a16:creationId xmlns:a16="http://schemas.microsoft.com/office/drawing/2014/main" id="{3BBD7D95-A9D4-D178-E33D-306C2E27E6F3}"/>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7A417F44-D0DC-AA8D-5FA1-E9FDB6767D69}"/>
              </a:ext>
            </a:extLst>
          </p:cNvPr>
          <p:cNvPicPr>
            <a:picLocks noChangeAspect="1"/>
          </p:cNvPicPr>
          <p:nvPr/>
        </p:nvPicPr>
        <p:blipFill>
          <a:blip r:embed="rId6"/>
          <a:stretch>
            <a:fillRect/>
          </a:stretch>
        </p:blipFill>
        <p:spPr>
          <a:xfrm>
            <a:off x="9414548" y="172977"/>
            <a:ext cx="1487957" cy="1479613"/>
          </a:xfrm>
          <a:prstGeom prst="rect">
            <a:avLst/>
          </a:prstGeom>
        </p:spPr>
      </p:pic>
    </p:spTree>
    <p:extLst>
      <p:ext uri="{BB962C8B-B14F-4D97-AF65-F5344CB8AC3E}">
        <p14:creationId xmlns:p14="http://schemas.microsoft.com/office/powerpoint/2010/main" val="3221443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832027465"/>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KS2-KS5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Partial</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Partial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3" name="Table 5">
            <a:extLst>
              <a:ext uri="{FF2B5EF4-FFF2-40B4-BE49-F238E27FC236}">
                <a16:creationId xmlns:a16="http://schemas.microsoft.com/office/drawing/2014/main" id="{605D35CA-5A7D-0755-97F0-DBAA1DDB784B}"/>
              </a:ext>
            </a:extLst>
          </p:cNvPr>
          <p:cNvGraphicFramePr>
            <a:graphicFrameLocks noGrp="1"/>
          </p:cNvGraphicFramePr>
          <p:nvPr>
            <p:ph idx="1"/>
            <p:extLst>
              <p:ext uri="{D42A27DB-BD31-4B8C-83A1-F6EECF244321}">
                <p14:modId xmlns:p14="http://schemas.microsoft.com/office/powerpoint/2010/main" val="4110729009"/>
              </p:ext>
            </p:extLst>
          </p:nvPr>
        </p:nvGraphicFramePr>
        <p:xfrm>
          <a:off x="336908" y="5061016"/>
          <a:ext cx="2498759" cy="739777"/>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43537">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05366">
                <a:tc>
                  <a:txBody>
                    <a:bodyPr/>
                    <a:lstStyle/>
                    <a:p>
                      <a:endParaRPr lang="en-GB" sz="1000" b="1">
                        <a:solidFill>
                          <a:schemeClr val="tx1"/>
                        </a:solidFill>
                      </a:endParaRPr>
                    </a:p>
                    <a:p>
                      <a:r>
                        <a:rPr lang="en-GB" sz="1000" b="1">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dirty="0">
                          <a:solidFill>
                            <a:schemeClr val="tx1"/>
                          </a:solidFill>
                          <a:effectLst/>
                          <a:latin typeface="Calibri"/>
                          <a:ea typeface="Calibri"/>
                          <a:cs typeface="Times New Roman"/>
                        </a:rPr>
                        <a:t>February 2026</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6" name="Picture 5">
            <a:extLst>
              <a:ext uri="{FF2B5EF4-FFF2-40B4-BE49-F238E27FC236}">
                <a16:creationId xmlns:a16="http://schemas.microsoft.com/office/drawing/2014/main" id="{B9400938-7777-03BA-20D3-F0E5D2F58E03}"/>
              </a:ext>
            </a:extLst>
          </p:cNvPr>
          <p:cNvPicPr>
            <a:picLocks noChangeAspect="1"/>
          </p:cNvPicPr>
          <p:nvPr/>
        </p:nvPicPr>
        <p:blipFill>
          <a:blip r:embed="rId2"/>
          <a:stretch>
            <a:fillRect/>
          </a:stretch>
        </p:blipFill>
        <p:spPr>
          <a:xfrm>
            <a:off x="842308" y="2783111"/>
            <a:ext cx="1487957" cy="1479613"/>
          </a:xfrm>
          <a:prstGeom prst="rect">
            <a:avLst/>
          </a:prstGeom>
        </p:spPr>
      </p:pic>
    </p:spTree>
    <p:extLst>
      <p:ext uri="{BB962C8B-B14F-4D97-AF65-F5344CB8AC3E}">
        <p14:creationId xmlns:p14="http://schemas.microsoft.com/office/powerpoint/2010/main" val="2398201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339435"/>
            <a:ext cx="4042234" cy="707462"/>
          </a:xfrm>
        </p:spPr>
        <p:txBody>
          <a:bodyPr>
            <a:normAutofit fontScale="90000"/>
          </a:bodyPr>
          <a:lstStyle/>
          <a:p>
            <a:pPr algn="ctr"/>
            <a:r>
              <a:rPr lang="en-GB"/>
              <a:t>GECKO Community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949925073"/>
              </p:ext>
            </p:extLst>
          </p:nvPr>
        </p:nvGraphicFramePr>
        <p:xfrm>
          <a:off x="4365264" y="137481"/>
          <a:ext cx="3800328" cy="139112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3015209">
                  <a:extLst>
                    <a:ext uri="{9D8B030D-6E8A-4147-A177-3AD203B41FA5}">
                      <a16:colId xmlns:a16="http://schemas.microsoft.com/office/drawing/2014/main" val="2725776989"/>
                    </a:ext>
                  </a:extLst>
                </a:gridCol>
              </a:tblGrid>
              <a:tr h="293840">
                <a:tc>
                  <a:txBody>
                    <a:bodyPr/>
                    <a:lstStyle/>
                    <a:p>
                      <a:r>
                        <a:rPr lang="en-GB" sz="1200" b="0">
                          <a:solidFill>
                            <a:schemeClr val="tx1"/>
                          </a:solidFill>
                          <a:latin typeface="+mn-lt"/>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GB" sz="1000" b="0" i="0" u="none" strike="noStrike">
                          <a:solidFill>
                            <a:srgbClr val="000000"/>
                          </a:solidFill>
                          <a:effectLst/>
                          <a:latin typeface="Arial" panose="020B0604020202020204" pitchFamily="34" charset="0"/>
                        </a:rPr>
                        <a:t>44 Rodden Road, Frome, BA11 2AQ.</a:t>
                      </a:r>
                    </a:p>
                  </a:txBody>
                  <a:tcPr marL="6350" marR="6350" marT="63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latin typeface="+mn-lt"/>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rPr>
                        <a:t>07753 191991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latin typeface="+mn-lt"/>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rPr>
                        <a:t>Emily Hartley-Heaven</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latin typeface="+mn-lt"/>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hlinkClick r:id="rId2"/>
                        </a:rPr>
                        <a:t>admin@geckocommunity.org.uk</a:t>
                      </a:r>
                      <a:r>
                        <a:rPr lang="en-GB" sz="1000" b="0" i="0" u="none" strike="noStrike">
                          <a:solidFill>
                            <a:srgbClr val="000000"/>
                          </a:solidFill>
                          <a:effectLst/>
                          <a:latin typeface="Arial" panose="020B0604020202020204" pitchFamily="34" charset="0"/>
                        </a:rPr>
                        <a:t>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latin typeface="+mn-lt"/>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sng" strike="noStrike">
                          <a:solidFill>
                            <a:srgbClr val="000000"/>
                          </a:solidFill>
                          <a:effectLst/>
                          <a:latin typeface="Arial" panose="020B0604020202020204" pitchFamily="34" charset="0"/>
                          <a:hlinkClick r:id="rId3"/>
                        </a:rPr>
                        <a:t>www.geckocommunity.org.uk </a:t>
                      </a:r>
                      <a:endParaRPr lang="en-GB" sz="1000" b="0" i="0" u="sng" strike="noStrike">
                        <a:solidFill>
                          <a:srgbClr val="000000"/>
                        </a:solidFill>
                        <a:effectLst/>
                        <a:latin typeface="Arial" panose="020B0604020202020204" pitchFamily="34" charset="0"/>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952323406"/>
              </p:ext>
            </p:extLst>
          </p:nvPr>
        </p:nvGraphicFramePr>
        <p:xfrm>
          <a:off x="209726" y="1759391"/>
          <a:ext cx="11627140" cy="402971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100">
                          <a:solidFill>
                            <a:schemeClr val="tx1"/>
                          </a:solidFill>
                          <a:latin typeface="+mn-lt"/>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Sessions are online and 1:1. Mentor sessions are led by the young person. The aim is to support them in exploring their neurology through a neurodivergent-affirming lens, re-building self-confidence, helping them re-discover their love of learning (on their terms) and act as a positive Neurodivergent role model. Mentors also support young people who are in crisis, have </a:t>
                      </a:r>
                      <a:r>
                        <a:rPr lang="en-GB" sz="1100" kern="1200" err="1">
                          <a:solidFill>
                            <a:schemeClr val="dk1"/>
                          </a:solidFill>
                          <a:effectLst/>
                          <a:latin typeface="+mn-lt"/>
                          <a:ea typeface="+mn-ea"/>
                          <a:cs typeface="+mn-cs"/>
                        </a:rPr>
                        <a:t>cPTSD</a:t>
                      </a:r>
                      <a:r>
                        <a:rPr lang="en-GB" sz="1100" kern="1200">
                          <a:solidFill>
                            <a:schemeClr val="dk1"/>
                          </a:solidFill>
                          <a:effectLst/>
                          <a:latin typeface="+mn-lt"/>
                          <a:ea typeface="+mn-ea"/>
                          <a:cs typeface="+mn-cs"/>
                        </a:rPr>
                        <a:t> and work therapeutically with them to process trauma.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100" b="1">
                          <a:solidFill>
                            <a:schemeClr val="tx1"/>
                          </a:solidFill>
                          <a:latin typeface="+mn-lt"/>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Gecko Community offers innovative online 1:1 teaching and therapeutic projects to support neurodivergent students who struggle with education. Our provision combines the alternative education needed by these students with an appreciation of the wellbeing essential to their social integration and personal confidence. We support students aged between 5 - 25 who: Are Autistic, Are Experiencing anxiety or mental ill health, Are at risk from exclusion or have self-excluded from mainstream education Have ADHD, Have experienced bullying and trauma.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100" b="1">
                          <a:solidFill>
                            <a:schemeClr val="tx1"/>
                          </a:solidFill>
                          <a:latin typeface="+mn-lt"/>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latin typeface="+mn-lt"/>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gn="l" fontAlgn="b"/>
                      <a:r>
                        <a:rPr lang="en-GB" sz="1100" b="0" i="0" u="none" strike="noStrike">
                          <a:solidFill>
                            <a:srgbClr val="000000"/>
                          </a:solidFill>
                          <a:effectLst/>
                          <a:latin typeface="+mn-lt"/>
                        </a:rPr>
                        <a:t>  Our Mentors and Teachers are highly skilled and experienced in working with neurodivergent young people. Our team understand Autism through being Autistic, living with someone who is Autistic and/or years of supporting Autistic young people. We are a Neurodivergent led company, and we are highly and uniquely skilled in supporting neurodivergent young people.</a:t>
                      </a:r>
                    </a:p>
                    <a:p>
                      <a:pPr algn="l" fontAlgn="b"/>
                      <a:endParaRPr lang="en-GB" sz="1100" b="0" i="0" u="none" strike="noStrike">
                        <a:solidFill>
                          <a:srgbClr val="000000"/>
                        </a:solidFill>
                        <a:effectLst/>
                        <a:latin typeface="+mn-lt"/>
                      </a:endParaRPr>
                    </a:p>
                    <a:p>
                      <a:pPr algn="l" fontAlgn="b"/>
                      <a:endParaRPr lang="en-GB" sz="1100" b="0" i="0" u="none" strike="noStrike">
                        <a:solidFill>
                          <a:srgbClr val="000000"/>
                        </a:solidFill>
                        <a:effectLst/>
                        <a:latin typeface="+mn-lt"/>
                      </a:endParaRPr>
                    </a:p>
                  </a:txBody>
                  <a:tcPr marL="6350" marR="6350" marT="63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kern="1200">
                          <a:solidFill>
                            <a:schemeClr val="dk1"/>
                          </a:solidFill>
                          <a:effectLst/>
                          <a:latin typeface="+mn-lt"/>
                          <a:ea typeface="+mn-ea"/>
                          <a:cs typeface="+mn-cs"/>
                        </a:rPr>
                        <a:t>Better mental health, self-esteem, confidence. GCSEs. Art Awards. ASDAN. Return to a learning setting. Start at college.						</a:t>
                      </a:r>
                    </a:p>
                    <a:p>
                      <a:r>
                        <a:rPr lang="en-GB" sz="1100" kern="1200">
                          <a:solidFill>
                            <a:schemeClr val="dk1"/>
                          </a:solidFill>
                          <a:effectLst/>
                          <a:latin typeface="+mn-lt"/>
                          <a:ea typeface="+mn-ea"/>
                          <a:cs typeface="+mn-cs"/>
                        </a:rPr>
                        <a:t>						</a:t>
                      </a:r>
                    </a:p>
                    <a:p>
                      <a:r>
                        <a:rPr lang="en-GB" sz="1100" kern="1200">
                          <a:solidFill>
                            <a:schemeClr val="dk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4" action="ppaction://hlinksldjump" highlightClick="1"/>
            <a:extLst>
              <a:ext uri="{FF2B5EF4-FFF2-40B4-BE49-F238E27FC236}">
                <a16:creationId xmlns:a16="http://schemas.microsoft.com/office/drawing/2014/main" id="{3BBD7D95-A9D4-D178-E33D-306C2E27E6F3}"/>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green fish with black background&#10;&#10;AI-generated content may be incorrect.">
            <a:extLst>
              <a:ext uri="{FF2B5EF4-FFF2-40B4-BE49-F238E27FC236}">
                <a16:creationId xmlns:a16="http://schemas.microsoft.com/office/drawing/2014/main" id="{F3C200A9-E3F3-46D8-39B5-EA0A883A7B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4032" y="257479"/>
            <a:ext cx="1513920" cy="1271122"/>
          </a:xfrm>
          <a:prstGeom prst="rect">
            <a:avLst/>
          </a:prstGeom>
        </p:spPr>
      </p:pic>
    </p:spTree>
    <p:extLst>
      <p:ext uri="{BB962C8B-B14F-4D97-AF65-F5344CB8AC3E}">
        <p14:creationId xmlns:p14="http://schemas.microsoft.com/office/powerpoint/2010/main" val="1098156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769508763"/>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914847823"/>
              </p:ext>
            </p:extLst>
          </p:nvPr>
        </p:nvGraphicFramePr>
        <p:xfrm>
          <a:off x="4211272" y="187357"/>
          <a:ext cx="7424258" cy="4559876"/>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b="0">
                          <a:solidFill>
                            <a:schemeClr val="tx1"/>
                          </a:solidFill>
                          <a:effectLst/>
                        </a:rPr>
                        <a:t>Subject</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0">
                          <a:solidFill>
                            <a:schemeClr val="tx1"/>
                          </a:solidFill>
                          <a:effectLst/>
                        </a:rPr>
                        <a:t>Course Name</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0">
                          <a:solidFill>
                            <a:schemeClr val="tx1"/>
                          </a:solidFill>
                          <a:effectLst/>
                        </a:rPr>
                        <a:t>Desc</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0">
                          <a:solidFill>
                            <a:schemeClr val="tx1"/>
                          </a:solidFill>
                          <a:effectLst/>
                        </a:rPr>
                        <a:t>Awarding Body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b="0">
                          <a:solidFill>
                            <a:schemeClr val="tx1"/>
                          </a:solidFill>
                          <a:effectLst/>
                        </a:rPr>
                        <a:t>Level</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b="0">
                          <a:solidFill>
                            <a:schemeClr val="tx1"/>
                          </a:solidFill>
                          <a:effectLst/>
                        </a:rPr>
                        <a:t>Cost</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0">
                          <a:solidFill>
                            <a:schemeClr val="tx1"/>
                          </a:solidFill>
                          <a:effectLst/>
                          <a:latin typeface="Calibri" panose="020F0502020204030204" pitchFamily="34" charset="0"/>
                          <a:cs typeface="Times New Roman" panose="02020603050405020304" pitchFamily="18" charset="0"/>
                        </a:rPr>
                        <a:t>Hour</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0">
                          <a:solidFill>
                            <a:schemeClr val="tx1"/>
                          </a:solidFill>
                          <a:effectLst/>
                        </a:rPr>
                        <a:t>Half Day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fontAlgn="ctr"/>
                      <a:r>
                        <a:rPr lang="en-GB" sz="1000" b="0" i="0" u="none" strike="noStrike">
                          <a:solidFill>
                            <a:srgbClr val="000000"/>
                          </a:solidFill>
                          <a:effectLst/>
                          <a:latin typeface="Arial" panose="020B0604020202020204" pitchFamily="34" charset="0"/>
                        </a:rPr>
                        <a:t>Animal Care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ASDAN, Short Course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p>
                      <a:pPr algn="ctr">
                        <a:lnSpc>
                          <a:spcPct val="107000"/>
                        </a:lnSpc>
                        <a:spcAft>
                          <a:spcPts val="800"/>
                        </a:spcAft>
                      </a:pPr>
                      <a:r>
                        <a:rPr lang="en-GB" sz="1100" b="0">
                          <a:solidFill>
                            <a:schemeClr val="tx1"/>
                          </a:solidFill>
                          <a:effectLst/>
                          <a:latin typeface="Calibri" panose="020F0502020204030204" pitchFamily="34" charset="0"/>
                          <a:cs typeface="Times New Roman" panose="02020603050405020304" pitchFamily="18" charset="0"/>
                        </a:rPr>
                        <a:t>£60</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77712"/>
                  </a:ext>
                </a:extLst>
              </a:tr>
              <a:tr h="922216">
                <a:tc>
                  <a:txBody>
                    <a:bodyPr/>
                    <a:lstStyle/>
                    <a:p>
                      <a:pPr algn="ctr" fontAlgn="ctr"/>
                      <a:r>
                        <a:rPr lang="en-GB" sz="1000" b="0" i="0" u="none" strike="noStrike">
                          <a:solidFill>
                            <a:srgbClr val="000000"/>
                          </a:solidFill>
                          <a:effectLst/>
                          <a:latin typeface="Arial" panose="020B0604020202020204" pitchFamily="34" charset="0"/>
                        </a:rPr>
                        <a:t>Art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Arts Award, Silver and Bronze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fontAlgn="ctr"/>
                      <a:r>
                        <a:rPr lang="en-GB" sz="1000" b="0" i="0" u="none" strike="noStrike">
                          <a:solidFill>
                            <a:srgbClr val="000000"/>
                          </a:solidFill>
                          <a:effectLst/>
                          <a:latin typeface="Arial" panose="020B0604020202020204" pitchFamily="34" charset="0"/>
                        </a:rPr>
                        <a:t>English</a:t>
                      </a:r>
                    </a:p>
                    <a:p>
                      <a:pPr algn="ctr" fontAlgn="ctr"/>
                      <a:r>
                        <a:rPr lang="en-GB" sz="1000" b="0" i="0" u="none" strike="noStrike">
                          <a:solidFill>
                            <a:srgbClr val="000000"/>
                          </a:solidFill>
                          <a:effectLst/>
                          <a:latin typeface="Arial" panose="020B0604020202020204" pitchFamily="34" charset="0"/>
                        </a:rPr>
                        <a:t>Maths</a:t>
                      </a:r>
                    </a:p>
                    <a:p>
                      <a:pPr algn="ctr" fontAlgn="ctr"/>
                      <a:r>
                        <a:rPr lang="en-GB" sz="1000" b="0" i="0" u="none" strike="noStrike">
                          <a:solidFill>
                            <a:srgbClr val="000000"/>
                          </a:solidFill>
                          <a:effectLst/>
                          <a:latin typeface="Arial" panose="020B0604020202020204" pitchFamily="34" charset="0"/>
                        </a:rPr>
                        <a:t>ICT</a:t>
                      </a:r>
                    </a:p>
                    <a:p>
                      <a:pPr algn="ctr" fontAlgn="ctr"/>
                      <a:r>
                        <a:rPr lang="en-GB" sz="1000" b="0" i="0" u="none" strike="noStrike">
                          <a:solidFill>
                            <a:srgbClr val="000000"/>
                          </a:solidFill>
                          <a:effectLst/>
                          <a:latin typeface="Arial" panose="020B0604020202020204" pitchFamily="34" charset="0"/>
                        </a:rPr>
                        <a:t>Science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GCSE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fontAlgn="ctr"/>
                      <a:r>
                        <a:rPr lang="en-GB" sz="1000" b="0" i="0" u="none" strike="noStrike">
                          <a:solidFill>
                            <a:srgbClr val="000000"/>
                          </a:solidFill>
                          <a:effectLst/>
                          <a:latin typeface="Arial" panose="020B0604020202020204" pitchFamily="34" charset="0"/>
                        </a:rPr>
                        <a:t>Maths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b="0">
                        <a:solidFill>
                          <a:schemeClr val="tx1"/>
                        </a:solidFill>
                        <a:effectLst/>
                        <a:latin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981943"/>
                  </a:ext>
                </a:extLst>
              </a:tr>
            </a:tbl>
          </a:graphicData>
        </a:graphic>
      </p:graphicFrame>
      <p:graphicFrame>
        <p:nvGraphicFramePr>
          <p:cNvPr id="3" name="Table 5">
            <a:extLst>
              <a:ext uri="{FF2B5EF4-FFF2-40B4-BE49-F238E27FC236}">
                <a16:creationId xmlns:a16="http://schemas.microsoft.com/office/drawing/2014/main" id="{605D35CA-5A7D-0755-97F0-DBAA1DDB784B}"/>
              </a:ext>
            </a:extLst>
          </p:cNvPr>
          <p:cNvGraphicFramePr>
            <a:graphicFrameLocks noGrp="1"/>
          </p:cNvGraphicFramePr>
          <p:nvPr>
            <p:ph idx="1"/>
            <p:extLst>
              <p:ext uri="{D42A27DB-BD31-4B8C-83A1-F6EECF244321}">
                <p14:modId xmlns:p14="http://schemas.microsoft.com/office/powerpoint/2010/main" val="1696939647"/>
              </p:ext>
            </p:extLst>
          </p:nvPr>
        </p:nvGraphicFramePr>
        <p:xfrm>
          <a:off x="336908" y="5061016"/>
          <a:ext cx="2498759" cy="739777"/>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43537">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05366">
                <a:tc>
                  <a:txBody>
                    <a:bodyPr/>
                    <a:lstStyle/>
                    <a:p>
                      <a:endParaRPr lang="en-GB" sz="1000" b="1">
                        <a:solidFill>
                          <a:schemeClr val="tx1"/>
                        </a:solidFill>
                      </a:endParaRPr>
                    </a:p>
                    <a:p>
                      <a:r>
                        <a:rPr lang="en-GB" sz="1000" b="1">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May 2026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6" name="Picture 5" descr="A green fish with black background&#10;&#10;AI-generated content may be incorrect.">
            <a:extLst>
              <a:ext uri="{FF2B5EF4-FFF2-40B4-BE49-F238E27FC236}">
                <a16:creationId xmlns:a16="http://schemas.microsoft.com/office/drawing/2014/main" id="{F4B962C0-AA15-1F13-F61E-6E2AB25DB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124" y="2858637"/>
            <a:ext cx="1513920" cy="1271122"/>
          </a:xfrm>
          <a:prstGeom prst="rect">
            <a:avLst/>
          </a:prstGeom>
        </p:spPr>
      </p:pic>
    </p:spTree>
    <p:extLst>
      <p:ext uri="{BB962C8B-B14F-4D97-AF65-F5344CB8AC3E}">
        <p14:creationId xmlns:p14="http://schemas.microsoft.com/office/powerpoint/2010/main" val="9566282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78430"/>
            <a:ext cx="3553754" cy="707462"/>
          </a:xfrm>
        </p:spPr>
        <p:txBody>
          <a:bodyPr>
            <a:noAutofit/>
          </a:bodyPr>
          <a:lstStyle/>
          <a:p>
            <a:pPr algn="ctr"/>
            <a:r>
              <a:rPr lang="en-GB" sz="3200"/>
              <a:t>Hambleton and Richmondshire PRS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162094042"/>
              </p:ext>
            </p:extLst>
          </p:nvPr>
        </p:nvGraphicFramePr>
        <p:xfrm>
          <a:off x="4374408" y="158608"/>
          <a:ext cx="3486076" cy="148005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0" kern="1200">
                          <a:solidFill>
                            <a:schemeClr val="tx1"/>
                          </a:solidFill>
                          <a:effectLst/>
                          <a:latin typeface="+mn-lt"/>
                          <a:ea typeface="+mn-ea"/>
                          <a:cs typeface="+mn-cs"/>
                        </a:rPr>
                        <a:t>East Road, Northallerton, North Yorkshire, DL6 1SZ</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01609 710443</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Lynn Wild</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lwild@hrprs.n-yorks.sch.uk</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www.hrprs.co.uk</a:t>
                      </a:r>
                      <a:r>
                        <a:rPr lang="en-GB" sz="12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080808203"/>
              </p:ext>
            </p:extLst>
          </p:nvPr>
        </p:nvGraphicFramePr>
        <p:xfrm>
          <a:off x="209726" y="1759391"/>
          <a:ext cx="11627140" cy="484632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i="0" kern="1200">
                          <a:solidFill>
                            <a:schemeClr val="dk1"/>
                          </a:solidFill>
                          <a:effectLst/>
                          <a:latin typeface="+mn-lt"/>
                          <a:ea typeface="+mn-ea"/>
                          <a:cs typeface="+mn-cs"/>
                        </a:rPr>
                        <a:t>The Hambleton &amp; Richmondshire Pupil Referral Service’s vision is focused on improving the life chances of the students in our community. We will do this by delivering a personalised curriculum and supporting the individual needs of our pupils in a welcoming and safe environment. Through our community expectations of Persevere, Respect and Succeed, we aim to be an outstanding provision that enables young people and staff to reach their potential and develop into successful individuals.</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Young people who are referred to our Service come with a history, which usually includes a breakdown in their educational provision. Often they have not been in regular full-time mainstream education for a considerable length of time and may have negative views of school. Consequently, the emphasis has to be on the development of positive attitudes towards self and learning with a curriculum which meets the individual needs of the young person. Where possible, our aim is always to reintegrate young people back into mainstream education.</a:t>
                      </a:r>
                    </a:p>
                    <a:p>
                      <a:r>
                        <a:rPr lang="en-GB" sz="1200" i="0" kern="1200">
                          <a:solidFill>
                            <a:schemeClr val="dk1"/>
                          </a:solidFill>
                          <a:effectLst/>
                          <a:latin typeface="+mn-lt"/>
                          <a:ea typeface="+mn-ea"/>
                          <a:cs typeface="+mn-cs"/>
                        </a:rPr>
                        <a:t> </a:t>
                      </a:r>
                    </a:p>
                    <a:p>
                      <a:r>
                        <a:rPr lang="en-GB" sz="1200" i="0" kern="1200">
                          <a:solidFill>
                            <a:schemeClr val="dk1"/>
                          </a:solidFill>
                          <a:effectLst/>
                          <a:latin typeface="+mn-lt"/>
                          <a:ea typeface="+mn-ea"/>
                          <a:cs typeface="+mn-cs"/>
                        </a:rPr>
                        <a:t>We also support schools in the Hambleton &amp; Richmondshire collaborative by working with students who are at risk of permanent exclusion or who are too ill to attend school, by either offering advice or by in reach/outreach support.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200" i="0" kern="1200">
                          <a:solidFill>
                            <a:schemeClr val="dk1"/>
                          </a:solidFill>
                          <a:effectLst/>
                          <a:latin typeface="+mn-lt"/>
                          <a:ea typeface="+mn-ea"/>
                          <a:cs typeface="+mn-cs"/>
                        </a:rPr>
                        <a:t>We opened our Centre on East Rd, Northallerton in September 2009, with a refurbished building and a new staff team. The Service has now worked with over 500 students, 16 of our local Schools and local educational institutions in addition to surrounding Local education Authorities. We provide support to students within the Centre, some at their homes or at local Colleges, others at alternative venues. </a:t>
                      </a:r>
                    </a:p>
                    <a:p>
                      <a:r>
                        <a:rPr lang="en-GB" sz="1200" i="0" kern="1200">
                          <a:solidFill>
                            <a:schemeClr val="dk1"/>
                          </a:solidFill>
                          <a:effectLst/>
                          <a:latin typeface="+mn-lt"/>
                          <a:ea typeface="+mn-ea"/>
                          <a:cs typeface="+mn-cs"/>
                        </a:rPr>
                        <a:t> </a:t>
                      </a:r>
                    </a:p>
                    <a:p>
                      <a:r>
                        <a:rPr lang="en-GB" sz="1200" i="0" kern="1200">
                          <a:solidFill>
                            <a:schemeClr val="dk1"/>
                          </a:solidFill>
                          <a:effectLst/>
                          <a:latin typeface="+mn-lt"/>
                          <a:ea typeface="+mn-ea"/>
                          <a:cs typeface="+mn-cs"/>
                        </a:rPr>
                        <a:t>We are proud to have a committed and capable team of professionals who genuinely care about young people and who have generously given of their time to ensure that everyone has had the opportunity to be the very best they can be in all aspects of our work. We can assure you that the staff have really enjoyed working with all our students, and their parents/carers.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i="0" kern="1200">
                          <a:solidFill>
                            <a:schemeClr val="dk1"/>
                          </a:solidFill>
                          <a:effectLst/>
                          <a:latin typeface="+mn-lt"/>
                          <a:ea typeface="+mn-ea"/>
                          <a:cs typeface="+mn-cs"/>
                        </a:rPr>
                        <a:t>Hambleton and Richmondshire PRS aim to nurture and inspire each young person to :</a:t>
                      </a:r>
                    </a:p>
                    <a:p>
                      <a:r>
                        <a:rPr lang="en-GB" sz="1200" i="0" kern="1200">
                          <a:solidFill>
                            <a:schemeClr val="dk1"/>
                          </a:solidFill>
                          <a:effectLst/>
                          <a:latin typeface="+mn-lt"/>
                          <a:ea typeface="+mn-ea"/>
                          <a:cs typeface="+mn-cs"/>
                        </a:rPr>
                        <a:t>• be confident in his or her own abilities</a:t>
                      </a:r>
                    </a:p>
                    <a:p>
                      <a:r>
                        <a:rPr lang="en-GB" sz="1200" i="0" kern="1200">
                          <a:solidFill>
                            <a:schemeClr val="dk1"/>
                          </a:solidFill>
                          <a:effectLst/>
                          <a:latin typeface="+mn-lt"/>
                          <a:ea typeface="+mn-ea"/>
                          <a:cs typeface="+mn-cs"/>
                        </a:rPr>
                        <a:t>• have a positive outlook for their future</a:t>
                      </a:r>
                    </a:p>
                    <a:p>
                      <a:r>
                        <a:rPr lang="en-GB" sz="1200" i="0" kern="1200">
                          <a:solidFill>
                            <a:schemeClr val="dk1"/>
                          </a:solidFill>
                          <a:effectLst/>
                          <a:latin typeface="+mn-lt"/>
                          <a:ea typeface="+mn-ea"/>
                          <a:cs typeface="+mn-cs"/>
                        </a:rPr>
                        <a:t>• achieve their academic potential</a:t>
                      </a:r>
                    </a:p>
                    <a:p>
                      <a:r>
                        <a:rPr lang="en-GB" sz="1200" i="0" kern="1200">
                          <a:solidFill>
                            <a:schemeClr val="dk1"/>
                          </a:solidFill>
                          <a:effectLst/>
                          <a:latin typeface="+mn-lt"/>
                          <a:ea typeface="+mn-ea"/>
                          <a:cs typeface="+mn-cs"/>
                        </a:rPr>
                        <a:t>• participate and enjoy being involved in their learning</a:t>
                      </a:r>
                    </a:p>
                    <a:p>
                      <a:r>
                        <a:rPr lang="en-GB" sz="1200" i="0" kern="1200">
                          <a:solidFill>
                            <a:schemeClr val="dk1"/>
                          </a:solidFill>
                          <a:effectLst/>
                          <a:latin typeface="+mn-lt"/>
                          <a:ea typeface="+mn-ea"/>
                          <a:cs typeface="+mn-cs"/>
                        </a:rPr>
                        <a:t>• be able to make informed decisions and carry them out</a:t>
                      </a:r>
                    </a:p>
                    <a:p>
                      <a:r>
                        <a:rPr lang="en-GB" sz="1200" i="0" kern="1200">
                          <a:solidFill>
                            <a:schemeClr val="dk1"/>
                          </a:solidFill>
                          <a:effectLst/>
                          <a:latin typeface="+mn-lt"/>
                          <a:ea typeface="+mn-ea"/>
                          <a:cs typeface="+mn-cs"/>
                        </a:rPr>
                        <a:t>• be able to work with others and show them consideration</a:t>
                      </a:r>
                    </a:p>
                    <a:p>
                      <a:r>
                        <a:rPr lang="en-GB" sz="1200" i="0" kern="1200">
                          <a:solidFill>
                            <a:schemeClr val="dk1"/>
                          </a:solidFill>
                          <a:effectLst/>
                          <a:latin typeface="+mn-lt"/>
                          <a:ea typeface="+mn-ea"/>
                          <a:cs typeface="+mn-cs"/>
                        </a:rPr>
                        <a:t>• be safe and secure</a:t>
                      </a:r>
                    </a:p>
                    <a:p>
                      <a:r>
                        <a:rPr lang="en-GB" sz="1200" i="0" kern="1200">
                          <a:solidFill>
                            <a:schemeClr val="dk1"/>
                          </a:solidFill>
                          <a:effectLst/>
                          <a:latin typeface="+mn-lt"/>
                          <a:ea typeface="+mn-ea"/>
                          <a:cs typeface="+mn-cs"/>
                        </a:rPr>
                        <a:t>• feel empowered to be the best they can be in everything they do</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2B867251-9FDB-3003-967D-CA33B9B59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4870" y="271622"/>
            <a:ext cx="1293839" cy="1261813"/>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8E16FA2-D324-7CC0-3668-87920DA631CB}"/>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523995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248803"/>
            <a:ext cx="3553754" cy="707462"/>
          </a:xfrm>
        </p:spPr>
        <p:txBody>
          <a:bodyPr/>
          <a:lstStyle/>
          <a:p>
            <a:r>
              <a:rPr lang="en-GB"/>
              <a:t>Horizon Hub</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624702302"/>
              </p:ext>
            </p:extLst>
          </p:nvPr>
        </p:nvGraphicFramePr>
        <p:xfrm>
          <a:off x="4374408" y="271622"/>
          <a:ext cx="3486076" cy="138715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lvl="0">
                        <a:lnSpc>
                          <a:spcPct val="107000"/>
                        </a:lnSpc>
                        <a:spcAft>
                          <a:spcPts val="800"/>
                        </a:spcAft>
                        <a:buNone/>
                      </a:pPr>
                      <a:r>
                        <a:rPr lang="en-GB" sz="1100" b="0" i="0" u="none" strike="noStrike" kern="1200" noProof="0">
                          <a:solidFill>
                            <a:srgbClr val="242424"/>
                          </a:solidFill>
                          <a:effectLst/>
                          <a:latin typeface="Calibri"/>
                        </a:rPr>
                        <a:t>Colebrooke Court, Halfpenny Lane, Knaresborough HG5 0SL</a:t>
                      </a:r>
                      <a:endParaRPr lang="en-US" sz="1100">
                        <a:latin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07878 403243</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Kerry Shaw</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kerryshaw@horizon-hub.co.uk</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kern="1200">
                          <a:solidFill>
                            <a:schemeClr val="tx1"/>
                          </a:solidFill>
                          <a:effectLst/>
                          <a:latin typeface="+mn-lt"/>
                          <a:ea typeface="+mn-ea"/>
                          <a:cs typeface="+mn-cs"/>
                          <a:hlinkClick r:id="rId3"/>
                        </a:rPr>
                        <a:t>www.horizon-hub.co.uk</a:t>
                      </a:r>
                      <a:r>
                        <a:rPr lang="en-GB" sz="1100" b="0" kern="1200">
                          <a:solidFill>
                            <a:schemeClr val="tx1"/>
                          </a:solidFill>
                          <a:effectLst/>
                          <a:latin typeface="+mn-lt"/>
                          <a:ea typeface="+mn-ea"/>
                          <a:cs typeface="+mn-cs"/>
                        </a:rPr>
                        <a:t>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4269196352"/>
              </p:ext>
            </p:extLst>
          </p:nvPr>
        </p:nvGraphicFramePr>
        <p:xfrm>
          <a:off x="209726" y="2043871"/>
          <a:ext cx="11627140" cy="3947160"/>
        </p:xfrm>
        <a:graphic>
          <a:graphicData uri="http://schemas.openxmlformats.org/drawingml/2006/table">
            <a:tbl>
              <a:tblPr firstRow="1" bandRow="1">
                <a:tableStyleId>{5C22544A-7EE6-4342-B048-85BDC9FD1C3A}</a:tableStyleId>
              </a:tblPr>
              <a:tblGrid>
                <a:gridCol w="4554779">
                  <a:extLst>
                    <a:ext uri="{9D8B030D-6E8A-4147-A177-3AD203B41FA5}">
                      <a16:colId xmlns:a16="http://schemas.microsoft.com/office/drawing/2014/main" val="296554612"/>
                    </a:ext>
                  </a:extLst>
                </a:gridCol>
                <a:gridCol w="7072361">
                  <a:extLst>
                    <a:ext uri="{9D8B030D-6E8A-4147-A177-3AD203B41FA5}">
                      <a16:colId xmlns:a16="http://schemas.microsoft.com/office/drawing/2014/main" val="3015067461"/>
                    </a:ext>
                  </a:extLst>
                </a:gridCol>
              </a:tblGrid>
              <a:tr h="237189">
                <a:tc gridSpan="2">
                  <a:txBody>
                    <a:bodyPr/>
                    <a:lstStyle/>
                    <a:p>
                      <a:r>
                        <a:rPr lang="en-GB" sz="11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a:lnSpc>
                          <a:spcPct val="100000"/>
                        </a:lnSpc>
                        <a:spcBef>
                          <a:spcPts val="0"/>
                        </a:spcBef>
                        <a:spcAft>
                          <a:spcPts val="0"/>
                        </a:spcAft>
                        <a:buNone/>
                      </a:pPr>
                      <a:r>
                        <a:rPr lang="en-GB" sz="1100" b="0" i="0" u="none" strike="noStrike" kern="1200" noProof="0">
                          <a:solidFill>
                            <a:srgbClr val="242424"/>
                          </a:solidFill>
                          <a:effectLst/>
                          <a:latin typeface="Calibri"/>
                        </a:rPr>
                        <a:t>Horizon Hub provides bespoke, child &amp; young person-tailored sessions, targeting all emotional &amp; behavioural difficulties associated with Special Educational Needs. We work with children and young adults, from 2 to 25 years of age, who are diagnosed with, or presenting with a range of conditions associated with autism. Sessions are devised to develop skills &amp; manage challenging behaviours and include strategies such as emotional regulation, communication/language development and positive reinforcement. Sessions implement all functional and essential learning, working towards independent life skills. Packages can also include support &amp; training for parents and school staff. Our 1:1 sessions are carried out at our Hubs, located in Harrogate &amp; Knaresborough.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1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lvl="0">
                        <a:buNone/>
                      </a:pPr>
                      <a:r>
                        <a:rPr lang="en-GB" sz="1000" b="0" i="0" u="none" strike="noStrike" kern="1200" noProof="0">
                          <a:solidFill>
                            <a:srgbClr val="000000"/>
                          </a:solidFill>
                          <a:effectLst/>
                          <a:latin typeface="Calibri"/>
                        </a:rPr>
                        <a:t>By providing a child &amp; young person-centred, individualised, holistic approach targeting all emotional, communication, sensory and behavioural difficulties associated with Special Educational Needs, our aim for our young people, is that they are able to generalise their skills and ultimately lead as independent a life as is possible for them.</a:t>
                      </a:r>
                      <a:endParaRPr lang="en-US" sz="1000" b="0" u="none" strike="noStrike" noProof="0">
                        <a:solidFill>
                          <a:srgbClr val="000000"/>
                        </a:solidFill>
                        <a:latin typeface="Calibri"/>
                      </a:endParaRPr>
                    </a:p>
                    <a:p>
                      <a:endParaRPr lang="en-GB" sz="1100" i="0" kern="1200">
                        <a:solidFill>
                          <a:schemeClr val="dk1"/>
                        </a:solidFill>
                        <a:effectLst/>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1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a:lnSpc>
                          <a:spcPct val="107000"/>
                        </a:lnSpc>
                        <a:spcBef>
                          <a:spcPts val="0"/>
                        </a:spcBef>
                        <a:spcAft>
                          <a:spcPts val="800"/>
                        </a:spcAft>
                        <a:buNone/>
                      </a:pPr>
                      <a:r>
                        <a:rPr lang="en-GB" sz="1100" b="0" i="0" u="none" strike="noStrike" kern="1200" noProof="0">
                          <a:solidFill>
                            <a:srgbClr val="242424"/>
                          </a:solidFill>
                          <a:effectLst/>
                          <a:latin typeface="Calibri"/>
                        </a:rPr>
                        <a:t>Children and young people with additional needs are faced with a variety of challenges and each individual learns at their own pace. Here at Horizon Hub, we personalise all our strategies so that our young people can learn at their best effective pace. We work on a 1:1 basis and focus on the following areas of need: emotional regulation, language &amp; communication, sensory, self-care and independence.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100" b="0" i="0" u="none" strike="noStrike" kern="1200" noProof="0">
                          <a:solidFill>
                            <a:srgbClr val="242424"/>
                          </a:solidFill>
                          <a:effectLst/>
                          <a:latin typeface="Calibri"/>
                        </a:rPr>
                        <a:t>Horizon Hub outcomes are: </a:t>
                      </a:r>
                      <a:endParaRPr lang="en-US" sz="1100">
                        <a:latin typeface="Calibri"/>
                      </a:endParaRPr>
                    </a:p>
                    <a:p>
                      <a:pPr lvl="0">
                        <a:buNone/>
                      </a:pPr>
                      <a:r>
                        <a:rPr lang="en-GB" sz="1100" b="0" i="0" u="none" strike="noStrike" kern="1200" noProof="0">
                          <a:solidFill>
                            <a:srgbClr val="242424"/>
                          </a:solidFill>
                          <a:effectLst/>
                          <a:latin typeface="Calibri"/>
                        </a:rPr>
                        <a:t>1) to nurture self-belief &amp; confidence. </a:t>
                      </a:r>
                      <a:endParaRPr lang="en-US" sz="1100">
                        <a:latin typeface="Calibri"/>
                      </a:endParaRPr>
                    </a:p>
                    <a:p>
                      <a:pPr lvl="0">
                        <a:buNone/>
                      </a:pPr>
                      <a:r>
                        <a:rPr lang="en-GB" sz="1100" b="0" i="0" u="none" strike="noStrike" kern="1200" noProof="0">
                          <a:solidFill>
                            <a:srgbClr val="242424"/>
                          </a:solidFill>
                          <a:effectLst/>
                          <a:latin typeface="Calibri"/>
                        </a:rPr>
                        <a:t>2) to provide a supportive platform for individual progress ensuring our young people reach their full potential. </a:t>
                      </a:r>
                      <a:endParaRPr lang="en-US" sz="1100">
                        <a:latin typeface="Calibri"/>
                      </a:endParaRPr>
                    </a:p>
                    <a:p>
                      <a:pPr lvl="0">
                        <a:buNone/>
                      </a:pPr>
                      <a:r>
                        <a:rPr lang="en-GB" sz="1100" b="0" i="0" u="none" strike="noStrike" kern="1200" noProof="0">
                          <a:solidFill>
                            <a:srgbClr val="242424"/>
                          </a:solidFill>
                          <a:effectLst/>
                          <a:latin typeface="Calibri"/>
                        </a:rPr>
                        <a:t>3) to provide families with the necessary tools to support their young person's learning, emotional &amp; sensory needs and behavioural challenges. </a:t>
                      </a:r>
                      <a:endParaRPr lang="en-US" sz="1100">
                        <a:latin typeface="Calibri"/>
                      </a:endParaRPr>
                    </a:p>
                    <a:p>
                      <a:pPr lvl="0">
                        <a:buNone/>
                      </a:pPr>
                      <a:r>
                        <a:rPr lang="en-GB" sz="1100" b="0" i="0" u="none" strike="noStrike" kern="1200" noProof="0">
                          <a:solidFill>
                            <a:srgbClr val="242424"/>
                          </a:solidFill>
                          <a:effectLst/>
                          <a:latin typeface="Calibri"/>
                        </a:rPr>
                        <a:t>4) to provide other settings with any specialised support and input that they may require. </a:t>
                      </a:r>
                      <a:endParaRPr lang="en-US" sz="1100">
                        <a:latin typeface="Calibri"/>
                      </a:endParaRPr>
                    </a:p>
                    <a:p>
                      <a:pPr lvl="0">
                        <a:buNone/>
                      </a:pPr>
                      <a:r>
                        <a:rPr lang="en-GB" sz="1100" b="0" i="0" u="none" strike="noStrike" kern="1200" noProof="0">
                          <a:solidFill>
                            <a:srgbClr val="242424"/>
                          </a:solidFill>
                          <a:effectLst/>
                          <a:latin typeface="Calibri"/>
                        </a:rPr>
                        <a:t>5) to encompass our families and their teams ensuring the progress, growth, mental health and well-being of every young person. </a:t>
                      </a:r>
                      <a:endParaRPr lang="en-US" sz="1100">
                        <a:latin typeface="Calibri"/>
                      </a:endParaRPr>
                    </a:p>
                    <a:p>
                      <a:pPr lvl="0">
                        <a:buNone/>
                      </a:pPr>
                      <a:r>
                        <a:rPr lang="en-GB" sz="1100" b="0" i="0" u="none" strike="noStrike" kern="1200" noProof="0">
                          <a:solidFill>
                            <a:srgbClr val="242424"/>
                          </a:solidFill>
                          <a:effectLst/>
                          <a:latin typeface="Calibri"/>
                        </a:rPr>
                        <a:t>6) to lay the foundations for a positive, meaningful, enjoyable and as independent a life as possible. </a:t>
                      </a:r>
                      <a:endParaRPr lang="en-US" sz="1100">
                        <a:latin typeface="Calibri"/>
                      </a:endParaRPr>
                    </a:p>
                    <a:p>
                      <a:pPr lvl="0">
                        <a:buNone/>
                      </a:pPr>
                      <a:r>
                        <a:rPr lang="en-GB" sz="1100" b="0" i="0" u="none" strike="noStrike" kern="1200" noProof="0">
                          <a:solidFill>
                            <a:srgbClr val="242424"/>
                          </a:solidFill>
                          <a:effectLst/>
                          <a:latin typeface="Calibri"/>
                        </a:rPr>
                        <a:t>7) to reach a point where our young people and their families no longer need us!</a:t>
                      </a:r>
                      <a:endParaRPr lang="en-US" sz="1100">
                        <a:latin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E93D8F01-315E-2B09-3E29-AB3E59BD99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9111" y="141472"/>
            <a:ext cx="1900646" cy="1483634"/>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6CC2EA65-0A5A-C1C4-6DFC-40D50F501530}"/>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05889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898996154"/>
              </p:ext>
            </p:extLst>
          </p:nvPr>
        </p:nvGraphicFramePr>
        <p:xfrm>
          <a:off x="175121" y="187357"/>
          <a:ext cx="3809650" cy="2249678"/>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Early years through to KS5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pic>
        <p:nvPicPr>
          <p:cNvPr id="2" name="Picture 1">
            <a:extLst>
              <a:ext uri="{FF2B5EF4-FFF2-40B4-BE49-F238E27FC236}">
                <a16:creationId xmlns:a16="http://schemas.microsoft.com/office/drawing/2014/main" id="{A687DC91-8780-6317-6195-363F099676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030" y="3237995"/>
            <a:ext cx="2179320" cy="1701165"/>
          </a:xfrm>
          <a:prstGeom prst="rect">
            <a:avLst/>
          </a:prstGeom>
        </p:spPr>
      </p:pic>
      <p:graphicFrame>
        <p:nvGraphicFramePr>
          <p:cNvPr id="3" name="Table 5">
            <a:extLst>
              <a:ext uri="{FF2B5EF4-FFF2-40B4-BE49-F238E27FC236}">
                <a16:creationId xmlns:a16="http://schemas.microsoft.com/office/drawing/2014/main" id="{928EEC82-8378-54AE-A01A-08B8F69E1D14}"/>
              </a:ext>
            </a:extLst>
          </p:cNvPr>
          <p:cNvGraphicFramePr>
            <a:graphicFrameLocks noGrp="1"/>
          </p:cNvGraphicFramePr>
          <p:nvPr>
            <p:ph idx="1"/>
            <p:extLst>
              <p:ext uri="{D42A27DB-BD31-4B8C-83A1-F6EECF244321}">
                <p14:modId xmlns:p14="http://schemas.microsoft.com/office/powerpoint/2010/main" val="4206348970"/>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dirty="0">
                          <a:solidFill>
                            <a:schemeClr val="tx1"/>
                          </a:solidFill>
                          <a:effectLst/>
                          <a:latin typeface="Calibri"/>
                          <a:ea typeface="Calibri"/>
                          <a:cs typeface="Times New Roman"/>
                        </a:rPr>
                        <a:t>May 2026</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23594502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11055"/>
            <a:ext cx="3553754" cy="707462"/>
          </a:xfrm>
        </p:spPr>
        <p:txBody>
          <a:bodyPr>
            <a:normAutofit fontScale="90000"/>
          </a:bodyPr>
          <a:lstStyle/>
          <a:p>
            <a:pPr algn="ctr"/>
            <a:r>
              <a:rPr lang="en-GB"/>
              <a:t>Kip McGrath</a:t>
            </a:r>
            <a:br>
              <a:rPr lang="en-GB"/>
            </a:br>
            <a:r>
              <a:rPr lang="en-GB"/>
              <a:t>Harrogate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751831381"/>
              </p:ext>
            </p:extLst>
          </p:nvPr>
        </p:nvGraphicFramePr>
        <p:xfrm>
          <a:off x="4374408" y="271622"/>
          <a:ext cx="3486076" cy="138715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kern="1200">
                          <a:solidFill>
                            <a:schemeClr val="tx1"/>
                          </a:solidFill>
                          <a:effectLst/>
                          <a:latin typeface="+mn-lt"/>
                          <a:ea typeface="+mn-ea"/>
                          <a:cs typeface="+mn-cs"/>
                        </a:rPr>
                        <a:t>Second Floor, 23 Victoria Avenue, Harrogate, HG1 5RD.</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01423 52 02 92</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Richard Peach, BA (QTS) Hons, NPQH.</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harrogate@kipmcgrath.co.uk</a:t>
                      </a: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www.kipmcgrath.co.uk/harrogate</a:t>
                      </a: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213648231"/>
              </p:ext>
            </p:extLst>
          </p:nvPr>
        </p:nvGraphicFramePr>
        <p:xfrm>
          <a:off x="209726" y="1759391"/>
          <a:ext cx="11627140" cy="4457700"/>
        </p:xfrm>
        <a:graphic>
          <a:graphicData uri="http://schemas.openxmlformats.org/drawingml/2006/table">
            <a:tbl>
              <a:tblPr firstRow="1" bandRow="1">
                <a:tableStyleId>{5C22544A-7EE6-4342-B048-85BDC9FD1C3A}</a:tableStyleId>
              </a:tblPr>
              <a:tblGrid>
                <a:gridCol w="7495999">
                  <a:extLst>
                    <a:ext uri="{9D8B030D-6E8A-4147-A177-3AD203B41FA5}">
                      <a16:colId xmlns:a16="http://schemas.microsoft.com/office/drawing/2014/main" val="296554612"/>
                    </a:ext>
                  </a:extLst>
                </a:gridCol>
                <a:gridCol w="4131141">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50" kern="1200">
                          <a:solidFill>
                            <a:schemeClr val="dk1"/>
                          </a:solidFill>
                          <a:effectLst/>
                          <a:latin typeface="+mn-lt"/>
                          <a:ea typeface="+mn-ea"/>
                          <a:cs typeface="+mn-cs"/>
                        </a:rPr>
                        <a:t>We work closely with the commissioning school or local authority service to provide additional support where needed. Included within our provision and cost are tutorial/intervention support sessions on a weekly basis in English or maths by appointment either in-person or online as appropriate. With pupils referred to us remaining on local roll then core pastoral services are typically provided by the commissioning school or local authority service.  </a:t>
                      </a:r>
                    </a:p>
                    <a:p>
                      <a:r>
                        <a:rPr lang="en-GB" sz="1050" kern="1200">
                          <a:solidFill>
                            <a:schemeClr val="dk1"/>
                          </a:solidFill>
                          <a:effectLst/>
                          <a:latin typeface="+mn-lt"/>
                          <a:ea typeface="+mn-ea"/>
                          <a:cs typeface="+mn-cs"/>
                        </a:rPr>
                        <a:t>Our facilities ensure that our students can work in a dedicated learning environment with access to a qualified teacher during their timetabled sessions. Each individual can be assured that all the staff will do their upmost to help, support and encourage the determination needed to complete and achieve their goals in a caring environment.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kern="1200">
                          <a:solidFill>
                            <a:schemeClr val="dk1"/>
                          </a:solidFill>
                          <a:effectLst/>
                          <a:latin typeface="+mn-lt"/>
                          <a:ea typeface="+mn-ea"/>
                          <a:cs typeface="+mn-cs"/>
                        </a:rPr>
                        <a:t>Working with individual students and seek to develop confidence, understanding and attainment in our specialist subjects of English and maths. We deliver bespoke tuition from Year 1 to Y11 at a variety of levels and include SATs, 11+, GCSEs and A-Level preparation. We offer an initial assessment to identify areas of focus for each individual learner, creating a learning personalised programme for our learners, delivered by our qualified, experienced teachers. Formative assessment is provided after each session and summative assessments timetabled to show impact and progression. </a:t>
                      </a:r>
                    </a:p>
                    <a:p>
                      <a:r>
                        <a:rPr lang="en-GB" sz="1050" kern="1200">
                          <a:solidFill>
                            <a:schemeClr val="dk1"/>
                          </a:solidFill>
                          <a:effectLst/>
                          <a:latin typeface="+mn-lt"/>
                          <a:ea typeface="+mn-ea"/>
                          <a:cs typeface="+mn-cs"/>
                        </a:rPr>
                        <a:t>Our students reflect the diverse nature of education and range from those requiring support to those seeking extension in attainment. In addition to private individual students and home tutored students, we support those enrolled from local schools to deliver intervention programmes. We are able to deliver sessions in a variety of settings including 'in-school', 'in-centre' or 'online' in accordance with their needs. </a:t>
                      </a:r>
                    </a:p>
                    <a:p>
                      <a:r>
                        <a:rPr lang="en-GB" sz="1050" kern="1200">
                          <a:solidFill>
                            <a:schemeClr val="dk1"/>
                          </a:solidFill>
                          <a:effectLst/>
                          <a:latin typeface="+mn-lt"/>
                          <a:ea typeface="+mn-ea"/>
                          <a:cs typeface="+mn-cs"/>
                        </a:rPr>
                        <a:t>Working in partnership with local Exam Centres we can signpost our students to obtain GCSE qualifications to specific students as and when required. We aim to support the young person in a holistic way, to link their educational experiences with the world of work.</a:t>
                      </a:r>
                      <a:endParaRPr lang="en-GB" sz="105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lvl="0"/>
                      <a:r>
                        <a:rPr lang="en-GB" sz="1050" kern="1200">
                          <a:solidFill>
                            <a:schemeClr val="dk1"/>
                          </a:solidFill>
                          <a:effectLst/>
                          <a:latin typeface="+mn-lt"/>
                          <a:ea typeface="+mn-ea"/>
                          <a:cs typeface="+mn-cs"/>
                        </a:rPr>
                        <a:t>OFSTED Registered Centre as an out of school hours childcare provision.</a:t>
                      </a:r>
                    </a:p>
                    <a:p>
                      <a:pPr lvl="0"/>
                      <a:r>
                        <a:rPr lang="en-GB" sz="1050" kern="1200">
                          <a:solidFill>
                            <a:schemeClr val="dk1"/>
                          </a:solidFill>
                          <a:effectLst/>
                          <a:latin typeface="+mn-lt"/>
                          <a:ea typeface="+mn-ea"/>
                          <a:cs typeface="+mn-cs"/>
                        </a:rPr>
                        <a:t>DBS Checked, qualified and experienced teachers.</a:t>
                      </a:r>
                    </a:p>
                    <a:p>
                      <a:pPr lvl="0"/>
                      <a:r>
                        <a:rPr lang="en-GB" sz="1050" kern="1200">
                          <a:solidFill>
                            <a:schemeClr val="dk1"/>
                          </a:solidFill>
                          <a:effectLst/>
                          <a:latin typeface="+mn-lt"/>
                          <a:ea typeface="+mn-ea"/>
                          <a:cs typeface="+mn-cs"/>
                        </a:rPr>
                        <a:t>Formative and summative assessment and reassessment process.</a:t>
                      </a:r>
                    </a:p>
                    <a:p>
                      <a:pPr lvl="0"/>
                      <a:r>
                        <a:rPr lang="en-GB" sz="1050" kern="1200">
                          <a:solidFill>
                            <a:schemeClr val="dk1"/>
                          </a:solidFill>
                          <a:effectLst/>
                          <a:latin typeface="+mn-lt"/>
                          <a:ea typeface="+mn-ea"/>
                          <a:cs typeface="+mn-cs"/>
                        </a:rPr>
                        <a:t>Quantitative and qualitative results and progress tracking.</a:t>
                      </a:r>
                    </a:p>
                    <a:p>
                      <a:pPr lvl="0"/>
                      <a:r>
                        <a:rPr lang="en-GB" sz="1050" kern="1200">
                          <a:solidFill>
                            <a:schemeClr val="dk1"/>
                          </a:solidFill>
                          <a:effectLst/>
                          <a:latin typeface="+mn-lt"/>
                          <a:ea typeface="+mn-ea"/>
                          <a:cs typeface="+mn-cs"/>
                        </a:rPr>
                        <a:t>Bespoke learning programme in line with the national curriculum that targets gaps and builds confidence for each individual student.</a:t>
                      </a:r>
                    </a:p>
                    <a:p>
                      <a:pPr lvl="0"/>
                      <a:r>
                        <a:rPr lang="en-GB" sz="1050" kern="1200">
                          <a:solidFill>
                            <a:schemeClr val="dk1"/>
                          </a:solidFill>
                          <a:effectLst/>
                          <a:latin typeface="+mn-lt"/>
                          <a:ea typeface="+mn-ea"/>
                          <a:cs typeface="+mn-cs"/>
                        </a:rPr>
                        <a:t>Interactive, face to face and online learning platforms for flexibility.</a:t>
                      </a:r>
                    </a:p>
                    <a:p>
                      <a:pPr lvl="0"/>
                      <a:r>
                        <a:rPr lang="en-GB" sz="1050" kern="1200">
                          <a:solidFill>
                            <a:schemeClr val="dk1"/>
                          </a:solidFill>
                          <a:effectLst/>
                          <a:latin typeface="+mn-lt"/>
                          <a:ea typeface="+mn-ea"/>
                          <a:cs typeface="+mn-cs"/>
                        </a:rPr>
                        <a:t>An extremely high standard of safeguarding and training.</a:t>
                      </a:r>
                    </a:p>
                    <a:p>
                      <a:pPr lvl="0"/>
                      <a:r>
                        <a:rPr lang="en-GB" sz="1050" kern="1200">
                          <a:solidFill>
                            <a:schemeClr val="dk1"/>
                          </a:solidFill>
                          <a:effectLst/>
                          <a:latin typeface="+mn-lt"/>
                          <a:ea typeface="+mn-ea"/>
                          <a:cs typeface="+mn-cs"/>
                        </a:rPr>
                        <a:t>Proven methods and results.</a:t>
                      </a:r>
                    </a:p>
                    <a:p>
                      <a:pPr lvl="0"/>
                      <a:r>
                        <a:rPr lang="en-GB" sz="1050" kern="1200">
                          <a:solidFill>
                            <a:schemeClr val="dk1"/>
                          </a:solidFill>
                          <a:effectLst/>
                          <a:latin typeface="+mn-lt"/>
                          <a:ea typeface="+mn-ea"/>
                          <a:cs typeface="+mn-cs"/>
                        </a:rPr>
                        <a:t>A highly experienced provider, with over 40 years face to face and 7 years online tutoring behind us.</a:t>
                      </a:r>
                    </a:p>
                    <a:p>
                      <a:r>
                        <a:rPr lang="en-GB" sz="1050" kern="1200">
                          <a:solidFill>
                            <a:schemeClr val="dk1"/>
                          </a:solidFill>
                          <a:effectLst/>
                          <a:latin typeface="+mn-lt"/>
                          <a:ea typeface="+mn-ea"/>
                          <a:cs typeface="+mn-cs"/>
                        </a:rPr>
                        <a:t>Able to provide CPD Level 2 and Level 3 Equivalent Qualifications through partnership organisations on request.</a:t>
                      </a: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Our aim is not only to raise self-esteem, confidence and attainment, but also to encourage individuals to build and develop independence and life skills. We offer bespoke and imaginative educational solutions for individuals, regardless of disability, to create a personalised and flexible support plan, reflecting identified goals, skills and needs in a caring and supportive environment.</a:t>
                      </a:r>
                    </a:p>
                    <a:p>
                      <a:endParaRPr lang="en-GB" sz="105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9EB577B7-82CC-B622-9166-7EC41C3D5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3177" y="204312"/>
            <a:ext cx="2059305" cy="128651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C2EA7F42-B7C0-DA46-BE9B-15D7E69F2690}"/>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942673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597963795"/>
              </p:ext>
            </p:extLst>
          </p:nvPr>
        </p:nvGraphicFramePr>
        <p:xfrm>
          <a:off x="175121" y="187357"/>
          <a:ext cx="3809650" cy="2561463"/>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 1 - 5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Online sessions available</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 – Registered Childminder</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052603222"/>
              </p:ext>
            </p:extLst>
          </p:nvPr>
        </p:nvGraphicFramePr>
        <p:xfrm>
          <a:off x="4211272" y="187357"/>
          <a:ext cx="7424258" cy="392091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349230542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 </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From reaching Age Related Expectation to SATs, 11+, GCSE &amp; A-Level</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KS1 – KS4</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various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various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000">
                          <a:solidFill>
                            <a:schemeClr val="tx1"/>
                          </a:solidFill>
                          <a:effectLst/>
                          <a:latin typeface="Calibri" panose="020F0502020204030204" pitchFamily="34" charset="0"/>
                          <a:cs typeface="Times New Roman" panose="02020603050405020304" pitchFamily="18" charset="0"/>
                        </a:rPr>
                        <a:t>£80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pic>
        <p:nvPicPr>
          <p:cNvPr id="2" name="Picture 1">
            <a:extLst>
              <a:ext uri="{FF2B5EF4-FFF2-40B4-BE49-F238E27FC236}">
                <a16:creationId xmlns:a16="http://schemas.microsoft.com/office/drawing/2014/main" id="{67AB48D2-9E9B-1FBA-F8AC-2E429B5403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651" y="3355660"/>
            <a:ext cx="2059305" cy="1286510"/>
          </a:xfrm>
          <a:prstGeom prst="rect">
            <a:avLst/>
          </a:prstGeom>
        </p:spPr>
      </p:pic>
      <p:graphicFrame>
        <p:nvGraphicFramePr>
          <p:cNvPr id="3" name="Table 5">
            <a:extLst>
              <a:ext uri="{FF2B5EF4-FFF2-40B4-BE49-F238E27FC236}">
                <a16:creationId xmlns:a16="http://schemas.microsoft.com/office/drawing/2014/main" id="{62769906-DB25-12F4-314A-62200FFD6742}"/>
              </a:ext>
            </a:extLst>
          </p:cNvPr>
          <p:cNvGraphicFramePr>
            <a:graphicFrameLocks noGrp="1"/>
          </p:cNvGraphicFramePr>
          <p:nvPr>
            <p:ph idx="1"/>
            <p:extLst>
              <p:ext uri="{D42A27DB-BD31-4B8C-83A1-F6EECF244321}">
                <p14:modId xmlns:p14="http://schemas.microsoft.com/office/powerpoint/2010/main" val="1356511370"/>
              </p:ext>
            </p:extLst>
          </p:nvPr>
        </p:nvGraphicFramePr>
        <p:xfrm>
          <a:off x="336908" y="5061016"/>
          <a:ext cx="2498759" cy="709863"/>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75810">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34053">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May 2025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6785290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368321" y="320869"/>
            <a:ext cx="3553754" cy="707462"/>
          </a:xfrm>
        </p:spPr>
        <p:txBody>
          <a:bodyPr>
            <a:normAutofit fontScale="90000"/>
          </a:bodyPr>
          <a:lstStyle/>
          <a:p>
            <a:pPr algn="ctr"/>
            <a:r>
              <a:rPr lang="en-GB"/>
              <a:t>Kip McGrath</a:t>
            </a:r>
            <a:br>
              <a:rPr lang="en-GB"/>
            </a:br>
            <a:r>
              <a:rPr lang="en-GB"/>
              <a:t>Selby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4004159290"/>
              </p:ext>
            </p:extLst>
          </p:nvPr>
        </p:nvGraphicFramePr>
        <p:xfrm>
          <a:off x="4374408" y="271622"/>
          <a:ext cx="3486076" cy="138715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kern="1200">
                          <a:solidFill>
                            <a:schemeClr val="tx1"/>
                          </a:solidFill>
                          <a:effectLst/>
                          <a:latin typeface="+mn-lt"/>
                          <a:ea typeface="+mn-ea"/>
                          <a:cs typeface="+mn-cs"/>
                        </a:rPr>
                        <a:t>First Floor, Unit 4, Selby Business Park, Selby, YO8 8RY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01757 428008</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Mrs Ruth Hodgson</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selby@kipmcgrath.co.uk</a:t>
                      </a: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www.kipmcgrath.co.uk/selby</a:t>
                      </a:r>
                      <a:r>
                        <a:rPr lang="en-GB" sz="1100" b="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091130095"/>
              </p:ext>
            </p:extLst>
          </p:nvPr>
        </p:nvGraphicFramePr>
        <p:xfrm>
          <a:off x="209726" y="1759391"/>
          <a:ext cx="11627140" cy="4777740"/>
        </p:xfrm>
        <a:graphic>
          <a:graphicData uri="http://schemas.openxmlformats.org/drawingml/2006/table">
            <a:tbl>
              <a:tblPr firstRow="1" bandRow="1">
                <a:tableStyleId>{5C22544A-7EE6-4342-B048-85BDC9FD1C3A}</a:tableStyleId>
              </a:tblPr>
              <a:tblGrid>
                <a:gridCol w="7696024">
                  <a:extLst>
                    <a:ext uri="{9D8B030D-6E8A-4147-A177-3AD203B41FA5}">
                      <a16:colId xmlns:a16="http://schemas.microsoft.com/office/drawing/2014/main" val="296554612"/>
                    </a:ext>
                  </a:extLst>
                </a:gridCol>
                <a:gridCol w="3931116">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At Kip McGrath Selby, we provide an alternative education, we work closely with the local authority service or school to provide tailored support as well was working closely with our students, their families and schools to support, engage, encourage and educate them. The centre is very calm, quiet, relaxed, informal and welcoming. We understand that large classroom environments may not be suitable for all children. Some children thrive in a smaller group with more individual support. We welcome students who are home-schooled and work with parents to complement the learning taking place at home. We have a company dog who is often in centre who helps to give emotional support to the students she is called Mavis, and she loves the students. Our facilities ensure that students can work in a dedicated learning environment with access to a qualified teacher during their timetabled sessions. Each individual can be assured that all the staff will do their upmost to help, support and encourage the determination needed to complete and achieve their goals in a caring environment.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kern="1200">
                          <a:solidFill>
                            <a:schemeClr val="dk1"/>
                          </a:solidFill>
                          <a:effectLst/>
                          <a:latin typeface="+mn-lt"/>
                          <a:ea typeface="+mn-ea"/>
                          <a:cs typeface="+mn-cs"/>
                        </a:rPr>
                        <a:t>Kip McGrath Selby strongly believes that every student should achieve their potential by ensuring they have effective Maths and English skills for education and beyond. We are flexible and supportive to provide bespoke programmes. We offer an initial assessment to identify areas of focus for the student, thus creating a personalised learning programme, delivered by qualified and experienced teachers. We can deliver short, medium or long-term provision. All staff are fully qualified subject specialists with experience working with disengaged students. The sessions are taught by experienced and qualified teachers providing a personalised learning journey. Students can attend for one maths and/or English per day. We start with what the student “can do” and build their knowledge and skills to fill the gaps, rather than what is “expected” of their age-related targets There are different time slots during school hours and after school. Students can attend anywhere between one and four days per week to fit in with other placements. </a:t>
                      </a:r>
                    </a:p>
                    <a:p>
                      <a:r>
                        <a:rPr lang="en-GB" sz="1050" kern="1200">
                          <a:solidFill>
                            <a:schemeClr val="dk1"/>
                          </a:solidFill>
                          <a:effectLst/>
                          <a:latin typeface="+mn-lt"/>
                          <a:ea typeface="+mn-ea"/>
                          <a:cs typeface="+mn-cs"/>
                        </a:rPr>
                        <a:t>All resources and activities are aligned to the National Curriculum. Students enjoy collaboration of computer based and manual activities, broken down into manageable 15-minute chunks. Homework is provided each week to consolidate learning. Additional revision sessions are available closer to exam periods. Sessions are 60 minutes long. We are able to deliver sessions in a variety of settings including - in school, in centre, and online depending on their needs.</a:t>
                      </a:r>
                      <a:endParaRPr lang="en-GB" sz="105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050" kern="1200">
                          <a:solidFill>
                            <a:schemeClr val="dk1"/>
                          </a:solidFill>
                          <a:effectLst/>
                          <a:latin typeface="+mn-lt"/>
                          <a:ea typeface="+mn-ea"/>
                          <a:cs typeface="+mn-cs"/>
                        </a:rPr>
                        <a:t>All teaching staff have Qualified Teacher Status and a minimum of two years teaching experience in their chosen field. DBS checked.</a:t>
                      </a:r>
                    </a:p>
                    <a:p>
                      <a:r>
                        <a:rPr lang="en-GB" sz="1050" kern="1200">
                          <a:solidFill>
                            <a:schemeClr val="dk1"/>
                          </a:solidFill>
                          <a:effectLst/>
                          <a:latin typeface="+mn-lt"/>
                          <a:ea typeface="+mn-ea"/>
                          <a:cs typeface="+mn-cs"/>
                        </a:rPr>
                        <a:t>We offer a bespoke and individualised curriculum with a focus on nurture, positive behaviour, resilience and a readiness to learn. </a:t>
                      </a:r>
                    </a:p>
                    <a:p>
                      <a:r>
                        <a:rPr lang="en-GB" sz="1050" kern="1200">
                          <a:solidFill>
                            <a:schemeClr val="dk1"/>
                          </a:solidFill>
                          <a:effectLst/>
                          <a:latin typeface="+mn-lt"/>
                          <a:ea typeface="+mn-ea"/>
                          <a:cs typeface="+mn-cs"/>
                        </a:rPr>
                        <a:t>We are flexible in the days, times and methods of delivery that we can provide. We have a learning environment, which can facilitate small groups and one-to-one provision. Our Learning Centre contains a classroom, IT facilities and a kitchenette. This is a suitable area for short-term turnaround placements of pupils who currently able to access mainstream education or are at risk of exclusion. </a:t>
                      </a:r>
                    </a:p>
                    <a:p>
                      <a:r>
                        <a:rPr lang="en-GB" sz="1050" kern="1200">
                          <a:solidFill>
                            <a:schemeClr val="dk1"/>
                          </a:solidFill>
                          <a:effectLst/>
                          <a:latin typeface="+mn-lt"/>
                          <a:ea typeface="+mn-ea"/>
                          <a:cs typeface="+mn-cs"/>
                        </a:rPr>
                        <a:t>Knowledgeable staff who are able to support year 11 transitions into college/post-16 provision. Interactive, face to face and online platform allowing flexibility of learning. Bespoke educational programmes in line with the national curriculum that targets gaps in missed learning.  Assessments, both formative and summative. Tracking progress through quantative and qualitative tracking. </a:t>
                      </a:r>
                    </a:p>
                    <a:p>
                      <a:r>
                        <a:rPr lang="en-GB" sz="1050" kern="1200">
                          <a:solidFill>
                            <a:schemeClr val="dk1"/>
                          </a:solidFill>
                          <a:effectLst/>
                          <a:latin typeface="+mn-lt"/>
                          <a:ea typeface="+mn-ea"/>
                          <a:cs typeface="+mn-cs"/>
                        </a:rPr>
                        <a:t>A highly experienced education provider, with over forty years face to face and seven years online tutoring nationally.</a:t>
                      </a: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kern="1200">
                          <a:solidFill>
                            <a:schemeClr val="dk1"/>
                          </a:solidFill>
                          <a:effectLst/>
                          <a:latin typeface="+mn-lt"/>
                          <a:ea typeface="+mn-ea"/>
                          <a:cs typeface="+mn-cs"/>
                        </a:rPr>
                        <a:t>We pride ourselves in not only the ability to raise self-esteem, confidence and attainment but also encourage individuals to build and develop independence. Acquisition of core skills to enable progression within education or employment. Effective transition to mainstream provision. Prevention of permanent exclusion. Improved and positive relationships with greater confidence, self-esteem and motivation.  We offer bespoke educational solutions for individuals, regardless of disability, to create a personalised and flexible support plan, reflecting identified goals, skills and needs in a caring and supportive environment.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a:extLst>
              <a:ext uri="{FF2B5EF4-FFF2-40B4-BE49-F238E27FC236}">
                <a16:creationId xmlns:a16="http://schemas.microsoft.com/office/drawing/2014/main" id="{9D255777-5FDE-EA66-8293-EF2A5F3EC3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8635" y="237967"/>
            <a:ext cx="2059305" cy="1286510"/>
          </a:xfrm>
          <a:prstGeom prst="rect">
            <a:avLst/>
          </a:prstGeom>
        </p:spPr>
      </p:pic>
      <p:sp>
        <p:nvSpPr>
          <p:cNvPr id="4" name="Action Button: Go Home 3">
            <a:hlinkClick r:id="rId5" action="ppaction://hlinksldjump" highlightClick="1"/>
            <a:extLst>
              <a:ext uri="{FF2B5EF4-FFF2-40B4-BE49-F238E27FC236}">
                <a16:creationId xmlns:a16="http://schemas.microsoft.com/office/drawing/2014/main" id="{0172D7B1-0529-692B-8693-FD96B97E4CD7}"/>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73820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387625279"/>
              </p:ext>
            </p:extLst>
          </p:nvPr>
        </p:nvGraphicFramePr>
        <p:xfrm>
          <a:off x="175121" y="187357"/>
          <a:ext cx="3809650" cy="2445385"/>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 1, 2, 3, 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 – Registered Childminder</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954629689"/>
              </p:ext>
            </p:extLst>
          </p:nvPr>
        </p:nvGraphicFramePr>
        <p:xfrm>
          <a:off x="4211272" y="187357"/>
          <a:ext cx="7424258" cy="4912359"/>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Key Stage 1 - 3</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Year 1 to Year 9</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(Flexible on rates if purchasing multiple places)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English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Language and Literature</a:t>
                      </a: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Maths</a:t>
                      </a: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a:t>
                      </a:r>
                      <a:r>
                        <a:rPr lang="en-GB" sz="11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 are able to provide support and education for students who have already been entered for GCSE's by their school.</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Any</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 and 2</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£50</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*parents can use tax free childcare vouchers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87592">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 Maths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pic>
        <p:nvPicPr>
          <p:cNvPr id="2" name="Picture 1">
            <a:extLst>
              <a:ext uri="{FF2B5EF4-FFF2-40B4-BE49-F238E27FC236}">
                <a16:creationId xmlns:a16="http://schemas.microsoft.com/office/drawing/2014/main" id="{B3F078B8-077D-AB1A-C61A-FBD16A7576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470" y="3203624"/>
            <a:ext cx="2059305" cy="1286510"/>
          </a:xfrm>
          <a:prstGeom prst="rect">
            <a:avLst/>
          </a:prstGeom>
        </p:spPr>
      </p:pic>
      <p:graphicFrame>
        <p:nvGraphicFramePr>
          <p:cNvPr id="3" name="Table 5">
            <a:extLst>
              <a:ext uri="{FF2B5EF4-FFF2-40B4-BE49-F238E27FC236}">
                <a16:creationId xmlns:a16="http://schemas.microsoft.com/office/drawing/2014/main" id="{49F40276-B880-1E5C-C250-ACF6984C8922}"/>
              </a:ext>
            </a:extLst>
          </p:cNvPr>
          <p:cNvGraphicFramePr>
            <a:graphicFrameLocks noGrp="1"/>
          </p:cNvGraphicFramePr>
          <p:nvPr>
            <p:ph idx="1"/>
            <p:extLst>
              <p:ext uri="{D42A27DB-BD31-4B8C-83A1-F6EECF244321}">
                <p14:modId xmlns:p14="http://schemas.microsoft.com/office/powerpoint/2010/main" val="2269700603"/>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May 2026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576637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368321" y="320869"/>
            <a:ext cx="3553754" cy="707462"/>
          </a:xfrm>
        </p:spPr>
        <p:txBody>
          <a:bodyPr>
            <a:normAutofit fontScale="90000"/>
          </a:bodyPr>
          <a:lstStyle/>
          <a:p>
            <a:pPr algn="ctr"/>
            <a:r>
              <a:rPr lang="en-GB"/>
              <a:t>Kip McGrath</a:t>
            </a:r>
            <a:br>
              <a:rPr lang="en-GB"/>
            </a:br>
            <a:r>
              <a:rPr lang="en-GB"/>
              <a:t>York West</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919399968"/>
              </p:ext>
            </p:extLst>
          </p:nvPr>
        </p:nvGraphicFramePr>
        <p:xfrm>
          <a:off x="4374408" y="271622"/>
          <a:ext cx="3486076" cy="12954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 Front Street, Acomb, York YO24 3BR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01904 797947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Luke Brown/Lucy Brown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yorkwest@kipmcgrath.co.uk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www.kipmcgrath.co.uk/york-west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00452335"/>
              </p:ext>
            </p:extLst>
          </p:nvPr>
        </p:nvGraphicFramePr>
        <p:xfrm>
          <a:off x="209726" y="1759391"/>
          <a:ext cx="11627140" cy="3596640"/>
        </p:xfrm>
        <a:graphic>
          <a:graphicData uri="http://schemas.openxmlformats.org/drawingml/2006/table">
            <a:tbl>
              <a:tblPr firstRow="1" bandRow="1">
                <a:tableStyleId>{5C22544A-7EE6-4342-B048-85BDC9FD1C3A}</a:tableStyleId>
              </a:tblPr>
              <a:tblGrid>
                <a:gridCol w="7696024">
                  <a:extLst>
                    <a:ext uri="{9D8B030D-6E8A-4147-A177-3AD203B41FA5}">
                      <a16:colId xmlns:a16="http://schemas.microsoft.com/office/drawing/2014/main" val="296554612"/>
                    </a:ext>
                  </a:extLst>
                </a:gridCol>
                <a:gridCol w="3931116">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0" kern="1200">
                          <a:solidFill>
                            <a:schemeClr val="dk1"/>
                          </a:solidFill>
                          <a:effectLst/>
                          <a:latin typeface="+mn-lt"/>
                          <a:ea typeface="+mn-ea"/>
                          <a:cs typeface="+mn-cs"/>
                        </a:rPr>
                        <a:t>We work closely with commissioning schools and authorities to provide flexibility around delivering pastoral support.  Students are tutored by the same member of staff each week, with a focus on building resilience and self-confidence in addition to supporting academic progress.  Staff will attend and contribute to multi-agency meetings and EHCP reviews where required.  We have a Level 3 qualified Designated Safeguarding Lead who is responsible for ensuring that safeguarding concerns are communicated effectively to commissioners.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0" kern="1200">
                          <a:solidFill>
                            <a:schemeClr val="dk1"/>
                          </a:solidFill>
                          <a:effectLst/>
                          <a:latin typeface="+mn-lt"/>
                          <a:ea typeface="+mn-ea"/>
                          <a:cs typeface="+mn-cs"/>
                        </a:rPr>
                        <a:t>At Kip McGrath, we understand that every child learns differently.  Our proven methodology, developed over 50 years, has helped millions of children worldwide to catch up and keep up in the core areas of English and </a:t>
                      </a:r>
                      <a:r>
                        <a:rPr lang="en-US" sz="1100" i="0" kern="1200" err="1">
                          <a:solidFill>
                            <a:schemeClr val="dk1"/>
                          </a:solidFill>
                          <a:effectLst/>
                          <a:latin typeface="+mn-lt"/>
                          <a:ea typeface="+mn-ea"/>
                          <a:cs typeface="+mn-cs"/>
                        </a:rPr>
                        <a:t>maths</a:t>
                      </a:r>
                      <a:r>
                        <a:rPr lang="en-US" sz="1100" i="0" kern="1200">
                          <a:solidFill>
                            <a:schemeClr val="dk1"/>
                          </a:solidFill>
                          <a:effectLst/>
                          <a:latin typeface="+mn-lt"/>
                          <a:ea typeface="+mn-ea"/>
                          <a:cs typeface="+mn-cs"/>
                        </a:rPr>
                        <a:t>.  Our purpose-built tutoring platform means sessions can be swiftly changed from in-</a:t>
                      </a:r>
                      <a:r>
                        <a:rPr lang="en-US" sz="1100" i="0" kern="1200" err="1">
                          <a:solidFill>
                            <a:schemeClr val="dk1"/>
                          </a:solidFill>
                          <a:effectLst/>
                          <a:latin typeface="+mn-lt"/>
                          <a:ea typeface="+mn-ea"/>
                          <a:cs typeface="+mn-cs"/>
                        </a:rPr>
                        <a:t>centre</a:t>
                      </a:r>
                      <a:r>
                        <a:rPr lang="en-US" sz="1100" i="0" kern="1200">
                          <a:solidFill>
                            <a:schemeClr val="dk1"/>
                          </a:solidFill>
                          <a:effectLst/>
                          <a:latin typeface="+mn-lt"/>
                          <a:ea typeface="+mn-ea"/>
                          <a:cs typeface="+mn-cs"/>
                        </a:rPr>
                        <a:t> to online, meaning great flexibility for students with additional challenges. The platform allows for in-depth recording of progress, and we provide regular feedback to students, parents and commissioning schools.  </a:t>
                      </a:r>
                      <a:r>
                        <a:rPr lang="en-GB" sz="1100" i="0" kern="1200">
                          <a:solidFill>
                            <a:schemeClr val="dk1"/>
                          </a:solidFill>
                          <a:effectLst/>
                          <a:latin typeface="+mn-lt"/>
                          <a:ea typeface="+mn-ea"/>
                          <a:cs typeface="+mn-cs"/>
                        </a:rPr>
                        <a:t>Students receive individualised support in small groups from qualified teachers with significant experience of delivering learning to children with additional needs.  The structure of the curriculum and the centre environment are well suited to those students with ASD, ADHD and those who experience school anxiety.  We have experienced significant success in supporting such students transition back into mainstream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Personalised learning plans developed from in-depth diagnostic assessments.  </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All tutoring delivered by qualified, subject-specialist teachers with significant experience of working with students with SEND.  </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Sessions delivered by the same tutor each session, with an incremental methodology aimed at building confidence over time.</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Flexible learning platform that allows for delivery to be switched between in-</a:t>
                      </a:r>
                      <a:r>
                        <a:rPr lang="en-US" sz="1100" i="0" kern="1200" err="1">
                          <a:solidFill>
                            <a:schemeClr val="dk1"/>
                          </a:solidFill>
                          <a:effectLst/>
                          <a:latin typeface="+mn-lt"/>
                          <a:ea typeface="+mn-ea"/>
                          <a:cs typeface="+mn-cs"/>
                        </a:rPr>
                        <a:t>centre</a:t>
                      </a:r>
                      <a:r>
                        <a:rPr lang="en-US" sz="1100" i="0" kern="1200">
                          <a:solidFill>
                            <a:schemeClr val="dk1"/>
                          </a:solidFill>
                          <a:effectLst/>
                          <a:latin typeface="+mn-lt"/>
                          <a:ea typeface="+mn-ea"/>
                          <a:cs typeface="+mn-cs"/>
                        </a:rPr>
                        <a:t> and online without prior notice.</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Collaboration with and feedback for other providers of the subjects.</a:t>
                      </a:r>
                    </a:p>
                    <a:p>
                      <a:pPr marL="171450" lvl="0" indent="-171450" fontAlgn="base">
                        <a:buFont typeface="Arial" panose="020B0604020202020204" pitchFamily="34" charset="0"/>
                        <a:buChar char="•"/>
                      </a:pPr>
                      <a:endParaRPr lang="en-GB" sz="11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Attainment of GCSE, SATS and Functional Skills qualifications</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Student progression to age-related expectations, allowing for successful reintegration into mainstream</a:t>
                      </a:r>
                      <a:endParaRPr lang="en-GB" sz="1100" i="0" kern="1200">
                        <a:solidFill>
                          <a:schemeClr val="dk1"/>
                        </a:solidFill>
                        <a:effectLst/>
                        <a:latin typeface="+mn-lt"/>
                        <a:ea typeface="+mn-ea"/>
                        <a:cs typeface="+mn-cs"/>
                      </a:endParaRPr>
                    </a:p>
                    <a:p>
                      <a:pPr marL="171450" lvl="0" indent="-171450" fontAlgn="base">
                        <a:buFont typeface="Arial" panose="020B0604020202020204" pitchFamily="34" charset="0"/>
                        <a:buChar char="•"/>
                      </a:pPr>
                      <a:r>
                        <a:rPr lang="en-US" sz="1100" i="0" kern="1200">
                          <a:solidFill>
                            <a:schemeClr val="dk1"/>
                          </a:solidFill>
                          <a:effectLst/>
                          <a:latin typeface="+mn-lt"/>
                          <a:ea typeface="+mn-ea"/>
                          <a:cs typeface="+mn-cs"/>
                        </a:rPr>
                        <a:t>Lowered risk of NEET and support in transitioning to Post-16 education</a:t>
                      </a:r>
                      <a:endParaRPr lang="en-GB" sz="11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a:extLst>
              <a:ext uri="{FF2B5EF4-FFF2-40B4-BE49-F238E27FC236}">
                <a16:creationId xmlns:a16="http://schemas.microsoft.com/office/drawing/2014/main" id="{9D255777-5FDE-EA66-8293-EF2A5F3EC3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8635" y="237967"/>
            <a:ext cx="2059305" cy="1286510"/>
          </a:xfrm>
          <a:prstGeom prst="rect">
            <a:avLst/>
          </a:prstGeom>
        </p:spPr>
      </p:pic>
      <p:sp>
        <p:nvSpPr>
          <p:cNvPr id="4" name="Action Button: Go Home 3">
            <a:hlinkClick r:id="rId3" action="ppaction://hlinksldjump" highlightClick="1"/>
            <a:extLst>
              <a:ext uri="{FF2B5EF4-FFF2-40B4-BE49-F238E27FC236}">
                <a16:creationId xmlns:a16="http://schemas.microsoft.com/office/drawing/2014/main" id="{0172D7B1-0529-692B-8693-FD96B97E4CD7}"/>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2513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020160719"/>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 childcare only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pic>
        <p:nvPicPr>
          <p:cNvPr id="2" name="Picture 1">
            <a:extLst>
              <a:ext uri="{FF2B5EF4-FFF2-40B4-BE49-F238E27FC236}">
                <a16:creationId xmlns:a16="http://schemas.microsoft.com/office/drawing/2014/main" id="{B3F078B8-077D-AB1A-C61A-FBD16A7576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470" y="3203624"/>
            <a:ext cx="2059305" cy="1286510"/>
          </a:xfrm>
          <a:prstGeom prst="rect">
            <a:avLst/>
          </a:prstGeom>
        </p:spPr>
      </p:pic>
      <p:graphicFrame>
        <p:nvGraphicFramePr>
          <p:cNvPr id="3" name="Table 5">
            <a:extLst>
              <a:ext uri="{FF2B5EF4-FFF2-40B4-BE49-F238E27FC236}">
                <a16:creationId xmlns:a16="http://schemas.microsoft.com/office/drawing/2014/main" id="{49F40276-B880-1E5C-C250-ACF6984C8922}"/>
              </a:ext>
            </a:extLst>
          </p:cNvPr>
          <p:cNvGraphicFramePr>
            <a:graphicFrameLocks noGrp="1"/>
          </p:cNvGraphicFramePr>
          <p:nvPr>
            <p:ph idx="1"/>
            <p:extLst>
              <p:ext uri="{D42A27DB-BD31-4B8C-83A1-F6EECF244321}">
                <p14:modId xmlns:p14="http://schemas.microsoft.com/office/powerpoint/2010/main" val="2727337270"/>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July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graphicFrame>
        <p:nvGraphicFramePr>
          <p:cNvPr id="6" name="Table 5">
            <a:extLst>
              <a:ext uri="{FF2B5EF4-FFF2-40B4-BE49-F238E27FC236}">
                <a16:creationId xmlns:a16="http://schemas.microsoft.com/office/drawing/2014/main" id="{451D4AF3-88C1-EBD3-B376-A12FEFC103CD}"/>
              </a:ext>
            </a:extLst>
          </p:cNvPr>
          <p:cNvGraphicFramePr>
            <a:graphicFrameLocks noGrp="1"/>
          </p:cNvGraphicFramePr>
          <p:nvPr>
            <p:extLst>
              <p:ext uri="{D42A27DB-BD31-4B8C-83A1-F6EECF244321}">
                <p14:modId xmlns:p14="http://schemas.microsoft.com/office/powerpoint/2010/main" val="1547514732"/>
              </p:ext>
            </p:extLst>
          </p:nvPr>
        </p:nvGraphicFramePr>
        <p:xfrm>
          <a:off x="4880011" y="413355"/>
          <a:ext cx="6760582" cy="534098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1945071">
                  <a:extLst>
                    <a:ext uri="{9D8B030D-6E8A-4147-A177-3AD203B41FA5}">
                      <a16:colId xmlns:a16="http://schemas.microsoft.com/office/drawing/2014/main" val="101660423"/>
                    </a:ext>
                  </a:extLst>
                </a:gridCol>
                <a:gridCol w="1418151">
                  <a:extLst>
                    <a:ext uri="{9D8B030D-6E8A-4147-A177-3AD203B41FA5}">
                      <a16:colId xmlns:a16="http://schemas.microsoft.com/office/drawing/2014/main" val="4075379119"/>
                    </a:ext>
                  </a:extLst>
                </a:gridCol>
                <a:gridCol w="766415">
                  <a:extLst>
                    <a:ext uri="{9D8B030D-6E8A-4147-A177-3AD203B41FA5}">
                      <a16:colId xmlns:a16="http://schemas.microsoft.com/office/drawing/2014/main" val="1317198635"/>
                    </a:ext>
                  </a:extLst>
                </a:gridCol>
                <a:gridCol w="1892712">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 Exam Preparation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Targeted support working towards GCSE and FS exams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per one hour session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 Progression to Age-Related Expectations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Individual tuition targeting identified gaps in learning.</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per one hour session</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 Exam Preparation</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Targeted support working towards GCSE and FS exams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per one hour session</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 Progression to Age-Related Expectations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Individual tuition targeting identified gaps in learning.</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per one hour session</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Primary</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KS1/2 Progression to Age-Related Expectations</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Individual tuition targeting identified gaps in learning.</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per one hour session</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spTree>
    <p:extLst>
      <p:ext uri="{BB962C8B-B14F-4D97-AF65-F5344CB8AC3E}">
        <p14:creationId xmlns:p14="http://schemas.microsoft.com/office/powerpoint/2010/main" val="632855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358695" y="353218"/>
            <a:ext cx="3553754" cy="707462"/>
          </a:xfrm>
        </p:spPr>
        <p:txBody>
          <a:bodyPr>
            <a:normAutofit fontScale="90000"/>
          </a:bodyPr>
          <a:lstStyle/>
          <a:p>
            <a:pPr algn="ctr"/>
            <a:r>
              <a:rPr lang="en-GB"/>
              <a:t>Leeds City College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043370521"/>
              </p:ext>
            </p:extLst>
          </p:nvPr>
        </p:nvGraphicFramePr>
        <p:xfrm>
          <a:off x="4018327" y="68340"/>
          <a:ext cx="4456201" cy="1566545"/>
        </p:xfrm>
        <a:graphic>
          <a:graphicData uri="http://schemas.openxmlformats.org/drawingml/2006/table">
            <a:tbl>
              <a:tblPr firstRow="1" bandRow="1">
                <a:tableStyleId>{5C22544A-7EE6-4342-B048-85BDC9FD1C3A}</a:tableStyleId>
              </a:tblPr>
              <a:tblGrid>
                <a:gridCol w="1003607">
                  <a:extLst>
                    <a:ext uri="{9D8B030D-6E8A-4147-A177-3AD203B41FA5}">
                      <a16:colId xmlns:a16="http://schemas.microsoft.com/office/drawing/2014/main" val="1563159406"/>
                    </a:ext>
                  </a:extLst>
                </a:gridCol>
                <a:gridCol w="3452594">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kern="1200">
                          <a:solidFill>
                            <a:schemeClr val="tx1"/>
                          </a:solidFill>
                          <a:effectLst/>
                          <a:latin typeface="+mn-lt"/>
                          <a:ea typeface="+mn-ea"/>
                          <a:cs typeface="+mn-cs"/>
                        </a:rPr>
                        <a:t>Hunslet Road, Leeds, West Yorkshire, LS10 1JY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0113 284 6493</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Alan McKenna (Headteacher)</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apprenticeshipacademy@leedscitycollege.ac.uk</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i="1" kern="1200">
                          <a:solidFill>
                            <a:schemeClr val="tx1"/>
                          </a:solidFill>
                          <a:effectLst/>
                          <a:latin typeface="+mn-lt"/>
                          <a:ea typeface="+mn-ea"/>
                          <a:cs typeface="+mn-cs"/>
                          <a:hlinkClick r:id="rId2"/>
                        </a:rPr>
                        <a:t>www.leedscitycollege.ac.uk/courses-apprenticeships/courses/14-plus-apprenticeship-academy/</a:t>
                      </a:r>
                      <a:r>
                        <a:rPr lang="en-GB" sz="1100" b="0" i="1" kern="1200">
                          <a:solidFill>
                            <a:schemeClr val="tx1"/>
                          </a:solidFill>
                          <a:effectLst/>
                          <a:latin typeface="+mn-lt"/>
                          <a:ea typeface="+mn-ea"/>
                          <a:cs typeface="+mn-cs"/>
                        </a:rPr>
                        <a:t>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09390178"/>
              </p:ext>
            </p:extLst>
          </p:nvPr>
        </p:nvGraphicFramePr>
        <p:xfrm>
          <a:off x="209726" y="1759391"/>
          <a:ext cx="11627140" cy="4000246"/>
        </p:xfrm>
        <a:graphic>
          <a:graphicData uri="http://schemas.openxmlformats.org/drawingml/2006/table">
            <a:tbl>
              <a:tblPr firstRow="1" bandRow="1">
                <a:tableStyleId>{5C22544A-7EE6-4342-B048-85BDC9FD1C3A}</a:tableStyleId>
              </a:tblPr>
              <a:tblGrid>
                <a:gridCol w="7663739">
                  <a:extLst>
                    <a:ext uri="{9D8B030D-6E8A-4147-A177-3AD203B41FA5}">
                      <a16:colId xmlns:a16="http://schemas.microsoft.com/office/drawing/2014/main" val="296554612"/>
                    </a:ext>
                  </a:extLst>
                </a:gridCol>
                <a:gridCol w="3963401">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The Apprenticeship Academy is an alternative to school and a great opportunity to start your journey into the world of work. If you are aged 14 and over the Academy will enable you to study an apprenticeship as an alternative to the traditional Years 10 + 11 in school. It is ideal if you want to progress onto a higher level apprenticeship once you turn 16 and it will also provide a vocational learning route into Higher Education. You will have a dedicated mentor who will provide support inside and outside the classroom. The mentor will provide support with: attendance, punctuality, learning and with any personal issues that arise whilst studying at the Academy. You will also have a Business Coach who will help to develop work readiness and assist with career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The Academy provides an exciting alternative to Years 10 + 11 by offering a different pathway into employment. The Academy will develop skilled, professional and enterprising young people who can make a significant contribution to the region’s economy. Students who attend the Apprenticeship Academy will experience studying in a college environment and benefit from work related learning - working with state-of-the-art industry standard equipment and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i="0" kern="1200">
                          <a:solidFill>
                            <a:schemeClr val="dk1"/>
                          </a:solidFill>
                          <a:effectLst/>
                          <a:latin typeface="+mn-lt"/>
                          <a:ea typeface="+mn-ea"/>
                          <a:cs typeface="+mn-cs"/>
                        </a:rPr>
                        <a:t>You will have the opportunity to: • Develop skills in areas valued by employers including enterprise and entrepreneurship. • Develop professional skills and knowledge in employment areas demanded by the region. • Learn vocationally-relevant skills in real work environments e.g. Training Restaurants and Commercial Enterprises including: Butchers, and Motor Vehicle Workshops on campus or elsewhere. • Participate in meaningful work experience that is relevant to your chosen vocational area. • Work on innovative industry based projects and challenges set by employers • Access support from a Business Coach to help with future career options.</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100% of our learners progress successfully on to post 16 education or training. All students are given the tools to help them advance into further education, apprenticeships or employment.</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AC5774A2-A616-7D27-6F50-11AE3B175B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1086" y="148470"/>
            <a:ext cx="2068285" cy="1410455"/>
          </a:xfrm>
          <a:prstGeom prst="rect">
            <a:avLst/>
          </a:prstGeom>
        </p:spPr>
      </p:pic>
      <p:sp>
        <p:nvSpPr>
          <p:cNvPr id="7" name="Action Button: Go Home 6">
            <a:hlinkClick r:id="rId4" action="ppaction://hlinksldjump" highlightClick="1"/>
            <a:extLst>
              <a:ext uri="{FF2B5EF4-FFF2-40B4-BE49-F238E27FC236}">
                <a16:creationId xmlns:a16="http://schemas.microsoft.com/office/drawing/2014/main" id="{BB163A55-F872-6276-EFDE-4FCE3326D255}"/>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01995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419718378"/>
              </p:ext>
            </p:extLst>
          </p:nvPr>
        </p:nvGraphicFramePr>
        <p:xfrm>
          <a:off x="175121" y="187357"/>
          <a:ext cx="3809650" cy="275717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Year 10 &amp; 11 Upwards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Support provided to and from Academy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318602641"/>
              </p:ext>
            </p:extLst>
          </p:nvPr>
        </p:nvGraphicFramePr>
        <p:xfrm>
          <a:off x="4211271" y="187357"/>
          <a:ext cx="7209204" cy="6118196"/>
        </p:xfrm>
        <a:graphic>
          <a:graphicData uri="http://schemas.openxmlformats.org/drawingml/2006/table">
            <a:tbl>
              <a:tblPr firstRow="1" firstCol="1" bandRow="1">
                <a:tableStyleId>{5C22544A-7EE6-4342-B048-85BDC9FD1C3A}</a:tableStyleId>
              </a:tblPr>
              <a:tblGrid>
                <a:gridCol w="1244283">
                  <a:extLst>
                    <a:ext uri="{9D8B030D-6E8A-4147-A177-3AD203B41FA5}">
                      <a16:colId xmlns:a16="http://schemas.microsoft.com/office/drawing/2014/main" val="2322091402"/>
                    </a:ext>
                  </a:extLst>
                </a:gridCol>
                <a:gridCol w="2401466">
                  <a:extLst>
                    <a:ext uri="{9D8B030D-6E8A-4147-A177-3AD203B41FA5}">
                      <a16:colId xmlns:a16="http://schemas.microsoft.com/office/drawing/2014/main" val="101660423"/>
                    </a:ext>
                  </a:extLst>
                </a:gridCol>
                <a:gridCol w="1451894">
                  <a:extLst>
                    <a:ext uri="{9D8B030D-6E8A-4147-A177-3AD203B41FA5}">
                      <a16:colId xmlns:a16="http://schemas.microsoft.com/office/drawing/2014/main" val="4075379119"/>
                    </a:ext>
                  </a:extLst>
                </a:gridCol>
                <a:gridCol w="821776">
                  <a:extLst>
                    <a:ext uri="{9D8B030D-6E8A-4147-A177-3AD203B41FA5}">
                      <a16:colId xmlns:a16="http://schemas.microsoft.com/office/drawing/2014/main" val="1317198635"/>
                    </a:ext>
                  </a:extLst>
                </a:gridCol>
                <a:gridCol w="1289785">
                  <a:extLst>
                    <a:ext uri="{9D8B030D-6E8A-4147-A177-3AD203B41FA5}">
                      <a16:colId xmlns:a16="http://schemas.microsoft.com/office/drawing/2014/main" val="1100469419"/>
                    </a:ext>
                  </a:extLst>
                </a:gridCol>
              </a:tblGrid>
              <a:tr h="278553">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450571">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Sport</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algn="ctr">
                        <a:lnSpc>
                          <a:spcPct val="100000"/>
                        </a:lnSpc>
                        <a:spcAft>
                          <a:spcPts val="0"/>
                        </a:spcAft>
                      </a:pPr>
                      <a:r>
                        <a:rPr lang="en-GB" sz="1200" kern="1200">
                          <a:solidFill>
                            <a:schemeClr val="dk1"/>
                          </a:solidFill>
                          <a:effectLst/>
                          <a:latin typeface="+mn-lt"/>
                          <a:ea typeface="+mn-ea"/>
                          <a:cs typeface="+mn-cs"/>
                        </a:rPr>
                        <a:t>Includes a core curriculum of English, Maths, Science, ICT, Business Studies, Progression and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Fully Funded</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Creative Media</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Motor Vehicle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Food &amp; Nutrition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Hair &amp; Beauty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9290702"/>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Health and Social Care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1002980"/>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Public Services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2800670"/>
                  </a:ext>
                </a:extLst>
              </a:tr>
              <a:tr h="673634">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Apprenticeship Academy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Performing Arts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CD2A1ED3-31F3-1DF7-C176-6F155BE2DC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022" y="3155723"/>
            <a:ext cx="2286000" cy="1558925"/>
          </a:xfrm>
          <a:prstGeom prst="rect">
            <a:avLst/>
          </a:prstGeom>
        </p:spPr>
      </p:pic>
    </p:spTree>
    <p:extLst>
      <p:ext uri="{BB962C8B-B14F-4D97-AF65-F5344CB8AC3E}">
        <p14:creationId xmlns:p14="http://schemas.microsoft.com/office/powerpoint/2010/main" val="1429375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26072" y="401888"/>
            <a:ext cx="3763478" cy="707462"/>
          </a:xfrm>
        </p:spPr>
        <p:txBody>
          <a:bodyPr>
            <a:normAutofit fontScale="90000"/>
          </a:bodyPr>
          <a:lstStyle/>
          <a:p>
            <a:pPr algn="ctr"/>
            <a:r>
              <a:rPr lang="en-GB"/>
              <a:t>Leeds College of Building</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650998181"/>
              </p:ext>
            </p:extLst>
          </p:nvPr>
        </p:nvGraphicFramePr>
        <p:xfrm>
          <a:off x="4374408" y="27162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kern="1200">
                          <a:solidFill>
                            <a:schemeClr val="tx1"/>
                          </a:solidFill>
                          <a:effectLst/>
                          <a:latin typeface="+mn-lt"/>
                          <a:ea typeface="+mn-ea"/>
                          <a:cs typeface="+mn-cs"/>
                        </a:rPr>
                        <a:t>North St, Leeds, LS2 7QT</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0113 222 6000</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John Clancy</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jclancy@lcb.ac.uk</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www.lcb.ac.uk</a:t>
                      </a: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737779194"/>
              </p:ext>
            </p:extLst>
          </p:nvPr>
        </p:nvGraphicFramePr>
        <p:xfrm>
          <a:off x="209726" y="1759391"/>
          <a:ext cx="11627140" cy="3823716"/>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4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400" i="0" kern="1200">
                          <a:solidFill>
                            <a:schemeClr val="dk1"/>
                          </a:solidFill>
                          <a:effectLst/>
                          <a:latin typeface="+mn-lt"/>
                          <a:ea typeface="+mn-ea"/>
                          <a:cs typeface="+mn-cs"/>
                        </a:rPr>
                        <a:t>Pastoral support plays an important role with the learners we engage with. Staff provide pastoral support on a daily basis to learners to help them on their educational journey.</a:t>
                      </a:r>
                    </a:p>
                    <a:p>
                      <a:endParaRPr lang="en-GB" sz="14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4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400" i="0" kern="1200">
                          <a:solidFill>
                            <a:schemeClr val="dk1"/>
                          </a:solidFill>
                          <a:effectLst/>
                          <a:latin typeface="+mn-lt"/>
                          <a:ea typeface="+mn-ea"/>
                          <a:cs typeface="+mn-cs"/>
                        </a:rPr>
                        <a:t>We are the only dedicated construction college in the country and our courses are for young people who are finding the typical school curriculum too challenging. Some of our qualifications form part of Progress Eight. Useful qualifications and experience gained at our training centre helps the learner make the transition from School to post 16 options such as apprenticeships or full-time study programs within the Construction and Built Environment sector.</a:t>
                      </a:r>
                    </a:p>
                    <a:p>
                      <a:endParaRPr lang="en-GB" sz="14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4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400" i="0" kern="1200">
                          <a:solidFill>
                            <a:schemeClr val="dk1"/>
                          </a:solidFill>
                          <a:effectLst/>
                          <a:latin typeface="+mn-lt"/>
                          <a:ea typeface="+mn-ea"/>
                          <a:cs typeface="+mn-cs"/>
                        </a:rPr>
                        <a:t>The Skills Academy at Leeds College of Building has engaged students from all over the city and surrounding areas for more than 20 years. We have been achieving qualifications at a level that ensures the student reaches the best of their potential, promoting progression onto higher-level qualifications.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4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0" kern="1200">
                          <a:solidFill>
                            <a:schemeClr val="dk1"/>
                          </a:solidFill>
                          <a:effectLst/>
                          <a:latin typeface="+mn-lt"/>
                          <a:ea typeface="+mn-ea"/>
                          <a:cs typeface="+mn-cs"/>
                        </a:rPr>
                        <a:t>The Skill Academy has achieved a consistently high pass rate over the last 4 years and is currently predicted to be 97% with the vast majority of the learners progressing onto trade or supervisory courses within the college.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024CB72F-D479-3108-757D-C0EBC87F2F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2373" y="80118"/>
            <a:ext cx="2177830" cy="121960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9C1C8A70-5CB4-7299-28A1-990B9397C5FC}"/>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42412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100876867"/>
              </p:ext>
            </p:extLst>
          </p:nvPr>
        </p:nvGraphicFramePr>
        <p:xfrm>
          <a:off x="175121" y="187357"/>
          <a:ext cx="3809650" cy="2249678"/>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and 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On Site</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Students Travel Independently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4004192350"/>
              </p:ext>
            </p:extLst>
          </p:nvPr>
        </p:nvGraphicFramePr>
        <p:xfrm>
          <a:off x="4211272" y="187357"/>
          <a:ext cx="7424258" cy="3637660"/>
        </p:xfrm>
        <a:graphic>
          <a:graphicData uri="http://schemas.openxmlformats.org/drawingml/2006/table">
            <a:tbl>
              <a:tblPr firstRow="1" firstCol="1" bandRow="1">
                <a:tableStyleId>{5C22544A-7EE6-4342-B048-85BDC9FD1C3A}</a:tableStyleId>
              </a:tblPr>
              <a:tblGrid>
                <a:gridCol w="1107348">
                  <a:extLst>
                    <a:ext uri="{9D8B030D-6E8A-4147-A177-3AD203B41FA5}">
                      <a16:colId xmlns:a16="http://schemas.microsoft.com/office/drawing/2014/main" val="2322091402"/>
                    </a:ext>
                  </a:extLst>
                </a:gridCol>
                <a:gridCol w="2323751">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gridSpan="3">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pPr algn="ctr">
                        <a:lnSpc>
                          <a:spcPct val="100000"/>
                        </a:lnSpc>
                        <a:spcAft>
                          <a:spcPts val="0"/>
                        </a:spcAft>
                      </a:pP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Construction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½ Construction &amp; the Built Environment</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Pearson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 &amp; 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gridSpan="3">
                  <a:txBody>
                    <a:bodyPr/>
                    <a:lstStyle/>
                    <a:p>
                      <a:pPr algn="ctr">
                        <a:lnSpc>
                          <a:spcPct val="100000"/>
                        </a:lnSpc>
                        <a:spcAft>
                          <a:spcPts val="0"/>
                        </a:spcAft>
                      </a:pPr>
                      <a:r>
                        <a:rPr lang="en-GB" sz="1200" kern="1200">
                          <a:solidFill>
                            <a:schemeClr val="tx1"/>
                          </a:solidFill>
                          <a:effectLst/>
                          <a:latin typeface="+mn-lt"/>
                          <a:ea typeface="+mn-ea"/>
                          <a:cs typeface="+mn-cs"/>
                        </a:rPr>
                        <a:t>£10 per hour per student infill rate or £100 per hour group rate up to 14 students</a:t>
                      </a:r>
                      <a:endParaRPr lang="en-GB" sz="12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pPr algn="ctr">
                        <a:lnSpc>
                          <a:spcPct val="100000"/>
                        </a:lnSpc>
                        <a:spcAft>
                          <a:spcPts val="0"/>
                        </a:spcAft>
                      </a:pPr>
                      <a:r>
                        <a:rPr lang="en-GB" sz="1800" kern="1200">
                          <a:solidFill>
                            <a:schemeClr val="dk1"/>
                          </a:solidFill>
                          <a:effectLst/>
                          <a:latin typeface="+mn-lt"/>
                          <a:ea typeface="+mn-ea"/>
                          <a:cs typeface="+mn-cs"/>
                        </a:rPr>
                        <a:t>£10 per hour per student infill rate or £100 per hour group rate up to 14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Construction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 Award/ Certificate/ Ext Cert &amp; Diploma in Construction</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Cert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Pearson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Construction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Craft carousel around different trade areas</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Cert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TBC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TBC</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pic>
        <p:nvPicPr>
          <p:cNvPr id="2" name="Picture 1">
            <a:extLst>
              <a:ext uri="{FF2B5EF4-FFF2-40B4-BE49-F238E27FC236}">
                <a16:creationId xmlns:a16="http://schemas.microsoft.com/office/drawing/2014/main" id="{AB8D38E6-15C3-E3BF-F5CA-B381A1401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678" y="2993359"/>
            <a:ext cx="2756535" cy="1543685"/>
          </a:xfrm>
          <a:prstGeom prst="rect">
            <a:avLst/>
          </a:prstGeom>
        </p:spPr>
      </p:pic>
    </p:spTree>
    <p:extLst>
      <p:ext uri="{BB962C8B-B14F-4D97-AF65-F5344CB8AC3E}">
        <p14:creationId xmlns:p14="http://schemas.microsoft.com/office/powerpoint/2010/main" val="25636417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311055"/>
            <a:ext cx="3900881" cy="707462"/>
          </a:xfrm>
        </p:spPr>
        <p:txBody>
          <a:bodyPr>
            <a:normAutofit fontScale="90000"/>
          </a:bodyPr>
          <a:lstStyle/>
          <a:p>
            <a:pPr algn="ctr"/>
            <a:r>
              <a:rPr lang="en-GB"/>
              <a:t>Middlesbrough College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012040177"/>
              </p:ext>
            </p:extLst>
          </p:nvPr>
        </p:nvGraphicFramePr>
        <p:xfrm>
          <a:off x="4374408" y="27162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kern="1200">
                          <a:solidFill>
                            <a:schemeClr val="tx1"/>
                          </a:solidFill>
                          <a:effectLst/>
                          <a:latin typeface="+mn-lt"/>
                          <a:ea typeface="+mn-ea"/>
                          <a:cs typeface="+mn-cs"/>
                        </a:rPr>
                        <a:t>Dock Street, Middlesbrough, TS2 1AD</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01642 333528</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Jenni Cairns</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j.cairns@mbro.ac.uk</a:t>
                      </a: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www.mbro.ac.uk</a:t>
                      </a: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1200" b="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2074951"/>
              </p:ext>
            </p:extLst>
          </p:nvPr>
        </p:nvGraphicFramePr>
        <p:xfrm>
          <a:off x="209726" y="1759391"/>
          <a:ext cx="11627140" cy="4195953"/>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This programme is aimed at students who are disengaged from mainstream school and may be struggling with attendance and behavioural issues. The focus will be to re-engage these students in a vocational setting and to develop their personal and professional skills to make them more employable in preparation for post 16 education. Students will gain key transferable skills in areas including problem solving, teamwork and time management. Our team of experienced staff aim to provide the appropriate resources, facilities and services for students to be successful in their chosen programme of study. All students on the bespoke programme will have a pastoral mentor who will support their studies on a group basis. Our team of dedicated Safeguarding and Welfare Officers are on hand to provide support and guidance for students. Assisting with any personal issues that might affect their education and time in College, they are here to keep students safe and motivate them to get the best results. The College Community is safeguarded with access control on all entrances.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Students will gain an overview of the key skills and knowledge relevant to their chosen course. Students can select from a choice of vocational subjects including hair &amp; beauty, games design &amp; media, health &amp; care, art &amp; design, construction and catering. They will work in a practical, vocational setting developing valuable employability skills. Students will have the opportunity to study towards their GCSE maths and English exams or functional Skills with the aim of re-engaging students through practical scenarios related to their career goals. The GCSE English and maths exam will be sat back at the School setting.</a:t>
                      </a:r>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i="0" kern="1200">
                          <a:solidFill>
                            <a:schemeClr val="dk1"/>
                          </a:solidFill>
                          <a:effectLst/>
                          <a:latin typeface="+mn-lt"/>
                          <a:ea typeface="+mn-ea"/>
                          <a:cs typeface="+mn-cs"/>
                        </a:rPr>
                        <a:t>Students can select from a choice of vocational subjects including hair &amp; beauty, games design &amp; media, health &amp; care, Construction &amp; Engineering, and Hospitality &amp; Catering. Students can benefit from a range of facilities including free access to College gym, discounts in our salons and food outlets and free College Wi-Fi across campus. Students can visit our Career Pod when they are based on the College site for information on the progression opportunities available on completion of their studies. Students will have the opportunity for additional support and Dyslexia screening if appropriate.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The courses are designed to equip students with the skills required to succeed in future training and the world of work with the majority of our 14-16 students progressing to full time courses with us after Year 11.</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ECECFB9B-C2AF-5717-4AFC-900D54A81F83}"/>
              </a:ext>
            </a:extLst>
          </p:cNvPr>
          <p:cNvPicPr>
            <a:picLocks noChangeAspect="1"/>
          </p:cNvPicPr>
          <p:nvPr/>
        </p:nvPicPr>
        <p:blipFill rotWithShape="1">
          <a:blip r:embed="rId4">
            <a:extLst>
              <a:ext uri="{28A0092B-C50C-407E-A947-70E740481C1C}">
                <a14:useLocalDpi xmlns:a14="http://schemas.microsoft.com/office/drawing/2010/main" val="0"/>
              </a:ext>
            </a:extLst>
          </a:blip>
          <a:srcRect t="16402" b="11936"/>
          <a:stretch/>
        </p:blipFill>
        <p:spPr bwMode="auto">
          <a:xfrm>
            <a:off x="9116014" y="100941"/>
            <a:ext cx="2074900" cy="1486496"/>
          </a:xfrm>
          <a:prstGeom prst="rect">
            <a:avLst/>
          </a:prstGeom>
          <a:ln>
            <a:noFill/>
          </a:ln>
          <a:extLst>
            <a:ext uri="{53640926-AAD7-44D8-BBD7-CCE9431645EC}">
              <a14:shadowObscured xmlns:a14="http://schemas.microsoft.com/office/drawing/2010/main"/>
            </a:ext>
          </a:extLst>
        </p:spPr>
      </p:pic>
      <p:sp>
        <p:nvSpPr>
          <p:cNvPr id="7" name="Action Button: Go Home 6">
            <a:hlinkClick r:id="rId5" action="ppaction://hlinksldjump" highlightClick="1"/>
            <a:extLst>
              <a:ext uri="{FF2B5EF4-FFF2-40B4-BE49-F238E27FC236}">
                <a16:creationId xmlns:a16="http://schemas.microsoft.com/office/drawing/2014/main" id="{C48D8C57-532F-D580-07F8-30CD7995DCFB}"/>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3511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236074400"/>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 and 11+</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Free bus travel</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889678509"/>
              </p:ext>
            </p:extLst>
          </p:nvPr>
        </p:nvGraphicFramePr>
        <p:xfrm>
          <a:off x="4211272" y="187357"/>
          <a:ext cx="7424258" cy="5490271"/>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349230542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14 -16 School Offer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14-16 School Link Offer 5-day offer. English &amp; maths / Health &amp; Care / Games &amp; Media / Hair &amp; Beauty / Catering. Cost of accreditation additional.</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NOCN /City and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E3/L1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£400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£80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14 -16 School Offer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14-16 School Link Offer 3-day Vocational offer.</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i="0">
                          <a:solidFill>
                            <a:schemeClr val="tx1"/>
                          </a:solidFill>
                          <a:effectLst/>
                          <a:latin typeface="Calibri" panose="020F0502020204030204" pitchFamily="34" charset="0"/>
                          <a:ea typeface="Calibri" panose="020F0502020204030204" pitchFamily="34" charset="0"/>
                          <a:cs typeface="Calibri" panose="020F0502020204030204" pitchFamily="34" charset="0"/>
                        </a:rPr>
                        <a:t>Hair &amp; beauty, games design &amp; media, health &amp; care, Construction &amp; Engineering, and Hospitality &amp; Catering</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NOCN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E3/L1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£240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£80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14 -16 School Offer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14-16 School Link Offer 2-day offer. English maths. Cost of accreditation additional.</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City and Guilds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E3/L1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£180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£80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87592">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14 -16 School Offer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Bespoke package for school groups</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E1/E2/ E3/L1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TBC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TBC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111573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14 -16 School Offer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SEN Transition Package</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None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Level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£250 per group</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F31ED918-7AF9-9940-2C7D-456195B314B6}"/>
              </a:ext>
            </a:extLst>
          </p:cNvPr>
          <p:cNvPicPr>
            <a:picLocks noChangeAspect="1"/>
          </p:cNvPicPr>
          <p:nvPr/>
        </p:nvPicPr>
        <p:blipFill rotWithShape="1">
          <a:blip r:embed="rId2">
            <a:extLst>
              <a:ext uri="{28A0092B-C50C-407E-A947-70E740481C1C}">
                <a14:useLocalDpi xmlns:a14="http://schemas.microsoft.com/office/drawing/2010/main" val="0"/>
              </a:ext>
            </a:extLst>
          </a:blip>
          <a:srcRect t="16402" b="11936"/>
          <a:stretch/>
        </p:blipFill>
        <p:spPr bwMode="auto">
          <a:xfrm>
            <a:off x="434352" y="2685752"/>
            <a:ext cx="2074900" cy="14864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9572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Autofit/>
          </a:bodyPr>
          <a:lstStyle/>
          <a:p>
            <a:r>
              <a:rPr lang="en-GB" sz="3600"/>
              <a:t>Minerva Virtual Academy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711452914"/>
              </p:ext>
            </p:extLst>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mn-lt"/>
                          <a:ea typeface="Calibri" panose="020F0502020204030204" pitchFamily="34" charset="0"/>
                          <a:cs typeface="Times New Roman" panose="02020603050405020304" pitchFamily="18" charset="0"/>
                        </a:rPr>
                        <a:t>2space International House, London SW9 7QD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i="0" kern="1200">
                          <a:solidFill>
                            <a:schemeClr val="dk1"/>
                          </a:solidFill>
                          <a:effectLst/>
                          <a:latin typeface="+mn-lt"/>
                          <a:ea typeface="+mn-ea"/>
                          <a:cs typeface="+mn-cs"/>
                        </a:rPr>
                        <a:t>0203 637 6477</a:t>
                      </a:r>
                      <a:endParaRPr lang="en-GB"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Clare Sender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admissions@minervavirtual.com</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www.Minervavirtual.com</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92919748"/>
              </p:ext>
            </p:extLst>
          </p:nvPr>
        </p:nvGraphicFramePr>
        <p:xfrm>
          <a:off x="209726" y="1759391"/>
          <a:ext cx="11627140" cy="3195701"/>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t>As Ofsted noted, wellbeing sits at the heart of everything we do. Every student at MVA has a dedicated 1:1 mentor, with weekly sessions to check in, stay focused, and feel supported. But our approach to wellbeing goes further. Our weekly 45-minute Wellbeing Sessions equip students with the tools to understand themselves, manage emotions, build resilience, and develop confidence — skills that matter long after school ends. Life can be a rocky road. We aim to make sure our students are ready for it. We have a dedicated SEND team and a mental health lead. Our Enrichment Weeks are designed to give students time to stretch their creativity, solve real-world challenges, and strengthen friendships — all while having fun. Each one is different: past weeks have included expert guest talks, collaborative projects, field trips, and creative competitions.</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t>We take the best from top traditional schools — expert teaching, inspiring people, academic excellence — modernise it, and make it flexible and accessible from anywhere. At MVA, school fits around you, not the other way round. From assemblies and after school clubs to school trips and social rooms, our Community is designed to bring everyone together — wherever you're coming from. Dip in or dive in — there’s space for all speeds at MVA.</a:t>
                      </a:r>
                    </a:p>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t>Every student is matched with a dedicated mentor who meets with them every week, helping them stay on track, feel supported, and build confidence in a way that works for them. - 1:1 personal mentoring for every student - Specialist support for individual needs (inc. athletes, SEND) - Structured timetables, flexible around family life.</a:t>
                      </a:r>
                    </a:p>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O</a:t>
                      </a:r>
                      <a:r>
                        <a:rPr lang="en-GB" sz="1000"/>
                        <a:t>ur students are able to re-engage with their learning and successfully work towards their GCSE and A Level qualifications. MVA was built so students could enjoy school again, not just survive it. That means nurturing the whole person, not just the academic side. It means giving students the space to learn who they are, what they’re good at, and what they care about, in and out of the classroom. That’s what school should be.</a:t>
                      </a:r>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a:extLst>
              <a:ext uri="{FF2B5EF4-FFF2-40B4-BE49-F238E27FC236}">
                <a16:creationId xmlns:a16="http://schemas.microsoft.com/office/drawing/2014/main" id="{9508D51A-8101-5CF7-D385-3D7B28B033CB}"/>
              </a:ext>
            </a:extLst>
          </p:cNvPr>
          <p:cNvPicPr>
            <a:picLocks noChangeAspect="1"/>
          </p:cNvPicPr>
          <p:nvPr/>
        </p:nvPicPr>
        <p:blipFill>
          <a:blip r:embed="rId4"/>
          <a:stretch>
            <a:fillRect/>
          </a:stretch>
        </p:blipFill>
        <p:spPr>
          <a:xfrm>
            <a:off x="8807570" y="271622"/>
            <a:ext cx="2670996" cy="1093457"/>
          </a:xfrm>
          <a:prstGeom prst="rect">
            <a:avLst/>
          </a:prstGeom>
        </p:spPr>
      </p:pic>
    </p:spTree>
    <p:extLst>
      <p:ext uri="{BB962C8B-B14F-4D97-AF65-F5344CB8AC3E}">
        <p14:creationId xmlns:p14="http://schemas.microsoft.com/office/powerpoint/2010/main" val="23546184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615559455"/>
              </p:ext>
            </p:extLst>
          </p:nvPr>
        </p:nvGraphicFramePr>
        <p:xfrm>
          <a:off x="175121" y="187357"/>
          <a:ext cx="3809650" cy="2185797"/>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 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DfE accredited &amp; Ofsted inspected</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973902039"/>
              </p:ext>
            </p:extLst>
          </p:nvPr>
        </p:nvGraphicFramePr>
        <p:xfrm>
          <a:off x="4979023" y="541040"/>
          <a:ext cx="5364049" cy="4446992"/>
        </p:xfrm>
        <a:graphic>
          <a:graphicData uri="http://schemas.openxmlformats.org/drawingml/2006/table">
            <a:tbl>
              <a:tblPr firstRow="1" firstCol="1" bandRow="1">
                <a:tableStyleId>{5C22544A-7EE6-4342-B048-85BDC9FD1C3A}</a:tableStyleId>
              </a:tblPr>
              <a:tblGrid>
                <a:gridCol w="1154125">
                  <a:extLst>
                    <a:ext uri="{9D8B030D-6E8A-4147-A177-3AD203B41FA5}">
                      <a16:colId xmlns:a16="http://schemas.microsoft.com/office/drawing/2014/main" val="2322091402"/>
                    </a:ext>
                  </a:extLst>
                </a:gridCol>
                <a:gridCol w="4209924">
                  <a:extLst>
                    <a:ext uri="{9D8B030D-6E8A-4147-A177-3AD203B41FA5}">
                      <a16:colId xmlns:a16="http://schemas.microsoft.com/office/drawing/2014/main" val="101660423"/>
                    </a:ext>
                  </a:extLst>
                </a:gridCol>
              </a:tblGrid>
              <a:tr h="871012">
                <a:tc>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09207763"/>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7 &amp; 8</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t>MVA's youngest students enjoy the same award-winning home education as their older peers, but with a pioneering curriculum designed specifically for their age group</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9</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t>MVA bridges the gap between Key Stage 3 and GCSEs, giving students freedom to explore new subjects, develop independent study habits, and thrive in a supportive online environment.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10 &amp; 11</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t>MVA provide a focused and flexible pathway to GCSE success. Students dive deeper into their chosen subjects, supported by expert teachers, personal mentors, and a smart blend of Live Lessons and independent learning, all in an environment designed to help them thrive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Sixth Form</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t>students learn the British curriculum without borders, from over 50 countries worldwide. With expert teachers, Live Lessons, personal mentoring, and total freedom in how and when they learn, MVA6 empowers students to go further, on their own terms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pic>
        <p:nvPicPr>
          <p:cNvPr id="2" name="Picture 1">
            <a:extLst>
              <a:ext uri="{FF2B5EF4-FFF2-40B4-BE49-F238E27FC236}">
                <a16:creationId xmlns:a16="http://schemas.microsoft.com/office/drawing/2014/main" id="{56FB0C78-2923-80C2-B22E-52A31E87BB33}"/>
              </a:ext>
            </a:extLst>
          </p:cNvPr>
          <p:cNvPicPr>
            <a:picLocks noChangeAspect="1"/>
          </p:cNvPicPr>
          <p:nvPr/>
        </p:nvPicPr>
        <p:blipFill>
          <a:blip r:embed="rId2"/>
          <a:stretch>
            <a:fillRect/>
          </a:stretch>
        </p:blipFill>
        <p:spPr>
          <a:xfrm>
            <a:off x="664234" y="3126966"/>
            <a:ext cx="2670996" cy="1093457"/>
          </a:xfrm>
          <a:prstGeom prst="rect">
            <a:avLst/>
          </a:prstGeom>
        </p:spPr>
      </p:pic>
      <p:graphicFrame>
        <p:nvGraphicFramePr>
          <p:cNvPr id="3" name="Table 5">
            <a:extLst>
              <a:ext uri="{FF2B5EF4-FFF2-40B4-BE49-F238E27FC236}">
                <a16:creationId xmlns:a16="http://schemas.microsoft.com/office/drawing/2014/main" id="{DA14E6EB-417E-87C2-FF2D-71DB41EFB01C}"/>
              </a:ext>
            </a:extLst>
          </p:cNvPr>
          <p:cNvGraphicFramePr>
            <a:graphicFrameLocks noGrp="1"/>
          </p:cNvGraphicFramePr>
          <p:nvPr>
            <p:ph idx="1"/>
            <p:extLst>
              <p:ext uri="{D42A27DB-BD31-4B8C-83A1-F6EECF244321}">
                <p14:modId xmlns:p14="http://schemas.microsoft.com/office/powerpoint/2010/main" val="3137969696"/>
              </p:ext>
            </p:extLst>
          </p:nvPr>
        </p:nvGraphicFramePr>
        <p:xfrm>
          <a:off x="336908" y="5061017"/>
          <a:ext cx="2498759" cy="5181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dirty="0">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July 2026</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42920161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173759"/>
            <a:ext cx="3553754" cy="707462"/>
          </a:xfrm>
        </p:spPr>
        <p:txBody>
          <a:bodyPr/>
          <a:lstStyle/>
          <a:p>
            <a:r>
              <a:rPr lang="en-GB"/>
              <a:t>Mind Jam</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4071480780"/>
              </p:ext>
            </p:extLst>
          </p:nvPr>
        </p:nvGraphicFramePr>
        <p:xfrm>
          <a:off x="4280258" y="141192"/>
          <a:ext cx="3486076" cy="148005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0">
                <a:tc>
                  <a:txBody>
                    <a:bodyPr/>
                    <a:lstStyle/>
                    <a:p>
                      <a:pPr algn="l"/>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b="0" i="0" kern="1200">
                          <a:solidFill>
                            <a:schemeClr val="tx1"/>
                          </a:solidFill>
                          <a:effectLst/>
                          <a:latin typeface="+mn-lt"/>
                          <a:ea typeface="+mn-ea"/>
                          <a:cs typeface="+mn-cs"/>
                        </a:rPr>
                        <a:t>43 Coopers Holt Chase, Skellingthorpe, Lincoln, LN6 5SY</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pPr algn="l"/>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000" b="0" i="0" u="none" strike="noStrike">
                          <a:solidFill>
                            <a:srgbClr val="000000"/>
                          </a:solidFill>
                          <a:effectLst/>
                          <a:latin typeface="Arial" panose="020B0604020202020204" pitchFamily="34" charset="0"/>
                        </a:rPr>
                        <a:t>01522 462978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pPr algn="l"/>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Dan Clark</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pPr algn="l"/>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sng" strike="noStrike">
                          <a:solidFill>
                            <a:srgbClr val="0563C1"/>
                          </a:solidFill>
                          <a:effectLst/>
                          <a:latin typeface="Arial" panose="020B0604020202020204" pitchFamily="34" charset="0"/>
                          <a:hlinkClick r:id="rId2"/>
                        </a:rPr>
                        <a:t>hello@mindjam.org.uk</a:t>
                      </a:r>
                      <a:endParaRPr lang="en-GB" sz="12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pPr algn="l"/>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www.mindjam.org.uk</a:t>
                      </a:r>
                      <a:r>
                        <a:rPr lang="en-GB" sz="1200" b="0" i="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562352049"/>
              </p:ext>
            </p:extLst>
          </p:nvPr>
        </p:nvGraphicFramePr>
        <p:xfrm>
          <a:off x="209726" y="1759391"/>
          <a:ext cx="11627140" cy="429768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MindJam offers emotional support and guidance for children and adolescents through gaming and digital skills. Our aim is to support children who suffer anxiety, stress, social issues and other emotional needs. All our mentors are very experienced and trained in working with autistic young people and other conditions such as ADHD, anxiety, trauma, PTSD and PDA.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a:solidFill>
                            <a:schemeClr val="tx1"/>
                          </a:solidFill>
                        </a:rPr>
                        <a:t>At MindJam our primary focus is to support young people’s emotional well-being. We believe that the key to doing so is by engaging them in a world in which they feel safe and comfortable, namely video games.  Through online 1:1 sessions, MindJam provides mentorship and guidance to young people to support their emotional needs and SEN identity through positive, non-judgemental and low-demand sessions. Our mentors shared passion for gaming provides a platform to build a trusting, long-lasting relationship from which we can support their individual needs, whether emotional or SEN. 						</a:t>
                      </a:r>
                    </a:p>
                    <a:p>
                      <a:r>
                        <a:rPr lang="en-GB" sz="1200" i="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200" i="0" kern="1200">
                          <a:solidFill>
                            <a:schemeClr val="dk1"/>
                          </a:solidFill>
                          <a:effectLst/>
                          <a:latin typeface="+mn-lt"/>
                          <a:ea typeface="+mn-ea"/>
                          <a:cs typeface="+mn-cs"/>
                        </a:rPr>
                        <a:t>Sessions are online and 1:1 so young people can connect with their mentor from their safe space. Our approach is positive, gentle encouragement with no demands. We can look at any aspect of computers, from playing and chatting together in favourite games such as Minecraft, Fortnite and Mario, to learning Java, hosting a server, modding, creating games in Lua and Fortnite, coding games in Python, video editing, animation, digital art, music, Esports, modelling in Blender, becoming trained and certified as a junior programmer in Unity and helping aim towards further education and employment. We also empower young people to have greater online awareness and safety.				</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Session goals can be set in line with the child’s needs and any outcomes that are already in place, such as in their EHCP. MindJam works with the child and parent/carer(s) to provide bespoke aims for each child. The primary aims are long-term ideals that support the child's emotional needs. These aims help shape the sessions and how the mentor approaches them. We can also set secondary aims with mentees that focus on building digital skills in, for example, coding, game design, animation, or digital art, as well as obtaining an ASDAN qualification or Arts Award.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58C9F795-F9CD-8B10-A0A5-AD7ABBF94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8986" y="59849"/>
            <a:ext cx="1425575" cy="164274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5683BB71-2CB9-AA8D-496B-35F344BCFDB9}"/>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251096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730286244"/>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All</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873056060"/>
              </p:ext>
            </p:extLst>
          </p:nvPr>
        </p:nvGraphicFramePr>
        <p:xfrm>
          <a:off x="4211272" y="187357"/>
          <a:ext cx="7424258" cy="1793228"/>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 </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MindJam Mentoring – emotional support and guidance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kern="1200">
                          <a:solidFill>
                            <a:schemeClr val="tx1"/>
                          </a:solidFill>
                          <a:effectLst/>
                          <a:latin typeface="+mn-lt"/>
                          <a:ea typeface="+mn-ea"/>
                          <a:cs typeface="+mn-cs"/>
                        </a:rPr>
                        <a:t>£50 + VAT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bl>
          </a:graphicData>
        </a:graphic>
      </p:graphicFrame>
      <p:pic>
        <p:nvPicPr>
          <p:cNvPr id="2" name="Picture 1">
            <a:extLst>
              <a:ext uri="{FF2B5EF4-FFF2-40B4-BE49-F238E27FC236}">
                <a16:creationId xmlns:a16="http://schemas.microsoft.com/office/drawing/2014/main" id="{CA25BCC0-A80B-0F6B-6A78-4783044819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08" y="2683190"/>
            <a:ext cx="1425575" cy="1642745"/>
          </a:xfrm>
          <a:prstGeom prst="rect">
            <a:avLst/>
          </a:prstGeom>
        </p:spPr>
      </p:pic>
      <p:graphicFrame>
        <p:nvGraphicFramePr>
          <p:cNvPr id="3" name="Table 5">
            <a:extLst>
              <a:ext uri="{FF2B5EF4-FFF2-40B4-BE49-F238E27FC236}">
                <a16:creationId xmlns:a16="http://schemas.microsoft.com/office/drawing/2014/main" id="{76E95D0A-BF37-CD18-4028-7DE76C391B16}"/>
              </a:ext>
            </a:extLst>
          </p:cNvPr>
          <p:cNvGraphicFramePr>
            <a:graphicFrameLocks noGrp="1"/>
          </p:cNvGraphicFramePr>
          <p:nvPr>
            <p:ph idx="1"/>
            <p:extLst>
              <p:ext uri="{D42A27DB-BD31-4B8C-83A1-F6EECF244321}">
                <p14:modId xmlns:p14="http://schemas.microsoft.com/office/powerpoint/2010/main" val="2614195751"/>
              </p:ext>
            </p:extLst>
          </p:nvPr>
        </p:nvGraphicFramePr>
        <p:xfrm>
          <a:off x="336908" y="5061016"/>
          <a:ext cx="2498759" cy="750503"/>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97325">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53178">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dirty="0">
                          <a:solidFill>
                            <a:schemeClr val="tx1"/>
                          </a:solidFill>
                          <a:effectLst/>
                          <a:latin typeface="Calibri"/>
                          <a:ea typeface="Calibri"/>
                          <a:cs typeface="Times New Roman"/>
                        </a:rPr>
                        <a:t>In progress</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6817597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56643" y="504626"/>
            <a:ext cx="3856087" cy="707462"/>
          </a:xfrm>
        </p:spPr>
        <p:txBody>
          <a:bodyPr>
            <a:normAutofit fontScale="90000"/>
          </a:bodyPr>
          <a:lstStyle/>
          <a:p>
            <a:pPr algn="ctr"/>
            <a:r>
              <a:rPr lang="en-GB"/>
              <a:t>More Education - Koala</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344837450"/>
              </p:ext>
            </p:extLst>
          </p:nvPr>
        </p:nvGraphicFramePr>
        <p:xfrm>
          <a:off x="4374408" y="271622"/>
          <a:ext cx="3486076" cy="1358138"/>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b="0">
                          <a:solidFill>
                            <a:schemeClr val="tx1"/>
                          </a:solidFill>
                          <a:effectLst/>
                          <a:latin typeface="+mn-lt"/>
                          <a:ea typeface="Calibri" panose="020F0502020204030204" pitchFamily="34" charset="0"/>
                          <a:cs typeface="Times New Roman" panose="02020603050405020304" pitchFamily="18" charset="0"/>
                        </a:rPr>
                        <a:t>23 Springfield Close, Andover, Hampshire, SP10 2QR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a:solidFill>
                            <a:schemeClr val="tx1"/>
                          </a:solidFill>
                          <a:effectLst/>
                          <a:latin typeface="+mn-lt"/>
                          <a:ea typeface="Calibri" panose="020F0502020204030204" pitchFamily="34" charset="0"/>
                          <a:cs typeface="Times New Roman" panose="02020603050405020304" pitchFamily="18" charset="0"/>
                        </a:rPr>
                        <a:t>07799 742972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200">
                          <a:solidFill>
                            <a:schemeClr val="tx1"/>
                          </a:solidFill>
                          <a:effectLst/>
                          <a:latin typeface="+mn-lt"/>
                          <a:ea typeface="Calibri" panose="020F0502020204030204" pitchFamily="34" charset="0"/>
                          <a:cs typeface="Times New Roman" panose="02020603050405020304" pitchFamily="18" charset="0"/>
                        </a:rPr>
                        <a:t>Tori Rist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sng" strike="noStrike">
                          <a:solidFill>
                            <a:schemeClr val="tx1"/>
                          </a:solidFill>
                          <a:effectLst/>
                          <a:latin typeface="+mn-lt"/>
                          <a:hlinkClick r:id="rId2"/>
                        </a:rPr>
                        <a:t>hello@moreeducation.co.uk</a:t>
                      </a:r>
                      <a:r>
                        <a:rPr lang="en-GB" sz="1200" b="0" i="0" u="sng" strike="noStrike">
                          <a:solidFill>
                            <a:schemeClr val="tx1"/>
                          </a:solidFill>
                          <a:effectLst/>
                          <a:latin typeface="+mn-lt"/>
                        </a:rPr>
                        <a:t>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ctr"/>
                      <a:r>
                        <a:rPr lang="en-GB" sz="1200" b="0" i="0" u="sng" strike="noStrike">
                          <a:solidFill>
                            <a:schemeClr val="tx1"/>
                          </a:solidFill>
                          <a:effectLst/>
                          <a:latin typeface="+mn-lt"/>
                          <a:hlinkClick r:id="rId3"/>
                        </a:rPr>
                        <a:t>www.moreeducation.co.ukk</a:t>
                      </a:r>
                      <a:r>
                        <a:rPr lang="en-GB" sz="1200" b="0" i="0" u="sng" strike="noStrike">
                          <a:solidFill>
                            <a:schemeClr val="tx1"/>
                          </a:solidFill>
                          <a:effectLst/>
                          <a:latin typeface="+mn-lt"/>
                        </a:rPr>
                        <a:t>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687355054"/>
              </p:ext>
            </p:extLst>
          </p:nvPr>
        </p:nvGraphicFramePr>
        <p:xfrm>
          <a:off x="209726" y="1759391"/>
          <a:ext cx="11627140" cy="4097528"/>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41663">
                <a:tc gridSpan="2">
                  <a:txBody>
                    <a:bodyPr/>
                    <a:lstStyle/>
                    <a:p>
                      <a:r>
                        <a:rPr lang="en-GB" sz="12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a:solidFill>
                            <a:schemeClr val="tx1"/>
                          </a:solidFill>
                        </a:rPr>
                        <a:t>Available for 5- to 18-year-olds, the Koala Distance Package will provide families with a broad and balanced curriculum, through bespoke activities designed to appeal to young peoples’ particular interests. Physical resources are delivered each week along with instructions for how to deliver the activities.  Parents may choose to deliver the learning themselves or to employ personal assistants to deliver the learning activities for them. It is envisaged that the learning activities will take ten hours a week to complete. Activities will be focussed on the Functional Skills and ASDAN programmes.</a:t>
                      </a:r>
                    </a:p>
                    <a:p>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Suitable for </a:t>
                      </a:r>
                      <a:r>
                        <a:rPr lang="en-GB" sz="12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PDAers</a:t>
                      </a: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those who cannot access an in-person learning provision.  Quality programme that is assessed alongside the Functional Skills programme. Cost-effective at £33 an hour.  Can support reintegration back into an in-person learning environment. Learning is fully bespoke to young person's interests and academic attainment level.  No transport required. Flexibility to adapt learning and to build upon prior learning.  Parent testimonials are proof of the impact that this programme has with young people. Managed by a PDA educator - providing expert by experience knowledge for the programme.  Learning is often 'hidden' and task design is key to ensure that there are limited demands to learn.  The programme is completely bespoke to each child - no two children receive the same learning!</a:t>
                      </a:r>
                    </a:p>
                    <a:p>
                      <a:pP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a:solidFill>
                            <a:schemeClr val="dk1"/>
                          </a:solidFill>
                          <a:effectLst/>
                          <a:latin typeface="+mn-lt"/>
                          <a:ea typeface="+mn-ea"/>
                          <a:cs typeface="+mn-cs"/>
                        </a:rPr>
                        <a:t>Re-engagement in learning.  Re-integration back into school.  Self-esteem, independence and confidence are increased.   Gaps in prior learning addressed.  Robust assessment of learning.  Strong relationships are built with parents, and they are supported by the wider Koala Community team.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2AB843FB-69A1-F31F-F155-9F59B2E84E01}"/>
              </a:ext>
            </a:extLst>
          </p:cNvPr>
          <p:cNvPicPr>
            <a:picLocks noChangeAspect="1"/>
          </p:cNvPicPr>
          <p:nvPr/>
        </p:nvPicPr>
        <p:blipFill>
          <a:blip r:embed="rId4"/>
          <a:stretch>
            <a:fillRect/>
          </a:stretch>
        </p:blipFill>
        <p:spPr>
          <a:xfrm>
            <a:off x="9456292" y="189430"/>
            <a:ext cx="1452790" cy="1358138"/>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65A8D867-8E86-14C3-A336-5E84516C7A6B}"/>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38856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379220010"/>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 to KS4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552137061"/>
              </p:ext>
            </p:extLst>
          </p:nvPr>
        </p:nvGraphicFramePr>
        <p:xfrm>
          <a:off x="4211272" y="187357"/>
          <a:ext cx="7696475" cy="1765007"/>
        </p:xfrm>
        <a:graphic>
          <a:graphicData uri="http://schemas.openxmlformats.org/drawingml/2006/table">
            <a:tbl>
              <a:tblPr firstRow="1" firstCol="1" bandRow="1">
                <a:tableStyleId>{5C22544A-7EE6-4342-B048-85BDC9FD1C3A}</a:tableStyleId>
              </a:tblPr>
              <a:tblGrid>
                <a:gridCol w="928091">
                  <a:extLst>
                    <a:ext uri="{9D8B030D-6E8A-4147-A177-3AD203B41FA5}">
                      <a16:colId xmlns:a16="http://schemas.microsoft.com/office/drawing/2014/main" val="2322091402"/>
                    </a:ext>
                  </a:extLst>
                </a:gridCol>
                <a:gridCol w="3968669">
                  <a:extLst>
                    <a:ext uri="{9D8B030D-6E8A-4147-A177-3AD203B41FA5}">
                      <a16:colId xmlns:a16="http://schemas.microsoft.com/office/drawing/2014/main" val="101660423"/>
                    </a:ext>
                  </a:extLst>
                </a:gridCol>
                <a:gridCol w="994567">
                  <a:extLst>
                    <a:ext uri="{9D8B030D-6E8A-4147-A177-3AD203B41FA5}">
                      <a16:colId xmlns:a16="http://schemas.microsoft.com/office/drawing/2014/main" val="1317198635"/>
                    </a:ext>
                  </a:extLst>
                </a:gridCol>
                <a:gridCol w="1805148">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fontAlgn="ctr"/>
                      <a:r>
                        <a:rPr lang="en-GB" sz="1000" b="0" i="0" u="none" strike="noStrike">
                          <a:solidFill>
                            <a:srgbClr val="000000"/>
                          </a:solidFill>
                          <a:effectLst/>
                          <a:latin typeface="Arial" panose="020B0604020202020204" pitchFamily="34" charset="0"/>
                        </a:rPr>
                        <a:t>Other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 Distance Learning Programme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 to 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£365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bl>
          </a:graphicData>
        </a:graphic>
      </p:graphicFrame>
      <p:pic>
        <p:nvPicPr>
          <p:cNvPr id="2" name="Picture 1">
            <a:extLst>
              <a:ext uri="{FF2B5EF4-FFF2-40B4-BE49-F238E27FC236}">
                <a16:creationId xmlns:a16="http://schemas.microsoft.com/office/drawing/2014/main" id="{0E76F4D0-40BF-5155-84B9-321B099D6791}"/>
              </a:ext>
            </a:extLst>
          </p:cNvPr>
          <p:cNvPicPr>
            <a:picLocks noChangeAspect="1"/>
          </p:cNvPicPr>
          <p:nvPr/>
        </p:nvPicPr>
        <p:blipFill>
          <a:blip r:embed="rId2"/>
          <a:stretch>
            <a:fillRect/>
          </a:stretch>
        </p:blipFill>
        <p:spPr>
          <a:xfrm>
            <a:off x="579311" y="2654305"/>
            <a:ext cx="2013952" cy="1882739"/>
          </a:xfrm>
          <a:prstGeom prst="rect">
            <a:avLst/>
          </a:prstGeom>
        </p:spPr>
      </p:pic>
      <p:graphicFrame>
        <p:nvGraphicFramePr>
          <p:cNvPr id="3" name="Table 5">
            <a:extLst>
              <a:ext uri="{FF2B5EF4-FFF2-40B4-BE49-F238E27FC236}">
                <a16:creationId xmlns:a16="http://schemas.microsoft.com/office/drawing/2014/main" id="{0AC4AC77-E21E-9373-4239-9FFD1807FA02}"/>
              </a:ext>
            </a:extLst>
          </p:cNvPr>
          <p:cNvGraphicFramePr>
            <a:graphicFrameLocks noGrp="1"/>
          </p:cNvGraphicFramePr>
          <p:nvPr>
            <p:ph idx="1"/>
            <p:extLst>
              <p:ext uri="{D42A27DB-BD31-4B8C-83A1-F6EECF244321}">
                <p14:modId xmlns:p14="http://schemas.microsoft.com/office/powerpoint/2010/main" val="648079598"/>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December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865953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260192"/>
            <a:ext cx="4026714" cy="707462"/>
          </a:xfrm>
        </p:spPr>
        <p:txBody>
          <a:bodyPr>
            <a:noAutofit/>
          </a:bodyPr>
          <a:lstStyle/>
          <a:p>
            <a:pPr algn="ctr"/>
            <a:r>
              <a:rPr lang="en-GB" sz="3200"/>
              <a:t>Nisai Virtual Academy (Online)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987134401"/>
              </p:ext>
            </p:extLst>
          </p:nvPr>
        </p:nvGraphicFramePr>
        <p:xfrm>
          <a:off x="4055627" y="145049"/>
          <a:ext cx="3788080" cy="1480058"/>
        </p:xfrm>
        <a:graphic>
          <a:graphicData uri="http://schemas.openxmlformats.org/drawingml/2006/table">
            <a:tbl>
              <a:tblPr firstRow="1" bandRow="1">
                <a:tableStyleId>{5C22544A-7EE6-4342-B048-85BDC9FD1C3A}</a:tableStyleId>
              </a:tblPr>
              <a:tblGrid>
                <a:gridCol w="853135">
                  <a:extLst>
                    <a:ext uri="{9D8B030D-6E8A-4147-A177-3AD203B41FA5}">
                      <a16:colId xmlns:a16="http://schemas.microsoft.com/office/drawing/2014/main" val="1563159406"/>
                    </a:ext>
                  </a:extLst>
                </a:gridCol>
                <a:gridCol w="2934945">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Victoria House, Pearson Way, Thornaby, Stockton-on-Tees, TS17 6PT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0208 424 8475</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sv-SE" sz="1200" b="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Matthew Crawford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sv-SE" sz="1200" b="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Matthew.crawford@nisai.com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www.nisai.com</a:t>
                      </a:r>
                      <a:r>
                        <a:rPr lang="en-GB" sz="1200" b="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594814067"/>
              </p:ext>
            </p:extLst>
          </p:nvPr>
        </p:nvGraphicFramePr>
        <p:xfrm>
          <a:off x="209726" y="1759391"/>
          <a:ext cx="11627140" cy="4926584"/>
        </p:xfrm>
        <a:graphic>
          <a:graphicData uri="http://schemas.openxmlformats.org/drawingml/2006/table">
            <a:tbl>
              <a:tblPr firstRow="1" bandRow="1">
                <a:tableStyleId>{5C22544A-7EE6-4342-B048-85BDC9FD1C3A}</a:tableStyleId>
              </a:tblPr>
              <a:tblGrid>
                <a:gridCol w="6681962">
                  <a:extLst>
                    <a:ext uri="{9D8B030D-6E8A-4147-A177-3AD203B41FA5}">
                      <a16:colId xmlns:a16="http://schemas.microsoft.com/office/drawing/2014/main" val="296554612"/>
                    </a:ext>
                  </a:extLst>
                </a:gridCol>
                <a:gridCol w="4945178">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lvl="0" algn="l">
                        <a:lnSpc>
                          <a:spcPct val="100000"/>
                        </a:lnSpc>
                        <a:spcBef>
                          <a:spcPts val="0"/>
                        </a:spcBef>
                        <a:spcAft>
                          <a:spcPts val="0"/>
                        </a:spcAft>
                        <a:buNone/>
                      </a:pPr>
                      <a:r>
                        <a:rPr lang="en-GB" sz="1050" b="0" i="0" u="none" strike="noStrike" kern="1200" noProof="0" err="1">
                          <a:solidFill>
                            <a:schemeClr val="dk1"/>
                          </a:solidFill>
                          <a:effectLst/>
                        </a:rPr>
                        <a:t>Nisai</a:t>
                      </a:r>
                      <a:r>
                        <a:rPr lang="en-GB" sz="1050" b="0" i="0" u="none" strike="noStrike" kern="1200" noProof="0">
                          <a:solidFill>
                            <a:schemeClr val="dk1"/>
                          </a:solidFill>
                          <a:effectLst/>
                        </a:rPr>
                        <a:t> are section 41 approved, this means we are recognised as being SEN specialists. We have supported learners with various SEND barriers including: Autism, SEMH, Dyslexia, Global Delay and Moderate Learning Difficulties. With many SEND learners being in possession of an EHCP, we can support them to achieve their educational ambitions.  </a:t>
                      </a:r>
                      <a:endParaRPr lang="en-US"/>
                    </a:p>
                    <a:p>
                      <a:pPr lvl="0" algn="l">
                        <a:lnSpc>
                          <a:spcPct val="100000"/>
                        </a:lnSpc>
                        <a:spcBef>
                          <a:spcPts val="0"/>
                        </a:spcBef>
                        <a:spcAft>
                          <a:spcPts val="0"/>
                        </a:spcAft>
                        <a:buNone/>
                      </a:pPr>
                      <a:r>
                        <a:rPr lang="en-GB" sz="1050" b="0" i="0" u="none" strike="noStrike" kern="1200" noProof="0">
                          <a:solidFill>
                            <a:schemeClr val="dk1"/>
                          </a:solidFill>
                          <a:effectLst/>
                        </a:rPr>
                        <a:t>Learners with SEND who have joined </a:t>
                      </a:r>
                      <a:r>
                        <a:rPr lang="en-GB" sz="1050" b="0" i="0" u="none" strike="noStrike" kern="1200" noProof="0" err="1">
                          <a:solidFill>
                            <a:schemeClr val="dk1"/>
                          </a:solidFill>
                          <a:effectLst/>
                        </a:rPr>
                        <a:t>Nisai</a:t>
                      </a:r>
                      <a:r>
                        <a:rPr lang="en-GB" sz="1050" b="0" i="0" u="none" strike="noStrike" kern="1200" noProof="0">
                          <a:solidFill>
                            <a:schemeClr val="dk1"/>
                          </a:solidFill>
                          <a:effectLst/>
                        </a:rPr>
                        <a:t> in Key Stages 3 and 4 have gone on to achieve their chosen pathway, whether that be College, University, or the workplace.  </a:t>
                      </a:r>
                      <a:endParaRPr lang="en-GB"/>
                    </a:p>
                    <a:p>
                      <a:pPr lvl="0" algn="l">
                        <a:lnSpc>
                          <a:spcPct val="100000"/>
                        </a:lnSpc>
                        <a:spcBef>
                          <a:spcPts val="0"/>
                        </a:spcBef>
                        <a:spcAft>
                          <a:spcPts val="0"/>
                        </a:spcAft>
                        <a:buNone/>
                      </a:pPr>
                      <a:r>
                        <a:rPr lang="en-GB" sz="1050" b="0" i="0" u="none" strike="noStrike" kern="1200" noProof="0">
                          <a:solidFill>
                            <a:schemeClr val="dk1"/>
                          </a:solidFill>
                          <a:effectLst/>
                        </a:rPr>
                        <a:t>We meet the needs of many challenges experienced by SEND learners such as avoiding eye contact and providing a familiar routine through timetabled lessons. We provide our learners with small, secure virtual classes (no more than 15 students) with no webcams and optional communication methods. Subsequently, they can focus on their education without having the distraction of 25 plus other students.  </a:t>
                      </a:r>
                      <a:endParaRPr lang="en-GB"/>
                    </a:p>
                    <a:p>
                      <a:pPr marL="0" marR="0" lvl="0" indent="0" algn="l">
                        <a:lnSpc>
                          <a:spcPct val="100000"/>
                        </a:lnSpc>
                        <a:spcBef>
                          <a:spcPts val="0"/>
                        </a:spcBef>
                        <a:spcAft>
                          <a:spcPts val="0"/>
                        </a:spcAft>
                        <a:buNone/>
                      </a:pPr>
                      <a:r>
                        <a:rPr lang="en-GB" sz="1050" b="0" i="0" u="none" strike="noStrike" kern="1200" noProof="0">
                          <a:solidFill>
                            <a:schemeClr val="dk1"/>
                          </a:solidFill>
                          <a:effectLst/>
                        </a:rPr>
                        <a:t>Our students are based across the country and their lessons are being accessed anywhere with an internet connection using a laptop, tablet, or PC. Our teachers are based from our office in Stockton-On-Tees.  </a:t>
                      </a:r>
                      <a:r>
                        <a:rPr lang="en-GB" sz="1050" kern="1200">
                          <a:solidFill>
                            <a:schemeClr val="dk1"/>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lvl="0">
                        <a:buNone/>
                      </a:pPr>
                      <a:r>
                        <a:rPr lang="en-GB" sz="1050" b="0" i="0" u="none" strike="noStrike" noProof="0" err="1">
                          <a:solidFill>
                            <a:schemeClr val="tx1"/>
                          </a:solidFill>
                          <a:latin typeface="Calibri"/>
                        </a:rPr>
                        <a:t>Nisai</a:t>
                      </a:r>
                      <a:r>
                        <a:rPr lang="en-GB" sz="1050" b="0" i="0" u="none" strike="noStrike" noProof="0">
                          <a:solidFill>
                            <a:schemeClr val="tx1"/>
                          </a:solidFill>
                          <a:latin typeface="Calibri"/>
                        </a:rPr>
                        <a:t> Virtual Academy know that everyone has equal value and should have access to high quality online education around the world. It is our mission to give traditional and non-traditional learners the skills to flourish through innovative online education. We provide an inclusive, supportive learning community from Key Stages 3 to 5 and help create pathways to further education and employment through personalised online learning. Our goal is to ensure that every student can complete their education and gain accredited academic qualifications within Functional Skills, GCSEs and A Levels.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50" i="1" kern="1200">
                          <a:solidFill>
                            <a:schemeClr val="dk1"/>
                          </a:solidFill>
                          <a:effectLst/>
                          <a:latin typeface="+mn-lt"/>
                          <a:ea typeface="+mn-ea"/>
                          <a:cs typeface="+mn-cs"/>
                        </a:rPr>
                        <a:t>Many people are not able to benefit from mainstream facilities for a range of reasons including health, personal circumstances or geographic location.  Nisai Virtual Academy is able to bridge that gap and provide an educational pathway for all learners. By making our provision accessible for all we do not expect learners to have to "fit in" to a mainstream, traditional learning setting. Our online platform does not use webcams and can be accessed from any location which has an internet connection.  Learners can log into Nisai Virtual Academy from a place they feel safe and secure knowing they are accessing a live classroom with a small number of students.  Schools can benefit from providing access to the Nisai Virtual Academy to their learners by making a structured programme of study available to those who are struggling to access school.  The school benefits from having the evidence needed to show the provision made available to students, their attendance, behaviour and contribution levels. In addition to the long-term programme's schools retain the control and awareness needed to support the students on their roll.  It maybe they have a number of students who are unable to cope with the classroom environment but can work fine in a less distracting setting. Students can access the subjects they need and can be supervised by a member of staff who can support them in logging on if required.  This takes away the need for a teacher working with a group of students who are studying different subjects at different levels.</a:t>
                      </a:r>
                      <a:r>
                        <a:rPr lang="en-GB" sz="1050" kern="1200">
                          <a:solidFill>
                            <a:schemeClr val="dk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1" kern="1200">
                          <a:solidFill>
                            <a:schemeClr val="dk1"/>
                          </a:solidFill>
                          <a:effectLst/>
                          <a:latin typeface="+mn-lt"/>
                          <a:ea typeface="+mn-ea"/>
                          <a:cs typeface="+mn-cs"/>
                        </a:rPr>
                        <a:t>Organisations within the Nisai Group have been inspected by OFSTED 3 times since 2011 a "Good" rating in November 2017. In a traditional school our cohort would consist of approximately 20% of the entire student population, yet at Nisai 99% of our students have some form of barrier to learning. Outcomes are identified in many forms and at Nisai we focus on outcomes including exam results, academic progress and distance travelled in addition to social and soft skills progress and outcomes. In 2021/22 99.25% passed their GCSEs, 72% of learners maintained or progressed in their working levels over the course of the academic year irrespective of when they started with Nisai with many joining Nisai at a point of disengagement from education. Given the difficulties many of our students have just accessing education this is something that we are positive about.  Social outcomes are specific to the learner and can be everything from improving attendance, through to communication in front of their peers.</a:t>
                      </a:r>
                      <a:endParaRPr lang="en-GB" sz="105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BF4DDB41-A91D-8035-6F0C-1F65E5D21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0347" y="260192"/>
            <a:ext cx="1961515" cy="1230630"/>
          </a:xfrm>
          <a:prstGeom prst="rect">
            <a:avLst/>
          </a:prstGeom>
        </p:spPr>
      </p:pic>
      <p:sp>
        <p:nvSpPr>
          <p:cNvPr id="7" name="Action Button: Go Home 6">
            <a:hlinkClick r:id="rId4" action="ppaction://hlinksldjump" highlightClick="1"/>
            <a:extLst>
              <a:ext uri="{FF2B5EF4-FFF2-40B4-BE49-F238E27FC236}">
                <a16:creationId xmlns:a16="http://schemas.microsoft.com/office/drawing/2014/main" id="{E1179223-ED05-7AE2-C80C-4742C1109DF1}"/>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18812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4025390877"/>
              </p:ext>
            </p:extLst>
          </p:nvPr>
        </p:nvGraphicFramePr>
        <p:xfrm>
          <a:off x="175121" y="187357"/>
          <a:ext cx="3809650" cy="2249678"/>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Key Stages 2,3, 4 &amp; 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88456962"/>
              </p:ext>
            </p:extLst>
          </p:nvPr>
        </p:nvGraphicFramePr>
        <p:xfrm>
          <a:off x="4211271" y="187357"/>
          <a:ext cx="7617205" cy="6305722"/>
        </p:xfrm>
        <a:graphic>
          <a:graphicData uri="http://schemas.openxmlformats.org/drawingml/2006/table">
            <a:tbl>
              <a:tblPr firstRow="1" firstCol="1" bandRow="1">
                <a:tableStyleId>{5C22544A-7EE6-4342-B048-85BDC9FD1C3A}</a:tableStyleId>
              </a:tblPr>
              <a:tblGrid>
                <a:gridCol w="757419">
                  <a:extLst>
                    <a:ext uri="{9D8B030D-6E8A-4147-A177-3AD203B41FA5}">
                      <a16:colId xmlns:a16="http://schemas.microsoft.com/office/drawing/2014/main" val="2322091402"/>
                    </a:ext>
                  </a:extLst>
                </a:gridCol>
                <a:gridCol w="2900183">
                  <a:extLst>
                    <a:ext uri="{9D8B030D-6E8A-4147-A177-3AD203B41FA5}">
                      <a16:colId xmlns:a16="http://schemas.microsoft.com/office/drawing/2014/main" val="101660423"/>
                    </a:ext>
                  </a:extLst>
                </a:gridCol>
                <a:gridCol w="805344">
                  <a:extLst>
                    <a:ext uri="{9D8B030D-6E8A-4147-A177-3AD203B41FA5}">
                      <a16:colId xmlns:a16="http://schemas.microsoft.com/office/drawing/2014/main" val="4075379119"/>
                    </a:ext>
                  </a:extLst>
                </a:gridCol>
                <a:gridCol w="687897">
                  <a:extLst>
                    <a:ext uri="{9D8B030D-6E8A-4147-A177-3AD203B41FA5}">
                      <a16:colId xmlns:a16="http://schemas.microsoft.com/office/drawing/2014/main" val="156711862"/>
                    </a:ext>
                  </a:extLst>
                </a:gridCol>
                <a:gridCol w="746620">
                  <a:extLst>
                    <a:ext uri="{9D8B030D-6E8A-4147-A177-3AD203B41FA5}">
                      <a16:colId xmlns:a16="http://schemas.microsoft.com/office/drawing/2014/main" val="1317198635"/>
                    </a:ext>
                  </a:extLst>
                </a:gridCol>
                <a:gridCol w="1719742">
                  <a:extLst>
                    <a:ext uri="{9D8B030D-6E8A-4147-A177-3AD203B41FA5}">
                      <a16:colId xmlns:a16="http://schemas.microsoft.com/office/drawing/2014/main" val="1100469419"/>
                    </a:ext>
                  </a:extLst>
                </a:gridCol>
              </a:tblGrid>
              <a:tr h="294114">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79195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200" i="1" kern="1200">
                          <a:solidFill>
                            <a:schemeClr val="dk1"/>
                          </a:solidFill>
                          <a:effectLst/>
                          <a:latin typeface="+mn-lt"/>
                          <a:ea typeface="+mn-ea"/>
                          <a:cs typeface="+mn-cs"/>
                        </a:rPr>
                        <a:t>Costs are Per Subject Per Academic Year</a:t>
                      </a:r>
                      <a:endParaRPr lang="en-GB" sz="12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57258">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Functional Skills</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kern="1200">
                          <a:solidFill>
                            <a:schemeClr val="dk1"/>
                          </a:solidFill>
                          <a:effectLst/>
                          <a:latin typeface="+mn-lt"/>
                          <a:ea typeface="+mn-ea"/>
                          <a:cs typeface="+mn-cs"/>
                        </a:rPr>
                        <a:t>Literacy / Numeracy / Digital skills/Entry level Science</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Certificate</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NOCN</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E3 - L2</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lvl="0" algn="ctr">
                        <a:lnSpc>
                          <a:spcPct val="100000"/>
                        </a:lnSpc>
                        <a:spcBef>
                          <a:spcPts val="0"/>
                        </a:spcBef>
                        <a:spcAft>
                          <a:spcPts val="0"/>
                        </a:spcAft>
                        <a:buNone/>
                      </a:pPr>
                      <a:r>
                        <a:rPr lang="en-GB" sz="1200" b="0" i="0" u="none" strike="noStrike" kern="1200" noProof="0">
                          <a:solidFill>
                            <a:schemeClr val="tx1"/>
                          </a:solidFill>
                          <a:effectLst/>
                        </a:rPr>
                        <a:t>Costs are per Student per </a:t>
                      </a:r>
                      <a:endParaRPr lang="en-US" b="0" i="0" u="none" strike="noStrike" noProof="0"/>
                    </a:p>
                    <a:p>
                      <a:pPr lvl="0" algn="ctr">
                        <a:lnSpc>
                          <a:spcPct val="100000"/>
                        </a:lnSpc>
                        <a:spcBef>
                          <a:spcPts val="0"/>
                        </a:spcBef>
                        <a:spcAft>
                          <a:spcPts val="0"/>
                        </a:spcAft>
                        <a:buNone/>
                      </a:pPr>
                      <a:r>
                        <a:rPr lang="en-GB" sz="1200" b="0" i="0" u="none" strike="noStrike" kern="1200" noProof="0">
                          <a:solidFill>
                            <a:schemeClr val="tx1"/>
                          </a:solidFill>
                          <a:effectLst/>
                        </a:rPr>
                        <a:t>Subject per Academic Year </a:t>
                      </a:r>
                      <a:endParaRPr lang="en-GB" b="0" i="0" u="none" strike="noStrike" noProof="0"/>
                    </a:p>
                    <a:p>
                      <a:pPr lvl="0" algn="ctr">
                        <a:lnSpc>
                          <a:spcPct val="100000"/>
                        </a:lnSpc>
                        <a:spcBef>
                          <a:spcPts val="0"/>
                        </a:spcBef>
                        <a:spcAft>
                          <a:spcPts val="0"/>
                        </a:spcAft>
                        <a:buNone/>
                      </a:pPr>
                      <a:r>
                        <a:rPr lang="en-GB" sz="1200" b="0" i="0" u="none" strike="noStrike" kern="1200" noProof="0">
                          <a:solidFill>
                            <a:schemeClr val="tx1"/>
                          </a:solidFill>
                          <a:effectLst/>
                        </a:rPr>
                        <a:t>–</a:t>
                      </a:r>
                      <a:endParaRPr lang="en-GB" b="0" i="0" u="none" strike="noStrike" noProof="0"/>
                    </a:p>
                    <a:p>
                      <a:pPr lvl="0" algn="ctr">
                        <a:lnSpc>
                          <a:spcPct val="100000"/>
                        </a:lnSpc>
                        <a:spcBef>
                          <a:spcPts val="0"/>
                        </a:spcBef>
                        <a:spcAft>
                          <a:spcPts val="0"/>
                        </a:spcAft>
                        <a:buNone/>
                      </a:pPr>
                      <a:r>
                        <a:rPr lang="en-GB" sz="1200" b="0" i="0" u="none" strike="noStrike" kern="1200" noProof="0">
                          <a:solidFill>
                            <a:schemeClr val="tx1"/>
                          </a:solidFill>
                          <a:effectLst/>
                        </a:rPr>
                        <a:t>KS3 - £1899 KS4 - £2099 </a:t>
                      </a:r>
                      <a:endParaRPr lang="en-GB" b="0" i="0" u="none" strike="noStrike" kern="1200" noProof="0"/>
                    </a:p>
                    <a:p>
                      <a:pPr lvl="0" algn="ctr">
                        <a:lnSpc>
                          <a:spcPct val="100000"/>
                        </a:lnSpc>
                        <a:spcBef>
                          <a:spcPts val="0"/>
                        </a:spcBef>
                        <a:spcAft>
                          <a:spcPts val="0"/>
                        </a:spcAft>
                        <a:buNone/>
                      </a:pPr>
                      <a:endParaRPr lang="en-GB" i="0"/>
                    </a:p>
                    <a:p>
                      <a:pPr lvl="0" algn="ctr">
                        <a:lnSpc>
                          <a:spcPct val="100000"/>
                        </a:lnSpc>
                        <a:spcBef>
                          <a:spcPts val="0"/>
                        </a:spcBef>
                        <a:spcAft>
                          <a:spcPts val="0"/>
                        </a:spcAft>
                        <a:buNone/>
                      </a:pPr>
                      <a:r>
                        <a:rPr lang="en-GB" sz="1200" b="0" i="0" u="none" strike="noStrike" kern="1200" noProof="0">
                          <a:solidFill>
                            <a:schemeClr val="tx1"/>
                          </a:solidFill>
                          <a:effectLst/>
                        </a:rPr>
                        <a:t>KS5 - £2999</a:t>
                      </a:r>
                      <a:endParaRPr lang="en-GB" b="0" i="0" u="none" strike="noStrike" kern="1200" noProof="0"/>
                    </a:p>
                    <a:p>
                      <a:pPr lvl="0" algn="ctr">
                        <a:lnSpc>
                          <a:spcPct val="100000"/>
                        </a:lnSpc>
                        <a:spcBef>
                          <a:spcPts val="0"/>
                        </a:spcBef>
                        <a:spcAft>
                          <a:spcPts val="0"/>
                        </a:spcAft>
                        <a:buNone/>
                      </a:pPr>
                      <a:r>
                        <a:rPr lang="en-GB" sz="1200" b="0" i="0" u="none" strike="noStrike" kern="1200" noProof="0">
                          <a:solidFill>
                            <a:schemeClr val="tx1"/>
                          </a:solidFill>
                          <a:effectLst/>
                        </a:rPr>
                        <a:t>Student Support (Post 16 </a:t>
                      </a:r>
                      <a:endParaRPr lang="en-GB" b="0" i="0" u="none" strike="noStrike" kern="1200" noProof="0"/>
                    </a:p>
                    <a:p>
                      <a:pPr lvl="0" algn="ctr">
                        <a:lnSpc>
                          <a:spcPct val="100000"/>
                        </a:lnSpc>
                        <a:spcBef>
                          <a:spcPts val="0"/>
                        </a:spcBef>
                        <a:spcAft>
                          <a:spcPts val="0"/>
                        </a:spcAft>
                        <a:buNone/>
                      </a:pPr>
                      <a:r>
                        <a:rPr lang="en-GB" sz="1200" b="0" i="0" u="none" strike="noStrike" kern="1200" noProof="0">
                          <a:solidFill>
                            <a:schemeClr val="tx1"/>
                          </a:solidFill>
                          <a:effectLst/>
                        </a:rPr>
                        <a:t>only) - £2,600</a:t>
                      </a:r>
                      <a:endParaRPr lang="en-GB" b="0" i="0" u="none" strike="noStrike" kern="1200" noProof="0"/>
                    </a:p>
                    <a:p>
                      <a:pPr lvl="0" algn="ctr">
                        <a:lnSpc>
                          <a:spcPct val="100000"/>
                        </a:lnSpc>
                        <a:spcBef>
                          <a:spcPts val="0"/>
                        </a:spcBef>
                        <a:spcAft>
                          <a:spcPts val="0"/>
                        </a:spcAft>
                        <a:buNone/>
                      </a:pPr>
                      <a:r>
                        <a:rPr lang="en-GB" sz="1200" b="0" i="0" u="none" strike="noStrike" kern="1200" noProof="0">
                          <a:solidFill>
                            <a:schemeClr val="tx1"/>
                          </a:solidFill>
                          <a:effectLst/>
                        </a:rPr>
                        <a:t>PLSP £18,000 </a:t>
                      </a:r>
                      <a:r>
                        <a:rPr lang="en-GB" sz="1200" b="0" i="0" u="none" strike="noStrike" kern="1200" noProof="0" err="1">
                          <a:solidFill>
                            <a:schemeClr val="tx1"/>
                          </a:solidFill>
                          <a:effectLst/>
                        </a:rPr>
                        <a:t>exc</a:t>
                      </a:r>
                      <a:r>
                        <a:rPr lang="en-GB" sz="1200" b="0" i="0" u="none" strike="noStrike" kern="1200" noProof="0">
                          <a:solidFill>
                            <a:schemeClr val="tx1"/>
                          </a:solidFill>
                          <a:effectLst/>
                        </a:rPr>
                        <a:t> subjects (all prices </a:t>
                      </a:r>
                      <a:endParaRPr lang="en-GB" i="0"/>
                    </a:p>
                    <a:p>
                      <a:pPr lvl="0" algn="ctr">
                        <a:buNone/>
                      </a:pPr>
                      <a:r>
                        <a:rPr lang="en-GB" sz="1200" b="0" i="0" u="none" strike="noStrike" kern="1200" noProof="0">
                          <a:solidFill>
                            <a:schemeClr val="tx1"/>
                          </a:solidFill>
                          <a:effectLst/>
                        </a:rPr>
                        <a:t>correct as of 02/06/2025)</a:t>
                      </a:r>
                      <a:endParaRPr lang="en-GB" i="0"/>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57258">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Core</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kern="1200">
                          <a:solidFill>
                            <a:schemeClr val="dk1"/>
                          </a:solidFill>
                          <a:effectLst/>
                          <a:latin typeface="+mn-lt"/>
                          <a:ea typeface="+mn-ea"/>
                          <a:cs typeface="+mn-cs"/>
                        </a:rPr>
                        <a:t>English / Maths / Science / History / ICT /PSHE/introduction to humanities</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pPr>
                      <a:endParaRPr lang="en-GB" sz="1200" i="0" strike="noStrike">
                        <a:solidFill>
                          <a:schemeClr val="tx1"/>
                        </a:solidFill>
                        <a:effectLst/>
                        <a:latin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OCR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KS3</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933361">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GB" sz="1100" i="0">
                          <a:effectLst/>
                          <a:latin typeface="Aptos" panose="020B0004020202020204" pitchFamily="34" charset="0"/>
                          <a:ea typeface="Yu Gothic" panose="020B0400000000000000" pitchFamily="34" charset="-128"/>
                          <a:cs typeface="Aptos" panose="020B0004020202020204" pitchFamily="34" charset="0"/>
                        </a:rPr>
                        <a:t>GCSE English Lit / English Language / Maths / Biology/Physics/Chemistry/ IGCSE Combined Science / Sociology / History / Psychology / Business / Economics / Citizenship</a:t>
                      </a:r>
                      <a:endParaRPr lang="en-GB" sz="1200" i="0">
                        <a:effectLst/>
                        <a:latin typeface="Aptos" panose="020B0004020202020204" pitchFamily="34" charset="0"/>
                        <a:ea typeface="Yu Gothic" panose="020B0400000000000000" pitchFamily="34" charset="-128"/>
                        <a:cs typeface="Aptos" panose="020B00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GCSE</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OCR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KS4</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57258">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Employability / PSHE / Dealing with strong emotions</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Certificate</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NOCN</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L1 - L2</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5070341"/>
                  </a:ext>
                </a:extLst>
              </a:tr>
              <a:tr h="857258">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A Level English Language / English Literature / History / Psychology / Mathematics / Business / Biology</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OCR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A Level</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57258">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Personalised Learning Support Programme (PLSP) / Virtual Mentoring</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Other</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NA</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i="0" strike="noStrike">
                          <a:solidFill>
                            <a:schemeClr val="tx1"/>
                          </a:solidFill>
                          <a:effectLst/>
                          <a:latin typeface="Calibri"/>
                          <a:ea typeface="Times New Roman" panose="02020603050405020304" pitchFamily="18" charset="0"/>
                          <a:cs typeface="Calibri"/>
                        </a:rPr>
                        <a:t>KS3 / KS4</a:t>
                      </a:r>
                      <a:endParaRPr lang="en-GB" sz="1200" i="0" strike="noStrike">
                        <a:solidFill>
                          <a:schemeClr val="tx1"/>
                        </a:solidFill>
                        <a:effectLst/>
                        <a:latin typeface="Calibri"/>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AB747EA1-F13F-3B8A-DD05-6680D0D8A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7" y="3038582"/>
            <a:ext cx="1961515" cy="1230630"/>
          </a:xfrm>
          <a:prstGeom prst="rect">
            <a:avLst/>
          </a:prstGeom>
        </p:spPr>
      </p:pic>
      <p:graphicFrame>
        <p:nvGraphicFramePr>
          <p:cNvPr id="3" name="Table 5">
            <a:extLst>
              <a:ext uri="{FF2B5EF4-FFF2-40B4-BE49-F238E27FC236}">
                <a16:creationId xmlns:a16="http://schemas.microsoft.com/office/drawing/2014/main" id="{EBD6A61B-8319-AFD1-0CDA-289C6952B0E1}"/>
              </a:ext>
            </a:extLst>
          </p:cNvPr>
          <p:cNvGraphicFramePr>
            <a:graphicFrameLocks noGrp="1"/>
          </p:cNvGraphicFramePr>
          <p:nvPr>
            <p:ph idx="1"/>
            <p:extLst>
              <p:ext uri="{D42A27DB-BD31-4B8C-83A1-F6EECF244321}">
                <p14:modId xmlns:p14="http://schemas.microsoft.com/office/powerpoint/2010/main" val="257706702"/>
              </p:ext>
            </p:extLst>
          </p:nvPr>
        </p:nvGraphicFramePr>
        <p:xfrm>
          <a:off x="336908" y="5061016"/>
          <a:ext cx="2498759" cy="679383"/>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59673">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19710">
                <a:tc>
                  <a:txBody>
                    <a:bodyPr/>
                    <a:lstStyle/>
                    <a:p>
                      <a:r>
                        <a:rPr lang="en-GB" sz="1000" b="1">
                          <a:solidFill>
                            <a:schemeClr val="tx1"/>
                          </a:solidFill>
                        </a:rPr>
                        <a:t>Date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4059536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51538" y="453006"/>
            <a:ext cx="3553754" cy="898211"/>
          </a:xfrm>
        </p:spPr>
        <p:txBody>
          <a:bodyPr>
            <a:normAutofit fontScale="90000"/>
          </a:bodyPr>
          <a:lstStyle/>
          <a:p>
            <a:r>
              <a:rPr lang="en-GB"/>
              <a:t>Noise Academy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139920107"/>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Rubicon Centre, Brayton, Selby, North Yorkshire, YO8 4AN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07852973797 / 07934262304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Joe </a:t>
                      </a:r>
                      <a:r>
                        <a:rPr lang="en-GB"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Townsley</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&amp; Alex </a:t>
                      </a:r>
                      <a:r>
                        <a:rPr lang="en-GB" sz="10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Townsley</a:t>
                      </a: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selby.ap@noiseacademy.co.uk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016536584"/>
              </p:ext>
            </p:extLst>
          </p:nvPr>
        </p:nvGraphicFramePr>
        <p:xfrm>
          <a:off x="209726" y="1759391"/>
          <a:ext cx="11627140" cy="502920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pPr>
                        <a:lnSpc>
                          <a:spcPct val="100000"/>
                        </a:lnSpc>
                        <a:spcAft>
                          <a:spcPts val="0"/>
                        </a:spcAft>
                      </a:pPr>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a:lnSpc>
                          <a:spcPct val="100000"/>
                        </a:lnSpc>
                        <a:spcAft>
                          <a:spcPts val="0"/>
                        </a:spcAft>
                      </a:pPr>
                      <a:r>
                        <a:rPr lang="en-GB" sz="1000">
                          <a:solidFill>
                            <a:schemeClr val="tx1"/>
                          </a:solidFill>
                        </a:rPr>
                        <a:t>Pastoral Support Offered: </a:t>
                      </a:r>
                    </a:p>
                    <a:p>
                      <a:pPr marL="171450" indent="-171450">
                        <a:lnSpc>
                          <a:spcPct val="100000"/>
                        </a:lnSpc>
                        <a:spcAft>
                          <a:spcPts val="0"/>
                        </a:spcAft>
                        <a:buFont typeface="Arial" panose="020B0604020202020204" pitchFamily="34" charset="0"/>
                        <a:buChar char="•"/>
                      </a:pPr>
                      <a:r>
                        <a:rPr lang="en-GB" sz="1000">
                          <a:solidFill>
                            <a:schemeClr val="tx1"/>
                          </a:solidFill>
                        </a:rPr>
                        <a:t>Low staff-to-student ratios </a:t>
                      </a:r>
                    </a:p>
                    <a:p>
                      <a:pPr marL="171450" indent="-171450">
                        <a:lnSpc>
                          <a:spcPct val="100000"/>
                        </a:lnSpc>
                        <a:spcAft>
                          <a:spcPts val="0"/>
                        </a:spcAft>
                        <a:buFont typeface="Arial" panose="020B0604020202020204" pitchFamily="34" charset="0"/>
                        <a:buChar char="•"/>
                      </a:pPr>
                      <a:r>
                        <a:rPr lang="en-GB" sz="1000">
                          <a:solidFill>
                            <a:schemeClr val="tx1"/>
                          </a:solidFill>
                        </a:rPr>
                        <a:t>TA support available for students with higher needs </a:t>
                      </a:r>
                    </a:p>
                    <a:p>
                      <a:pPr marL="171450" indent="-171450">
                        <a:lnSpc>
                          <a:spcPct val="100000"/>
                        </a:lnSpc>
                        <a:spcAft>
                          <a:spcPts val="0"/>
                        </a:spcAft>
                        <a:buFont typeface="Arial" panose="020B0604020202020204" pitchFamily="34" charset="0"/>
                        <a:buChar char="•"/>
                      </a:pPr>
                      <a:r>
                        <a:rPr lang="en-GB" sz="1000">
                          <a:solidFill>
                            <a:schemeClr val="tx1"/>
                          </a:solidFill>
                        </a:rPr>
                        <a:t>Personalised behaviour and safety plans </a:t>
                      </a:r>
                    </a:p>
                    <a:p>
                      <a:pPr marL="171450" indent="-171450">
                        <a:lnSpc>
                          <a:spcPct val="100000"/>
                        </a:lnSpc>
                        <a:spcAft>
                          <a:spcPts val="0"/>
                        </a:spcAft>
                        <a:buFont typeface="Arial" panose="020B0604020202020204" pitchFamily="34" charset="0"/>
                        <a:buChar char="•"/>
                      </a:pPr>
                      <a:r>
                        <a:rPr lang="en-GB" sz="1000">
                          <a:solidFill>
                            <a:schemeClr val="tx1"/>
                          </a:solidFill>
                        </a:rPr>
                        <a:t>Structured activity rotations (e.g.DJ &amp; Music Production sessions, music stations with headphones, table tennis, games and team building activities)</a:t>
                      </a:r>
                    </a:p>
                    <a:p>
                      <a:pPr marL="171450" indent="-171450">
                        <a:lnSpc>
                          <a:spcPct val="100000"/>
                        </a:lnSpc>
                        <a:spcAft>
                          <a:spcPts val="0"/>
                        </a:spcAft>
                        <a:buFont typeface="Arial" panose="020B0604020202020204" pitchFamily="34" charset="0"/>
                        <a:buChar char="•"/>
                      </a:pPr>
                      <a:r>
                        <a:rPr lang="en-GB" sz="1000">
                          <a:solidFill>
                            <a:schemeClr val="tx1"/>
                          </a:solidFill>
                        </a:rPr>
                        <a:t>Weekly and termly attendance, progress reports and awards. </a:t>
                      </a:r>
                    </a:p>
                    <a:p>
                      <a:pPr marL="171450" indent="-171450">
                        <a:lnSpc>
                          <a:spcPct val="100000"/>
                        </a:lnSpc>
                        <a:spcAft>
                          <a:spcPts val="0"/>
                        </a:spcAft>
                        <a:buFont typeface="Arial" panose="020B0604020202020204" pitchFamily="34" charset="0"/>
                        <a:buChar char="•"/>
                      </a:pPr>
                      <a:r>
                        <a:rPr lang="en-GB" sz="1000">
                          <a:solidFill>
                            <a:schemeClr val="tx1"/>
                          </a:solidFill>
                        </a:rPr>
                        <a:t>Clear communication with parents, carers, and professionals regarding punctuality, expectations, and student need </a:t>
                      </a:r>
                    </a:p>
                    <a:p>
                      <a:pPr marL="171450" indent="-171450">
                        <a:lnSpc>
                          <a:spcPct val="100000"/>
                        </a:lnSpc>
                        <a:spcAft>
                          <a:spcPts val="0"/>
                        </a:spcAft>
                        <a:buFont typeface="Arial" panose="020B0604020202020204" pitchFamily="34" charset="0"/>
                        <a:buChar char="•"/>
                      </a:pPr>
                      <a:r>
                        <a:rPr lang="en-GB" sz="1000">
                          <a:solidFill>
                            <a:schemeClr val="tx1"/>
                          </a:solidFill>
                        </a:rPr>
                        <a:t>Supportive and engaging learning environment focused on wellbeing and growth						</a:t>
                      </a:r>
                    </a:p>
                    <a:p>
                      <a:pPr>
                        <a:lnSpc>
                          <a:spcPct val="100000"/>
                        </a:lnSpc>
                        <a:spcAft>
                          <a:spcPts val="0"/>
                        </a:spcAft>
                      </a:pP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pPr>
                        <a:lnSpc>
                          <a:spcPct val="100000"/>
                        </a:lnSpc>
                        <a:spcAft>
                          <a:spcPts val="0"/>
                        </a:spcAft>
                      </a:pPr>
                      <a:r>
                        <a:rPr lang="en-GB" sz="10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a:lnSpc>
                          <a:spcPct val="100000"/>
                        </a:lnSpc>
                        <a:spcAft>
                          <a:spcPts val="0"/>
                        </a:spcAft>
                      </a:pPr>
                      <a:r>
                        <a:rPr lang="en-GB" sz="1000">
                          <a:solidFill>
                            <a:schemeClr val="tx1"/>
                          </a:solidFill>
                        </a:rPr>
                        <a:t>With over 10 years' experience working in SEMH settings across schools and alternative provision, our pathway naturally evolved into developing our own in-house, high-engagement environments. Selby Alternative Provision is the result of years of frontline experience, understanding what truly works to re-engage students who may not thrive in mainstream education. </a:t>
                      </a:r>
                    </a:p>
                    <a:p>
                      <a:pPr>
                        <a:lnSpc>
                          <a:spcPct val="100000"/>
                        </a:lnSpc>
                        <a:spcAft>
                          <a:spcPts val="0"/>
                        </a:spcAft>
                      </a:pPr>
                      <a:r>
                        <a:rPr lang="en-GB" sz="1000">
                          <a:solidFill>
                            <a:schemeClr val="tx1"/>
                          </a:solidFill>
                        </a:rPr>
                        <a:t>Our niche is delivering practical, creative and hands-on learning through music technology, DJing, and digital enrichment. We specialise in engaging hard-to-reach young people through structured, therapeutic creative outlets that build confidence, communication, and transferable skills. Our provision blends this with functional cross-curricular learning in English and maths, promoting entrepreneurial thinking and self-expression. </a:t>
                      </a:r>
                    </a:p>
                    <a:p>
                      <a:pPr>
                        <a:lnSpc>
                          <a:spcPct val="100000"/>
                        </a:lnSpc>
                        <a:spcAft>
                          <a:spcPts val="0"/>
                        </a:spcAft>
                      </a:pPr>
                      <a:r>
                        <a:rPr lang="en-GB" sz="1000">
                          <a:solidFill>
                            <a:schemeClr val="tx1"/>
                          </a:solidFill>
                        </a:rPr>
                        <a:t>We offer flexible commissioning, small group sizes, and personalised support, with capacity for AM, PM or full-day sessions. The environment is intentionally designed to be calm, inclusive and inspiring - built by people who understand SEMH needs and are passionate about making education work differently.				</a:t>
                      </a:r>
                    </a:p>
                    <a:p>
                      <a:pPr>
                        <a:lnSpc>
                          <a:spcPct val="100000"/>
                        </a:lnSpc>
                        <a:spcAft>
                          <a:spcPts val="0"/>
                        </a:spcAft>
                      </a:pP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pPr>
                        <a:lnSpc>
                          <a:spcPct val="100000"/>
                        </a:lnSpc>
                        <a:spcAft>
                          <a:spcPts val="0"/>
                        </a:spcAft>
                      </a:pPr>
                      <a:r>
                        <a:rPr lang="en-GB" sz="10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Over 10 years of experience working with students in SEMH and alternative settings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Highly engaging curriculum centred around music technology, DJing, and creative digital skills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Proven impact in re-engaging students who struggle in traditional environments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Cross-curricular delivery with embedded functional English and maths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Small group sizes and low staff-to-student ratios (typically 2:1)</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Trauma-informed, nurturing environment with structured routines and high engagement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Sessions tailored for both primary and secondary students (KS2–KS4)</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Flexible commissioning – AM, PM, or full days available across the week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Regular progress tracking and termly reports shared with schools </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Delivered by experienced tutors who understand the realities of working with challenging behaviours	</a:t>
                      </a:r>
                    </a:p>
                    <a:p>
                      <a:pP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Re-engagement of learners who have disengaged from mainstream education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Improved attendance, punctuality, and commitment to learning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Increased confidence, self-expression, and communication skills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Development of practical and creative skills in music technology and digital arts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Progress in functional English and maths through embedded cross-curricular delivery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Improved behaviour, emotional regulation, and peer relationships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Support for successful transitions back into mainstream, specialist, or post-16 education </a:t>
                      </a:r>
                    </a:p>
                    <a:p>
                      <a:pPr marL="171450" indent="-171450">
                        <a:lnSpc>
                          <a:spcPct val="100000"/>
                        </a:lnSpc>
                        <a:spcAft>
                          <a:spcPts val="0"/>
                        </a:spcAft>
                        <a:buFont typeface="Arial" panose="020B0604020202020204" pitchFamily="34" charset="0"/>
                        <a:buChar char="•"/>
                      </a:pPr>
                      <a:r>
                        <a:rPr lang="en-GB" sz="1000" kern="1200">
                          <a:solidFill>
                            <a:schemeClr val="dk1"/>
                          </a:solidFill>
                          <a:effectLst/>
                          <a:latin typeface="+mn-lt"/>
                          <a:ea typeface="+mn-ea"/>
                          <a:cs typeface="+mn-cs"/>
                        </a:rPr>
                        <a:t>Individual progress tracked and reported termly to referring schools or professionals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descr="A blue text with a play button&#10;&#10;AI-generated content may be incorrect.">
            <a:extLst>
              <a:ext uri="{FF2B5EF4-FFF2-40B4-BE49-F238E27FC236}">
                <a16:creationId xmlns:a16="http://schemas.microsoft.com/office/drawing/2014/main" id="{87AF790B-D098-32A0-C759-8AA292FADA82}"/>
              </a:ext>
            </a:extLst>
          </p:cNvPr>
          <p:cNvPicPr>
            <a:picLocks noChangeAspect="1"/>
          </p:cNvPicPr>
          <p:nvPr/>
        </p:nvPicPr>
        <p:blipFill>
          <a:blip r:embed="rId2"/>
          <a:stretch>
            <a:fillRect/>
          </a:stretch>
        </p:blipFill>
        <p:spPr>
          <a:xfrm>
            <a:off x="7968867" y="263164"/>
            <a:ext cx="3865085" cy="1291456"/>
          </a:xfrm>
          <a:prstGeom prst="rect">
            <a:avLst/>
          </a:prstGeom>
        </p:spPr>
      </p:pic>
    </p:spTree>
    <p:extLst>
      <p:ext uri="{BB962C8B-B14F-4D97-AF65-F5344CB8AC3E}">
        <p14:creationId xmlns:p14="http://schemas.microsoft.com/office/powerpoint/2010/main" val="19379382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319084448"/>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250151743"/>
              </p:ext>
            </p:extLst>
          </p:nvPr>
        </p:nvGraphicFramePr>
        <p:xfrm>
          <a:off x="4878309" y="443389"/>
          <a:ext cx="6657843" cy="4744342"/>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fontAlgn="ctr"/>
                      <a:r>
                        <a:rPr lang="en-GB" sz="1000" b="0" i="0" u="none" strike="noStrike">
                          <a:solidFill>
                            <a:srgbClr val="000000"/>
                          </a:solidFill>
                          <a:effectLst/>
                          <a:latin typeface="Arial" panose="020B0604020202020204" pitchFamily="34" charset="0"/>
                        </a:rPr>
                        <a:t>Music</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Djing - Hands-on DJ training through the Noise Academy curriculum (Levels 1–5). Students learn mixing, transitions, beatmatching, effects, and performance. They work towards recording their own DJ mixes to take away and share. Internal awards are issued at the end of each level (half-term).</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Noise Academy Internal + Add-ons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200+VAT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fontAlgn="ctr"/>
                      <a:r>
                        <a:rPr lang="en-GB" sz="1000" b="0" i="0" u="none" strike="noStrike">
                          <a:solidFill>
                            <a:srgbClr val="000000"/>
                          </a:solidFill>
                          <a:effectLst/>
                          <a:latin typeface="Arial" panose="020B0604020202020204" pitchFamily="34" charset="0"/>
                        </a:rPr>
                        <a:t>Music</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Music Production - Students learn beat-making, arrangement, sampling, and creative composition using music software. Each level lasts half a term. Learners produce and take away their own finished tracks. In-house awards celebrate progress and creativity.</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Noise Academy Internal + Add-ons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£200+VAT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English and maths delivered through music-based projects, aligned with Functional Skills.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Noise Academy Internal + Add-ons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£200+VAT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Structured free-choice sessions using DJ decks, table tennis, games, drum machines, Switch Sports, and music challenges. Designed to reward engagement and inspire creativity and social connection.</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Other</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N/A</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£200+VAT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100+VAT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bl>
          </a:graphicData>
        </a:graphic>
      </p:graphicFrame>
      <p:graphicFrame>
        <p:nvGraphicFramePr>
          <p:cNvPr id="2" name="Table 5">
            <a:extLst>
              <a:ext uri="{FF2B5EF4-FFF2-40B4-BE49-F238E27FC236}">
                <a16:creationId xmlns:a16="http://schemas.microsoft.com/office/drawing/2014/main" id="{CF8A1083-FAD4-35CD-6E08-E20E7BB1FF53}"/>
              </a:ext>
            </a:extLst>
          </p:cNvPr>
          <p:cNvGraphicFramePr>
            <a:graphicFrameLocks noGrp="1"/>
          </p:cNvGraphicFramePr>
          <p:nvPr>
            <p:ph idx="1"/>
            <p:extLst>
              <p:ext uri="{D42A27DB-BD31-4B8C-83A1-F6EECF244321}">
                <p14:modId xmlns:p14="http://schemas.microsoft.com/office/powerpoint/2010/main" val="2514886952"/>
              </p:ext>
            </p:extLst>
          </p:nvPr>
        </p:nvGraphicFramePr>
        <p:xfrm>
          <a:off x="336908" y="5061016"/>
          <a:ext cx="2498759" cy="679383"/>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59673">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19710">
                <a:tc>
                  <a:txBody>
                    <a:bodyPr/>
                    <a:lstStyle/>
                    <a:p>
                      <a:r>
                        <a:rPr lang="en-GB" sz="1000" b="1">
                          <a:solidFill>
                            <a:schemeClr val="tx1"/>
                          </a:solidFill>
                        </a:rPr>
                        <a:t>Date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May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4406482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745153" y="371316"/>
            <a:ext cx="3629255" cy="1411763"/>
          </a:xfrm>
        </p:spPr>
        <p:txBody>
          <a:bodyPr>
            <a:noAutofit/>
          </a:bodyPr>
          <a:lstStyle/>
          <a:p>
            <a:pPr algn="ctr"/>
            <a:r>
              <a:rPr lang="en-GB" sz="2800"/>
              <a:t>North Yorkshire Outdoor Learning Service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844023415"/>
              </p:ext>
            </p:extLst>
          </p:nvPr>
        </p:nvGraphicFramePr>
        <p:xfrm>
          <a:off x="4374408" y="74429"/>
          <a:ext cx="3629254" cy="1836088"/>
        </p:xfrm>
        <a:graphic>
          <a:graphicData uri="http://schemas.openxmlformats.org/drawingml/2006/table">
            <a:tbl>
              <a:tblPr firstRow="1" bandRow="1">
                <a:tableStyleId>{5C22544A-7EE6-4342-B048-85BDC9FD1C3A}</a:tableStyleId>
              </a:tblPr>
              <a:tblGrid>
                <a:gridCol w="817365">
                  <a:extLst>
                    <a:ext uri="{9D8B030D-6E8A-4147-A177-3AD203B41FA5}">
                      <a16:colId xmlns:a16="http://schemas.microsoft.com/office/drawing/2014/main" val="1563159406"/>
                    </a:ext>
                  </a:extLst>
                </a:gridCol>
                <a:gridCol w="2811889">
                  <a:extLst>
                    <a:ext uri="{9D8B030D-6E8A-4147-A177-3AD203B41FA5}">
                      <a16:colId xmlns:a16="http://schemas.microsoft.com/office/drawing/2014/main" val="2725776989"/>
                    </a:ext>
                  </a:extLst>
                </a:gridCol>
              </a:tblGrid>
              <a:tr h="544768">
                <a:tc>
                  <a:txBody>
                    <a:bodyPr/>
                    <a:lstStyle/>
                    <a:p>
                      <a:pPr>
                        <a:lnSpc>
                          <a:spcPct val="100000"/>
                        </a:lnSpc>
                        <a:spcAft>
                          <a:spcPts val="0"/>
                        </a:spcAft>
                      </a:pPr>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0000"/>
                        </a:lnSpc>
                        <a:spcAft>
                          <a:spcPts val="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East </a:t>
                      </a:r>
                      <a:r>
                        <a:rPr lang="en-GB" sz="12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Barnby</a:t>
                      </a: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Centre (nr Whitby)  &amp;  </a:t>
                      </a:r>
                      <a:r>
                        <a:rPr lang="en-GB" sz="12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Bewerley</a:t>
                      </a: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Park Centre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08520">
                <a:tc>
                  <a:txBody>
                    <a:bodyPr/>
                    <a:lstStyle/>
                    <a:p>
                      <a:pPr>
                        <a:lnSpc>
                          <a:spcPct val="100000"/>
                        </a:lnSpc>
                        <a:spcAft>
                          <a:spcPts val="0"/>
                        </a:spcAft>
                      </a:pPr>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01609 797777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308520">
                <a:tc>
                  <a:txBody>
                    <a:bodyPr/>
                    <a:lstStyle/>
                    <a:p>
                      <a:pPr>
                        <a:lnSpc>
                          <a:spcPct val="100000"/>
                        </a:lnSpc>
                        <a:spcAft>
                          <a:spcPts val="0"/>
                        </a:spcAft>
                      </a:pPr>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Outdoor Learning Managers: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Dave Barker &amp; Sally Ward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308520">
                <a:tc>
                  <a:txBody>
                    <a:bodyPr/>
                    <a:lstStyle/>
                    <a:p>
                      <a:pPr>
                        <a:lnSpc>
                          <a:spcPct val="100000"/>
                        </a:lnSpc>
                        <a:spcAft>
                          <a:spcPts val="0"/>
                        </a:spcAft>
                      </a:pPr>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0000"/>
                        </a:lnSpc>
                        <a:spcAft>
                          <a:spcPts val="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outdooreducation@northyorks.gov.uk</a:t>
                      </a: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308520">
                <a:tc>
                  <a:txBody>
                    <a:bodyPr/>
                    <a:lstStyle/>
                    <a:p>
                      <a:pPr>
                        <a:lnSpc>
                          <a:spcPct val="100000"/>
                        </a:lnSpc>
                        <a:spcAft>
                          <a:spcPts val="0"/>
                        </a:spcAft>
                      </a:pPr>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www.outdoored.co.uk</a:t>
                      </a: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743971176"/>
              </p:ext>
            </p:extLst>
          </p:nvPr>
        </p:nvGraphicFramePr>
        <p:xfrm>
          <a:off x="209726" y="2142169"/>
          <a:ext cx="11627140" cy="414528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pPr>
                        <a:lnSpc>
                          <a:spcPct val="100000"/>
                        </a:lnSpc>
                        <a:spcAft>
                          <a:spcPts val="0"/>
                        </a:spcAft>
                      </a:pPr>
                      <a:r>
                        <a:rPr lang="en-GB" sz="11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a:lnSpc>
                          <a:spcPct val="100000"/>
                        </a:lnSpc>
                        <a:spcAft>
                          <a:spcPts val="0"/>
                        </a:spcAft>
                      </a:pPr>
                      <a:r>
                        <a:rPr lang="en-GB" sz="1100" err="1">
                          <a:solidFill>
                            <a:schemeClr val="tx1"/>
                          </a:solidFill>
                        </a:rPr>
                        <a:t>Bewerley</a:t>
                      </a:r>
                      <a:r>
                        <a:rPr lang="en-GB" sz="1100">
                          <a:solidFill>
                            <a:schemeClr val="tx1"/>
                          </a:solidFill>
                        </a:rPr>
                        <a:t> Park and East </a:t>
                      </a:r>
                      <a:r>
                        <a:rPr lang="en-GB" sz="1100" err="1">
                          <a:solidFill>
                            <a:schemeClr val="tx1"/>
                          </a:solidFill>
                        </a:rPr>
                        <a:t>Barnby</a:t>
                      </a:r>
                      <a:r>
                        <a:rPr lang="en-GB" sz="1100">
                          <a:solidFill>
                            <a:schemeClr val="tx1"/>
                          </a:solidFill>
                        </a:rPr>
                        <a:t> offer day and residential programmes that embed structured pastoral support throughout. Children and young people are safe and well cared for at every turn. Professional tutors deliver both land and water-based outdoor activities, coupled with pastoral care aimed at building confidence, resilience, and well-being.  Participants move through a nurturing environment, with staff facilitating emotional support, peer bonding, and meaningful reflection.</a:t>
                      </a:r>
                    </a:p>
                    <a:p>
                      <a:pPr>
                        <a:lnSpc>
                          <a:spcPct val="100000"/>
                        </a:lnSpc>
                        <a:spcAft>
                          <a:spcPts val="0"/>
                        </a:spcAft>
                      </a:pPr>
                      <a:endParaRPr lang="en-GB" sz="11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pPr>
                        <a:lnSpc>
                          <a:spcPct val="100000"/>
                        </a:lnSpc>
                        <a:spcAft>
                          <a:spcPts val="0"/>
                        </a:spcAft>
                      </a:pPr>
                      <a:r>
                        <a:rPr lang="en-GB" sz="11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a:lnSpc>
                          <a:spcPct val="100000"/>
                        </a:lnSpc>
                        <a:spcAft>
                          <a:spcPts val="0"/>
                        </a:spcAft>
                      </a:pPr>
                      <a:r>
                        <a:rPr lang="en-GB" sz="1100" kern="1200">
                          <a:solidFill>
                            <a:schemeClr val="dk1"/>
                          </a:solidFill>
                          <a:effectLst/>
                          <a:latin typeface="+mn-lt"/>
                          <a:ea typeface="+mn-ea"/>
                          <a:cs typeface="+mn-cs"/>
                        </a:rPr>
                        <a:t>North Yorkshire Outdoor Learning Service (NYOLS) delivers bespoke outdoor programmes designed to support both personal development and skill acquisition. Programmes are tailored to meet individual needs, whether the focus is on building self-esteem and confidence, enhancing mental wellbeing, or applying curriculum subjects through experiential outdoor learning.</a:t>
                      </a:r>
                    </a:p>
                    <a:p>
                      <a:pPr>
                        <a:lnSpc>
                          <a:spcPct val="100000"/>
                        </a:lnSpc>
                        <a:spcAft>
                          <a:spcPts val="0"/>
                        </a:spcAft>
                      </a:pPr>
                      <a:endParaRPr lang="en-GB" sz="110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pPr>
                        <a:lnSpc>
                          <a:spcPct val="100000"/>
                        </a:lnSpc>
                        <a:spcAft>
                          <a:spcPts val="0"/>
                        </a:spcAft>
                      </a:pPr>
                      <a:r>
                        <a:rPr lang="en-GB" sz="11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NYOLS, we use the outdoors to help young people grow in confidence, build skills, and reconnect with learning. We work with students in Alternative Provision to provide safe, supportive, and inspiring outdoor experiences.</a:t>
                      </a:r>
                    </a:p>
                    <a:p>
                      <a:pP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Programmes can be delivered:</a:t>
                      </a:r>
                    </a:p>
                    <a:p>
                      <a:pP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On-site </a:t>
                      </a:r>
                    </a:p>
                    <a:p>
                      <a:pPr marL="171450" indent="-171450">
                        <a:lnSpc>
                          <a:spcPct val="100000"/>
                        </a:lnSpc>
                        <a:spcAft>
                          <a:spcPts val="0"/>
                        </a:spcAft>
                        <a:buFont typeface="Arial" panose="020B0604020202020204" pitchFamily="34" charset="0"/>
                        <a:buChar cha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East </a:t>
                      </a:r>
                      <a:r>
                        <a:rPr lang="en-GB" sz="11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Barnby</a:t>
                      </a: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offers a climbing wall, ski slope and bushcraft on site</a:t>
                      </a:r>
                    </a:p>
                    <a:p>
                      <a:pP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 outreach in school settings or local outdoor spaces, our tutors would need to visit site before activities can    be suggested, to assess the potential of the area.</a:t>
                      </a:r>
                    </a:p>
                    <a:p>
                      <a:pPr>
                        <a:lnSpc>
                          <a:spcPct val="100000"/>
                        </a:lnSpc>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 mobile provision to rural areas (utilising NYOLS vehicles and mobile kits).  The outdoor service has minibuses and can provide activities in the natural area surrounding most schools.</a:t>
                      </a:r>
                    </a:p>
                    <a:p>
                      <a:pPr>
                        <a:lnSpc>
                          <a:spcPct val="100000"/>
                        </a:lnSpc>
                        <a:spcAft>
                          <a:spcPts val="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spcAft>
                          <a:spcPts val="0"/>
                        </a:spcAft>
                      </a:pPr>
                      <a:r>
                        <a:rPr lang="en-GB" sz="1100" kern="1200">
                          <a:solidFill>
                            <a:schemeClr val="dk1"/>
                          </a:solidFill>
                          <a:effectLst/>
                          <a:latin typeface="+mn-lt"/>
                          <a:ea typeface="+mn-ea"/>
                          <a:cs typeface="+mn-cs"/>
                        </a:rPr>
                        <a:t>Personal Development: Young people build confidence, independence, and resilience through activities like climbing, canoeing, team challenges, and problem-solving.</a:t>
                      </a:r>
                    </a:p>
                    <a:p>
                      <a:pPr>
                        <a:lnSpc>
                          <a:spcPct val="100000"/>
                        </a:lnSpc>
                        <a:spcAft>
                          <a:spcPts val="0"/>
                        </a:spcAft>
                      </a:pPr>
                      <a:r>
                        <a:rPr lang="en-GB" sz="1100" kern="1200">
                          <a:solidFill>
                            <a:schemeClr val="dk1"/>
                          </a:solidFill>
                          <a:effectLst/>
                          <a:latin typeface="+mn-lt"/>
                          <a:ea typeface="+mn-ea"/>
                          <a:cs typeface="+mn-cs"/>
                        </a:rPr>
                        <a:t>Mental Health &amp; Wellbeing: Time in nature supports emotional wellbeing. Our calm and caring staff provide space for reflection and growth.</a:t>
                      </a:r>
                    </a:p>
                    <a:p>
                      <a:pPr>
                        <a:lnSpc>
                          <a:spcPct val="100000"/>
                        </a:lnSpc>
                        <a:spcAft>
                          <a:spcPts val="0"/>
                        </a:spcAft>
                      </a:pPr>
                      <a:r>
                        <a:rPr lang="en-GB" sz="1100" kern="1200">
                          <a:solidFill>
                            <a:schemeClr val="dk1"/>
                          </a:solidFill>
                          <a:effectLst/>
                          <a:latin typeface="+mn-lt"/>
                          <a:ea typeface="+mn-ea"/>
                          <a:cs typeface="+mn-cs"/>
                        </a:rPr>
                        <a:t>Social Skills: Our programmes help young people develop trust, communication, and teamwork in a positive and structured setting.</a:t>
                      </a:r>
                    </a:p>
                    <a:p>
                      <a:pPr>
                        <a:lnSpc>
                          <a:spcPct val="100000"/>
                        </a:lnSpc>
                        <a:spcAft>
                          <a:spcPts val="0"/>
                        </a:spcAft>
                      </a:pPr>
                      <a:r>
                        <a:rPr lang="en-GB" sz="1100" kern="1200">
                          <a:solidFill>
                            <a:schemeClr val="dk1"/>
                          </a:solidFill>
                          <a:effectLst/>
                          <a:latin typeface="+mn-lt"/>
                          <a:ea typeface="+mn-ea"/>
                          <a:cs typeface="+mn-cs"/>
                        </a:rPr>
                        <a:t>Learning That Feels Different: We link activities to subjects like science, maths, and geography—bringing learning to life in a hands-on way.</a:t>
                      </a:r>
                    </a:p>
                    <a:p>
                      <a:pPr>
                        <a:lnSpc>
                          <a:spcPct val="100000"/>
                        </a:lnSpc>
                        <a:spcAft>
                          <a:spcPts val="0"/>
                        </a:spcAft>
                      </a:pPr>
                      <a:r>
                        <a:rPr lang="en-GB" sz="1100" kern="1200">
                          <a:solidFill>
                            <a:schemeClr val="dk1"/>
                          </a:solidFill>
                          <a:effectLst/>
                          <a:latin typeface="+mn-lt"/>
                          <a:ea typeface="+mn-ea"/>
                          <a:cs typeface="+mn-cs"/>
                        </a:rPr>
                        <a:t>Tailored Support: We design every programme around each young person’s needs, interests, and goals—including those with SEND or SEMH needs.</a:t>
                      </a:r>
                    </a:p>
                    <a:p>
                      <a:pPr>
                        <a:lnSpc>
                          <a:spcPct val="100000"/>
                        </a:lnSpc>
                        <a:spcAft>
                          <a:spcPts val="0"/>
                        </a:spcAft>
                      </a:pPr>
                      <a:r>
                        <a:rPr lang="en-GB" sz="1100" kern="1200">
                          <a:solidFill>
                            <a:schemeClr val="dk1"/>
                          </a:solidFill>
                          <a:effectLst/>
                          <a:latin typeface="+mn-lt"/>
                          <a:ea typeface="+mn-ea"/>
                          <a:cs typeface="+mn-cs"/>
                        </a:rPr>
                        <a:t>Looking Ahead: Outdoor learning can support transitions back into school or help young people prepare for college, work, or life beyond school.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5FFAB1A1-E26C-A26D-864F-B73ACF9D59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4767" y="500857"/>
            <a:ext cx="3771420" cy="604771"/>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D6C2578C-577A-2588-492F-DF0BD9328EBC}"/>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6805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077438655"/>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All</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724289547"/>
              </p:ext>
            </p:extLst>
          </p:nvPr>
        </p:nvGraphicFramePr>
        <p:xfrm>
          <a:off x="4211272" y="187357"/>
          <a:ext cx="7424258" cy="3718860"/>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Outdoor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Outdoor Learning and Wellbeing Programmes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LoTC &amp; AALA, Gold AHOEC</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DAY</a:t>
                      </a:r>
                    </a:p>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Group work maximum of 8 and minimum of 4, £125 per person.  Individual work £395 per person.</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HALF DAY</a:t>
                      </a:r>
                    </a:p>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Group work maximum of 8 and minimum of 4, £68 per person.  Individual work £200 per person.</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bl>
          </a:graphicData>
        </a:graphic>
      </p:graphicFrame>
      <p:pic>
        <p:nvPicPr>
          <p:cNvPr id="2" name="Picture 1">
            <a:extLst>
              <a:ext uri="{FF2B5EF4-FFF2-40B4-BE49-F238E27FC236}">
                <a16:creationId xmlns:a16="http://schemas.microsoft.com/office/drawing/2014/main" id="{63542CEE-45F0-A75F-8EB6-0BA33830B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22" y="3681116"/>
            <a:ext cx="3809650" cy="610902"/>
          </a:xfrm>
          <a:prstGeom prst="rect">
            <a:avLst/>
          </a:prstGeom>
        </p:spPr>
      </p:pic>
      <p:graphicFrame>
        <p:nvGraphicFramePr>
          <p:cNvPr id="3" name="Table 5">
            <a:extLst>
              <a:ext uri="{FF2B5EF4-FFF2-40B4-BE49-F238E27FC236}">
                <a16:creationId xmlns:a16="http://schemas.microsoft.com/office/drawing/2014/main" id="{0FCA84A9-FB54-3563-94D9-76DD28E78BD9}"/>
              </a:ext>
            </a:extLst>
          </p:cNvPr>
          <p:cNvGraphicFramePr>
            <a:graphicFrameLocks noGrp="1"/>
          </p:cNvGraphicFramePr>
          <p:nvPr>
            <p:ph idx="1"/>
            <p:extLst>
              <p:ext uri="{D42A27DB-BD31-4B8C-83A1-F6EECF244321}">
                <p14:modId xmlns:p14="http://schemas.microsoft.com/office/powerpoint/2010/main" val="941175412"/>
              </p:ext>
            </p:extLst>
          </p:nvPr>
        </p:nvGraphicFramePr>
        <p:xfrm>
          <a:off x="336908" y="5061016"/>
          <a:ext cx="2498759" cy="793565"/>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97325">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53178">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June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22907894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graphicFrame>
        <p:nvGraphicFramePr>
          <p:cNvPr id="85" name="Google Shape;85;p13"/>
          <p:cNvGraphicFramePr/>
          <p:nvPr>
            <p:extLst>
              <p:ext uri="{D42A27DB-BD31-4B8C-83A1-F6EECF244321}">
                <p14:modId xmlns:p14="http://schemas.microsoft.com/office/powerpoint/2010/main" val="4091923003"/>
              </p:ext>
            </p:extLst>
          </p:nvPr>
        </p:nvGraphicFramePr>
        <p:xfrm>
          <a:off x="4014216" y="271622"/>
          <a:ext cx="3846267" cy="1398427"/>
        </p:xfrm>
        <a:graphic>
          <a:graphicData uri="http://schemas.openxmlformats.org/drawingml/2006/table">
            <a:tbl>
              <a:tblPr firstRow="1" bandRow="1">
                <a:noFill/>
              </a:tblPr>
              <a:tblGrid>
                <a:gridCol w="866247">
                  <a:extLst>
                    <a:ext uri="{9D8B030D-6E8A-4147-A177-3AD203B41FA5}">
                      <a16:colId xmlns:a16="http://schemas.microsoft.com/office/drawing/2014/main" val="20000"/>
                    </a:ext>
                  </a:extLst>
                </a:gridCol>
                <a:gridCol w="2980020">
                  <a:extLst>
                    <a:ext uri="{9D8B030D-6E8A-4147-A177-3AD203B41FA5}">
                      <a16:colId xmlns:a16="http://schemas.microsoft.com/office/drawing/2014/main" val="20001"/>
                    </a:ext>
                  </a:extLst>
                </a:gridCol>
              </a:tblGrid>
              <a:tr h="231100">
                <a:tc>
                  <a:txBody>
                    <a:bodyPr/>
                    <a:lstStyle/>
                    <a:p>
                      <a:pPr marL="0" marR="0" lvl="0" indent="0" algn="l" rtl="0">
                        <a:spcBef>
                          <a:spcPts val="0"/>
                        </a:spcBef>
                        <a:spcAft>
                          <a:spcPts val="0"/>
                        </a:spcAft>
                        <a:buNone/>
                      </a:pPr>
                      <a:r>
                        <a:rPr lang="en-GB" sz="1000" b="1" u="none" strike="noStrike" cap="none">
                          <a:solidFill>
                            <a:schemeClr val="dk1"/>
                          </a:solidFill>
                        </a:rPr>
                        <a:t>Address:</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b="0">
                          <a:solidFill>
                            <a:srgbClr val="001D35"/>
                          </a:solidFill>
                          <a:highlight>
                            <a:srgbClr val="FFFFFF"/>
                          </a:highlight>
                        </a:rPr>
                        <a:t>2 Sirius House, Amethyst Road, Newcastle-upon-Tyne, NE4 7YL, United Kingdom</a:t>
                      </a:r>
                      <a:r>
                        <a:rPr lang="en-GB" sz="1200" b="0">
                          <a:solidFill>
                            <a:srgbClr val="001D35"/>
                          </a:solidFill>
                          <a:highlight>
                            <a:srgbClr val="FFFFFF"/>
                          </a:highlight>
                          <a:latin typeface="Roboto"/>
                          <a:ea typeface="Roboto"/>
                          <a:cs typeface="Roboto"/>
                          <a:sym typeface="Roboto"/>
                        </a:rPr>
                        <a:t> </a:t>
                      </a:r>
                      <a:endParaRPr sz="1200" b="0">
                        <a:solidFill>
                          <a:srgbClr val="001D35"/>
                        </a:solidFill>
                        <a:highlight>
                          <a:srgbClr val="FFFFFF"/>
                        </a:highlight>
                        <a:latin typeface="Roboto"/>
                        <a:ea typeface="Roboto"/>
                        <a:cs typeface="Roboto"/>
                        <a:sym typeface="Roboto"/>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31100">
                <a:tc>
                  <a:txBody>
                    <a:bodyPr/>
                    <a:lstStyle/>
                    <a:p>
                      <a:pPr marL="0" marR="0" lvl="0" indent="0" algn="l" rtl="0">
                        <a:spcBef>
                          <a:spcPts val="0"/>
                        </a:spcBef>
                        <a:spcAft>
                          <a:spcPts val="0"/>
                        </a:spcAft>
                        <a:buNone/>
                      </a:pPr>
                      <a:r>
                        <a:rPr lang="en-GB" sz="1000" b="1">
                          <a:solidFill>
                            <a:schemeClr val="dk1"/>
                          </a:solidFill>
                        </a:rPr>
                        <a:t>Number:</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t>0333 772 9452 / 07716857596</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31100">
                <a:tc>
                  <a:txBody>
                    <a:bodyPr/>
                    <a:lstStyle/>
                    <a:p>
                      <a:pPr marL="0" marR="0" lvl="0" indent="0" algn="l" rtl="0">
                        <a:spcBef>
                          <a:spcPts val="0"/>
                        </a:spcBef>
                        <a:spcAft>
                          <a:spcPts val="0"/>
                        </a:spcAft>
                        <a:buNone/>
                      </a:pPr>
                      <a:r>
                        <a:rPr lang="en-GB" sz="1000" b="1">
                          <a:solidFill>
                            <a:schemeClr val="dk1"/>
                          </a:solidFill>
                        </a:rPr>
                        <a:t>Contact:</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t>Fiona Wilkins / Emily Baty</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31100">
                <a:tc>
                  <a:txBody>
                    <a:bodyPr/>
                    <a:lstStyle/>
                    <a:p>
                      <a:pPr marL="0" marR="0" lvl="0" indent="0" algn="l" rtl="0">
                        <a:spcBef>
                          <a:spcPts val="0"/>
                        </a:spcBef>
                        <a:spcAft>
                          <a:spcPts val="0"/>
                        </a:spcAft>
                        <a:buNone/>
                      </a:pPr>
                      <a:r>
                        <a:rPr lang="en-GB" sz="1000" b="1">
                          <a:solidFill>
                            <a:schemeClr val="dk1"/>
                          </a:solidFill>
                        </a:rPr>
                        <a:t>Email:</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t>fiona.wilkins@</a:t>
                      </a:r>
                      <a:r>
                        <a:rPr lang="en-GB" sz="1000" u="sng">
                          <a:solidFill>
                            <a:schemeClr val="hlink"/>
                          </a:solidFill>
                          <a:hlinkClick r:id="rId3"/>
                        </a:rPr>
                        <a:t>nudgeeducation.co.uk</a:t>
                      </a:r>
                      <a:r>
                        <a:rPr lang="en-GB" sz="1000"/>
                        <a:t> </a:t>
                      </a:r>
                      <a:r>
                        <a:rPr lang="en-GB" sz="1000">
                          <a:hlinkClick r:id="rId4"/>
                        </a:rPr>
                        <a:t>emily.baty@nudgeeducation.co.uk</a:t>
                      </a:r>
                      <a:r>
                        <a:rPr lang="en-GB" sz="1000"/>
                        <a:t> </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31100">
                <a:tc>
                  <a:txBody>
                    <a:bodyPr/>
                    <a:lstStyle/>
                    <a:p>
                      <a:pPr marL="0" marR="0" lvl="0" indent="0" algn="l" rtl="0">
                        <a:spcBef>
                          <a:spcPts val="0"/>
                        </a:spcBef>
                        <a:spcAft>
                          <a:spcPts val="0"/>
                        </a:spcAft>
                        <a:buNone/>
                      </a:pPr>
                      <a:r>
                        <a:rPr lang="en-GB" sz="1000" b="1">
                          <a:solidFill>
                            <a:schemeClr val="dk1"/>
                          </a:solidFill>
                        </a:rPr>
                        <a:t>Website:</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7000"/>
                        </a:lnSpc>
                        <a:spcBef>
                          <a:spcPts val="0"/>
                        </a:spcBef>
                        <a:spcAft>
                          <a:spcPts val="0"/>
                        </a:spcAft>
                        <a:buNone/>
                      </a:pPr>
                      <a:r>
                        <a:rPr lang="en-GB" sz="1000">
                          <a:hlinkClick r:id="rId5"/>
                        </a:rPr>
                        <a:t>www.nudgeeducation.co.uk</a:t>
                      </a:r>
                      <a:r>
                        <a:rPr lang="en-GB" sz="1000"/>
                        <a:t> </a:t>
                      </a:r>
                      <a:endParaRPr sz="1000">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86" name="Google Shape;86;p13"/>
          <p:cNvGraphicFramePr/>
          <p:nvPr>
            <p:extLst>
              <p:ext uri="{D42A27DB-BD31-4B8C-83A1-F6EECF244321}">
                <p14:modId xmlns:p14="http://schemas.microsoft.com/office/powerpoint/2010/main" val="3325719194"/>
              </p:ext>
            </p:extLst>
          </p:nvPr>
        </p:nvGraphicFramePr>
        <p:xfrm>
          <a:off x="209726" y="1759391"/>
          <a:ext cx="11627150" cy="4872965"/>
        </p:xfrm>
        <a:graphic>
          <a:graphicData uri="http://schemas.openxmlformats.org/drawingml/2006/table">
            <a:tbl>
              <a:tblPr firstRow="1" bandRow="1">
                <a:noFill/>
              </a:tblPr>
              <a:tblGrid>
                <a:gridCol w="5813575">
                  <a:extLst>
                    <a:ext uri="{9D8B030D-6E8A-4147-A177-3AD203B41FA5}">
                      <a16:colId xmlns:a16="http://schemas.microsoft.com/office/drawing/2014/main" val="20000"/>
                    </a:ext>
                  </a:extLst>
                </a:gridCol>
                <a:gridCol w="5813575">
                  <a:extLst>
                    <a:ext uri="{9D8B030D-6E8A-4147-A177-3AD203B41FA5}">
                      <a16:colId xmlns:a16="http://schemas.microsoft.com/office/drawing/2014/main" val="20001"/>
                    </a:ext>
                  </a:extLst>
                </a:gridCol>
              </a:tblGrid>
              <a:tr h="237200">
                <a:tc gridSpan="2">
                  <a:txBody>
                    <a:bodyPr/>
                    <a:lstStyle/>
                    <a:p>
                      <a:pPr marL="0" marR="0" lvl="0" indent="0" algn="l" rtl="0">
                        <a:lnSpc>
                          <a:spcPct val="100000"/>
                        </a:lnSpc>
                        <a:spcBef>
                          <a:spcPts val="0"/>
                        </a:spcBef>
                        <a:spcAft>
                          <a:spcPts val="0"/>
                        </a:spcAft>
                        <a:buNone/>
                      </a:pPr>
                      <a:r>
                        <a:rPr lang="en-GB" sz="900" b="1">
                          <a:solidFill>
                            <a:schemeClr val="dk1"/>
                          </a:solidFill>
                          <a:latin typeface="+mn-lt"/>
                        </a:rPr>
                        <a:t>Pastoral Support Offered:</a:t>
                      </a:r>
                      <a:endParaRPr sz="900" b="1">
                        <a:latin typeface="+mn-lt"/>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hMerge="1">
                  <a:txBody>
                    <a:bodyPr/>
                    <a:lstStyle/>
                    <a:p>
                      <a:endParaRPr lang="en-US"/>
                    </a:p>
                  </a:txBody>
                  <a:tcPr/>
                </a:tc>
                <a:extLst>
                  <a:ext uri="{0D108BD9-81ED-4DB2-BD59-A6C34878D82A}">
                    <a16:rowId xmlns:a16="http://schemas.microsoft.com/office/drawing/2014/main" val="10000"/>
                  </a:ext>
                </a:extLst>
              </a:tr>
              <a:tr h="370850">
                <a:tc gridSpan="2">
                  <a:txBody>
                    <a:bodyPr/>
                    <a:lstStyle/>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Nudge Education’s pastoral support is built on a </a:t>
                      </a:r>
                      <a:r>
                        <a:rPr lang="en-GB" sz="900" b="1">
                          <a:latin typeface="+mn-lt"/>
                          <a:ea typeface="Raleway"/>
                          <a:cs typeface="Raleway"/>
                          <a:sym typeface="Raleway"/>
                        </a:rPr>
                        <a:t>“whole child” approach</a:t>
                      </a:r>
                      <a:r>
                        <a:rPr lang="en-GB" sz="900">
                          <a:latin typeface="+mn-lt"/>
                          <a:ea typeface="Raleway"/>
                          <a:cs typeface="Raleway"/>
                          <a:sym typeface="Raleway"/>
                        </a:rPr>
                        <a:t>, recognising that meaningful academic progress only happens when a young person feels safe, understood and emotionally regulated. Many of the children referred to Nudge arrive in a place of </a:t>
                      </a:r>
                      <a:r>
                        <a:rPr lang="en-GB" sz="900" b="1">
                          <a:latin typeface="+mn-lt"/>
                          <a:ea typeface="Raleway"/>
                          <a:cs typeface="Raleway"/>
                          <a:sym typeface="Raleway"/>
                        </a:rPr>
                        <a:t>seclusion, exclusion, anxiety or crisis</a:t>
                      </a:r>
                      <a:r>
                        <a:rPr lang="en-GB" sz="900">
                          <a:latin typeface="+mn-lt"/>
                          <a:ea typeface="Raleway"/>
                          <a:cs typeface="Raleway"/>
                          <a:sym typeface="Raleway"/>
                        </a:rPr>
                        <a:t>, and pastoral support is the bridge that moves them toward </a:t>
                      </a:r>
                      <a:r>
                        <a:rPr lang="en-GB" sz="900" i="1">
                          <a:latin typeface="+mn-lt"/>
                          <a:ea typeface="Raleway"/>
                          <a:cs typeface="Raleway"/>
                          <a:sym typeface="Raleway"/>
                        </a:rPr>
                        <a:t>a life worth living</a:t>
                      </a:r>
                      <a:r>
                        <a:rPr lang="en-GB" sz="900">
                          <a:latin typeface="+mn-lt"/>
                          <a:ea typeface="Raleway"/>
                          <a:cs typeface="Raleway"/>
                          <a:sym typeface="Raleway"/>
                        </a:rPr>
                        <a:t>.</a:t>
                      </a:r>
                      <a:endParaRPr sz="900">
                        <a:latin typeface="+mn-lt"/>
                        <a:ea typeface="Raleway"/>
                        <a:cs typeface="Raleway"/>
                        <a:sym typeface="Raleway"/>
                      </a:endParaRP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At the core of Nudge’s pastoral support is </a:t>
                      </a:r>
                      <a:r>
                        <a:rPr lang="en-GB" sz="900" b="1">
                          <a:latin typeface="+mn-lt"/>
                          <a:ea typeface="Raleway"/>
                          <a:cs typeface="Raleway"/>
                          <a:sym typeface="Raleway"/>
                        </a:rPr>
                        <a:t>professional proximity</a:t>
                      </a:r>
                      <a:r>
                        <a:rPr lang="en-GB" sz="900">
                          <a:latin typeface="+mn-lt"/>
                          <a:ea typeface="Raleway"/>
                          <a:cs typeface="Raleway"/>
                          <a:sym typeface="Raleway"/>
                        </a:rPr>
                        <a:t>—creating warm, trusting, consistent relationships with each young person.</a:t>
                      </a:r>
                      <a:endParaRPr sz="900">
                        <a:latin typeface="+mn-lt"/>
                        <a:ea typeface="Raleway"/>
                        <a:cs typeface="Raleway"/>
                        <a:sym typeface="Raleway"/>
                      </a:endParaRP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Practitioners act as positive role models:  mentors / coaches / teachers - safe, calm trusted adults.</a:t>
                      </a:r>
                      <a:endParaRPr sz="900">
                        <a:latin typeface="+mn-lt"/>
                        <a:ea typeface="Raleway"/>
                        <a:cs typeface="Raleway"/>
                        <a:sym typeface="Raleway"/>
                      </a:endParaRP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Nudge practitioners build rapport to help break down barriers and create the emotional safety required for growth.</a:t>
                      </a:r>
                      <a:endParaRPr sz="900">
                        <a:latin typeface="+mn-lt"/>
                        <a:ea typeface="Raleway"/>
                        <a:cs typeface="Raleway"/>
                        <a:sym typeface="Raleway"/>
                      </a:endParaRP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The Personal Pathway is Nudge’s structured approach to pastoral care. It supports the young persons: emotional regulation, resilience, routines, relationships, self-awareness and sense of control / independence</a:t>
                      </a:r>
                      <a:endParaRPr sz="900">
                        <a:latin typeface="+mn-lt"/>
                        <a:ea typeface="Raleway"/>
                        <a:cs typeface="Raleway"/>
                        <a:sym typeface="Raleway"/>
                      </a:endParaRPr>
                    </a:p>
                    <a:p>
                      <a:pPr marL="0" lvl="0" indent="0" algn="l" rtl="0">
                        <a:lnSpc>
                          <a:spcPct val="100000"/>
                        </a:lnSpc>
                        <a:spcBef>
                          <a:spcPts val="0"/>
                        </a:spcBef>
                        <a:spcAft>
                          <a:spcPts val="0"/>
                        </a:spcAft>
                        <a:buNone/>
                      </a:pPr>
                      <a:r>
                        <a:rPr lang="en-GB" sz="900">
                          <a:latin typeface="+mn-lt"/>
                          <a:ea typeface="Raleway"/>
                          <a:cs typeface="Raleway"/>
                          <a:sym typeface="Raleway"/>
                        </a:rPr>
                        <a:t>Our young people progress through clear stages—from struggling with routines and triggers to becoming confident, reflective and able to respond positively to challenges.  This pathway is often the turning point that allows children who previously “could not engage” to finally re-enter education.  It is </a:t>
                      </a:r>
                      <a:r>
                        <a:rPr lang="en-GB" sz="900" b="1">
                          <a:latin typeface="+mn-lt"/>
                          <a:ea typeface="Raleway"/>
                          <a:cs typeface="Raleway"/>
                          <a:sym typeface="Raleway"/>
                        </a:rPr>
                        <a:t>consistent, compassionate, relationship-based support</a:t>
                      </a:r>
                      <a:r>
                        <a:rPr lang="en-GB" sz="900">
                          <a:latin typeface="+mn-lt"/>
                          <a:ea typeface="Raleway"/>
                          <a:cs typeface="Raleway"/>
                          <a:sym typeface="Raleway"/>
                        </a:rPr>
                        <a:t> that meets the emotional, social and wellbeing needs of chronically disengaged young people so that learning becomes possible again.  It is the heart of Nudge’s work—and the reason their outcomes are so strong.</a:t>
                      </a:r>
                      <a:endParaRPr sz="900">
                        <a:latin typeface="+mn-lt"/>
                        <a:ea typeface="Raleway"/>
                        <a:cs typeface="Raleway"/>
                        <a:sym typeface="Raleway"/>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241675">
                <a:tc gridSpan="2">
                  <a:txBody>
                    <a:bodyPr/>
                    <a:lstStyle/>
                    <a:p>
                      <a:pPr marL="0" marR="0" lvl="0" indent="0" algn="l" rtl="0">
                        <a:lnSpc>
                          <a:spcPct val="100000"/>
                        </a:lnSpc>
                        <a:spcBef>
                          <a:spcPts val="0"/>
                        </a:spcBef>
                        <a:spcAft>
                          <a:spcPts val="0"/>
                        </a:spcAft>
                        <a:buNone/>
                      </a:pPr>
                      <a:r>
                        <a:rPr lang="en-GB" sz="900" b="1">
                          <a:solidFill>
                            <a:schemeClr val="dk1"/>
                          </a:solidFill>
                          <a:latin typeface="+mn-lt"/>
                        </a:rPr>
                        <a:t>Service Provider Comments:</a:t>
                      </a:r>
                      <a:endParaRPr sz="900">
                        <a:latin typeface="+mn-lt"/>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hMerge="1">
                  <a:txBody>
                    <a:bodyPr/>
                    <a:lstStyle/>
                    <a:p>
                      <a:endParaRPr lang="en-US"/>
                    </a:p>
                  </a:txBody>
                  <a:tcPr/>
                </a:tc>
                <a:extLst>
                  <a:ext uri="{0D108BD9-81ED-4DB2-BD59-A6C34878D82A}">
                    <a16:rowId xmlns:a16="http://schemas.microsoft.com/office/drawing/2014/main" val="10002"/>
                  </a:ext>
                </a:extLst>
              </a:tr>
              <a:tr h="370850">
                <a:tc gridSpan="2">
                  <a:txBody>
                    <a:bodyPr/>
                    <a:lstStyle/>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Nudge Education exists to stand beside the young people who need help the most, working closely with schools, local authorities, families, and practitioners to engage, educate, and empower them toward a life worth living. At the heart of the organisation is a powerful vision: a world where no young person is ever left behind.  Guided by this belief, Nudge Education is driven by a clear and urgent mission—to reconnect young people with education and life;  to eradicate chronic disengagement. Every intervention, partnership, and personalised journey reflects this commitment, ensuring that each young person is supported with compassion, expertise  and unwavering hope.</a:t>
                      </a:r>
                      <a:endParaRPr sz="900">
                        <a:latin typeface="+mn-lt"/>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r h="233550">
                <a:tc>
                  <a:txBody>
                    <a:bodyPr/>
                    <a:lstStyle/>
                    <a:p>
                      <a:pPr marL="0" marR="0" lvl="0" indent="0" algn="l" rtl="0">
                        <a:lnSpc>
                          <a:spcPct val="100000"/>
                        </a:lnSpc>
                        <a:spcBef>
                          <a:spcPts val="0"/>
                        </a:spcBef>
                        <a:spcAft>
                          <a:spcPts val="0"/>
                        </a:spcAft>
                        <a:buNone/>
                      </a:pPr>
                      <a:r>
                        <a:rPr lang="en-GB" sz="900" b="1">
                          <a:solidFill>
                            <a:schemeClr val="dk1"/>
                          </a:solidFill>
                          <a:latin typeface="+mn-lt"/>
                        </a:rPr>
                        <a:t>Service Provider Benefits:</a:t>
                      </a:r>
                      <a:endParaRPr sz="900">
                        <a:latin typeface="+mn-lt"/>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l" rtl="0">
                        <a:lnSpc>
                          <a:spcPct val="100000"/>
                        </a:lnSpc>
                        <a:spcBef>
                          <a:spcPts val="0"/>
                        </a:spcBef>
                        <a:spcAft>
                          <a:spcPts val="0"/>
                        </a:spcAft>
                        <a:buClr>
                          <a:schemeClr val="dk1"/>
                        </a:buClr>
                        <a:buSzPts val="1000"/>
                        <a:buFont typeface="Calibri"/>
                        <a:buNone/>
                      </a:pPr>
                      <a:r>
                        <a:rPr lang="en-GB" sz="900" b="1">
                          <a:solidFill>
                            <a:schemeClr val="dk1"/>
                          </a:solidFill>
                          <a:latin typeface="+mn-lt"/>
                        </a:rPr>
                        <a:t>Provider Outcomes:</a:t>
                      </a:r>
                      <a:endParaRPr sz="900">
                        <a:latin typeface="+mn-lt"/>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4"/>
                  </a:ext>
                </a:extLst>
              </a:tr>
              <a:tr h="370850">
                <a:tc>
                  <a:txBody>
                    <a:bodyPr/>
                    <a:lstStyle/>
                    <a:p>
                      <a:pPr marL="0" lvl="0" indent="0" algn="l" rtl="0">
                        <a:lnSpc>
                          <a:spcPct val="100000"/>
                        </a:lnSpc>
                        <a:spcBef>
                          <a:spcPts val="0"/>
                        </a:spcBef>
                        <a:spcAft>
                          <a:spcPts val="0"/>
                        </a:spcAft>
                        <a:buClr>
                          <a:schemeClr val="dk1"/>
                        </a:buClr>
                        <a:buSzPts val="1100"/>
                        <a:buFont typeface="Arial"/>
                        <a:buNone/>
                      </a:pPr>
                      <a:r>
                        <a:rPr lang="en-GB" sz="900" b="1">
                          <a:latin typeface="+mn-lt"/>
                          <a:ea typeface="Raleway"/>
                          <a:cs typeface="Raleway"/>
                          <a:sym typeface="Raleway"/>
                        </a:rPr>
                        <a:t>Rapid, bespoke solutions for complex cases supporting key statutory and operational goals</a:t>
                      </a:r>
                      <a:endParaRPr sz="900" b="1">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Interventions are tailored to each young person, not a one-size-fits-all model .</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Nudge is agile, able to act at short notice and there is no contractual tie-in (2 week notice period required)</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Transport, resources, venue hire and nourishment is all included in the hourly rate</a:t>
                      </a:r>
                      <a:endParaRPr sz="900">
                        <a:latin typeface="+mn-lt"/>
                        <a:ea typeface="Raleway"/>
                        <a:cs typeface="Raleway"/>
                        <a:sym typeface="Raleway"/>
                      </a:endParaRPr>
                    </a:p>
                    <a:p>
                      <a:pPr marL="0" lvl="0" indent="0" algn="l" rtl="0">
                        <a:lnSpc>
                          <a:spcPct val="100000"/>
                        </a:lnSpc>
                        <a:spcBef>
                          <a:spcPts val="0"/>
                        </a:spcBef>
                        <a:spcAft>
                          <a:spcPts val="0"/>
                        </a:spcAft>
                        <a:buNone/>
                      </a:pPr>
                      <a:r>
                        <a:rPr lang="en-GB" sz="900" b="1">
                          <a:latin typeface="+mn-lt"/>
                          <a:ea typeface="Raleway"/>
                          <a:cs typeface="Raleway"/>
                          <a:sym typeface="Raleway"/>
                        </a:rPr>
                        <a:t>Improving attendance, engagement and inclusion</a:t>
                      </a:r>
                      <a:endParaRPr sz="900" b="1">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Re-engage children and young people with life and learning through our interest-led, relationship-focused Personal and Academic Pathways .</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Regular progress reviews with our commissioners.</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Daily attendance reporting, weekly and termly progress reports, as well as transition reports.</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Delivering interventions that routinely lead to 94% improved attendance and 95% successful transitions back into education .</a:t>
                      </a:r>
                      <a:endParaRPr sz="900">
                        <a:latin typeface="+mn-lt"/>
                        <a:ea typeface="Raleway"/>
                        <a:cs typeface="Raleway"/>
                        <a:sym typeface="Raleway"/>
                      </a:endParaRPr>
                    </a:p>
                    <a:p>
                      <a:pPr marL="0" lvl="0" indent="0" algn="l" rtl="0">
                        <a:lnSpc>
                          <a:spcPct val="100000"/>
                        </a:lnSpc>
                        <a:spcBef>
                          <a:spcPts val="0"/>
                        </a:spcBef>
                        <a:spcAft>
                          <a:spcPts val="0"/>
                        </a:spcAft>
                        <a:buNone/>
                      </a:pPr>
                      <a:r>
                        <a:rPr lang="en-GB" sz="900" b="1">
                          <a:latin typeface="+mn-lt"/>
                          <a:ea typeface="Raleway"/>
                          <a:cs typeface="Raleway"/>
                          <a:sym typeface="Raleway"/>
                        </a:rPr>
                        <a:t>Supporting safeguarding and welfare</a:t>
                      </a:r>
                      <a:endParaRPr sz="900" b="1">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Peace of mind that the young person is with a skilled, vetted professional with safeguarding training, and that there is a robust safeguarding reporting process in place.</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Weekly reporting that gives commissioners clear visibility of activities, progress, and welfare status . </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Attendance at multi-agency meetings.</a:t>
                      </a:r>
                    </a:p>
                    <a:p>
                      <a:pPr marL="0" lvl="0" indent="0" algn="l" rtl="0">
                        <a:lnSpc>
                          <a:spcPct val="100000"/>
                        </a:lnSpc>
                        <a:spcBef>
                          <a:spcPts val="0"/>
                        </a:spcBef>
                        <a:spcAft>
                          <a:spcPts val="0"/>
                        </a:spcAft>
                        <a:buClr>
                          <a:schemeClr val="dk1"/>
                        </a:buClr>
                        <a:buSzPts val="1100"/>
                        <a:buFont typeface="Raleway"/>
                        <a:buNone/>
                      </a:pPr>
                      <a:endParaRPr sz="900">
                        <a:latin typeface="+mn-lt"/>
                        <a:ea typeface="Raleway"/>
                        <a:cs typeface="Raleway"/>
                        <a:sym typeface="Raleway"/>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Nudge’s personalised interventions help students </a:t>
                      </a:r>
                      <a:r>
                        <a:rPr lang="en-GB" sz="900" b="1">
                          <a:latin typeface="+mn-lt"/>
                          <a:ea typeface="Raleway"/>
                          <a:cs typeface="Raleway"/>
                          <a:sym typeface="Raleway"/>
                        </a:rPr>
                        <a:t>rebuild self-esteem, develop trust, and rediscover their strengths</a:t>
                      </a:r>
                      <a:r>
                        <a:rPr lang="en-GB" sz="900">
                          <a:latin typeface="+mn-lt"/>
                          <a:ea typeface="Raleway"/>
                          <a:cs typeface="Raleway"/>
                          <a:sym typeface="Raleway"/>
                        </a:rPr>
                        <a:t>, enabling them to move from isolation and crisis toward stability and hope. Through the Academic and Personal Pathways, young people gradually re-engage with routines, relationships, and learning—first through interest-led activities and eventually through structured academic work as they approach transition.</a:t>
                      </a:r>
                      <a:endParaRPr sz="900">
                        <a:latin typeface="+mn-lt"/>
                        <a:ea typeface="Raleway"/>
                        <a:cs typeface="Raleway"/>
                        <a:sym typeface="Raleway"/>
                      </a:endParaRP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Nudge’s impact is measurable and consistent:</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Char char="●"/>
                      </a:pPr>
                      <a:r>
                        <a:rPr lang="en-GB" sz="900" b="1">
                          <a:latin typeface="+mn-lt"/>
                          <a:ea typeface="Raleway"/>
                          <a:cs typeface="Raleway"/>
                          <a:sym typeface="Raleway"/>
                        </a:rPr>
                        <a:t>94% average improvement in attendance</a:t>
                      </a:r>
                      <a:r>
                        <a:rPr lang="en-GB" sz="900">
                          <a:latin typeface="+mn-lt"/>
                          <a:ea typeface="Raleway"/>
                          <a:cs typeface="Raleway"/>
                          <a:sym typeface="Raleway"/>
                        </a:rPr>
                        <a:t> once students begin engaging with Nudge.</a:t>
                      </a:r>
                    </a:p>
                    <a:p>
                      <a:pPr marL="0" lvl="0" indent="-298450" algn="l" rtl="0">
                        <a:lnSpc>
                          <a:spcPct val="100000"/>
                        </a:lnSpc>
                        <a:spcBef>
                          <a:spcPts val="0"/>
                        </a:spcBef>
                        <a:spcAft>
                          <a:spcPts val="0"/>
                        </a:spcAft>
                        <a:buClr>
                          <a:schemeClr val="dk1"/>
                        </a:buClr>
                        <a:buSzPts val="1100"/>
                        <a:buChar char="●"/>
                      </a:pPr>
                      <a:r>
                        <a:rPr lang="en-GB" sz="900" b="1">
                          <a:latin typeface="+mn-lt"/>
                          <a:ea typeface="Raleway"/>
                          <a:cs typeface="Raleway"/>
                          <a:sym typeface="Raleway"/>
                        </a:rPr>
                        <a:t>95% of young people successfully transition</a:t>
                      </a:r>
                      <a:r>
                        <a:rPr lang="en-GB" sz="900">
                          <a:latin typeface="+mn-lt"/>
                          <a:ea typeface="Raleway"/>
                          <a:cs typeface="Raleway"/>
                          <a:sym typeface="Raleway"/>
                        </a:rPr>
                        <a:t> to a new educational setting during their intervention</a:t>
                      </a:r>
                    </a:p>
                    <a:p>
                      <a:pPr marL="0" lvl="0" indent="0" algn="l" rtl="0">
                        <a:lnSpc>
                          <a:spcPct val="100000"/>
                        </a:lnSpc>
                        <a:spcBef>
                          <a:spcPts val="0"/>
                        </a:spcBef>
                        <a:spcAft>
                          <a:spcPts val="0"/>
                        </a:spcAft>
                        <a:buClr>
                          <a:schemeClr val="dk1"/>
                        </a:buClr>
                        <a:buSzPts val="1100"/>
                        <a:buFont typeface="Arial"/>
                        <a:buNone/>
                      </a:pPr>
                      <a:r>
                        <a:rPr lang="en-GB" sz="900">
                          <a:latin typeface="+mn-lt"/>
                          <a:ea typeface="Raleway"/>
                          <a:cs typeface="Raleway"/>
                          <a:sym typeface="Raleway"/>
                        </a:rPr>
                        <a:t>These outcomes reflect more than academic progress. Young people leave Nudge with:</a:t>
                      </a:r>
                      <a:endParaRPr sz="900">
                        <a:latin typeface="+mn-lt"/>
                        <a:ea typeface="Raleway"/>
                        <a:cs typeface="Raleway"/>
                        <a:sym typeface="Raleway"/>
                      </a:endParaRP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Renewed confidence and emotional resilience.</a:t>
                      </a: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Strengthened routines and positive behaviours.</a:t>
                      </a:r>
                    </a:p>
                    <a:p>
                      <a:pPr marL="0" lvl="0" indent="-298450" algn="l" rtl="0">
                        <a:lnSpc>
                          <a:spcPct val="100000"/>
                        </a:lnSpc>
                        <a:spcBef>
                          <a:spcPts val="0"/>
                        </a:spcBef>
                        <a:spcAft>
                          <a:spcPts val="0"/>
                        </a:spcAft>
                        <a:buClr>
                          <a:schemeClr val="dk1"/>
                        </a:buClr>
                        <a:buSzPts val="1100"/>
                        <a:buFont typeface="Raleway"/>
                        <a:buChar char="●"/>
                      </a:pPr>
                      <a:r>
                        <a:rPr lang="en-GB" sz="900">
                          <a:latin typeface="+mn-lt"/>
                          <a:ea typeface="Raleway"/>
                          <a:cs typeface="Raleway"/>
                          <a:sym typeface="Raleway"/>
                        </a:rPr>
                        <a:t>Improved wellbeing through the Whole Child approach—connection, movement, creativity, nutrition, reflection, and rest.</a:t>
                      </a:r>
                      <a:endParaRPr sz="900">
                        <a:latin typeface="+mn-lt"/>
                        <a:ea typeface="Raleway"/>
                        <a:cs typeface="Raleway"/>
                        <a:sym typeface="Raleway"/>
                      </a:endParaRPr>
                    </a:p>
                    <a:p>
                      <a:pPr marL="0" lvl="0" indent="0" algn="l" rtl="0">
                        <a:lnSpc>
                          <a:spcPct val="100000"/>
                        </a:lnSpc>
                        <a:spcBef>
                          <a:spcPts val="0"/>
                        </a:spcBef>
                        <a:spcAft>
                          <a:spcPts val="0"/>
                        </a:spcAft>
                        <a:buSzPts val="1100"/>
                        <a:buNone/>
                      </a:pPr>
                      <a:r>
                        <a:rPr lang="en-GB" sz="900" b="1">
                          <a:latin typeface="+mn-lt"/>
                          <a:ea typeface="Raleway"/>
                          <a:cs typeface="Raleway"/>
                          <a:sym typeface="Raleway"/>
                        </a:rPr>
                        <a:t>Most importantly, they leave with a sense of possibility: the belief that they can return to education, build relationships, and create a life worth living.</a:t>
                      </a:r>
                      <a:endParaRPr sz="900" b="1">
                        <a:latin typeface="+mn-lt"/>
                        <a:ea typeface="Raleway"/>
                        <a:cs typeface="Raleway"/>
                        <a:sym typeface="Raleway"/>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88" name="Google Shape;88;p13"/>
          <p:cNvPicPr preferRelativeResize="0"/>
          <p:nvPr/>
        </p:nvPicPr>
        <p:blipFill>
          <a:blip r:embed="rId6">
            <a:alphaModFix/>
          </a:blip>
          <a:stretch>
            <a:fillRect/>
          </a:stretch>
        </p:blipFill>
        <p:spPr>
          <a:xfrm>
            <a:off x="8714232" y="271622"/>
            <a:ext cx="2920463" cy="993589"/>
          </a:xfrm>
          <a:prstGeom prst="rect">
            <a:avLst/>
          </a:prstGeom>
          <a:noFill/>
          <a:ln>
            <a:noFill/>
          </a:ln>
        </p:spPr>
      </p:pic>
      <p:sp>
        <p:nvSpPr>
          <p:cNvPr id="2" name="Title 1">
            <a:extLst>
              <a:ext uri="{FF2B5EF4-FFF2-40B4-BE49-F238E27FC236}">
                <a16:creationId xmlns:a16="http://schemas.microsoft.com/office/drawing/2014/main" id="{518482F0-49B7-BDF7-57F1-47407685D4C6}"/>
              </a:ext>
            </a:extLst>
          </p:cNvPr>
          <p:cNvSpPr>
            <a:spLocks noGrp="1"/>
          </p:cNvSpPr>
          <p:nvPr>
            <p:ph type="title"/>
          </p:nvPr>
        </p:nvSpPr>
        <p:spPr>
          <a:xfrm>
            <a:off x="209726" y="527324"/>
            <a:ext cx="3553754" cy="887022"/>
          </a:xfrm>
        </p:spPr>
        <p:txBody>
          <a:bodyPr>
            <a:noAutofit/>
          </a:bodyPr>
          <a:lstStyle/>
          <a:p>
            <a:pPr algn="ctr"/>
            <a:r>
              <a:rPr lang="en-GB" sz="2800"/>
              <a:t>NUDGE Education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aphicFrame>
        <p:nvGraphicFramePr>
          <p:cNvPr id="94" name="Google Shape;94;p14"/>
          <p:cNvGraphicFramePr/>
          <p:nvPr>
            <p:extLst>
              <p:ext uri="{D42A27DB-BD31-4B8C-83A1-F6EECF244321}">
                <p14:modId xmlns:p14="http://schemas.microsoft.com/office/powerpoint/2010/main" val="3978220752"/>
              </p:ext>
            </p:extLst>
          </p:nvPr>
        </p:nvGraphicFramePr>
        <p:xfrm>
          <a:off x="175121" y="187357"/>
          <a:ext cx="3809650" cy="2133600"/>
        </p:xfrm>
        <a:graphic>
          <a:graphicData uri="http://schemas.openxmlformats.org/drawingml/2006/table">
            <a:tbl>
              <a:tblPr firstRow="1" firstCol="1" bandRow="1">
                <a:noFill/>
              </a:tblPr>
              <a:tblGrid>
                <a:gridCol w="2693925">
                  <a:extLst>
                    <a:ext uri="{9D8B030D-6E8A-4147-A177-3AD203B41FA5}">
                      <a16:colId xmlns:a16="http://schemas.microsoft.com/office/drawing/2014/main" val="20000"/>
                    </a:ext>
                  </a:extLst>
                </a:gridCol>
                <a:gridCol w="1115725">
                  <a:extLst>
                    <a:ext uri="{9D8B030D-6E8A-4147-A177-3AD203B41FA5}">
                      <a16:colId xmlns:a16="http://schemas.microsoft.com/office/drawing/2014/main" val="20001"/>
                    </a:ext>
                  </a:extLst>
                </a:gridCol>
              </a:tblGrid>
              <a:tr h="266700">
                <a:tc>
                  <a:txBody>
                    <a:bodyPr/>
                    <a:lstStyle/>
                    <a:p>
                      <a:pPr marL="0" marR="0" lvl="0" indent="0" algn="ctr" rtl="0">
                        <a:lnSpc>
                          <a:spcPct val="107000"/>
                        </a:lnSpc>
                        <a:spcBef>
                          <a:spcPts val="0"/>
                        </a:spcBef>
                        <a:spcAft>
                          <a:spcPts val="0"/>
                        </a:spcAft>
                        <a:buNone/>
                      </a:pPr>
                      <a:r>
                        <a:rPr lang="en-GB" sz="1000">
                          <a:solidFill>
                            <a:schemeClr val="dk1"/>
                          </a:solidFill>
                        </a:rPr>
                        <a:t>Support Key Stages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b="0">
                          <a:solidFill>
                            <a:schemeClr val="dk1"/>
                          </a:solidFill>
                        </a:rPr>
                        <a:t>1-5 (ages 5-25yrs)</a:t>
                      </a:r>
                      <a:endParaRPr sz="1000" b="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Free School meals catered for?</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Can cater for students with restricted mobility?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Safeguarding Policy?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Premises Health and Safety Policy?</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Staff hold DBS valid certificates?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Ofsted registered?</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No</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266700">
                <a:tc>
                  <a:txBody>
                    <a:bodyPr/>
                    <a:lstStyle/>
                    <a:p>
                      <a:pPr marL="0" marR="0" lvl="0" indent="0" algn="ctr" rtl="0">
                        <a:lnSpc>
                          <a:spcPct val="107000"/>
                        </a:lnSpc>
                        <a:spcBef>
                          <a:spcPts val="0"/>
                        </a:spcBef>
                        <a:spcAft>
                          <a:spcPts val="0"/>
                        </a:spcAft>
                        <a:buNone/>
                      </a:pPr>
                      <a:r>
                        <a:rPr lang="en-GB" sz="1000">
                          <a:solidFill>
                            <a:schemeClr val="dk1"/>
                          </a:solidFill>
                        </a:rPr>
                        <a:t>Transport arrangements for students?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a:t>Yes</a:t>
                      </a:r>
                      <a:endParaRPr sz="1000">
                        <a:solidFill>
                          <a:schemeClr val="dk1"/>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graphicFrame>
        <p:nvGraphicFramePr>
          <p:cNvPr id="95" name="Google Shape;95;p14"/>
          <p:cNvGraphicFramePr/>
          <p:nvPr>
            <p:extLst>
              <p:ext uri="{D42A27DB-BD31-4B8C-83A1-F6EECF244321}">
                <p14:modId xmlns:p14="http://schemas.microsoft.com/office/powerpoint/2010/main" val="2154200861"/>
              </p:ext>
            </p:extLst>
          </p:nvPr>
        </p:nvGraphicFramePr>
        <p:xfrm>
          <a:off x="4284424" y="364367"/>
          <a:ext cx="7424250" cy="4120038"/>
        </p:xfrm>
        <a:graphic>
          <a:graphicData uri="http://schemas.openxmlformats.org/drawingml/2006/table">
            <a:tbl>
              <a:tblPr firstRow="1" firstCol="1" bandRow="1">
                <a:noFill/>
              </a:tblPr>
              <a:tblGrid>
                <a:gridCol w="738225">
                  <a:extLst>
                    <a:ext uri="{9D8B030D-6E8A-4147-A177-3AD203B41FA5}">
                      <a16:colId xmlns:a16="http://schemas.microsoft.com/office/drawing/2014/main" val="20000"/>
                    </a:ext>
                  </a:extLst>
                </a:gridCol>
                <a:gridCol w="2692875">
                  <a:extLst>
                    <a:ext uri="{9D8B030D-6E8A-4147-A177-3AD203B41FA5}">
                      <a16:colId xmlns:a16="http://schemas.microsoft.com/office/drawing/2014/main" val="20001"/>
                    </a:ext>
                  </a:extLst>
                </a:gridCol>
                <a:gridCol w="662725">
                  <a:extLst>
                    <a:ext uri="{9D8B030D-6E8A-4147-A177-3AD203B41FA5}">
                      <a16:colId xmlns:a16="http://schemas.microsoft.com/office/drawing/2014/main" val="20002"/>
                    </a:ext>
                  </a:extLst>
                </a:gridCol>
                <a:gridCol w="639500">
                  <a:extLst>
                    <a:ext uri="{9D8B030D-6E8A-4147-A177-3AD203B41FA5}">
                      <a16:colId xmlns:a16="http://schemas.microsoft.com/office/drawing/2014/main" val="20003"/>
                    </a:ext>
                  </a:extLst>
                </a:gridCol>
                <a:gridCol w="766425">
                  <a:extLst>
                    <a:ext uri="{9D8B030D-6E8A-4147-A177-3AD203B41FA5}">
                      <a16:colId xmlns:a16="http://schemas.microsoft.com/office/drawing/2014/main" val="20004"/>
                    </a:ext>
                  </a:extLst>
                </a:gridCol>
                <a:gridCol w="641500">
                  <a:extLst>
                    <a:ext uri="{9D8B030D-6E8A-4147-A177-3AD203B41FA5}">
                      <a16:colId xmlns:a16="http://schemas.microsoft.com/office/drawing/2014/main" val="20005"/>
                    </a:ext>
                  </a:extLst>
                </a:gridCol>
                <a:gridCol w="641500">
                  <a:extLst>
                    <a:ext uri="{9D8B030D-6E8A-4147-A177-3AD203B41FA5}">
                      <a16:colId xmlns:a16="http://schemas.microsoft.com/office/drawing/2014/main" val="20006"/>
                    </a:ext>
                  </a:extLst>
                </a:gridCol>
                <a:gridCol w="641500">
                  <a:extLst>
                    <a:ext uri="{9D8B030D-6E8A-4147-A177-3AD203B41FA5}">
                      <a16:colId xmlns:a16="http://schemas.microsoft.com/office/drawing/2014/main" val="20007"/>
                    </a:ext>
                  </a:extLst>
                </a:gridCol>
              </a:tblGrid>
              <a:tr h="350107">
                <a:tc rowSpan="2">
                  <a:txBody>
                    <a:bodyPr/>
                    <a:lstStyle/>
                    <a:p>
                      <a:pPr marL="0" marR="0" lvl="0" indent="0" algn="ctr" rtl="0">
                        <a:lnSpc>
                          <a:spcPct val="100000"/>
                        </a:lnSpc>
                        <a:spcBef>
                          <a:spcPts val="0"/>
                        </a:spcBef>
                        <a:spcAft>
                          <a:spcPts val="0"/>
                        </a:spcAft>
                        <a:buNone/>
                      </a:pPr>
                      <a:r>
                        <a:rPr lang="en-GB" sz="1000" b="1">
                          <a:solidFill>
                            <a:schemeClr val="dk1"/>
                          </a:solidFill>
                        </a:rPr>
                        <a:t>Subject</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rPr>
                        <a:t>Course Name</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rPr>
                        <a:t>Desc</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rPr>
                        <a:t>Awarding Body</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rPr>
                        <a:t>Level</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gridSpan="3">
                  <a:txBody>
                    <a:bodyPr/>
                    <a:lstStyle/>
                    <a:p>
                      <a:pPr marL="0" marR="0" lvl="0" indent="0" algn="ctr" rtl="0">
                        <a:lnSpc>
                          <a:spcPct val="107000"/>
                        </a:lnSpc>
                        <a:spcBef>
                          <a:spcPts val="0"/>
                        </a:spcBef>
                        <a:spcAft>
                          <a:spcPts val="0"/>
                        </a:spcAft>
                        <a:buNone/>
                      </a:pPr>
                      <a:r>
                        <a:rPr lang="en-GB" sz="1000" b="1">
                          <a:solidFill>
                            <a:schemeClr val="dk1"/>
                          </a:solidFill>
                        </a:rPr>
                        <a:t>Cost</a:t>
                      </a:r>
                      <a:endParaRPr sz="1000" b="1">
                        <a:solidFill>
                          <a:schemeClr val="dk1"/>
                        </a:solidFill>
                      </a:endParaRPr>
                    </a:p>
                    <a:p>
                      <a:pPr marL="0" marR="0" lvl="0" indent="0" algn="ctr" rtl="0">
                        <a:lnSpc>
                          <a:spcPct val="107000"/>
                        </a:lnSpc>
                        <a:spcBef>
                          <a:spcPts val="0"/>
                        </a:spcBef>
                        <a:spcAft>
                          <a:spcPts val="0"/>
                        </a:spcAft>
                        <a:buNone/>
                      </a:pPr>
                      <a:r>
                        <a:rPr lang="en-GB" sz="1000">
                          <a:solidFill>
                            <a:schemeClr val="dk1"/>
                          </a:solidFill>
                        </a:rPr>
                        <a:t>1:1= £60.99 (+VAT) per hour</a:t>
                      </a:r>
                      <a:endParaRPr sz="1000">
                        <a:solidFill>
                          <a:schemeClr val="dk1"/>
                        </a:solidFill>
                      </a:endParaRPr>
                    </a:p>
                    <a:p>
                      <a:pPr marL="0" marR="0" lvl="0" indent="0" algn="ctr" rtl="0">
                        <a:lnSpc>
                          <a:spcPct val="107000"/>
                        </a:lnSpc>
                        <a:spcBef>
                          <a:spcPts val="0"/>
                        </a:spcBef>
                        <a:spcAft>
                          <a:spcPts val="0"/>
                        </a:spcAft>
                        <a:buNone/>
                      </a:pPr>
                      <a:r>
                        <a:rPr lang="en-GB" sz="1000">
                          <a:solidFill>
                            <a:schemeClr val="dk1"/>
                          </a:solidFill>
                        </a:rPr>
                        <a:t>2:1 = £112.47 (+VAT) per hour</a:t>
                      </a:r>
                      <a:endParaRPr sz="1000">
                        <a:solidFill>
                          <a:schemeClr val="dk1"/>
                        </a:solidFill>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099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GB" sz="1000" b="1">
                          <a:solidFill>
                            <a:schemeClr val="dk1"/>
                          </a:solidFill>
                        </a:rPr>
                        <a:t>Week</a:t>
                      </a:r>
                      <a:endParaRPr sz="1000" b="1">
                        <a:solidFill>
                          <a:schemeClr val="dk1"/>
                        </a:solidFill>
                      </a:endParaRPr>
                    </a:p>
                    <a:p>
                      <a:pPr marL="0" marR="0" lvl="0" indent="0" algn="ctr" rtl="0">
                        <a:lnSpc>
                          <a:spcPct val="100000"/>
                        </a:lnSpc>
                        <a:spcBef>
                          <a:spcPts val="0"/>
                        </a:spcBef>
                        <a:spcAft>
                          <a:spcPts val="0"/>
                        </a:spcAft>
                        <a:buNone/>
                      </a:pPr>
                      <a:r>
                        <a:rPr lang="en-GB" sz="1000" b="1"/>
                        <a:t>(18hrs</a:t>
                      </a:r>
                      <a:endParaRPr sz="1000" b="1"/>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r>
                        <a:rPr lang="en-GB" sz="1000" b="1">
                          <a:solidFill>
                            <a:schemeClr val="dk1"/>
                          </a:solidFill>
                        </a:rPr>
                        <a:t>Day (5.5hrs)</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r>
                        <a:rPr lang="en-GB" sz="1000" b="1">
                          <a:solidFill>
                            <a:schemeClr val="dk1"/>
                          </a:solidFill>
                        </a:rPr>
                        <a:t>Half Day (3 hrs)</a:t>
                      </a:r>
                      <a:endParaRPr sz="1000" b="1">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1"/>
                  </a:ext>
                </a:extLst>
              </a:tr>
              <a:tr h="649416">
                <a:tc rowSpan="5" gridSpan="5">
                  <a:txBody>
                    <a:bodyPr/>
                    <a:lstStyle/>
                    <a:p>
                      <a:pPr marL="0" lvl="0" indent="0" algn="l" rtl="0">
                        <a:spcBef>
                          <a:spcPts val="0"/>
                        </a:spcBef>
                        <a:spcAft>
                          <a:spcPts val="0"/>
                        </a:spcAft>
                        <a:buNone/>
                      </a:pPr>
                      <a:r>
                        <a:rPr lang="en-GB" sz="1100" b="0">
                          <a:solidFill>
                            <a:schemeClr val="dk1"/>
                          </a:solidFill>
                          <a:latin typeface="Raleway"/>
                          <a:ea typeface="Raleway"/>
                          <a:cs typeface="Raleway"/>
                          <a:sym typeface="Raleway"/>
                        </a:rPr>
                        <a:t>Nudge Education is an interim transitional provider for children and young people who are chronically disengaged from education, and sometimes life. </a:t>
                      </a:r>
                      <a:endParaRPr sz="1100" b="0">
                        <a:solidFill>
                          <a:schemeClr val="dk1"/>
                        </a:solidFill>
                        <a:latin typeface="Raleway"/>
                        <a:ea typeface="Raleway"/>
                        <a:cs typeface="Raleway"/>
                        <a:sym typeface="Raleway"/>
                      </a:endParaRPr>
                    </a:p>
                    <a:p>
                      <a:pPr marL="0" lvl="0" indent="0" algn="l" rtl="0">
                        <a:spcBef>
                          <a:spcPts val="0"/>
                        </a:spcBef>
                        <a:spcAft>
                          <a:spcPts val="0"/>
                        </a:spcAft>
                        <a:buNone/>
                      </a:pPr>
                      <a:endParaRPr sz="1100" b="0">
                        <a:solidFill>
                          <a:schemeClr val="dk1"/>
                        </a:solidFill>
                        <a:latin typeface="Raleway"/>
                        <a:ea typeface="Raleway"/>
                        <a:cs typeface="Raleway"/>
                        <a:sym typeface="Raleway"/>
                      </a:endParaRPr>
                    </a:p>
                    <a:p>
                      <a:pPr marL="0" lvl="0" indent="0" algn="l" rtl="0">
                        <a:spcBef>
                          <a:spcPts val="0"/>
                        </a:spcBef>
                        <a:spcAft>
                          <a:spcPts val="0"/>
                        </a:spcAft>
                        <a:buNone/>
                      </a:pPr>
                      <a:r>
                        <a:rPr lang="en-GB" sz="1100" b="0">
                          <a:solidFill>
                            <a:schemeClr val="dk1"/>
                          </a:solidFill>
                          <a:latin typeface="Raleway"/>
                          <a:ea typeface="Raleway"/>
                          <a:cs typeface="Raleway"/>
                          <a:sym typeface="Raleway"/>
                        </a:rPr>
                        <a:t>We </a:t>
                      </a:r>
                      <a:r>
                        <a:rPr lang="en-GB" sz="1100" b="0" i="1">
                          <a:solidFill>
                            <a:schemeClr val="dk1"/>
                          </a:solidFill>
                          <a:latin typeface="Raleway"/>
                          <a:ea typeface="Raleway"/>
                          <a:cs typeface="Raleway"/>
                          <a:sym typeface="Raleway"/>
                        </a:rPr>
                        <a:t>nudge</a:t>
                      </a:r>
                      <a:r>
                        <a:rPr lang="en-GB" sz="1100" b="0">
                          <a:solidFill>
                            <a:schemeClr val="dk1"/>
                          </a:solidFill>
                          <a:latin typeface="Raleway"/>
                          <a:ea typeface="Raleway"/>
                          <a:cs typeface="Raleway"/>
                          <a:sym typeface="Raleway"/>
                        </a:rPr>
                        <a:t> our children and young people towards their next step, whatever that might be. </a:t>
                      </a:r>
                      <a:endParaRPr sz="1100" b="0">
                        <a:solidFill>
                          <a:schemeClr val="dk1"/>
                        </a:solidFill>
                        <a:latin typeface="Raleway"/>
                        <a:ea typeface="Raleway"/>
                        <a:cs typeface="Raleway"/>
                        <a:sym typeface="Raleway"/>
                      </a:endParaRPr>
                    </a:p>
                    <a:p>
                      <a:pPr marL="0" lvl="0" indent="0" algn="l" rtl="0">
                        <a:spcBef>
                          <a:spcPts val="0"/>
                        </a:spcBef>
                        <a:spcAft>
                          <a:spcPts val="0"/>
                        </a:spcAft>
                        <a:buNone/>
                      </a:pPr>
                      <a:endParaRPr sz="1100" b="0">
                        <a:solidFill>
                          <a:schemeClr val="dk1"/>
                        </a:solidFill>
                        <a:latin typeface="Raleway"/>
                        <a:ea typeface="Raleway"/>
                        <a:cs typeface="Raleway"/>
                        <a:sym typeface="Raleway"/>
                      </a:endParaRPr>
                    </a:p>
                    <a:p>
                      <a:pPr marL="0" lvl="0" indent="0" algn="l" rtl="0">
                        <a:spcBef>
                          <a:spcPts val="0"/>
                        </a:spcBef>
                        <a:spcAft>
                          <a:spcPts val="0"/>
                        </a:spcAft>
                        <a:buNone/>
                      </a:pPr>
                      <a:r>
                        <a:rPr lang="en-GB" sz="1100" b="0">
                          <a:solidFill>
                            <a:schemeClr val="dk1"/>
                          </a:solidFill>
                          <a:latin typeface="Raleway"/>
                          <a:ea typeface="Raleway"/>
                          <a:cs typeface="Raleway"/>
                          <a:sym typeface="Raleway"/>
                        </a:rPr>
                        <a:t>We base our interventions around the transition focus, the EHCP outcomes (if there is one) and the interests and stage of the young person</a:t>
                      </a:r>
                      <a:r>
                        <a:rPr lang="en-GB" sz="1100">
                          <a:solidFill>
                            <a:schemeClr val="dk1"/>
                          </a:solidFill>
                          <a:latin typeface="Raleway"/>
                          <a:ea typeface="Raleway"/>
                          <a:cs typeface="Raleway"/>
                          <a:sym typeface="Raleway"/>
                        </a:rPr>
                        <a:t>. </a:t>
                      </a:r>
                      <a:endParaRPr sz="1100">
                        <a:solidFill>
                          <a:schemeClr val="dk1"/>
                        </a:solidFill>
                        <a:latin typeface="Raleway"/>
                        <a:ea typeface="Raleway"/>
                        <a:cs typeface="Raleway"/>
                        <a:sym typeface="Raleway"/>
                      </a:endParaRPr>
                    </a:p>
                    <a:p>
                      <a:pPr marL="0" lvl="0" indent="0" algn="l" rtl="0">
                        <a:spcBef>
                          <a:spcPts val="0"/>
                        </a:spcBef>
                        <a:spcAft>
                          <a:spcPts val="0"/>
                        </a:spcAft>
                        <a:buNone/>
                      </a:pPr>
                      <a:endParaRPr sz="1100" b="0">
                        <a:solidFill>
                          <a:schemeClr val="dk1"/>
                        </a:solidFill>
                        <a:latin typeface="Raleway"/>
                        <a:ea typeface="Raleway"/>
                        <a:cs typeface="Raleway"/>
                        <a:sym typeface="Raleway"/>
                      </a:endParaRPr>
                    </a:p>
                    <a:p>
                      <a:pPr marL="0" lvl="0" indent="0" algn="l" rtl="0">
                        <a:spcBef>
                          <a:spcPts val="0"/>
                        </a:spcBef>
                        <a:spcAft>
                          <a:spcPts val="0"/>
                        </a:spcAft>
                        <a:buNone/>
                      </a:pPr>
                      <a:r>
                        <a:rPr lang="en-GB" sz="1100" b="0">
                          <a:solidFill>
                            <a:schemeClr val="dk1"/>
                          </a:solidFill>
                          <a:latin typeface="Raleway"/>
                          <a:ea typeface="Raleway"/>
                          <a:cs typeface="Raleway"/>
                          <a:sym typeface="Raleway"/>
                        </a:rPr>
                        <a:t>We can deliver any subject at any level but we are not an exam centre. Our practitioners can deliver </a:t>
                      </a:r>
                      <a:r>
                        <a:rPr lang="en-GB" sz="1100" b="0" err="1">
                          <a:solidFill>
                            <a:schemeClr val="dk1"/>
                          </a:solidFill>
                          <a:latin typeface="Raleway"/>
                          <a:ea typeface="Raleway"/>
                          <a:cs typeface="Raleway"/>
                          <a:sym typeface="Raleway"/>
                        </a:rPr>
                        <a:t>Asdan</a:t>
                      </a:r>
                      <a:r>
                        <a:rPr lang="en-GB" sz="1100" b="0">
                          <a:solidFill>
                            <a:schemeClr val="dk1"/>
                          </a:solidFill>
                          <a:latin typeface="Raleway"/>
                          <a:ea typeface="Raleway"/>
                          <a:cs typeface="Raleway"/>
                          <a:sym typeface="Raleway"/>
                        </a:rPr>
                        <a:t>, courses, functional skills, life skills, PSHE, GCSE and A-level, online or in-person. We are bespoke.</a:t>
                      </a:r>
                      <a:endParaRPr sz="1100" b="0">
                        <a:solidFill>
                          <a:schemeClr val="dk1"/>
                        </a:solidFill>
                        <a:latin typeface="Raleway"/>
                        <a:ea typeface="Raleway"/>
                        <a:cs typeface="Raleway"/>
                        <a:sym typeface="Raleway"/>
                      </a:endParaRPr>
                    </a:p>
                    <a:p>
                      <a:pPr marL="0" lvl="0" indent="0" algn="l" rtl="0">
                        <a:spcBef>
                          <a:spcPts val="0"/>
                        </a:spcBef>
                        <a:spcAft>
                          <a:spcPts val="0"/>
                        </a:spcAft>
                        <a:buClr>
                          <a:schemeClr val="dk1"/>
                        </a:buClr>
                        <a:buSzPts val="1100"/>
                        <a:buFont typeface="Arial"/>
                        <a:buNone/>
                      </a:pPr>
                      <a:endParaRPr sz="1100" b="0">
                        <a:solidFill>
                          <a:schemeClr val="dk1"/>
                        </a:solidFill>
                        <a:latin typeface="Raleway"/>
                        <a:ea typeface="Raleway"/>
                        <a:cs typeface="Raleway"/>
                        <a:sym typeface="Raleway"/>
                      </a:endParaRPr>
                    </a:p>
                    <a:p>
                      <a:pPr marL="0" lvl="0" indent="0" algn="l" rtl="0">
                        <a:spcBef>
                          <a:spcPts val="0"/>
                        </a:spcBef>
                        <a:spcAft>
                          <a:spcPts val="0"/>
                        </a:spcAft>
                        <a:buNone/>
                      </a:pPr>
                      <a:endParaRPr sz="1100">
                        <a:solidFill>
                          <a:schemeClr val="dk1"/>
                        </a:solidFill>
                        <a:latin typeface="Raleway"/>
                        <a:ea typeface="Raleway"/>
                        <a:cs typeface="Raleway"/>
                        <a:sym typeface="Raleway"/>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noFill/>
                  </a:tcPr>
                </a:tc>
                <a:tc rowSpan="5" hMerge="1">
                  <a:txBody>
                    <a:bodyPr/>
                    <a:lstStyle/>
                    <a:p>
                      <a:endParaRPr lang="en-US"/>
                    </a:p>
                  </a:txBody>
                  <a:tcPr/>
                </a:tc>
                <a:tc rowSpan="5" hMerge="1">
                  <a:txBody>
                    <a:bodyPr/>
                    <a:lstStyle/>
                    <a:p>
                      <a:endParaRPr lang="en-US"/>
                    </a:p>
                  </a:txBody>
                  <a:tcPr/>
                </a:tc>
                <a:tc rowSpan="5" hMerge="1">
                  <a:txBody>
                    <a:bodyPr/>
                    <a:lstStyle/>
                    <a:p>
                      <a:endParaRPr lang="en-US"/>
                    </a:p>
                  </a:txBody>
                  <a:tcPr/>
                </a:tc>
                <a:tc rowSpan="5" hMerge="1">
                  <a:txBody>
                    <a:bodyPr/>
                    <a:lstStyle/>
                    <a:p>
                      <a:endParaRPr lang="en-US"/>
                    </a:p>
                  </a:txBody>
                  <a:tcPr/>
                </a:tc>
                <a:tc rowSpan="5">
                  <a:txBody>
                    <a:bodyPr/>
                    <a:lstStyle/>
                    <a:p>
                      <a:pPr marL="0" lvl="0" indent="0" algn="ctr" rtl="0">
                        <a:spcBef>
                          <a:spcPts val="0"/>
                        </a:spcBef>
                        <a:spcAft>
                          <a:spcPts val="0"/>
                        </a:spcAft>
                        <a:buNone/>
                      </a:pPr>
                      <a:r>
                        <a:rPr lang="en-GB" sz="1000">
                          <a:solidFill>
                            <a:schemeClr val="dk1"/>
                          </a:solidFill>
                          <a:latin typeface="Calibri"/>
                          <a:ea typeface="Calibri"/>
                          <a:cs typeface="Calibri"/>
                          <a:sym typeface="Calibri"/>
                        </a:rPr>
                        <a:t>1:1 = £1097.82 (+VAT) </a:t>
                      </a:r>
                      <a:endParaRPr sz="1000">
                        <a:solidFill>
                          <a:schemeClr val="dk1"/>
                        </a:solidFill>
                        <a:latin typeface="Calibri"/>
                        <a:ea typeface="Calibri"/>
                        <a:cs typeface="Calibri"/>
                        <a:sym typeface="Calibri"/>
                      </a:endParaRPr>
                    </a:p>
                    <a:p>
                      <a:pPr marL="0" lvl="0" indent="0" algn="ctr" rtl="0">
                        <a:spcBef>
                          <a:spcPts val="0"/>
                        </a:spcBef>
                        <a:spcAft>
                          <a:spcPts val="0"/>
                        </a:spcAft>
                        <a:buNone/>
                      </a:pPr>
                      <a:r>
                        <a:rPr lang="en-GB" sz="1000">
                          <a:solidFill>
                            <a:schemeClr val="dk1"/>
                          </a:solidFill>
                          <a:latin typeface="Calibri"/>
                          <a:ea typeface="Calibri"/>
                          <a:cs typeface="Calibri"/>
                          <a:sym typeface="Calibri"/>
                        </a:rPr>
                        <a:t>2:1 = £2024.46 (+VAT)</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rowSpan="5">
                  <a:txBody>
                    <a:bodyPr/>
                    <a:lstStyle/>
                    <a:p>
                      <a:pPr marL="0" lvl="0" indent="0" algn="ctr" rtl="0">
                        <a:spcBef>
                          <a:spcPts val="0"/>
                        </a:spcBef>
                        <a:spcAft>
                          <a:spcPts val="0"/>
                        </a:spcAft>
                        <a:buNone/>
                      </a:pPr>
                      <a:r>
                        <a:rPr lang="en-GB" sz="1000">
                          <a:solidFill>
                            <a:schemeClr val="dk1"/>
                          </a:solidFill>
                          <a:latin typeface="Calibri"/>
                          <a:ea typeface="Calibri"/>
                          <a:cs typeface="Calibri"/>
                          <a:sym typeface="Calibri"/>
                        </a:rPr>
                        <a:t>1:1 = £335.45 (+VAT)</a:t>
                      </a:r>
                      <a:endParaRPr sz="1000">
                        <a:solidFill>
                          <a:schemeClr val="dk1"/>
                        </a:solidFill>
                        <a:latin typeface="Calibri"/>
                        <a:ea typeface="Calibri"/>
                        <a:cs typeface="Calibri"/>
                        <a:sym typeface="Calibri"/>
                      </a:endParaRPr>
                    </a:p>
                    <a:p>
                      <a:pPr marL="0" lvl="0" indent="0" algn="ctr" rtl="0">
                        <a:spcBef>
                          <a:spcPts val="0"/>
                        </a:spcBef>
                        <a:spcAft>
                          <a:spcPts val="0"/>
                        </a:spcAft>
                        <a:buNone/>
                      </a:pPr>
                      <a:r>
                        <a:rPr lang="en-GB" sz="1000">
                          <a:solidFill>
                            <a:schemeClr val="dk1"/>
                          </a:solidFill>
                          <a:latin typeface="Calibri"/>
                          <a:ea typeface="Calibri"/>
                          <a:cs typeface="Calibri"/>
                          <a:sym typeface="Calibri"/>
                        </a:rPr>
                        <a:t>2:1 = £618.59 (+VAT)</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rowSpan="5">
                  <a:txBody>
                    <a:bodyPr/>
                    <a:lstStyle/>
                    <a:p>
                      <a:pPr marL="0" lvl="0" indent="0" algn="ctr" rtl="0">
                        <a:spcBef>
                          <a:spcPts val="0"/>
                        </a:spcBef>
                        <a:spcAft>
                          <a:spcPts val="0"/>
                        </a:spcAft>
                        <a:buNone/>
                      </a:pPr>
                      <a:r>
                        <a:rPr lang="en-GB" sz="1000">
                          <a:solidFill>
                            <a:schemeClr val="dk1"/>
                          </a:solidFill>
                          <a:latin typeface="Calibri"/>
                          <a:ea typeface="Calibri"/>
                          <a:cs typeface="Calibri"/>
                          <a:sym typeface="Calibri"/>
                        </a:rPr>
                        <a:t>1:1 = £183.97 (+VAT)</a:t>
                      </a:r>
                      <a:endParaRPr sz="1000">
                        <a:solidFill>
                          <a:schemeClr val="dk1"/>
                        </a:solidFill>
                        <a:latin typeface="Calibri"/>
                        <a:ea typeface="Calibri"/>
                        <a:cs typeface="Calibri"/>
                        <a:sym typeface="Calibri"/>
                      </a:endParaRPr>
                    </a:p>
                    <a:p>
                      <a:pPr marL="0" lvl="0" indent="0" algn="ctr" rtl="0">
                        <a:spcBef>
                          <a:spcPts val="0"/>
                        </a:spcBef>
                        <a:spcAft>
                          <a:spcPts val="0"/>
                        </a:spcAft>
                        <a:buNone/>
                      </a:pPr>
                      <a:r>
                        <a:rPr lang="en-GB" sz="1000">
                          <a:solidFill>
                            <a:schemeClr val="dk1"/>
                          </a:solidFill>
                          <a:latin typeface="Calibri"/>
                          <a:ea typeface="Calibri"/>
                          <a:cs typeface="Calibri"/>
                          <a:sym typeface="Calibri"/>
                        </a:rPr>
                        <a:t>2:1 = £337.41 (+VAT)</a:t>
                      </a:r>
                      <a:endParaRPr sz="1000">
                        <a:solidFill>
                          <a:schemeClr val="dk1"/>
                        </a:solidFill>
                        <a:latin typeface="Calibri"/>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49416">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649416">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649416">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649416">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pic>
        <p:nvPicPr>
          <p:cNvPr id="2" name="Google Shape;88;p13">
            <a:extLst>
              <a:ext uri="{FF2B5EF4-FFF2-40B4-BE49-F238E27FC236}">
                <a16:creationId xmlns:a16="http://schemas.microsoft.com/office/drawing/2014/main" id="{34A8B30D-F9E1-AADC-F708-F13E340C3421}"/>
              </a:ext>
            </a:extLst>
          </p:cNvPr>
          <p:cNvPicPr preferRelativeResize="0"/>
          <p:nvPr/>
        </p:nvPicPr>
        <p:blipFill>
          <a:blip r:embed="rId3">
            <a:alphaModFix/>
          </a:blip>
          <a:stretch>
            <a:fillRect/>
          </a:stretch>
        </p:blipFill>
        <p:spPr>
          <a:xfrm>
            <a:off x="619714" y="3225134"/>
            <a:ext cx="2920463" cy="993589"/>
          </a:xfrm>
          <a:prstGeom prst="rect">
            <a:avLst/>
          </a:prstGeom>
          <a:noFill/>
          <a:ln>
            <a:noFill/>
          </a:ln>
        </p:spPr>
      </p:pic>
      <p:graphicFrame>
        <p:nvGraphicFramePr>
          <p:cNvPr id="3" name="Table 5">
            <a:extLst>
              <a:ext uri="{FF2B5EF4-FFF2-40B4-BE49-F238E27FC236}">
                <a16:creationId xmlns:a16="http://schemas.microsoft.com/office/drawing/2014/main" id="{92998819-8698-ECC2-916C-642C7B0F8830}"/>
              </a:ext>
            </a:extLst>
          </p:cNvPr>
          <p:cNvGraphicFramePr>
            <a:graphicFrameLocks noGrp="1"/>
          </p:cNvGraphicFramePr>
          <p:nvPr>
            <p:ph idx="1"/>
            <p:extLst>
              <p:ext uri="{D42A27DB-BD31-4B8C-83A1-F6EECF244321}">
                <p14:modId xmlns:p14="http://schemas.microsoft.com/office/powerpoint/2010/main" val="3185377921"/>
              </p:ext>
            </p:extLst>
          </p:nvPr>
        </p:nvGraphicFramePr>
        <p:xfrm>
          <a:off x="336908" y="5061016"/>
          <a:ext cx="2498759" cy="793565"/>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97325">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53178">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November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11055"/>
            <a:ext cx="3553754" cy="887022"/>
          </a:xfrm>
        </p:spPr>
        <p:txBody>
          <a:bodyPr>
            <a:noAutofit/>
          </a:bodyPr>
          <a:lstStyle/>
          <a:p>
            <a:pPr algn="ctr"/>
            <a:r>
              <a:rPr lang="en-GB" sz="2800"/>
              <a:t>Phoenix Alternative Provision</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nvPr>
        </p:nvGraphicFramePr>
        <p:xfrm>
          <a:off x="4352962" y="201613"/>
          <a:ext cx="3820713" cy="1295400"/>
        </p:xfrm>
        <a:graphic>
          <a:graphicData uri="http://schemas.openxmlformats.org/drawingml/2006/table">
            <a:tbl>
              <a:tblPr firstRow="1" bandRow="1">
                <a:tableStyleId>{5C22544A-7EE6-4342-B048-85BDC9FD1C3A}</a:tableStyleId>
              </a:tblPr>
              <a:tblGrid>
                <a:gridCol w="860485">
                  <a:extLst>
                    <a:ext uri="{9D8B030D-6E8A-4147-A177-3AD203B41FA5}">
                      <a16:colId xmlns:a16="http://schemas.microsoft.com/office/drawing/2014/main" val="1563159406"/>
                    </a:ext>
                  </a:extLst>
                </a:gridCol>
                <a:gridCol w="2960228">
                  <a:extLst>
                    <a:ext uri="{9D8B030D-6E8A-4147-A177-3AD203B41FA5}">
                      <a16:colId xmlns:a16="http://schemas.microsoft.com/office/drawing/2014/main" val="2725776989"/>
                    </a:ext>
                  </a:extLst>
                </a:gridCol>
              </a:tblGrid>
              <a:tr h="231096">
                <a:tc>
                  <a:txBody>
                    <a:bodyPr/>
                    <a:lstStyle/>
                    <a:p>
                      <a:r>
                        <a:rPr lang="en-GB" sz="11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i="0">
                          <a:solidFill>
                            <a:schemeClr val="tx1"/>
                          </a:solidFill>
                        </a:rPr>
                        <a:t>Moors Farm, </a:t>
                      </a:r>
                      <a:r>
                        <a:rPr lang="en-GB" sz="1100" b="0" i="0" err="1">
                          <a:solidFill>
                            <a:schemeClr val="tx1"/>
                          </a:solidFill>
                        </a:rPr>
                        <a:t>Coulman</a:t>
                      </a:r>
                      <a:r>
                        <a:rPr lang="en-GB" sz="1100" b="0" i="0">
                          <a:solidFill>
                            <a:schemeClr val="tx1"/>
                          </a:solidFill>
                        </a:rPr>
                        <a:t> Road, Thorne DN8 5EU</a:t>
                      </a:r>
                      <a:endPar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1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a:t>01405 516024 </a:t>
                      </a:r>
                      <a:endPar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1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Leann </a:t>
                      </a:r>
                      <a:r>
                        <a:rPr lang="en-GB" sz="1100" b="0" i="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Gutteridge</a:t>
                      </a:r>
                      <a:endPar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0">
                <a:tc>
                  <a:txBody>
                    <a:bodyPr/>
                    <a:lstStyle/>
                    <a:p>
                      <a:r>
                        <a:rPr lang="en-GB" sz="11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i="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office@kbeducation.co.uk</a:t>
                      </a:r>
                      <a:endPar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1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100" b="0" i="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www.kbeducation.co.uk</a:t>
                      </a:r>
                      <a:r>
                        <a:rPr lang="en-GB" sz="1100" b="0" i="0" u="sng">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1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36172926"/>
              </p:ext>
            </p:extLst>
          </p:nvPr>
        </p:nvGraphicFramePr>
        <p:xfrm>
          <a:off x="209726" y="1759391"/>
          <a:ext cx="11627140" cy="3177540"/>
        </p:xfrm>
        <a:graphic>
          <a:graphicData uri="http://schemas.openxmlformats.org/drawingml/2006/table">
            <a:tbl>
              <a:tblPr firstRow="1" bandRow="1">
                <a:tableStyleId>{5C22544A-7EE6-4342-B048-85BDC9FD1C3A}</a:tableStyleId>
              </a:tblPr>
              <a:tblGrid>
                <a:gridCol w="4924249">
                  <a:extLst>
                    <a:ext uri="{9D8B030D-6E8A-4147-A177-3AD203B41FA5}">
                      <a16:colId xmlns:a16="http://schemas.microsoft.com/office/drawing/2014/main" val="296554612"/>
                    </a:ext>
                  </a:extLst>
                </a:gridCol>
                <a:gridCol w="6702891">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50" i="0" kern="1200">
                          <a:solidFill>
                            <a:schemeClr val="dk1"/>
                          </a:solidFill>
                          <a:effectLst/>
                          <a:latin typeface="+mn-lt"/>
                          <a:ea typeface="+mn-ea"/>
                          <a:cs typeface="+mn-cs"/>
                        </a:rPr>
                        <a:t>W</a:t>
                      </a:r>
                      <a:r>
                        <a:rPr lang="en-GB" sz="1050"/>
                        <a:t>ith the whole-child at our heart, their unique needs in clear focus, and their success as our driving force, our genuinely bespoke approach has the power to unlock learning and transform lives. Care, compassion and commitment are in our DNA. Through collaboration, deep understanding and hands on experience our team of SEND and SEMH professionals create and lead fully personalised achievement plans with exceptional success. Across diverse educational, emotional and mental health needs we nurture and empower children, support their families, guide their schools and navigate the care and education system to create effective learning landscapes that establish strong foundations for happy, fulfilling lives.</a:t>
                      </a:r>
                    </a:p>
                    <a:p>
                      <a:endParaRPr lang="en-GB" sz="105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i="0" kern="1200">
                          <a:solidFill>
                            <a:schemeClr val="dk1"/>
                          </a:solidFill>
                          <a:effectLst/>
                          <a:latin typeface="+mn-lt"/>
                          <a:ea typeface="+mn-ea"/>
                          <a:cs typeface="+mn-cs"/>
                        </a:rPr>
                        <a:t>W</a:t>
                      </a:r>
                      <a:r>
                        <a:rPr lang="en-GB" sz="1050"/>
                        <a:t>e offer a range of assessments at Phoenix to identify any issues that may be impacting on a child’s emotional well-being and therefore their ability to engage in education. All children who attend Phoenix are offered cognitive screeners to assess cognitive functions, such as memory , so that our curriculum can be tailored to meet their individual needs. We also offer a range of clinical assessments, including baseline and end of placement assessments, psychometric assessments and direct observations to identify the child’s strengths, difficulties and overall emotional well-being.</a:t>
                      </a:r>
                    </a:p>
                    <a:p>
                      <a:endParaRPr lang="en-GB" sz="105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50" i="0" kern="1200">
                          <a:solidFill>
                            <a:schemeClr val="dk1"/>
                          </a:solidFill>
                          <a:effectLst/>
                          <a:latin typeface="+mn-lt"/>
                          <a:ea typeface="+mn-ea"/>
                          <a:cs typeface="+mn-cs"/>
                        </a:rPr>
                        <a:t>P</a:t>
                      </a:r>
                      <a:r>
                        <a:rPr lang="en-GB" sz="1050"/>
                        <a:t>hoenix AP is a therapeutic provision offering a range of psychological interventions to support children and young people.</a:t>
                      </a:r>
                      <a:endParaRPr lang="en-GB" sz="105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a:t>We recognise that AP provisions and providers are part of the wider educational ecosystem that safeguards and supports pupils. Strong relationships and effective partnerships are crucial components of AP quality. Establishing strong relationships with parents and carers helps support them and leads to improvements in pupil attendance and engagement, behaviour, learning and attainment. </a:t>
                      </a:r>
                    </a:p>
                    <a:p>
                      <a:endParaRPr lang="en-GB" sz="105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3A077419-CD05-365A-F406-3542A7C45BD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27670" y="271622"/>
            <a:ext cx="2175213" cy="1360603"/>
          </a:xfrm>
          <a:prstGeom prst="rect">
            <a:avLst/>
          </a:prstGeom>
          <a:noFill/>
        </p:spPr>
      </p:pic>
      <p:sp>
        <p:nvSpPr>
          <p:cNvPr id="7" name="Action Button: Go Home 6">
            <a:hlinkClick r:id="rId5" action="ppaction://hlinksldjump" highlightClick="1"/>
            <a:extLst>
              <a:ext uri="{FF2B5EF4-FFF2-40B4-BE49-F238E27FC236}">
                <a16:creationId xmlns:a16="http://schemas.microsoft.com/office/drawing/2014/main" id="{9ACD5401-34B8-1A5A-FF59-A9B1E382C3B7}"/>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69477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KS2-4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nvGraphicFramePr>
        <p:xfrm>
          <a:off x="4423145" y="396907"/>
          <a:ext cx="7113009" cy="5799512"/>
        </p:xfrm>
        <a:graphic>
          <a:graphicData uri="http://schemas.openxmlformats.org/drawingml/2006/table">
            <a:tbl>
              <a:tblPr firstRow="1" firstCol="1" bandRow="1">
                <a:tableStyleId>{5C22544A-7EE6-4342-B048-85BDC9FD1C3A}</a:tableStyleId>
              </a:tblPr>
              <a:tblGrid>
                <a:gridCol w="1020725">
                  <a:extLst>
                    <a:ext uri="{9D8B030D-6E8A-4147-A177-3AD203B41FA5}">
                      <a16:colId xmlns:a16="http://schemas.microsoft.com/office/drawing/2014/main" val="2322091402"/>
                    </a:ext>
                  </a:extLst>
                </a:gridCol>
                <a:gridCol w="2644942">
                  <a:extLst>
                    <a:ext uri="{9D8B030D-6E8A-4147-A177-3AD203B41FA5}">
                      <a16:colId xmlns:a16="http://schemas.microsoft.com/office/drawing/2014/main" val="101660423"/>
                    </a:ext>
                  </a:extLst>
                </a:gridCol>
                <a:gridCol w="1149114">
                  <a:extLst>
                    <a:ext uri="{9D8B030D-6E8A-4147-A177-3AD203B41FA5}">
                      <a16:colId xmlns:a16="http://schemas.microsoft.com/office/drawing/2014/main" val="4075379119"/>
                    </a:ext>
                  </a:extLst>
                </a:gridCol>
                <a:gridCol w="1149114">
                  <a:extLst>
                    <a:ext uri="{9D8B030D-6E8A-4147-A177-3AD203B41FA5}">
                      <a16:colId xmlns:a16="http://schemas.microsoft.com/office/drawing/2014/main" val="156711862"/>
                    </a:ext>
                  </a:extLst>
                </a:gridCol>
                <a:gridCol w="1149114">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922216">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Outdoor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 of participation in Adventure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Triangle Training</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Fire Safety</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Outdoor cooking skills</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Bushcraft – understanding the natural world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Calibri" panose="020F0502020204030204" pitchFamily="34" charset="0"/>
                        </a:rPr>
                        <a:t>£300</a:t>
                      </a:r>
                      <a:endParaRPr lang="en-GB" sz="11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477593">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ART/DT</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 of participation in Creative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Calibri" panose="020F0502020204030204" pitchFamily="34" charset="0"/>
                        </a:rPr>
                        <a:t>£300</a:t>
                      </a:r>
                      <a:endParaRPr lang="en-GB" sz="11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542260">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SEMH</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Developing an understanding of ourselves – development of social, emotional, mental, emotional skills</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Who am I? understanding teen behaviour</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Anger management – processing our anger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Other</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Calibri" panose="020F0502020204030204" pitchFamily="34" charset="0"/>
                        </a:rPr>
                        <a:t>£300</a:t>
                      </a:r>
                      <a:endParaRPr lang="en-GB" sz="11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587592">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Cooking </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Basic cookery skills in the kitchen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Calibri" panose="020F0502020204030204" pitchFamily="34" charset="0"/>
                        </a:rPr>
                        <a:t>£300</a:t>
                      </a:r>
                      <a:endParaRPr lang="en-GB" sz="11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51051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Understanding the World</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Global Goals – understanding the world and our impact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Calibri" panose="020F0502020204030204" pitchFamily="34" charset="0"/>
                        </a:rPr>
                        <a:t>Certificate</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Calibri" panose="020F0502020204030204" pitchFamily="34" charset="0"/>
                        </a:rPr>
                        <a:t>£300</a:t>
                      </a:r>
                      <a:endParaRPr lang="en-GB" sz="11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1115736">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Preparation for Adulthood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Primary First Aid</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Secondary First Aid</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Essential First Aid</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Manual handling</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COSHH Awareness</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Fire awareness in the workplace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2 Health and Safety</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2 HACCP</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ASDAN – dependent on individual interests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ASDAN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First Aid Schools</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First Aid Schools</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CPD Group</a:t>
                      </a:r>
                    </a:p>
                    <a:p>
                      <a:pPr algn="ctr">
                        <a:lnSpc>
                          <a:spcPct val="100000"/>
                        </a:lnSpc>
                        <a:spcBef>
                          <a:spcPts val="0"/>
                        </a:spcBef>
                        <a:spcAft>
                          <a:spcPts val="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ASDAN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GB" sz="1100">
                          <a:solidFill>
                            <a:schemeClr val="tx1"/>
                          </a:solidFill>
                          <a:effectLst/>
                          <a:latin typeface="Calibri" panose="020F0502020204030204" pitchFamily="34" charset="0"/>
                          <a:cs typeface="Times New Roman" panose="02020603050405020304" pitchFamily="18" charset="0"/>
                        </a:rPr>
                        <a:t>£300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2264684"/>
                  </a:ext>
                </a:extLst>
              </a:tr>
            </a:tbl>
          </a:graphicData>
        </a:graphic>
      </p:graphicFrame>
      <p:pic>
        <p:nvPicPr>
          <p:cNvPr id="2" name="Picture 1">
            <a:extLst>
              <a:ext uri="{FF2B5EF4-FFF2-40B4-BE49-F238E27FC236}">
                <a16:creationId xmlns:a16="http://schemas.microsoft.com/office/drawing/2014/main" id="{B07E1B68-0E22-A7C1-121D-ACA1300AE5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169" y="3008165"/>
            <a:ext cx="2175213" cy="1360603"/>
          </a:xfrm>
          <a:prstGeom prst="rect">
            <a:avLst/>
          </a:prstGeom>
          <a:noFill/>
        </p:spPr>
      </p:pic>
      <p:graphicFrame>
        <p:nvGraphicFramePr>
          <p:cNvPr id="3" name="Table 5">
            <a:extLst>
              <a:ext uri="{FF2B5EF4-FFF2-40B4-BE49-F238E27FC236}">
                <a16:creationId xmlns:a16="http://schemas.microsoft.com/office/drawing/2014/main" id="{E923321B-C6A4-68A8-96D0-B9F59C2304D9}"/>
              </a:ext>
            </a:extLst>
          </p:cNvPr>
          <p:cNvGraphicFramePr>
            <a:graphicFrameLocks noGrp="1"/>
          </p:cNvGraphicFramePr>
          <p:nvPr>
            <p:ph idx="1"/>
            <p:extLst>
              <p:ext uri="{D42A27DB-BD31-4B8C-83A1-F6EECF244321}">
                <p14:modId xmlns:p14="http://schemas.microsoft.com/office/powerpoint/2010/main" val="2647331981"/>
              </p:ext>
            </p:extLst>
          </p:nvPr>
        </p:nvGraphicFramePr>
        <p:xfrm>
          <a:off x="336908" y="5061017"/>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pPr lvl="0">
                        <a:buNone/>
                      </a:pPr>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October 2025</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40536688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89702" y="311055"/>
            <a:ext cx="3553754" cy="707462"/>
          </a:xfrm>
        </p:spPr>
        <p:txBody>
          <a:bodyPr>
            <a:normAutofit fontScale="90000"/>
          </a:bodyPr>
          <a:lstStyle/>
          <a:p>
            <a:pPr algn="ctr"/>
            <a:r>
              <a:rPr lang="en-GB"/>
              <a:t>The Prince’s Trust</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435586337"/>
              </p:ext>
            </p:extLst>
          </p:nvPr>
        </p:nvGraphicFramePr>
        <p:xfrm>
          <a:off x="4374407" y="271622"/>
          <a:ext cx="3799267" cy="1371600"/>
        </p:xfrm>
        <a:graphic>
          <a:graphicData uri="http://schemas.openxmlformats.org/drawingml/2006/table">
            <a:tbl>
              <a:tblPr firstRow="1" bandRow="1">
                <a:tableStyleId>{5C22544A-7EE6-4342-B048-85BDC9FD1C3A}</a:tableStyleId>
              </a:tblPr>
              <a:tblGrid>
                <a:gridCol w="855655">
                  <a:extLst>
                    <a:ext uri="{9D8B030D-6E8A-4147-A177-3AD203B41FA5}">
                      <a16:colId xmlns:a16="http://schemas.microsoft.com/office/drawing/2014/main" val="1563159406"/>
                    </a:ext>
                  </a:extLst>
                </a:gridCol>
                <a:gridCol w="2943612">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kern="1200">
                          <a:solidFill>
                            <a:schemeClr val="tx1"/>
                          </a:solidFill>
                          <a:effectLst/>
                          <a:latin typeface="+mn-lt"/>
                          <a:ea typeface="+mn-ea"/>
                          <a:cs typeface="+mn-cs"/>
                        </a:rPr>
                        <a:t>Airedale house, Albion St, Leeds, LS1 5AW</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kern="1200">
                          <a:solidFill>
                            <a:schemeClr val="tx1"/>
                          </a:solidFill>
                          <a:effectLst/>
                          <a:latin typeface="+mn-lt"/>
                          <a:ea typeface="+mn-ea"/>
                          <a:cs typeface="+mn-cs"/>
                        </a:rPr>
                        <a:t>0800 842842</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kern="1200">
                          <a:solidFill>
                            <a:schemeClr val="tx1"/>
                          </a:solidFill>
                          <a:effectLst/>
                          <a:latin typeface="+mn-lt"/>
                          <a:ea typeface="+mn-ea"/>
                          <a:cs typeface="+mn-cs"/>
                        </a:rPr>
                        <a:t>Sarah Pearce</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kern="1200">
                          <a:solidFill>
                            <a:schemeClr val="tx1"/>
                          </a:solidFill>
                          <a:effectLst/>
                          <a:latin typeface="+mn-lt"/>
                          <a:ea typeface="+mn-ea"/>
                          <a:cs typeface="+mn-cs"/>
                          <a:hlinkClick r:id="rId2">
                            <a:extLst>
                              <a:ext uri="{A12FA001-AC4F-418D-AE19-62706E023703}">
                                <ahyp:hlinkClr xmlns:ahyp="http://schemas.microsoft.com/office/drawing/2018/hyperlinkcolor" val="tx"/>
                              </a:ext>
                            </a:extLst>
                          </a:hlinkClick>
                        </a:rPr>
                        <a:t>Sarah.pearce@princes-trust.org.uk</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kern="1200">
                          <a:solidFill>
                            <a:schemeClr val="tx1"/>
                          </a:solidFill>
                          <a:effectLst/>
                          <a:latin typeface="+mn-lt"/>
                          <a:ea typeface="+mn-ea"/>
                          <a:cs typeface="+mn-cs"/>
                          <a:hlinkClick r:id="rId3"/>
                        </a:rPr>
                        <a:t>www.princes-trust.org.uk</a:t>
                      </a:r>
                      <a:r>
                        <a:rPr lang="en-GB" sz="1200" b="0" kern="1200">
                          <a:solidFill>
                            <a:schemeClr val="tx1"/>
                          </a:solidFill>
                          <a:effectLst/>
                          <a:latin typeface="+mn-lt"/>
                          <a:ea typeface="+mn-ea"/>
                          <a:cs typeface="+mn-cs"/>
                        </a:rPr>
                        <a:t> </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313190471"/>
              </p:ext>
            </p:extLst>
          </p:nvPr>
        </p:nvGraphicFramePr>
        <p:xfrm>
          <a:off x="209726" y="1759391"/>
          <a:ext cx="11627140" cy="4617720"/>
        </p:xfrm>
        <a:graphic>
          <a:graphicData uri="http://schemas.openxmlformats.org/drawingml/2006/table">
            <a:tbl>
              <a:tblPr firstRow="1" bandRow="1">
                <a:tableStyleId>{5C22544A-7EE6-4342-B048-85BDC9FD1C3A}</a:tableStyleId>
              </a:tblPr>
              <a:tblGrid>
                <a:gridCol w="7315199">
                  <a:extLst>
                    <a:ext uri="{9D8B030D-6E8A-4147-A177-3AD203B41FA5}">
                      <a16:colId xmlns:a16="http://schemas.microsoft.com/office/drawing/2014/main" val="296554612"/>
                    </a:ext>
                  </a:extLst>
                </a:gridCol>
                <a:gridCol w="4311941">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50" kern="1200">
                          <a:solidFill>
                            <a:schemeClr val="dk1"/>
                          </a:solidFill>
                          <a:effectLst/>
                          <a:latin typeface="+mn-lt"/>
                          <a:ea typeface="+mn-ea"/>
                          <a:cs typeface="+mn-cs"/>
                        </a:rPr>
                        <a:t>The Achieve programme is run as a club in secondary schools and alternative education settings across the UK. We believe that every young person should have the opportunity to fulfil their potential. The Achieve team exists to support you and your organisation. We can work together to ensure your students achieve things that they can be proud of.  Behind every individual success story is a dynamic support team.</a:t>
                      </a:r>
                    </a:p>
                    <a:p>
                      <a:r>
                        <a:rPr lang="en-GB" sz="1050" kern="1200">
                          <a:solidFill>
                            <a:schemeClr val="dk1"/>
                          </a:solidFill>
                          <a:effectLst/>
                          <a:latin typeface="+mn-lt"/>
                          <a:ea typeface="+mn-ea"/>
                          <a:cs typeface="+mn-cs"/>
                        </a:rPr>
                        <a:t>What's involved?  Young people can get involved in activities such as: </a:t>
                      </a:r>
                    </a:p>
                    <a:p>
                      <a:r>
                        <a:rPr lang="en-GB" sz="1050" kern="1200">
                          <a:solidFill>
                            <a:schemeClr val="dk1"/>
                          </a:solidFill>
                          <a:effectLst/>
                          <a:latin typeface="+mn-lt"/>
                          <a:ea typeface="+mn-ea"/>
                          <a:cs typeface="+mn-cs"/>
                        </a:rPr>
                        <a:t>•	Personal development and employability - young people will gain a recognised Prince's Trust qualification</a:t>
                      </a:r>
                    </a:p>
                    <a:p>
                      <a:r>
                        <a:rPr lang="en-GB" sz="1050" kern="1200">
                          <a:solidFill>
                            <a:schemeClr val="dk1"/>
                          </a:solidFill>
                          <a:effectLst/>
                          <a:latin typeface="+mn-lt"/>
                          <a:ea typeface="+mn-ea"/>
                          <a:cs typeface="+mn-cs"/>
                        </a:rPr>
                        <a:t>•	Life skills - through engaging activities, topics such as resilience, breaking habits, health and wellbeing and employability will be explored</a:t>
                      </a:r>
                    </a:p>
                    <a:p>
                      <a:r>
                        <a:rPr lang="en-GB" sz="1050" kern="1200">
                          <a:solidFill>
                            <a:schemeClr val="dk1"/>
                          </a:solidFill>
                          <a:effectLst/>
                          <a:latin typeface="+mn-lt"/>
                          <a:ea typeface="+mn-ea"/>
                          <a:cs typeface="+mn-cs"/>
                        </a:rPr>
                        <a:t>•	Community projects - to develop their team-working skills and allow them a chance to discover new talents</a:t>
                      </a:r>
                    </a:p>
                    <a:p>
                      <a:r>
                        <a:rPr lang="en-GB" sz="1050" kern="1200">
                          <a:solidFill>
                            <a:schemeClr val="dk1"/>
                          </a:solidFill>
                          <a:effectLst/>
                          <a:latin typeface="+mn-lt"/>
                          <a:ea typeface="+mn-ea"/>
                          <a:cs typeface="+mn-cs"/>
                        </a:rPr>
                        <a:t>•	Literacy, language and numeracy - to gain essential skills to succeed in daily tasks such as money management </a:t>
                      </a:r>
                    </a:p>
                    <a:p>
                      <a:r>
                        <a:rPr lang="en-GB" sz="1050" kern="1200">
                          <a:solidFill>
                            <a:schemeClr val="dk1"/>
                          </a:solidFill>
                          <a:effectLst/>
                          <a:latin typeface="+mn-lt"/>
                          <a:ea typeface="+mn-ea"/>
                          <a:cs typeface="+mn-cs"/>
                        </a:rPr>
                        <a:t>•	Enterprise and the world of work - young people can experience what it takes to run a business and think about their career options </a:t>
                      </a:r>
                      <a:endParaRPr lang="en-GB" sz="1050" kern="120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kern="1200">
                          <a:solidFill>
                            <a:schemeClr val="dk1"/>
                          </a:solidFill>
                          <a:effectLst/>
                          <a:latin typeface="+mn-lt"/>
                          <a:ea typeface="+mn-ea"/>
                          <a:cs typeface="+mn-cs"/>
                        </a:rPr>
                        <a:t>Since 1998, we've been delivering education programmes across the UK so we have a wealth of knowledge and experience in this field. Once you sign up, you'll be introduced to a friendly Prince's Trust Programme Executive who will become your coach for the Achieve programme. They'll provide you with in-depth training, support you to develop a programme tailored to your pupils' needs, check-in with you regularly to make sure you're getting on OK and be on hand in case you have any questions.</a:t>
                      </a:r>
                      <a:endParaRPr lang="en-GB" sz="105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050" kern="1200">
                          <a:solidFill>
                            <a:schemeClr val="dk1"/>
                          </a:solidFill>
                          <a:effectLst/>
                          <a:latin typeface="+mn-lt"/>
                          <a:ea typeface="+mn-ea"/>
                          <a:cs typeface="+mn-cs"/>
                        </a:rPr>
                        <a:t>Our curriculum offers a wide range of practical and relevant subjects to pick and choose from, so you can tailor the programme to your students' needs and interests. Clubs can be run for the same group of young people over two or three years, or over as a little as six weeks - depending on what is right for you and your group. Students are empowered to take ownership of their work and be accountable for their own successes. The programme is customisable and youth-led; providing a supportive environment for them to fulfil their potential. Booster activities - Through our network of partners, the Achieve programme can provide your group with exclusive opportunities for skill development. These enrichment activities provide young people with unique opportunities to develop vital life skills, discover new interests and learn about the world of work. In addition, these special opportunities can help you to achieve you broaden your STEM offer to young people as activities can include interactive workshops on topics such as robotics, coding, app design and science experiments. High quality resources - Our online Learning Hub hosts a suite of high-quality session plans and resources, which will act as a self-help guide through the curriculum. We've also included some handy hints on how to embed literacy, language and numeracy and STEM activities through the programme.</a:t>
                      </a: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1" kern="1200">
                          <a:solidFill>
                            <a:schemeClr val="dk1"/>
                          </a:solidFill>
                          <a:effectLst/>
                          <a:latin typeface="+mn-lt"/>
                          <a:ea typeface="+mn-ea"/>
                          <a:cs typeface="+mn-cs"/>
                        </a:rPr>
                        <a:t>Young people increase their aspirations and confidence, as well as life skills, throughout Achieve with increased attendance and attainment. Young people also have the opportunity to gain a Prince's Trust qualification in Personal Development and Employability Skills at Entry Level 3, Level 1 or Level 2 and at four different sizes.</a:t>
                      </a:r>
                      <a:endParaRPr lang="en-GB" sz="105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323C42DD-1C09-DDED-A691-4EB15F1359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79559" y="194177"/>
            <a:ext cx="1374090" cy="1374090"/>
          </a:xfrm>
          <a:prstGeom prst="rect">
            <a:avLst/>
          </a:prstGeom>
        </p:spPr>
      </p:pic>
      <p:sp>
        <p:nvSpPr>
          <p:cNvPr id="8" name="Action Button: Go Home 7">
            <a:hlinkClick r:id="rId5" action="ppaction://hlinksldjump" highlightClick="1"/>
            <a:extLst>
              <a:ext uri="{FF2B5EF4-FFF2-40B4-BE49-F238E27FC236}">
                <a16:creationId xmlns:a16="http://schemas.microsoft.com/office/drawing/2014/main" id="{8B527B35-6F1D-4BAF-06E3-9CF3B93553C7}"/>
              </a:ext>
            </a:extLst>
          </p:cNvPr>
          <p:cNvSpPr/>
          <p:nvPr/>
        </p:nvSpPr>
        <p:spPr>
          <a:xfrm>
            <a:off x="209726" y="11288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255746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799778291"/>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4 and 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710203172"/>
              </p:ext>
            </p:extLst>
          </p:nvPr>
        </p:nvGraphicFramePr>
        <p:xfrm>
          <a:off x="4211272" y="187357"/>
          <a:ext cx="7424258" cy="3552997"/>
        </p:xfrm>
        <a:graphic>
          <a:graphicData uri="http://schemas.openxmlformats.org/drawingml/2006/table">
            <a:tbl>
              <a:tblPr firstRow="1" firstCol="1" bandRow="1">
                <a:tableStyleId>{5C22544A-7EE6-4342-B048-85BDC9FD1C3A}</a:tableStyleId>
              </a:tblPr>
              <a:tblGrid>
                <a:gridCol w="1082181">
                  <a:extLst>
                    <a:ext uri="{9D8B030D-6E8A-4147-A177-3AD203B41FA5}">
                      <a16:colId xmlns:a16="http://schemas.microsoft.com/office/drawing/2014/main" val="2322091402"/>
                    </a:ext>
                  </a:extLst>
                </a:gridCol>
                <a:gridCol w="2348918">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Learner</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 and Employability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Princes Trust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EL3 / L1 / L2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 and Employability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Cert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EL3 / L1 / L2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£45</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 and Employability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EL3 / L1 / L2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£95</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bl>
          </a:graphicData>
        </a:graphic>
      </p:graphicFrame>
      <p:pic>
        <p:nvPicPr>
          <p:cNvPr id="2" name="Picture 1">
            <a:extLst>
              <a:ext uri="{FF2B5EF4-FFF2-40B4-BE49-F238E27FC236}">
                <a16:creationId xmlns:a16="http://schemas.microsoft.com/office/drawing/2014/main" id="{6DF3E911-59DB-E8CB-2A14-7884F4B125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77" y="2751424"/>
            <a:ext cx="1785620" cy="1785620"/>
          </a:xfrm>
          <a:prstGeom prst="rect">
            <a:avLst/>
          </a:prstGeom>
        </p:spPr>
      </p:pic>
    </p:spTree>
    <p:extLst>
      <p:ext uri="{BB962C8B-B14F-4D97-AF65-F5344CB8AC3E}">
        <p14:creationId xmlns:p14="http://schemas.microsoft.com/office/powerpoint/2010/main" val="20825521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657078" y="311055"/>
            <a:ext cx="3553754" cy="707462"/>
          </a:xfrm>
        </p:spPr>
        <p:txBody>
          <a:bodyPr>
            <a:normAutofit fontScale="90000"/>
          </a:bodyPr>
          <a:lstStyle/>
          <a:p>
            <a:pPr algn="ctr"/>
            <a:r>
              <a:rPr lang="en-GB"/>
              <a:t>Principal Teachers Hub</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901586529"/>
              </p:ext>
            </p:extLst>
          </p:nvPr>
        </p:nvGraphicFramePr>
        <p:xfrm>
          <a:off x="4374408" y="205963"/>
          <a:ext cx="3687412" cy="1480058"/>
        </p:xfrm>
        <a:graphic>
          <a:graphicData uri="http://schemas.openxmlformats.org/drawingml/2006/table">
            <a:tbl>
              <a:tblPr firstRow="1" bandRow="1">
                <a:tableStyleId>{5C22544A-7EE6-4342-B048-85BDC9FD1C3A}</a:tableStyleId>
              </a:tblPr>
              <a:tblGrid>
                <a:gridCol w="830463">
                  <a:extLst>
                    <a:ext uri="{9D8B030D-6E8A-4147-A177-3AD203B41FA5}">
                      <a16:colId xmlns:a16="http://schemas.microsoft.com/office/drawing/2014/main" val="1563159406"/>
                    </a:ext>
                  </a:extLst>
                </a:gridCol>
                <a:gridCol w="2856949">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 and 12 Bailey Court, Colburn Business Park, DL9 4QL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01748352100</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Emily Alderson</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yorkshire@principalteachers.co.uk</a:t>
                      </a: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www.principalteachers.co.uk</a:t>
                      </a: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559061453"/>
              </p:ext>
            </p:extLst>
          </p:nvPr>
        </p:nvGraphicFramePr>
        <p:xfrm>
          <a:off x="209726" y="1759391"/>
          <a:ext cx="11627140" cy="4598606"/>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9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900" kern="1200">
                          <a:solidFill>
                            <a:schemeClr val="dk1"/>
                          </a:solidFill>
                          <a:effectLst/>
                          <a:latin typeface="+mn-lt"/>
                          <a:ea typeface="+mn-ea"/>
                          <a:cs typeface="+mn-cs"/>
                        </a:rPr>
                        <a:t>"PT Hub is an alternative education provider that offer a specialist service, grounded in the Thrive approach, for disengaged primary and secondary aged pupils. We specialise in supporting children with SEMH and also cater for pupils with other SEND and medical needs.  We believe that the Thrive approach provides a personalised, progressive, trauma-sensitive approach to meeting the emotional and social needs of children and young people. It supports them in becoming more self-confident, skilled and adaptable. It also supports us to address any challenged, or challenging, behaviours providing a firm foundation for academic success.“</a:t>
                      </a:r>
                    </a:p>
                    <a:p>
                      <a:r>
                        <a:rPr lang="en-GB" sz="900" kern="1200">
                          <a:solidFill>
                            <a:schemeClr val="dk1"/>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9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900" kern="1200">
                          <a:solidFill>
                            <a:schemeClr val="dk1"/>
                          </a:solidFill>
                          <a:effectLst/>
                          <a:latin typeface="+mn-lt"/>
                          <a:ea typeface="+mn-ea"/>
                          <a:cs typeface="+mn-cs"/>
                        </a:rPr>
                        <a:t>"We pride ourselves in establishing a safe physical and social environment and on securing positive relationships between teachers and pupils, and between pupils and their peers. This is because we believe that the culture, ethos and environment of a setting influences the health and wellbeing of children and young people and their readiness to learn. Therefore, students with good health and wellbeing are likely to achieve better academically. Our teachers support students to become more confident about their learning and develop a ‘growth mindset’, so that they believe their abilities can be developed through hard work and perseverance, even when faced with challenges. This enables children and young people to set goals, manage stress and organise their school-work to achieve their potential.  Teachers are committed to providing good quality education that enables all young people to make good progress academically. Lessons and resources are carefully adapted to meet the needs of all students regardless of age or ability. Staff use a variety of teaching styles and resources to support learning. Through close liaison with family/carers and commissioners we provide bespoke 1:1 support for students, tailoring individual packages for each young person, taking into consideration their social and emotional needs. We provide regular reports on engagement and educational progress, and adapt provision to ensure that intervention plans, identify the needs and strategies which best suits their individual requirements."						</a:t>
                      </a:r>
                    </a:p>
                    <a:p>
                      <a:r>
                        <a:rPr lang="en-GB" sz="900" kern="1200">
                          <a:solidFill>
                            <a:schemeClr val="dk1"/>
                          </a:solidFill>
                          <a:effectLst/>
                          <a:latin typeface="+mn-lt"/>
                          <a:ea typeface="+mn-ea"/>
                          <a:cs typeface="+mn-cs"/>
                        </a:rPr>
                        <a:t>												</a:t>
                      </a:r>
                      <a:endParaRPr lang="en-GB"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9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900" kern="1200">
                          <a:solidFill>
                            <a:schemeClr val="dk1"/>
                          </a:solidFill>
                          <a:effectLst/>
                          <a:latin typeface="+mn-lt"/>
                          <a:ea typeface="+mn-ea"/>
                          <a:cs typeface="+mn-cs"/>
                        </a:rPr>
                        <a:t>"Principal Teachers Hub work with students who are at risk of exclusion, have been excluded, or are struggling with education. Admissions are made through a referral from schools, the Virtual School or can be made from parents directly who currently provide education from home.  We support students who are:</a:t>
                      </a:r>
                    </a:p>
                    <a:p>
                      <a:r>
                        <a:rPr lang="en-GB" sz="900" kern="1200">
                          <a:solidFill>
                            <a:schemeClr val="dk1"/>
                          </a:solidFill>
                          <a:effectLst/>
                          <a:latin typeface="+mn-lt"/>
                          <a:ea typeface="+mn-ea"/>
                          <a:cs typeface="+mn-cs"/>
                        </a:rPr>
                        <a:t>• already permanently excluded from school,</a:t>
                      </a:r>
                    </a:p>
                    <a:p>
                      <a:r>
                        <a:rPr lang="en-GB" sz="900" kern="1200">
                          <a:solidFill>
                            <a:schemeClr val="dk1"/>
                          </a:solidFill>
                          <a:effectLst/>
                          <a:latin typeface="+mn-lt"/>
                          <a:ea typeface="+mn-ea"/>
                          <a:cs typeface="+mn-cs"/>
                        </a:rPr>
                        <a:t>• currently excluded from school on a fixed term basis,</a:t>
                      </a:r>
                    </a:p>
                    <a:p>
                      <a:r>
                        <a:rPr lang="en-GB" sz="900" kern="1200">
                          <a:solidFill>
                            <a:schemeClr val="dk1"/>
                          </a:solidFill>
                          <a:effectLst/>
                          <a:latin typeface="+mn-lt"/>
                          <a:ea typeface="+mn-ea"/>
                          <a:cs typeface="+mn-cs"/>
                        </a:rPr>
                        <a:t>• school refusers,</a:t>
                      </a:r>
                    </a:p>
                    <a:p>
                      <a:r>
                        <a:rPr lang="en-GB" sz="900" kern="1200">
                          <a:solidFill>
                            <a:schemeClr val="dk1"/>
                          </a:solidFill>
                          <a:effectLst/>
                          <a:latin typeface="+mn-lt"/>
                          <a:ea typeface="+mn-ea"/>
                          <a:cs typeface="+mn-cs"/>
                        </a:rPr>
                        <a:t>• young offenders,</a:t>
                      </a:r>
                    </a:p>
                    <a:p>
                      <a:r>
                        <a:rPr lang="en-GB" sz="900" kern="1200">
                          <a:solidFill>
                            <a:schemeClr val="dk1"/>
                          </a:solidFill>
                          <a:effectLst/>
                          <a:latin typeface="+mn-lt"/>
                          <a:ea typeface="+mn-ea"/>
                          <a:cs typeface="+mn-cs"/>
                        </a:rPr>
                        <a:t>• identified with emotional or behavioural difficulties, SEND, SEMH,</a:t>
                      </a:r>
                    </a:p>
                    <a:p>
                      <a:r>
                        <a:rPr lang="en-GB" sz="900" kern="1200">
                          <a:solidFill>
                            <a:schemeClr val="dk1"/>
                          </a:solidFill>
                          <a:effectLst/>
                          <a:latin typeface="+mn-lt"/>
                          <a:ea typeface="+mn-ea"/>
                          <a:cs typeface="+mn-cs"/>
                        </a:rPr>
                        <a:t>• have medical needs,</a:t>
                      </a:r>
                    </a:p>
                    <a:p>
                      <a:r>
                        <a:rPr lang="en-GB" sz="900" kern="1200">
                          <a:solidFill>
                            <a:schemeClr val="dk1"/>
                          </a:solidFill>
                          <a:effectLst/>
                          <a:latin typeface="+mn-lt"/>
                          <a:ea typeface="+mn-ea"/>
                          <a:cs typeface="+mn-cs"/>
                        </a:rPr>
                        <a:t>• generally disengaged from education.  </a:t>
                      </a:r>
                    </a:p>
                    <a:p>
                      <a:r>
                        <a:rPr lang="en-GB" sz="900" kern="1200">
                          <a:solidFill>
                            <a:schemeClr val="dk1"/>
                          </a:solidFill>
                          <a:effectLst/>
                          <a:latin typeface="+mn-lt"/>
                          <a:ea typeface="+mn-ea"/>
                          <a:cs typeface="+mn-cs"/>
                        </a:rPr>
                        <a:t>We are able to provide 1:1 teaching for students and offer online learning for students who are able to make academic progress but find accessing the conventional classroom setting challenging."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900" kern="1200">
                          <a:solidFill>
                            <a:schemeClr val="dk1"/>
                          </a:solidFill>
                          <a:effectLst/>
                          <a:latin typeface="+mn-lt"/>
                          <a:ea typeface="+mn-ea"/>
                          <a:cs typeface="+mn-cs"/>
                        </a:rPr>
                        <a:t>"Thrive approach provides a personalised, progressive, trauma-sensitive approach to meeting the emotional and social needs of children and young people.  Identify and support emotional and social needs in order to provide a firm foundation for academic success.</a:t>
                      </a:r>
                    </a:p>
                    <a:p>
                      <a:r>
                        <a:rPr lang="en-GB" sz="900" kern="1200">
                          <a:solidFill>
                            <a:schemeClr val="dk1"/>
                          </a:solidFill>
                          <a:effectLst/>
                          <a:latin typeface="+mn-lt"/>
                          <a:ea typeface="+mn-ea"/>
                          <a:cs typeface="+mn-cs"/>
                        </a:rPr>
                        <a:t>• 1:1 bespoke packages of education carefully matched to each individual students needs</a:t>
                      </a:r>
                    </a:p>
                    <a:p>
                      <a:r>
                        <a:rPr lang="en-GB" sz="900" kern="1200">
                          <a:solidFill>
                            <a:schemeClr val="dk1"/>
                          </a:solidFill>
                          <a:effectLst/>
                          <a:latin typeface="+mn-lt"/>
                          <a:ea typeface="+mn-ea"/>
                          <a:cs typeface="+mn-cs"/>
                        </a:rPr>
                        <a:t>• Flexible curriculum and timetables, designed to meet the requirements of a wide range of pupil needs.</a:t>
                      </a:r>
                    </a:p>
                    <a:p>
                      <a:r>
                        <a:rPr lang="en-GB" sz="900" kern="1200">
                          <a:solidFill>
                            <a:schemeClr val="dk1"/>
                          </a:solidFill>
                          <a:effectLst/>
                          <a:latin typeface="+mn-lt"/>
                          <a:ea typeface="+mn-ea"/>
                          <a:cs typeface="+mn-cs"/>
                        </a:rPr>
                        <a:t>• Principal Teachers Hub provides a high ratio of teacher to student in a small, quiet and well managed environment, allowing students settle quickly and feel safe.</a:t>
                      </a:r>
                    </a:p>
                    <a:p>
                      <a:r>
                        <a:rPr lang="en-GB" sz="900" kern="1200">
                          <a:solidFill>
                            <a:schemeClr val="dk1"/>
                          </a:solidFill>
                          <a:effectLst/>
                          <a:latin typeface="+mn-lt"/>
                          <a:ea typeface="+mn-ea"/>
                          <a:cs typeface="+mn-cs"/>
                        </a:rPr>
                        <a:t>• Principal Teachers Hub only use staff who are all highly skilled and experienced in working with children with SEMH, SEND and emotional or behavioural difficulties.</a:t>
                      </a:r>
                    </a:p>
                    <a:p>
                      <a:r>
                        <a:rPr lang="en-GB" sz="900" kern="1200">
                          <a:solidFill>
                            <a:schemeClr val="dk1"/>
                          </a:solidFill>
                          <a:effectLst/>
                          <a:latin typeface="+mn-lt"/>
                          <a:ea typeface="+mn-ea"/>
                          <a:cs typeface="+mn-cs"/>
                        </a:rPr>
                        <a:t>• Principal Teachers will attend a range of professional meetings to support collaborative working with multi-agencies. Staff have a good working knowledge of other agencies such as social care and CAMHS, which supports the assessment and reporting process.</a:t>
                      </a:r>
                    </a:p>
                    <a:p>
                      <a:r>
                        <a:rPr lang="en-GB" sz="900" kern="1200">
                          <a:solidFill>
                            <a:schemeClr val="dk1"/>
                          </a:solidFill>
                          <a:effectLst/>
                          <a:latin typeface="+mn-lt"/>
                          <a:ea typeface="+mn-ea"/>
                          <a:cs typeface="+mn-cs"/>
                        </a:rPr>
                        <a:t>• Strong qualifications offer including GCSE English and Mathematics, Functional Skills Reading, Writing, Speaking and Listening, Mathematics and ICT."					</a:t>
                      </a:r>
                    </a:p>
                    <a:p>
                      <a:r>
                        <a:rPr lang="en-GB" sz="900" kern="1200">
                          <a:solidFill>
                            <a:schemeClr val="dk1"/>
                          </a:solidFill>
                          <a:effectLst/>
                          <a:latin typeface="+mn-lt"/>
                          <a:ea typeface="+mn-ea"/>
                          <a:cs typeface="+mn-cs"/>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D6E644B4-8B5D-0862-E135-A4DF77BE5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0710" y="309732"/>
            <a:ext cx="3014345" cy="85788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A3E827E2-C33D-7F93-74E6-A24B121FF811}"/>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16745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717656647"/>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All Key stages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727535012"/>
              </p:ext>
            </p:extLst>
          </p:nvPr>
        </p:nvGraphicFramePr>
        <p:xfrm>
          <a:off x="4211272" y="187357"/>
          <a:ext cx="7424258" cy="5580996"/>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297857">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48179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1 /2 + 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0000"/>
                        </a:lnSpc>
                        <a:spcAft>
                          <a:spcPts val="0"/>
                        </a:spcAft>
                      </a:pPr>
                      <a:r>
                        <a:rPr lang="en-GB" sz="1200">
                          <a:solidFill>
                            <a:schemeClr val="tx1"/>
                          </a:solidFill>
                          <a:effectLst/>
                          <a:latin typeface="Calibri" panose="020F0502020204030204" pitchFamily="34" charset="0"/>
                          <a:cs typeface="Times New Roman" panose="02020603050405020304" pitchFamily="18" charset="0"/>
                        </a:rPr>
                        <a:t>£240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Functional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1 /2 + 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 Language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English Literature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6970966"/>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Mathematics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GCSE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1090648"/>
                  </a:ext>
                </a:extLst>
              </a:tr>
              <a:tr h="800224">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Home Cooking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BTEC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Edexcel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 + 2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C2B2EB18-E449-7B9E-E7E7-54D8DC63A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773" y="3335617"/>
            <a:ext cx="3014345" cy="857885"/>
          </a:xfrm>
          <a:prstGeom prst="rect">
            <a:avLst/>
          </a:prstGeom>
        </p:spPr>
      </p:pic>
      <p:graphicFrame>
        <p:nvGraphicFramePr>
          <p:cNvPr id="3" name="Table 5">
            <a:extLst>
              <a:ext uri="{FF2B5EF4-FFF2-40B4-BE49-F238E27FC236}">
                <a16:creationId xmlns:a16="http://schemas.microsoft.com/office/drawing/2014/main" id="{3507E292-BB50-AF8E-F208-69B8CC52D80F}"/>
              </a:ext>
            </a:extLst>
          </p:cNvPr>
          <p:cNvGraphicFramePr>
            <a:graphicFrameLocks noGrp="1"/>
          </p:cNvGraphicFramePr>
          <p:nvPr>
            <p:ph idx="1"/>
            <p:extLst>
              <p:ext uri="{D42A27DB-BD31-4B8C-83A1-F6EECF244321}">
                <p14:modId xmlns:p14="http://schemas.microsoft.com/office/powerpoint/2010/main" val="1138738373"/>
              </p:ext>
            </p:extLst>
          </p:nvPr>
        </p:nvGraphicFramePr>
        <p:xfrm>
          <a:off x="336908" y="5061016"/>
          <a:ext cx="2498759" cy="793565"/>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97325">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53178">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lnSpc>
                          <a:spcPct val="107000"/>
                        </a:lnSpc>
                        <a:spcAft>
                          <a:spcPts val="800"/>
                        </a:spcAft>
                        <a:buNone/>
                      </a:pPr>
                      <a:r>
                        <a:rPr lang="en-GB" sz="1100">
                          <a:solidFill>
                            <a:schemeClr val="tx1"/>
                          </a:solidFill>
                          <a:effectLst/>
                          <a:latin typeface="Calibri"/>
                          <a:ea typeface="Calibri"/>
                          <a:cs typeface="Times New Roman"/>
                        </a:rPr>
                        <a:t>In progress</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9124540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06691"/>
            <a:ext cx="3553754" cy="707462"/>
          </a:xfrm>
        </p:spPr>
        <p:txBody>
          <a:bodyPr>
            <a:normAutofit fontScale="90000"/>
          </a:bodyPr>
          <a:lstStyle/>
          <a:p>
            <a:pPr algn="ctr"/>
            <a:r>
              <a:rPr lang="en-GB"/>
              <a:t>Prospero Teaching</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71578689"/>
              </p:ext>
            </p:extLst>
          </p:nvPr>
        </p:nvGraphicFramePr>
        <p:xfrm>
          <a:off x="4374408" y="271622"/>
          <a:ext cx="3486076" cy="12192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Tuition Service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0113 887 2160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Holly Hardy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sng" strike="noStrike">
                          <a:solidFill>
                            <a:srgbClr val="0563C1"/>
                          </a:solidFill>
                          <a:effectLst/>
                          <a:latin typeface="Arial" panose="020B0604020202020204" pitchFamily="34" charset="0"/>
                          <a:hlinkClick r:id="rId2"/>
                        </a:rPr>
                        <a:t>hollyh@prosperoteaching.com</a:t>
                      </a:r>
                      <a:endParaRPr lang="en-GB" sz="10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GB" sz="1000" b="0" i="0" u="sng" strike="noStrike">
                          <a:solidFill>
                            <a:srgbClr val="0563C1"/>
                          </a:solidFill>
                          <a:effectLst/>
                          <a:latin typeface="Arial" panose="020B0604020202020204" pitchFamily="34" charset="0"/>
                          <a:hlinkClick r:id="rId3"/>
                        </a:rPr>
                        <a:t>https://www.prosperoteaching.com/</a:t>
                      </a:r>
                      <a:endParaRPr lang="en-GB" sz="1000" b="0" i="0" u="sng" strike="noStrike">
                        <a:solidFill>
                          <a:srgbClr val="0563C1"/>
                        </a:solidFill>
                        <a:effectLst/>
                        <a:latin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818889368"/>
              </p:ext>
            </p:extLst>
          </p:nvPr>
        </p:nvGraphicFramePr>
        <p:xfrm>
          <a:off x="209726" y="1784080"/>
          <a:ext cx="11627140" cy="3220403"/>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41663">
                <a:tc gridSpan="2">
                  <a:txBody>
                    <a:bodyPr/>
                    <a:lstStyle/>
                    <a:p>
                      <a:r>
                        <a:rPr lang="en-GB" sz="1200" b="1">
                          <a:solidFill>
                            <a:schemeClr val="tx1"/>
                          </a:solidFill>
                          <a:latin typeface="Arial" panose="020B0604020202020204" pitchFamily="34" charset="0"/>
                          <a:cs typeface="Arial" panose="020B0604020202020204" pitchFamily="34" charset="0"/>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a:solidFill>
                            <a:schemeClr val="tx1"/>
                          </a:solidFill>
                          <a:latin typeface="Arial" panose="020B0604020202020204" pitchFamily="34" charset="0"/>
                          <a:cs typeface="Arial" panose="020B0604020202020204" pitchFamily="34" charset="0"/>
                        </a:rPr>
                        <a:t>Children’s Education Services at Prospero Teaching delivers individual specialist education programmes of support. We work nationally with young people who are facing difficulty in accessing education. Our staff are high-calibre specialists who can support at primary and secondary levels, inclusive of SEND, who share our passion in promoting and supporting children’s education. All tutors and mentors are interviewed and vetted by Prospero Teaching.</a:t>
                      </a:r>
                    </a:p>
                    <a:p>
                      <a:endParaRPr lang="en-GB" sz="12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latin typeface="Arial" panose="020B0604020202020204" pitchFamily="34" charset="0"/>
                          <a:cs typeface="Arial" panose="020B0604020202020204" pitchFamily="34" charset="0"/>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rial" panose="020B0604020202020204" pitchFamily="34" charset="0"/>
                          <a:cs typeface="Arial" panose="020B0604020202020204" pitchFamily="34" charset="0"/>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a:solidFill>
                            <a:schemeClr val="tx1"/>
                          </a:solidFill>
                          <a:effectLst/>
                          <a:latin typeface="Arial" panose="020B0604020202020204" pitchFamily="34" charset="0"/>
                          <a:ea typeface="Calibri" panose="020F0502020204030204" pitchFamily="34" charset="0"/>
                          <a:cs typeface="Arial" panose="020B0604020202020204" pitchFamily="34" charset="0"/>
                        </a:rPr>
                        <a:t>Prospero offers high-quality Alternative Provision and supplementary tuition based on individual needs with a focus on boosting progress, confidence and independence. The purpose of our AP tuition is to help students return to specialist or mainstream education as soon as is practical. We deliver person-centred, bespoke education, ensuring that students have outstanding opportunities to reintegrate. The purpose of our supplementary tuition is to effectively aid pupil progression in academic and vocational subjects, in addition to their permanent education placement.</a:t>
                      </a:r>
                    </a:p>
                    <a:p>
                      <a:pPr>
                        <a:lnSpc>
                          <a:spcPct val="107000"/>
                        </a:lnSpc>
                        <a:spcAft>
                          <a:spcPts val="800"/>
                        </a:spcAft>
                      </a:pPr>
                      <a:endParaRPr lang="en-GB" sz="12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a:solidFill>
                            <a:schemeClr val="dk1"/>
                          </a:solidFill>
                          <a:effectLst/>
                          <a:latin typeface="Arial" panose="020B0604020202020204" pitchFamily="34" charset="0"/>
                          <a:ea typeface="+mn-ea"/>
                          <a:cs typeface="Arial" panose="020B0604020202020204" pitchFamily="34" charset="0"/>
                        </a:rPr>
                        <a:t>Successful reintegration to mainstream school; prevention of permanent exclusion; acquisition of GCSEs, A Levels or other qualifications; completion of short term accredited and non-accredited courses; lowered risk of NEET, progression to mainstream Post-16 provision; positive changes in students’ attitudes to learning, motivation, confidence and self-esteem; improved behaviour; improved relationships with family and wider community; attainment of vocational skills; improved attendance and punctuality; improved employability.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728A788D-7561-D711-5405-E4F1888AC17F}"/>
              </a:ext>
            </a:extLst>
          </p:cNvPr>
          <p:cNvPicPr>
            <a:picLocks noChangeAspect="1"/>
          </p:cNvPicPr>
          <p:nvPr/>
        </p:nvPicPr>
        <p:blipFill>
          <a:blip r:embed="rId4"/>
          <a:stretch>
            <a:fillRect/>
          </a:stretch>
        </p:blipFill>
        <p:spPr>
          <a:xfrm>
            <a:off x="9154970" y="271622"/>
            <a:ext cx="2156877" cy="920772"/>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DA24481D-2240-1321-B40F-FFBFAB55554B}"/>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23898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801178015"/>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pic>
        <p:nvPicPr>
          <p:cNvPr id="2" name="Picture 1">
            <a:extLst>
              <a:ext uri="{FF2B5EF4-FFF2-40B4-BE49-F238E27FC236}">
                <a16:creationId xmlns:a16="http://schemas.microsoft.com/office/drawing/2014/main" id="{870D80E2-1077-C129-B9D3-7ADE6B23336F}"/>
              </a:ext>
            </a:extLst>
          </p:cNvPr>
          <p:cNvPicPr>
            <a:picLocks noChangeAspect="1"/>
          </p:cNvPicPr>
          <p:nvPr/>
        </p:nvPicPr>
        <p:blipFill>
          <a:blip r:embed="rId2"/>
          <a:stretch>
            <a:fillRect/>
          </a:stretch>
        </p:blipFill>
        <p:spPr>
          <a:xfrm>
            <a:off x="556470" y="2706597"/>
            <a:ext cx="2156877" cy="920772"/>
          </a:xfrm>
          <a:prstGeom prst="rect">
            <a:avLst/>
          </a:prstGeom>
        </p:spPr>
      </p:pic>
      <p:graphicFrame>
        <p:nvGraphicFramePr>
          <p:cNvPr id="3" name="Table 5">
            <a:extLst>
              <a:ext uri="{FF2B5EF4-FFF2-40B4-BE49-F238E27FC236}">
                <a16:creationId xmlns:a16="http://schemas.microsoft.com/office/drawing/2014/main" id="{A4F558A1-29E0-9EC9-2A43-707D16420A68}"/>
              </a:ext>
            </a:extLst>
          </p:cNvPr>
          <p:cNvGraphicFramePr>
            <a:graphicFrameLocks noGrp="1"/>
          </p:cNvGraphicFramePr>
          <p:nvPr>
            <p:ph idx="1"/>
            <p:extLst>
              <p:ext uri="{D42A27DB-BD31-4B8C-83A1-F6EECF244321}">
                <p14:modId xmlns:p14="http://schemas.microsoft.com/office/powerpoint/2010/main" val="3580286032"/>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August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graphicFrame>
        <p:nvGraphicFramePr>
          <p:cNvPr id="6" name="Table 5">
            <a:extLst>
              <a:ext uri="{FF2B5EF4-FFF2-40B4-BE49-F238E27FC236}">
                <a16:creationId xmlns:a16="http://schemas.microsoft.com/office/drawing/2014/main" id="{D4DC0725-B09B-4C51-DB58-57E66FBEEF3D}"/>
              </a:ext>
            </a:extLst>
          </p:cNvPr>
          <p:cNvGraphicFramePr>
            <a:graphicFrameLocks noGrp="1"/>
          </p:cNvGraphicFramePr>
          <p:nvPr>
            <p:extLst>
              <p:ext uri="{D42A27DB-BD31-4B8C-83A1-F6EECF244321}">
                <p14:modId xmlns:p14="http://schemas.microsoft.com/office/powerpoint/2010/main" val="1617697569"/>
              </p:ext>
            </p:extLst>
          </p:nvPr>
        </p:nvGraphicFramePr>
        <p:xfrm>
          <a:off x="4211272" y="187357"/>
          <a:ext cx="7424258" cy="534098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349230542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Hour</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 subjects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Boost </a:t>
                      </a:r>
                      <a:r>
                        <a:rPr lang="en-US"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Programme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EYFS, primary and secondary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£56.38</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as an Additional Language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EAL </a:t>
                      </a:r>
                      <a:r>
                        <a:rPr lang="en-US"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Programme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Beginner through to advanced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£56.38</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SEMH Intervention</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EYFS, primary and secondary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£56.38</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and maths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Open Awards/ City &amp; Guilds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EL3, L1 and L2</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Maths = £169; English = £199</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 subjects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Exam Skills </a:t>
                      </a:r>
                      <a:r>
                        <a:rPr lang="en-US"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Programme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GCSE and A 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£56.38</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spTree>
    <p:extLst>
      <p:ext uri="{BB962C8B-B14F-4D97-AF65-F5344CB8AC3E}">
        <p14:creationId xmlns:p14="http://schemas.microsoft.com/office/powerpoint/2010/main" val="16582207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271622"/>
            <a:ext cx="4009850" cy="707462"/>
          </a:xfrm>
        </p:spPr>
        <p:txBody>
          <a:bodyPr>
            <a:normAutofit fontScale="90000"/>
          </a:bodyPr>
          <a:lstStyle/>
          <a:p>
            <a:r>
              <a:rPr lang="en-GB"/>
              <a:t>Protocol Tutoring</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634057759"/>
              </p:ext>
            </p:extLst>
          </p:nvPr>
        </p:nvGraphicFramePr>
        <p:xfrm>
          <a:off x="3933825" y="271622"/>
          <a:ext cx="3926659" cy="1358138"/>
        </p:xfrm>
        <a:graphic>
          <a:graphicData uri="http://schemas.openxmlformats.org/drawingml/2006/table">
            <a:tbl>
              <a:tblPr firstRow="1" bandRow="1">
                <a:tableStyleId>{5C22544A-7EE6-4342-B048-85BDC9FD1C3A}</a:tableStyleId>
              </a:tblPr>
              <a:tblGrid>
                <a:gridCol w="884345">
                  <a:extLst>
                    <a:ext uri="{9D8B030D-6E8A-4147-A177-3AD203B41FA5}">
                      <a16:colId xmlns:a16="http://schemas.microsoft.com/office/drawing/2014/main" val="1563159406"/>
                    </a:ext>
                  </a:extLst>
                </a:gridCol>
                <a:gridCol w="3042314">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Albion Court, Mezzanine 2, 5 Albion Place, Leeds, LS1 6JL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0113 246 8220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Peter Williamson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Branch-Leedssend@protocol-education.com</a:t>
                      </a: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www.protocol-education.com/</a:t>
                      </a: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953310990"/>
              </p:ext>
            </p:extLst>
          </p:nvPr>
        </p:nvGraphicFramePr>
        <p:xfrm>
          <a:off x="209726" y="1709724"/>
          <a:ext cx="11668330" cy="4301744"/>
        </p:xfrm>
        <a:graphic>
          <a:graphicData uri="http://schemas.openxmlformats.org/drawingml/2006/table">
            <a:tbl>
              <a:tblPr firstRow="1" bandRow="1">
                <a:tableStyleId>{5C22544A-7EE6-4342-B048-85BDC9FD1C3A}</a:tableStyleId>
              </a:tblPr>
              <a:tblGrid>
                <a:gridCol w="8943418">
                  <a:extLst>
                    <a:ext uri="{9D8B030D-6E8A-4147-A177-3AD203B41FA5}">
                      <a16:colId xmlns:a16="http://schemas.microsoft.com/office/drawing/2014/main" val="296554612"/>
                    </a:ext>
                  </a:extLst>
                </a:gridCol>
                <a:gridCol w="2724912">
                  <a:extLst>
                    <a:ext uri="{9D8B030D-6E8A-4147-A177-3AD203B41FA5}">
                      <a16:colId xmlns:a16="http://schemas.microsoft.com/office/drawing/2014/main" val="3015067461"/>
                    </a:ext>
                  </a:extLst>
                </a:gridCol>
              </a:tblGrid>
              <a:tr h="237189">
                <a:tc gridSpan="2">
                  <a:txBody>
                    <a:bodyPr/>
                    <a:lstStyle/>
                    <a:p>
                      <a:r>
                        <a:rPr lang="en-GB" sz="1000">
                          <a:solidFill>
                            <a:schemeClr val="tx1"/>
                          </a:solidFill>
                          <a:latin typeface="+mn-lt"/>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latin typeface="+mn-lt"/>
                        </a:rPr>
                        <a:t>Protocol Education provides exceptional SEND qualified staff as a first-choice teaching agency and builds tuition programmes that achieve results. We provide in-school, online, and out-of-school tutors to support children in schools across the country.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latin typeface="+mn-lt"/>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latin typeface="+mn-lt"/>
                        </a:rPr>
                        <a:t>Why use Protocol Education as your supply partner?</a:t>
                      </a:r>
                    </a:p>
                    <a:p>
                      <a:r>
                        <a:rPr lang="en-GB" sz="1000">
                          <a:solidFill>
                            <a:schemeClr val="tx1"/>
                          </a:solidFill>
                          <a:latin typeface="+mn-lt"/>
                        </a:rPr>
                        <a:t>We specialise in the recruitment of SEND professionals, including teachers, teaching assistants, learning support assistants, SENCOs, and more. Our dedicated team of consultants possess in-depth knowledge of the specific skills, qualifications, and experience required to support students with diverse needs.</a:t>
                      </a:r>
                    </a:p>
                    <a:p>
                      <a:endParaRPr lang="en-GB" sz="10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latin typeface="+mn-lt"/>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latin typeface="+mn-lt"/>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Vast Talent Pool - With a wide network of skilled and vetted professionals, we can connect your school with experienced SEND staff who are passionate about making a positive impact on students' lives. We rigorously screen and interview candidates, ensuring they possess the necessary skills and personal attributes to excel in a SEND environment.</a:t>
                      </a:r>
                    </a:p>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Streamlined Recruitment Process - Our user-friendly online platform simplifies the recruitment process, allowing you to manage job vacancies, review candidate profiles, and schedule interviews effortlessly. We handle all the administrative tasks, including background screenings, and payroll, freeing up valuable time for your school staff.</a:t>
                      </a:r>
                    </a:p>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Our reporting provides schools with actionable data insights on student attendance and progress. Feedback systems, including Pupil Voice, identify pupils at risk of disengaging and help tutors adopt strategies to address these issues.</a:t>
                      </a:r>
                    </a:p>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The LEAP portal lets you:</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mn-lt"/>
                          <a:ea typeface="Calibri" panose="020F0502020204030204" pitchFamily="34" charset="0"/>
                          <a:cs typeface="Times New Roman" panose="02020603050405020304" pitchFamily="18" charset="0"/>
                        </a:rPr>
                        <a:t>​View attendance reports</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mn-lt"/>
                          <a:ea typeface="Calibri" panose="020F0502020204030204" pitchFamily="34" charset="0"/>
                          <a:cs typeface="Times New Roman" panose="02020603050405020304" pitchFamily="18" charset="0"/>
                        </a:rPr>
                        <a:t>View current, past and future sessions</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mn-lt"/>
                          <a:ea typeface="Calibri" panose="020F0502020204030204" pitchFamily="34" charset="0"/>
                          <a:cs typeface="Times New Roman" panose="02020603050405020304" pitchFamily="18" charset="0"/>
                        </a:rPr>
                        <a:t>Assign pupils into groups</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mn-lt"/>
                          <a:ea typeface="Calibri" panose="020F0502020204030204" pitchFamily="34" charset="0"/>
                          <a:cs typeface="Times New Roman" panose="02020603050405020304" pitchFamily="18" charset="0"/>
                        </a:rPr>
                        <a:t>Add pupils to tuition programmes</a:t>
                      </a:r>
                    </a:p>
                    <a:p>
                      <a:pPr marL="171450" indent="-171450">
                        <a:lnSpc>
                          <a:spcPct val="100000"/>
                        </a:lnSpc>
                        <a:spcAft>
                          <a:spcPts val="0"/>
                        </a:spcAft>
                        <a:buFont typeface="Arial" panose="020B0604020202020204" pitchFamily="34" charset="0"/>
                        <a:buChar char="•"/>
                      </a:pPr>
                      <a:r>
                        <a:rPr lang="en-GB" sz="1000">
                          <a:solidFill>
                            <a:schemeClr val="tx1"/>
                          </a:solidFill>
                          <a:effectLst/>
                          <a:latin typeface="+mn-lt"/>
                          <a:ea typeface="Calibri" panose="020F0502020204030204" pitchFamily="34" charset="0"/>
                          <a:cs typeface="Times New Roman" panose="02020603050405020304" pitchFamily="18" charset="0"/>
                        </a:rPr>
                        <a:t>Check on the progress of pupils and groups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tx1"/>
                          </a:solidFill>
                          <a:effectLst/>
                          <a:latin typeface="+mn-lt"/>
                          <a:ea typeface="+mn-ea"/>
                          <a:cs typeface="Times New Roman" panose="02020603050405020304" pitchFamily="18" charset="0"/>
                        </a:rPr>
                        <a:t>In the last two years we have supported over 408 schools tutor more than 15,000 pupils, with a great proportion those with Special Needs or pupils from Alternative Provisions. We have received 98% positive feedback from pupils. 						</a:t>
                      </a:r>
                    </a:p>
                    <a:p>
                      <a:r>
                        <a:rPr lang="en-GB" sz="1000" kern="1200">
                          <a:solidFill>
                            <a:schemeClr val="tx1"/>
                          </a:solidFill>
                          <a:effectLst/>
                          <a:latin typeface="+mn-lt"/>
                          <a:ea typeface="+mn-ea"/>
                          <a:cs typeface="Times New Roman" panose="02020603050405020304" pitchFamily="18" charset="0"/>
                        </a:rPr>
                        <a:t>						</a:t>
                      </a:r>
                    </a:p>
                    <a:p>
                      <a:r>
                        <a:rPr lang="en-GB" sz="1000" kern="1200">
                          <a:solidFill>
                            <a:schemeClr val="tx1"/>
                          </a:solidFill>
                          <a:effectLst/>
                          <a:latin typeface="+mn-lt"/>
                          <a:ea typeface="+mn-ea"/>
                          <a:cs typeface="Times New Roman" panose="02020603050405020304" pitchFamily="18" charset="0"/>
                        </a:rPr>
                        <a:t>						</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3" name="Action Button: Go Home 2">
            <a:hlinkClick r:id="rId4" action="ppaction://hlinksldjump" highlightClick="1"/>
            <a:extLst>
              <a:ext uri="{FF2B5EF4-FFF2-40B4-BE49-F238E27FC236}">
                <a16:creationId xmlns:a16="http://schemas.microsoft.com/office/drawing/2014/main" id="{59987EE8-5B8A-CE44-10EB-C968353709AE}"/>
              </a:ext>
            </a:extLst>
          </p:cNvPr>
          <p:cNvSpPr/>
          <p:nvPr/>
        </p:nvSpPr>
        <p:spPr>
          <a:xfrm>
            <a:off x="209726" y="1118113"/>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B73ED9E7-3D04-1665-C18C-1778CC40CFB3}"/>
              </a:ext>
            </a:extLst>
          </p:cNvPr>
          <p:cNvPicPr>
            <a:picLocks noChangeAspect="1"/>
          </p:cNvPicPr>
          <p:nvPr/>
        </p:nvPicPr>
        <p:blipFill>
          <a:blip r:embed="rId5"/>
          <a:stretch>
            <a:fillRect/>
          </a:stretch>
        </p:blipFill>
        <p:spPr>
          <a:xfrm>
            <a:off x="8689204" y="51098"/>
            <a:ext cx="2762790" cy="1202056"/>
          </a:xfrm>
          <a:prstGeom prst="rect">
            <a:avLst/>
          </a:prstGeom>
        </p:spPr>
      </p:pic>
    </p:spTree>
    <p:extLst>
      <p:ext uri="{BB962C8B-B14F-4D97-AF65-F5344CB8AC3E}">
        <p14:creationId xmlns:p14="http://schemas.microsoft.com/office/powerpoint/2010/main" val="19522444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293592019"/>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2" name="Table 5">
            <a:extLst>
              <a:ext uri="{FF2B5EF4-FFF2-40B4-BE49-F238E27FC236}">
                <a16:creationId xmlns:a16="http://schemas.microsoft.com/office/drawing/2014/main" id="{BC191310-31C7-4C2C-3A84-FFC76617AD81}"/>
              </a:ext>
            </a:extLst>
          </p:cNvPr>
          <p:cNvGraphicFramePr>
            <a:graphicFrameLocks noGrp="1"/>
          </p:cNvGraphicFramePr>
          <p:nvPr>
            <p:ph idx="1"/>
            <p:extLst>
              <p:ext uri="{D42A27DB-BD31-4B8C-83A1-F6EECF244321}">
                <p14:modId xmlns:p14="http://schemas.microsoft.com/office/powerpoint/2010/main" val="691333062"/>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progress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3" name="Picture 2">
            <a:extLst>
              <a:ext uri="{FF2B5EF4-FFF2-40B4-BE49-F238E27FC236}">
                <a16:creationId xmlns:a16="http://schemas.microsoft.com/office/drawing/2014/main" id="{58261B69-8AB1-E336-55A5-73EFE760FBB3}"/>
              </a:ext>
            </a:extLst>
          </p:cNvPr>
          <p:cNvPicPr>
            <a:picLocks noChangeAspect="1"/>
          </p:cNvPicPr>
          <p:nvPr/>
        </p:nvPicPr>
        <p:blipFill>
          <a:blip r:embed="rId2"/>
          <a:stretch>
            <a:fillRect/>
          </a:stretch>
        </p:blipFill>
        <p:spPr>
          <a:xfrm>
            <a:off x="175121" y="3184823"/>
            <a:ext cx="2762790" cy="1202056"/>
          </a:xfrm>
          <a:prstGeom prst="rect">
            <a:avLst/>
          </a:prstGeom>
        </p:spPr>
      </p:pic>
    </p:spTree>
    <p:extLst>
      <p:ext uri="{BB962C8B-B14F-4D97-AF65-F5344CB8AC3E}">
        <p14:creationId xmlns:p14="http://schemas.microsoft.com/office/powerpoint/2010/main" val="22449318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r>
              <a:rPr lang="en-GB"/>
              <a:t>Remedy Tutors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030133239"/>
              </p:ext>
            </p:extLst>
          </p:nvPr>
        </p:nvGraphicFramePr>
        <p:xfrm>
          <a:off x="4001678" y="235300"/>
          <a:ext cx="374886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96374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Suite F101 First Floor Sterling House, Langston Road, Loughton, Essex, United Kingdom, IG10 3TS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0208 418 1393 or Direct dial: 0204 505 5465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Darren Entwistle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darren@riversideradio.com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www.remedyrecruitmentgroup.co.uk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019018573"/>
              </p:ext>
            </p:extLst>
          </p:nvPr>
        </p:nvGraphicFramePr>
        <p:xfrm>
          <a:off x="312821" y="1759391"/>
          <a:ext cx="11524045" cy="4972114"/>
        </p:xfrm>
        <a:graphic>
          <a:graphicData uri="http://schemas.openxmlformats.org/drawingml/2006/table">
            <a:tbl>
              <a:tblPr firstRow="1" bandRow="1">
                <a:tableStyleId>{5C22544A-7EE6-4342-B048-85BDC9FD1C3A}</a:tableStyleId>
              </a:tblPr>
              <a:tblGrid>
                <a:gridCol w="5710475">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latin typeface="Arial" panose="020B0604020202020204" pitchFamily="34" charset="0"/>
                          <a:cs typeface="Arial" panose="020B0604020202020204" pitchFamily="34" charset="0"/>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latin typeface="Arial" panose="020B0604020202020204" pitchFamily="34" charset="0"/>
                          <a:cs typeface="Arial" panose="020B0604020202020204" pitchFamily="34" charset="0"/>
                        </a:rPr>
                        <a:t>Mentoring, advice and guidance provided as and when required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33554">
                <a:tc>
                  <a:txBody>
                    <a:bodyPr/>
                    <a:lstStyle/>
                    <a:p>
                      <a:r>
                        <a:rPr lang="en-GB" sz="1000" b="1">
                          <a:solidFill>
                            <a:schemeClr val="tx1"/>
                          </a:solidFill>
                          <a:latin typeface="Arial" panose="020B0604020202020204" pitchFamily="34" charset="0"/>
                          <a:cs typeface="Arial" panose="020B0604020202020204" pitchFamily="34" charset="0"/>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latin typeface="Arial" panose="020B0604020202020204" pitchFamily="34" charset="0"/>
                          <a:cs typeface="Arial" panose="020B0604020202020204" pitchFamily="34" charset="0"/>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r>
                        <a:rPr lang="en-GB" sz="1000" b="1">
                          <a:latin typeface="Arial" panose="020B0604020202020204" pitchFamily="34" charset="0"/>
                          <a:cs typeface="Arial" panose="020B0604020202020204" pitchFamily="34" charset="0"/>
                        </a:rPr>
                        <a:t>• Proven track record in re-engaging dysregulated learners and supporting successful reintegration into full-time education</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Remedy Tutors has extensive experience working with learners who present with complex needs, disengagement, or behavioural dysregulation. Our personalised, relationship-centred approach consistently improves attendance, regulation, and engagement, enabling students to transition smoothly back into full-time settings with measurable, sustained progress.</a:t>
                      </a:r>
                    </a:p>
                    <a:p>
                      <a:r>
                        <a:rPr lang="en-GB" sz="1000" b="1">
                          <a:latin typeface="Arial" panose="020B0604020202020204" pitchFamily="34" charset="0"/>
                          <a:cs typeface="Arial" panose="020B0604020202020204" pitchFamily="34" charset="0"/>
                        </a:rPr>
                        <a:t>• Subject-specialist tutors across the entire curriculum, including EAL/ESOL, modern foreign languages, and ALL areas of SEND</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We provide qualified and experienced tutors able to deliver high-quality teaching across primary, secondary and post-16 curricula. This includes specialists in English as an Additional Language (EAL/ESOL), a full range of MFL subjects, and tutors trained to support learners with diverse Special Educational Needs and Disabilities (SEND), including SEMH, ASD, ADHD, </a:t>
                      </a:r>
                      <a:r>
                        <a:rPr lang="en-GB" sz="1000" err="1">
                          <a:latin typeface="Arial" panose="020B0604020202020204" pitchFamily="34" charset="0"/>
                          <a:cs typeface="Arial" panose="020B0604020202020204" pitchFamily="34" charset="0"/>
                        </a:rPr>
                        <a:t>SpLD</a:t>
                      </a:r>
                      <a:r>
                        <a:rPr lang="en-GB" sz="1000">
                          <a:latin typeface="Arial" panose="020B0604020202020204" pitchFamily="34" charset="0"/>
                          <a:cs typeface="Arial" panose="020B0604020202020204" pitchFamily="34" charset="0"/>
                        </a:rPr>
                        <a:t> and complex profiles.</a:t>
                      </a:r>
                    </a:p>
                    <a:p>
                      <a:r>
                        <a:rPr lang="en-GB" sz="1000" b="1">
                          <a:latin typeface="Arial" panose="020B0604020202020204" pitchFamily="34" charset="0"/>
                          <a:cs typeface="Arial" panose="020B0604020202020204" pitchFamily="34" charset="0"/>
                        </a:rPr>
                        <a:t>• Comprehensive Remedy Triage Service to ensure consistent coordination between all stakeholders</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Our triage team acts as a central communication hub, ensuring a joined-up, transparent process between schools, local authorities, carers, parents and multidisciplinary professionals. We facilitate clear information sharing, progress monitoring, and timely interventions, reducing administrative burden while ensuring that every learner receives cohesive, tailored support.</a:t>
                      </a:r>
                    </a:p>
                    <a:p>
                      <a:r>
                        <a:rPr lang="en-GB" sz="1000" b="1">
                          <a:latin typeface="Arial" panose="020B0604020202020204" pitchFamily="34" charset="0"/>
                          <a:cs typeface="Arial" panose="020B0604020202020204" pitchFamily="34" charset="0"/>
                        </a:rPr>
                        <a:t>Robust safeguarding and quality-assurance frameworks</a:t>
                      </a:r>
                      <a:r>
                        <a:rPr lang="en-GB" sz="1000">
                          <a:latin typeface="Arial" panose="020B0604020202020204" pitchFamily="34" charset="0"/>
                          <a:cs typeface="Arial" panose="020B0604020202020204" pitchFamily="34" charset="0"/>
                        </a:rPr>
                        <a:t>, including regular supervision, lesson monitoring and compliance reporting.</a:t>
                      </a:r>
                    </a:p>
                    <a:p>
                      <a:r>
                        <a:rPr lang="en-GB" sz="1000" b="1">
                          <a:latin typeface="Arial" panose="020B0604020202020204" pitchFamily="34" charset="0"/>
                          <a:cs typeface="Arial" panose="020B0604020202020204" pitchFamily="34" charset="0"/>
                        </a:rPr>
                        <a:t>Flexible delivery models</a:t>
                      </a:r>
                      <a:r>
                        <a:rPr lang="en-GB" sz="1000">
                          <a:latin typeface="Arial" panose="020B0604020202020204" pitchFamily="34" charset="0"/>
                          <a:cs typeface="Arial" panose="020B0604020202020204" pitchFamily="34" charset="0"/>
                        </a:rPr>
                        <a:t>, including in-person, online or blended tuition to meet the needs of each learner.</a:t>
                      </a:r>
                    </a:p>
                    <a:p>
                      <a:r>
                        <a:rPr lang="en-GB" sz="1000" b="1">
                          <a:latin typeface="Arial" panose="020B0604020202020204" pitchFamily="34" charset="0"/>
                          <a:cs typeface="Arial" panose="020B0604020202020204" pitchFamily="34" charset="0"/>
                        </a:rPr>
                        <a:t>Data-driven progress tracking</a:t>
                      </a:r>
                      <a:r>
                        <a:rPr lang="en-GB" sz="1000">
                          <a:latin typeface="Arial" panose="020B0604020202020204" pitchFamily="34" charset="0"/>
                          <a:cs typeface="Arial" panose="020B0604020202020204" pitchFamily="34" charset="0"/>
                        </a:rPr>
                        <a:t>, with termly or half-termly reports aligned to EHCP targets, reintegration plans or local authority requirements.</a:t>
                      </a:r>
                    </a:p>
                    <a:p>
                      <a:r>
                        <a:rPr lang="en-GB" sz="1000" b="1">
                          <a:latin typeface="Arial" panose="020B0604020202020204" pitchFamily="34" charset="0"/>
                          <a:cs typeface="Arial" panose="020B0604020202020204" pitchFamily="34" charset="0"/>
                        </a:rPr>
                        <a:t>Rapid response and deployment</a:t>
                      </a:r>
                      <a:r>
                        <a:rPr lang="en-GB" sz="1000">
                          <a:latin typeface="Arial" panose="020B0604020202020204" pitchFamily="34" charset="0"/>
                          <a:cs typeface="Arial" panose="020B0604020202020204" pitchFamily="34" charset="0"/>
                        </a:rPr>
                        <a:t>, with tutors typically allocated within days of referral.</a:t>
                      </a:r>
                    </a:p>
                    <a:p>
                      <a:pPr>
                        <a:lnSpc>
                          <a:spcPct val="107000"/>
                        </a:lnSpc>
                        <a:spcAft>
                          <a:spcPts val="800"/>
                        </a:spcAft>
                      </a:pPr>
                      <a:endParaRPr lang="en-GB" sz="1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b="1">
                          <a:latin typeface="Arial" panose="020B0604020202020204" pitchFamily="34" charset="0"/>
                          <a:cs typeface="Arial" panose="020B0604020202020204" pitchFamily="34" charset="0"/>
                        </a:rPr>
                        <a:t>• Tailored, bespoke lessons designed around the individual learner profile</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Tuition programmes are fully personalised to the learner’s needs, abilities and interests. Tutors adapt lesson content, teaching style and pace to ensure sessions are accessible, engaging and aligned with EHCP outcomes or reintegration plans, supporting rapid progress, confidence and resilience.</a:t>
                      </a:r>
                    </a:p>
                    <a:p>
                      <a:r>
                        <a:rPr lang="en-GB" sz="1000" b="1">
                          <a:latin typeface="Arial" panose="020B0604020202020204" pitchFamily="34" charset="0"/>
                          <a:cs typeface="Arial" panose="020B0604020202020204" pitchFamily="34" charset="0"/>
                        </a:rPr>
                        <a:t>• Inclusive assessment with no additional cost</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Baseline assessments, ongoing progress checks and end-unit evaluations are included as standard. These inform planning and provide stakeholders with clear, evidence-based updates demonstrating academic and behavioural progress.</a:t>
                      </a:r>
                    </a:p>
                    <a:p>
                      <a:r>
                        <a:rPr lang="en-GB" sz="1000" b="1">
                          <a:latin typeface="Arial" panose="020B0604020202020204" pitchFamily="34" charset="0"/>
                          <a:cs typeface="Arial" panose="020B0604020202020204" pitchFamily="34" charset="0"/>
                        </a:rPr>
                        <a:t>• Supported transition back into school or another suitable provision</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We work closely with schools, PRUs, SEN teams and families to plan smooth, phased reintegration. Support may include joint sessions, gradual increases in school time, handover meetings and continued mentoring to maintain regulation and engagement.</a:t>
                      </a:r>
                    </a:p>
                    <a:p>
                      <a:r>
                        <a:rPr lang="en-GB" sz="1000" b="1">
                          <a:latin typeface="Arial" panose="020B0604020202020204" pitchFamily="34" charset="0"/>
                          <a:cs typeface="Arial" panose="020B0604020202020204" pitchFamily="34" charset="0"/>
                        </a:rPr>
                        <a:t>• Access to Functional Skills qualifications (Entry 3 to Level 2)</a:t>
                      </a:r>
                      <a:br>
                        <a:rPr lang="en-GB" sz="1000">
                          <a:latin typeface="Arial" panose="020B0604020202020204" pitchFamily="34" charset="0"/>
                          <a:cs typeface="Arial" panose="020B0604020202020204" pitchFamily="34" charset="0"/>
                        </a:rPr>
                      </a:br>
                      <a:r>
                        <a:rPr lang="en-GB" sz="1000">
                          <a:latin typeface="Arial" panose="020B0604020202020204" pitchFamily="34" charset="0"/>
                          <a:cs typeface="Arial" panose="020B0604020202020204" pitchFamily="34" charset="0"/>
                        </a:rPr>
                        <a:t>Through our approved online exam partner, learners can work towards nationally recognised Functional Skills in English and Maths. This offers remote assessments, flexible scheduling and tutor-led preparation, providing a practical qualification route for learners not yet ready for GCSEs and supporting future education, employment or training. </a:t>
                      </a:r>
                    </a:p>
                    <a:p>
                      <a:endParaRPr lang="en-GB" sz="1000" kern="1200">
                        <a:solidFill>
                          <a:schemeClr val="dk1"/>
                        </a:solidFill>
                        <a:effectLst/>
                        <a:latin typeface="Arial" panose="020B0604020202020204" pitchFamily="34" charset="0"/>
                        <a:ea typeface="+mn-ea"/>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10" name="Picture 9">
            <a:extLst>
              <a:ext uri="{FF2B5EF4-FFF2-40B4-BE49-F238E27FC236}">
                <a16:creationId xmlns:a16="http://schemas.microsoft.com/office/drawing/2014/main" id="{001B6ACB-36AD-58D9-27BE-E5287EBDC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205" y="88742"/>
            <a:ext cx="3429000" cy="1714500"/>
          </a:xfrm>
          <a:prstGeom prst="rect">
            <a:avLst/>
          </a:prstGeom>
        </p:spPr>
      </p:pic>
    </p:spTree>
    <p:extLst>
      <p:ext uri="{BB962C8B-B14F-4D97-AF65-F5344CB8AC3E}">
        <p14:creationId xmlns:p14="http://schemas.microsoft.com/office/powerpoint/2010/main" val="12883931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707147133"/>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EYFS – KS5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764963141"/>
              </p:ext>
            </p:extLst>
          </p:nvPr>
        </p:nvGraphicFramePr>
        <p:xfrm>
          <a:off x="4211272" y="187357"/>
          <a:ext cx="7424258" cy="3101275"/>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63491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 subjects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EYFS to Key stage 5 covering all subjects / all exam boards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Tuition provided at all levels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Can facilitate exams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Tuition covered at all levels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 hours a week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£1325 exclusive of VAT</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£265 per day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hour day)</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exclusive of VAT</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£132.50 exclusive of VAT</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Specialist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SEN / SEMH</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Tuition provided at all levels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Can facilitate exams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Tuition covered at all levels </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 hours a week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£1325 exclusive of VAT</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£265 per day </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hour day)</a:t>
                      </a:r>
                    </a:p>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exclusive of VAT</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£132.50 exclusive of VAT</a:t>
                      </a:r>
                    </a:p>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graphicFrame>
        <p:nvGraphicFramePr>
          <p:cNvPr id="2" name="Table 5">
            <a:extLst>
              <a:ext uri="{FF2B5EF4-FFF2-40B4-BE49-F238E27FC236}">
                <a16:creationId xmlns:a16="http://schemas.microsoft.com/office/drawing/2014/main" id="{6DF675C7-0A70-26C9-3548-4A0F87F64F0C}"/>
              </a:ext>
            </a:extLst>
          </p:cNvPr>
          <p:cNvGraphicFramePr>
            <a:graphicFrameLocks noGrp="1"/>
          </p:cNvGraphicFramePr>
          <p:nvPr>
            <p:ph idx="1"/>
            <p:extLst>
              <p:ext uri="{D42A27DB-BD31-4B8C-83A1-F6EECF244321}">
                <p14:modId xmlns:p14="http://schemas.microsoft.com/office/powerpoint/2010/main" val="1248547235"/>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October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3" name="Picture 2">
            <a:extLst>
              <a:ext uri="{FF2B5EF4-FFF2-40B4-BE49-F238E27FC236}">
                <a16:creationId xmlns:a16="http://schemas.microsoft.com/office/drawing/2014/main" id="{3B502B7E-83B2-6471-B4E6-FB705E4A3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21" y="2749646"/>
            <a:ext cx="3429000" cy="1714500"/>
          </a:xfrm>
          <a:prstGeom prst="rect">
            <a:avLst/>
          </a:prstGeom>
        </p:spPr>
      </p:pic>
    </p:spTree>
    <p:extLst>
      <p:ext uri="{BB962C8B-B14F-4D97-AF65-F5344CB8AC3E}">
        <p14:creationId xmlns:p14="http://schemas.microsoft.com/office/powerpoint/2010/main" val="14019444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0" y="308043"/>
            <a:ext cx="4018325" cy="707462"/>
          </a:xfrm>
        </p:spPr>
        <p:txBody>
          <a:bodyPr>
            <a:noAutofit/>
          </a:bodyPr>
          <a:lstStyle/>
          <a:p>
            <a:pPr algn="ctr"/>
            <a:r>
              <a:rPr lang="en-GB" sz="3600"/>
              <a:t>Right TRAX</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082632909"/>
              </p:ext>
            </p:extLst>
          </p:nvPr>
        </p:nvGraphicFramePr>
        <p:xfrm>
          <a:off x="3842538" y="237862"/>
          <a:ext cx="4304871" cy="1371600"/>
        </p:xfrm>
        <a:graphic>
          <a:graphicData uri="http://schemas.openxmlformats.org/drawingml/2006/table">
            <a:tbl>
              <a:tblPr firstRow="1" bandRow="1">
                <a:tableStyleId>{5C22544A-7EE6-4342-B048-85BDC9FD1C3A}</a:tableStyleId>
              </a:tblPr>
              <a:tblGrid>
                <a:gridCol w="969525">
                  <a:extLst>
                    <a:ext uri="{9D8B030D-6E8A-4147-A177-3AD203B41FA5}">
                      <a16:colId xmlns:a16="http://schemas.microsoft.com/office/drawing/2014/main" val="1563159406"/>
                    </a:ext>
                  </a:extLst>
                </a:gridCol>
                <a:gridCol w="3335346">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Seamer Grange Farm, North Yorkshire, TS9 5LY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Calibri" panose="020F0502020204030204" pitchFamily="34" charset="0"/>
                        </a:rPr>
                        <a:t>0777870636 / 07792534730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Calibri" panose="020F0502020204030204" pitchFamily="34" charset="0"/>
                        </a:rPr>
                        <a:t>Gary Elliston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2"/>
                        </a:rPr>
                        <a:t>rightraxc@aol.com</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www.right-trax.com</a:t>
                      </a: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639014779"/>
              </p:ext>
            </p:extLst>
          </p:nvPr>
        </p:nvGraphicFramePr>
        <p:xfrm>
          <a:off x="209726" y="1759391"/>
          <a:ext cx="11627140" cy="4109149"/>
        </p:xfrm>
        <a:graphic>
          <a:graphicData uri="http://schemas.openxmlformats.org/drawingml/2006/table">
            <a:tbl>
              <a:tblPr firstRow="1" bandRow="1">
                <a:tableStyleId>{5C22544A-7EE6-4342-B048-85BDC9FD1C3A}</a:tableStyleId>
              </a:tblPr>
              <a:tblGrid>
                <a:gridCol w="6941845">
                  <a:extLst>
                    <a:ext uri="{9D8B030D-6E8A-4147-A177-3AD203B41FA5}">
                      <a16:colId xmlns:a16="http://schemas.microsoft.com/office/drawing/2014/main" val="296554612"/>
                    </a:ext>
                  </a:extLst>
                </a:gridCol>
                <a:gridCol w="4685295">
                  <a:extLst>
                    <a:ext uri="{9D8B030D-6E8A-4147-A177-3AD203B41FA5}">
                      <a16:colId xmlns:a16="http://schemas.microsoft.com/office/drawing/2014/main" val="3015067461"/>
                    </a:ext>
                  </a:extLst>
                </a:gridCol>
              </a:tblGrid>
              <a:tr h="237189">
                <a:tc gridSpan="2">
                  <a:txBody>
                    <a:bodyPr/>
                    <a:lstStyle/>
                    <a:p>
                      <a:r>
                        <a:rPr lang="en-GB" sz="1200">
                          <a:solidFill>
                            <a:schemeClr val="tx1"/>
                          </a:solidFill>
                          <a:latin typeface="Arial" panose="020B0604020202020204" pitchFamily="34" charset="0"/>
                          <a:cs typeface="Arial" panose="020B0604020202020204" pitchFamily="34" charset="0"/>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algn="just"/>
                      <a:r>
                        <a:rPr lang="en-GB" sz="1200">
                          <a:solidFill>
                            <a:schemeClr val="tx1"/>
                          </a:solidFill>
                          <a:latin typeface="Arial" panose="020B0604020202020204" pitchFamily="34" charset="0"/>
                          <a:cs typeface="Arial" panose="020B0604020202020204" pitchFamily="34" charset="0"/>
                        </a:rPr>
                        <a:t>RIGHT</a:t>
                      </a:r>
                      <a:r>
                        <a:rPr lang="en-GB" sz="1200" baseline="0">
                          <a:solidFill>
                            <a:schemeClr val="tx1"/>
                          </a:solidFill>
                          <a:latin typeface="Arial" panose="020B0604020202020204" pitchFamily="34" charset="0"/>
                          <a:cs typeface="Arial" panose="020B0604020202020204" pitchFamily="34" charset="0"/>
                        </a:rPr>
                        <a:t> TRAX was set up in 2004 targeting young people to ride motorcycles as a means of redirecting antisocial behaviour.  Over the years the company has moved on and developed a number of courses to instruct and assist young people in basic motorcycle maintenance and riding skills.  Offering an exciting and positive learning experience.  All students will receive impartial guidance covering their choice of learning programmes.  Additional resources can be put in place to support the young person who require additional learning needs.  </a:t>
                      </a:r>
                    </a:p>
                    <a:p>
                      <a:pPr algn="just"/>
                      <a:endParaRPr lang="en-GB" sz="12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a:solidFill>
                            <a:schemeClr val="tx1"/>
                          </a:solidFill>
                          <a:latin typeface="Arial" panose="020B0604020202020204" pitchFamily="34" charset="0"/>
                          <a:cs typeface="Arial" panose="020B0604020202020204" pitchFamily="34" charset="0"/>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algn="just"/>
                      <a:r>
                        <a:rPr lang="en-GB" sz="1200">
                          <a:solidFill>
                            <a:schemeClr val="tx1"/>
                          </a:solidFill>
                          <a:latin typeface="Arial" panose="020B0604020202020204" pitchFamily="34" charset="0"/>
                          <a:cs typeface="Arial" panose="020B0604020202020204" pitchFamily="34" charset="0"/>
                        </a:rPr>
                        <a:t>From experience we found that young people who have been excluded or are at risk from exclusion from school require an environment where they can gather hands on evidence from completing practical</a:t>
                      </a:r>
                      <a:r>
                        <a:rPr lang="en-GB" sz="1200" baseline="0">
                          <a:solidFill>
                            <a:schemeClr val="tx1"/>
                          </a:solidFill>
                          <a:latin typeface="Arial" panose="020B0604020202020204" pitchFamily="34" charset="0"/>
                          <a:cs typeface="Arial" panose="020B0604020202020204" pitchFamily="34" charset="0"/>
                        </a:rPr>
                        <a:t> </a:t>
                      </a:r>
                      <a:r>
                        <a:rPr lang="en-GB" sz="1200">
                          <a:solidFill>
                            <a:schemeClr val="tx1"/>
                          </a:solidFill>
                          <a:latin typeface="Arial" panose="020B0604020202020204" pitchFamily="34" charset="0"/>
                          <a:cs typeface="Arial" panose="020B0604020202020204" pitchFamily="34" charset="0"/>
                        </a:rPr>
                        <a:t>assignments relating not only to the maintenance</a:t>
                      </a:r>
                      <a:r>
                        <a:rPr lang="en-GB" sz="1200" baseline="0">
                          <a:solidFill>
                            <a:schemeClr val="tx1"/>
                          </a:solidFill>
                          <a:latin typeface="Arial" panose="020B0604020202020204" pitchFamily="34" charset="0"/>
                          <a:cs typeface="Arial" panose="020B0604020202020204" pitchFamily="34" charset="0"/>
                        </a:rPr>
                        <a:t> of the motorcycles but softer skills such as team building , working on their own initative, communication skills and health &amp; safety.</a:t>
                      </a:r>
                    </a:p>
                    <a:p>
                      <a:pPr algn="just"/>
                      <a:endParaRPr lang="en-GB" sz="12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latin typeface="Arial" panose="020B0604020202020204" pitchFamily="34" charset="0"/>
                          <a:cs typeface="Arial" panose="020B0604020202020204" pitchFamily="34" charset="0"/>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rial" panose="020B0604020202020204" pitchFamily="34" charset="0"/>
                          <a:cs typeface="Arial" panose="020B0604020202020204" pitchFamily="34" charset="0"/>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gn="just">
                        <a:lnSpc>
                          <a:spcPct val="107000"/>
                        </a:lnSpc>
                        <a:spcAft>
                          <a:spcPts val="800"/>
                        </a:spcAft>
                      </a:pPr>
                      <a:r>
                        <a:rPr lang="en-GB" sz="1200">
                          <a:solidFill>
                            <a:schemeClr val="tx1"/>
                          </a:solidFill>
                          <a:effectLst/>
                          <a:latin typeface="Arial" panose="020B0604020202020204" pitchFamily="34" charset="0"/>
                          <a:ea typeface="Calibri" panose="020F0502020204030204" pitchFamily="34" charset="0"/>
                          <a:cs typeface="Arial" panose="020B0604020202020204" pitchFamily="34" charset="0"/>
                        </a:rPr>
                        <a:t>The courses on offer are accredited by NOCN working to the Quality Curriculum Framework (QCF) standards and  are aimed at the 12-18 age group.  As the qualifications lend themselves to short</a:t>
                      </a:r>
                      <a:r>
                        <a:rPr lang="en-GB" sz="1200" baseline="0">
                          <a:solidFill>
                            <a:schemeClr val="tx1"/>
                          </a:solidFill>
                          <a:effectLst/>
                          <a:latin typeface="Arial" panose="020B0604020202020204" pitchFamily="34" charset="0"/>
                          <a:ea typeface="Calibri" panose="020F0502020204030204" pitchFamily="34" charset="0"/>
                          <a:cs typeface="Arial" panose="020B0604020202020204" pitchFamily="34" charset="0"/>
                        </a:rPr>
                        <a:t> courses the students are able to dip in and out of the units, returning to courses  if they have not fully completed them from the first instance.  We run short or long term courses ranging from 6 to 36 weeks, tailoring the courses to meet the needs of the students.  The students learning throughout the course how to ride a motorcycle and complete basic motorcycle repairs.</a:t>
                      </a:r>
                    </a:p>
                    <a:p>
                      <a:pPr algn="just">
                        <a:lnSpc>
                          <a:spcPct val="107000"/>
                        </a:lnSpc>
                        <a:spcAft>
                          <a:spcPts val="800"/>
                        </a:spcAft>
                      </a:pPr>
                      <a:endParaRPr lang="en-GB" sz="12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a:solidFill>
                            <a:schemeClr val="dk1"/>
                          </a:solidFill>
                          <a:effectLst/>
                          <a:latin typeface="Arial" panose="020B0604020202020204" pitchFamily="34" charset="0"/>
                          <a:ea typeface="+mn-ea"/>
                          <a:cs typeface="Arial" panose="020B0604020202020204" pitchFamily="34" charset="0"/>
                        </a:rPr>
                        <a:t>Students to receive an accredited outcome which can form part of their curriculum.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4" action="ppaction://hlinksldjump" highlightClick="1"/>
            <a:extLst>
              <a:ext uri="{FF2B5EF4-FFF2-40B4-BE49-F238E27FC236}">
                <a16:creationId xmlns:a16="http://schemas.microsoft.com/office/drawing/2014/main" id="{0C7C7E87-1D84-85FF-97EF-E27AA3CA2A60}"/>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AFB489F2-5426-43EB-46BF-FB0595709BE8}"/>
              </a:ext>
            </a:extLst>
          </p:cNvPr>
          <p:cNvPicPr>
            <a:picLocks noChangeAspect="1"/>
          </p:cNvPicPr>
          <p:nvPr/>
        </p:nvPicPr>
        <p:blipFill>
          <a:blip r:embed="rId5"/>
          <a:stretch>
            <a:fillRect/>
          </a:stretch>
        </p:blipFill>
        <p:spPr>
          <a:xfrm>
            <a:off x="9272588" y="48181"/>
            <a:ext cx="1595438" cy="1542736"/>
          </a:xfrm>
          <a:prstGeom prst="rect">
            <a:avLst/>
          </a:prstGeom>
        </p:spPr>
      </p:pic>
    </p:spTree>
    <p:extLst>
      <p:ext uri="{BB962C8B-B14F-4D97-AF65-F5344CB8AC3E}">
        <p14:creationId xmlns:p14="http://schemas.microsoft.com/office/powerpoint/2010/main" val="37222571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575641991"/>
              </p:ext>
            </p:extLst>
          </p:nvPr>
        </p:nvGraphicFramePr>
        <p:xfrm>
          <a:off x="175121" y="187357"/>
          <a:ext cx="3809650" cy="2365756"/>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12 – 16 year olds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Depends on mobility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296185953"/>
              </p:ext>
            </p:extLst>
          </p:nvPr>
        </p:nvGraphicFramePr>
        <p:xfrm>
          <a:off x="4211272" y="187356"/>
          <a:ext cx="7424258" cy="5440385"/>
        </p:xfrm>
        <a:graphic>
          <a:graphicData uri="http://schemas.openxmlformats.org/drawingml/2006/table">
            <a:tbl>
              <a:tblPr firstRow="1" firstCol="1" bandRow="1">
                <a:tableStyleId>{5C22544A-7EE6-4342-B048-85BDC9FD1C3A}</a:tableStyleId>
              </a:tblPr>
              <a:tblGrid>
                <a:gridCol w="1115737">
                  <a:extLst>
                    <a:ext uri="{9D8B030D-6E8A-4147-A177-3AD203B41FA5}">
                      <a16:colId xmlns:a16="http://schemas.microsoft.com/office/drawing/2014/main" val="2322091402"/>
                    </a:ext>
                  </a:extLst>
                </a:gridCol>
                <a:gridCol w="2315362">
                  <a:extLst>
                    <a:ext uri="{9D8B030D-6E8A-4147-A177-3AD203B41FA5}">
                      <a16:colId xmlns:a16="http://schemas.microsoft.com/office/drawing/2014/main" val="101660423"/>
                    </a:ext>
                  </a:extLst>
                </a:gridCol>
                <a:gridCol w="834879">
                  <a:extLst>
                    <a:ext uri="{9D8B030D-6E8A-4147-A177-3AD203B41FA5}">
                      <a16:colId xmlns:a16="http://schemas.microsoft.com/office/drawing/2014/main" val="4075379119"/>
                    </a:ext>
                  </a:extLst>
                </a:gridCol>
                <a:gridCol w="695325">
                  <a:extLst>
                    <a:ext uri="{9D8B030D-6E8A-4147-A177-3AD203B41FA5}">
                      <a16:colId xmlns:a16="http://schemas.microsoft.com/office/drawing/2014/main" val="156711862"/>
                    </a:ext>
                  </a:extLst>
                </a:gridCol>
                <a:gridCol w="538449">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56812">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7715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 day</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1048039">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for Employment, Training &amp; Personal Development</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£74</a:t>
                      </a: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87483">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for Employment, Training &amp; Personal Development</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Certificate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4610755"/>
                  </a:ext>
                </a:extLst>
              </a:tr>
              <a:tr h="922844">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for Employment, Training &amp; Personal Development</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Diploma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80865911"/>
                  </a:ext>
                </a:extLst>
              </a:tr>
              <a:tr h="96796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 Certificate in Vocational Studies</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Other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Level 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05173608"/>
                  </a:ext>
                </a:extLst>
              </a:tr>
              <a:tr h="560379">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 in English &amp; Mathematics </a:t>
                      </a:r>
                    </a:p>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NOCN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Entry Level 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graphicFrame>
        <p:nvGraphicFramePr>
          <p:cNvPr id="3" name="Table 5">
            <a:extLst>
              <a:ext uri="{FF2B5EF4-FFF2-40B4-BE49-F238E27FC236}">
                <a16:creationId xmlns:a16="http://schemas.microsoft.com/office/drawing/2014/main" id="{01CD6464-9FD6-05E3-5AA6-5D4F2C6E5D5C}"/>
              </a:ext>
            </a:extLst>
          </p:cNvPr>
          <p:cNvGraphicFramePr>
            <a:graphicFrameLocks noGrp="1"/>
          </p:cNvGraphicFramePr>
          <p:nvPr>
            <p:ph idx="1"/>
            <p:extLst>
              <p:ext uri="{D42A27DB-BD31-4B8C-83A1-F6EECF244321}">
                <p14:modId xmlns:p14="http://schemas.microsoft.com/office/powerpoint/2010/main" val="955105285"/>
              </p:ext>
            </p:extLst>
          </p:nvPr>
        </p:nvGraphicFramePr>
        <p:xfrm>
          <a:off x="336908" y="5050742"/>
          <a:ext cx="2498759" cy="723701"/>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27461">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9107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October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pic>
        <p:nvPicPr>
          <p:cNvPr id="7" name="Picture 6">
            <a:extLst>
              <a:ext uri="{FF2B5EF4-FFF2-40B4-BE49-F238E27FC236}">
                <a16:creationId xmlns:a16="http://schemas.microsoft.com/office/drawing/2014/main" id="{81C622CC-2ACE-89FC-B445-63AE6ED5EBE6}"/>
              </a:ext>
            </a:extLst>
          </p:cNvPr>
          <p:cNvPicPr>
            <a:picLocks noChangeAspect="1"/>
          </p:cNvPicPr>
          <p:nvPr/>
        </p:nvPicPr>
        <p:blipFill>
          <a:blip r:embed="rId2"/>
          <a:stretch>
            <a:fillRect/>
          </a:stretch>
        </p:blipFill>
        <p:spPr>
          <a:xfrm>
            <a:off x="661988" y="3086656"/>
            <a:ext cx="1595438" cy="1542736"/>
          </a:xfrm>
          <a:prstGeom prst="rect">
            <a:avLst/>
          </a:prstGeom>
        </p:spPr>
      </p:pic>
      <p:cxnSp>
        <p:nvCxnSpPr>
          <p:cNvPr id="6" name="Straight Connector 5">
            <a:extLst>
              <a:ext uri="{FF2B5EF4-FFF2-40B4-BE49-F238E27FC236}">
                <a16:creationId xmlns:a16="http://schemas.microsoft.com/office/drawing/2014/main" id="{FD3D7A30-20C5-0F54-C161-15565FB06F14}"/>
              </a:ext>
            </a:extLst>
          </p:cNvPr>
          <p:cNvCxnSpPr>
            <a:cxnSpLocks/>
          </p:cNvCxnSpPr>
          <p:nvPr/>
        </p:nvCxnSpPr>
        <p:spPr>
          <a:xfrm>
            <a:off x="9710928" y="4949760"/>
            <a:ext cx="192460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934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0" y="308043"/>
            <a:ext cx="4018325" cy="707462"/>
          </a:xfrm>
        </p:spPr>
        <p:txBody>
          <a:bodyPr>
            <a:noAutofit/>
          </a:bodyPr>
          <a:lstStyle/>
          <a:p>
            <a:pPr algn="ctr"/>
            <a:r>
              <a:rPr lang="en-GB" sz="3600"/>
              <a:t>Ryedale Special Families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519281462"/>
              </p:ext>
            </p:extLst>
          </p:nvPr>
        </p:nvGraphicFramePr>
        <p:xfrm>
          <a:off x="3842538" y="205963"/>
          <a:ext cx="4304871" cy="1480058"/>
        </p:xfrm>
        <a:graphic>
          <a:graphicData uri="http://schemas.openxmlformats.org/drawingml/2006/table">
            <a:tbl>
              <a:tblPr firstRow="1" bandRow="1">
                <a:tableStyleId>{5C22544A-7EE6-4342-B048-85BDC9FD1C3A}</a:tableStyleId>
              </a:tblPr>
              <a:tblGrid>
                <a:gridCol w="969525">
                  <a:extLst>
                    <a:ext uri="{9D8B030D-6E8A-4147-A177-3AD203B41FA5}">
                      <a16:colId xmlns:a16="http://schemas.microsoft.com/office/drawing/2014/main" val="1563159406"/>
                    </a:ext>
                  </a:extLst>
                </a:gridCol>
                <a:gridCol w="3335346">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121 Town Street, Old Malton, Malton YO17 7HD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01653 699000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Becky Stephenson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becky@ryedalespecialfamilies.org.uk</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hlinkClick r:id="rId2"/>
                        </a:rPr>
                        <a:t>Ryedale Special Families Charity, Malton | Home Page</a:t>
                      </a: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078717735"/>
              </p:ext>
            </p:extLst>
          </p:nvPr>
        </p:nvGraphicFramePr>
        <p:xfrm>
          <a:off x="209726" y="1759391"/>
          <a:ext cx="11627140" cy="472440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4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400" kern="1200">
                          <a:solidFill>
                            <a:schemeClr val="dk1"/>
                          </a:solidFill>
                          <a:effectLst/>
                          <a:latin typeface="+mn-lt"/>
                          <a:ea typeface="+mn-ea"/>
                          <a:cs typeface="+mn-cs"/>
                        </a:rPr>
                        <a:t>Ryedale Special Families provide a holistic support service to the SEND student. Key Workers are responsible for day-to-day pastoral support and get to know the student and their family to ensure the student feels safe and well supported.</a:t>
                      </a:r>
                    </a:p>
                    <a:p>
                      <a:endParaRPr lang="en-GB"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4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effectLst/>
                          <a:latin typeface="+mn-lt"/>
                          <a:ea typeface="+mn-ea"/>
                          <a:cs typeface="+mn-cs"/>
                        </a:rPr>
                        <a:t>All tutoring support is provided on a 1 to 1 basis, and 2 to 1 support is available where required. Where SEND children are disengaged with school, we will provide a flexible plan to build relationships and improve self-esteem, in order to engage with learning again. We will work with the young person in areas of their personal preference with educational skills incorporated. Additionally, we can provide transition and independence skills including cooking, travel training, financial skills and activities, which encourage positive physical and mental health. Our Project Leader will liaise and communicate with parents/carers and other partners and attend relevant meetings. We work to ensure that every young person can fulfil their potential.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4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400" kern="1200">
                          <a:solidFill>
                            <a:schemeClr val="dk1"/>
                          </a:solidFill>
                          <a:effectLst/>
                          <a:latin typeface="+mn-lt"/>
                          <a:ea typeface="+mn-ea"/>
                          <a:cs typeface="+mn-cs"/>
                        </a:rPr>
                        <a:t>SEND specialists, our team are experienced in working with disengaged learners and have a wide range of relevant skills and experience. We ensure a good match of tutor to learner. We work flexibly with partners to provide a holistic service. Personalised and flexible support which can be provided in the home or at an external venue. Accessible transport options are available if required.</a:t>
                      </a:r>
                      <a:endParaRPr lang="en-GB"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kern="1200">
                          <a:solidFill>
                            <a:schemeClr val="dk1"/>
                          </a:solidFill>
                          <a:effectLst/>
                          <a:latin typeface="+mn-lt"/>
                          <a:ea typeface="+mn-ea"/>
                          <a:cs typeface="+mn-cs"/>
                        </a:rPr>
                        <a:t>• Flexible learning options which allows the student to complete appropriate awards and remain enthusiastic about learning</a:t>
                      </a:r>
                    </a:p>
                    <a:p>
                      <a:r>
                        <a:rPr lang="en-GB" sz="1400" kern="1200">
                          <a:solidFill>
                            <a:schemeClr val="dk1"/>
                          </a:solidFill>
                          <a:effectLst/>
                          <a:latin typeface="+mn-lt"/>
                          <a:ea typeface="+mn-ea"/>
                          <a:cs typeface="+mn-cs"/>
                        </a:rPr>
                        <a:t>• Transitional skills to enable the student to move onto an appropriate post 16 provision</a:t>
                      </a:r>
                    </a:p>
                    <a:p>
                      <a:r>
                        <a:rPr lang="en-GB" sz="1400" kern="1200">
                          <a:solidFill>
                            <a:schemeClr val="dk1"/>
                          </a:solidFill>
                          <a:effectLst/>
                          <a:latin typeface="+mn-lt"/>
                          <a:ea typeface="+mn-ea"/>
                          <a:cs typeface="+mn-cs"/>
                        </a:rPr>
                        <a:t>• Build positive relationships, increase self-esteem and confidence</a:t>
                      </a:r>
                    </a:p>
                    <a:p>
                      <a:r>
                        <a:rPr lang="en-GB" sz="1400" kern="1200">
                          <a:solidFill>
                            <a:schemeClr val="dk1"/>
                          </a:solidFill>
                          <a:effectLst/>
                          <a:latin typeface="+mn-lt"/>
                          <a:ea typeface="+mn-ea"/>
                          <a:cs typeface="+mn-cs"/>
                        </a:rPr>
                        <a:t>• Increased enthusiasm about learning and encouraging students to have a positive outlook for their future.</a:t>
                      </a:r>
                    </a:p>
                    <a:p>
                      <a:endParaRPr lang="en-GB" sz="14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5226232E-7836-757E-8E94-F14A35421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8350" y="103991"/>
            <a:ext cx="2801620" cy="1264285"/>
          </a:xfrm>
          <a:prstGeom prst="rect">
            <a:avLst/>
          </a:prstGeom>
        </p:spPr>
      </p:pic>
      <p:sp>
        <p:nvSpPr>
          <p:cNvPr id="7" name="Action Button: Go Home 6">
            <a:hlinkClick r:id="rId4" action="ppaction://hlinksldjump" highlightClick="1"/>
            <a:extLst>
              <a:ext uri="{FF2B5EF4-FFF2-40B4-BE49-F238E27FC236}">
                <a16:creationId xmlns:a16="http://schemas.microsoft.com/office/drawing/2014/main" id="{0C7C7E87-1D84-85FF-97EF-E27AA3CA2A60}"/>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478781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325606115"/>
              </p:ext>
            </p:extLst>
          </p:nvPr>
        </p:nvGraphicFramePr>
        <p:xfrm>
          <a:off x="175121" y="187357"/>
          <a:ext cx="3809650" cy="2249678"/>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KS2 KS3 KS4</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By arrangement</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3408765315"/>
              </p:ext>
            </p:extLst>
          </p:nvPr>
        </p:nvGraphicFramePr>
        <p:xfrm>
          <a:off x="4211272" y="187357"/>
          <a:ext cx="7424258" cy="2742399"/>
        </p:xfrm>
        <a:graphic>
          <a:graphicData uri="http://schemas.openxmlformats.org/drawingml/2006/table">
            <a:tbl>
              <a:tblPr firstRow="1" firstCol="1" bandRow="1">
                <a:tableStyleId>{5C22544A-7EE6-4342-B048-85BDC9FD1C3A}</a:tableStyleId>
              </a:tblPr>
              <a:tblGrid>
                <a:gridCol w="1115737">
                  <a:extLst>
                    <a:ext uri="{9D8B030D-6E8A-4147-A177-3AD203B41FA5}">
                      <a16:colId xmlns:a16="http://schemas.microsoft.com/office/drawing/2014/main" val="2322091402"/>
                    </a:ext>
                  </a:extLst>
                </a:gridCol>
                <a:gridCol w="2315362">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Hour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Personal Development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Independent Living</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Cert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ASDAN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E3 – L1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£39.50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Social Education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Flexible package based on student’s needs, with relevant ASDAN short courses incorporated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Other</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ASDAN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pic>
        <p:nvPicPr>
          <p:cNvPr id="2" name="Picture 1">
            <a:extLst>
              <a:ext uri="{FF2B5EF4-FFF2-40B4-BE49-F238E27FC236}">
                <a16:creationId xmlns:a16="http://schemas.microsoft.com/office/drawing/2014/main" id="{335602FA-C077-72C6-FF22-ECBCC7861D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470" y="3040138"/>
            <a:ext cx="2801620" cy="1264285"/>
          </a:xfrm>
          <a:prstGeom prst="rect">
            <a:avLst/>
          </a:prstGeom>
        </p:spPr>
      </p:pic>
      <p:sp>
        <p:nvSpPr>
          <p:cNvPr id="6" name="TextBox 5">
            <a:extLst>
              <a:ext uri="{FF2B5EF4-FFF2-40B4-BE49-F238E27FC236}">
                <a16:creationId xmlns:a16="http://schemas.microsoft.com/office/drawing/2014/main" id="{84F54BB4-E1A5-FC54-90E3-ED2CA6AADE30}"/>
              </a:ext>
            </a:extLst>
          </p:cNvPr>
          <p:cNvSpPr txBox="1"/>
          <p:nvPr/>
        </p:nvSpPr>
        <p:spPr>
          <a:xfrm>
            <a:off x="3047301" y="3254820"/>
            <a:ext cx="6094602" cy="369332"/>
          </a:xfrm>
          <a:prstGeom prst="rect">
            <a:avLst/>
          </a:prstGeom>
          <a:noFill/>
        </p:spPr>
        <p:txBody>
          <a:bodyPr wrap="square">
            <a:spAutoFit/>
          </a:bodyPr>
          <a:lstStyle/>
          <a:p>
            <a:pPr algn="ctr">
              <a:lnSpc>
                <a:spcPct val="100000"/>
              </a:lnSpc>
              <a:spcAft>
                <a:spcPts val="0"/>
              </a:spcAft>
            </a:pPr>
            <a:endParaRPr lang="en-GB"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5">
            <a:extLst>
              <a:ext uri="{FF2B5EF4-FFF2-40B4-BE49-F238E27FC236}">
                <a16:creationId xmlns:a16="http://schemas.microsoft.com/office/drawing/2014/main" id="{01CD6464-9FD6-05E3-5AA6-5D4F2C6E5D5C}"/>
              </a:ext>
            </a:extLst>
          </p:cNvPr>
          <p:cNvGraphicFramePr>
            <a:graphicFrameLocks noGrp="1"/>
          </p:cNvGraphicFramePr>
          <p:nvPr>
            <p:ph idx="1"/>
            <p:extLst>
              <p:ext uri="{D42A27DB-BD31-4B8C-83A1-F6EECF244321}">
                <p14:modId xmlns:p14="http://schemas.microsoft.com/office/powerpoint/2010/main" val="895840256"/>
              </p:ext>
            </p:extLst>
          </p:nvPr>
        </p:nvGraphicFramePr>
        <p:xfrm>
          <a:off x="336908" y="5050742"/>
          <a:ext cx="2498759" cy="689657"/>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65113">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24544">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January 2026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41539871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311055"/>
            <a:ext cx="3553754" cy="707462"/>
          </a:xfrm>
        </p:spPr>
        <p:txBody>
          <a:bodyPr>
            <a:normAutofit fontScale="90000"/>
          </a:bodyPr>
          <a:lstStyle/>
          <a:p>
            <a:pPr algn="ctr"/>
            <a:r>
              <a:rPr lang="en-GB"/>
              <a:t>Scarborough PRS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615736156"/>
              </p:ext>
            </p:extLst>
          </p:nvPr>
        </p:nvGraphicFramePr>
        <p:xfrm>
          <a:off x="4135773" y="271622"/>
          <a:ext cx="3934436" cy="1371600"/>
        </p:xfrm>
        <a:graphic>
          <a:graphicData uri="http://schemas.openxmlformats.org/drawingml/2006/table">
            <a:tbl>
              <a:tblPr firstRow="1" bandRow="1">
                <a:tableStyleId>{5C22544A-7EE6-4342-B048-85BDC9FD1C3A}</a:tableStyleId>
              </a:tblPr>
              <a:tblGrid>
                <a:gridCol w="886096">
                  <a:extLst>
                    <a:ext uri="{9D8B030D-6E8A-4147-A177-3AD203B41FA5}">
                      <a16:colId xmlns:a16="http://schemas.microsoft.com/office/drawing/2014/main" val="1563159406"/>
                    </a:ext>
                  </a:extLst>
                </a:gridCol>
                <a:gridCol w="3048340">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Valley Bridge Parade, Scarborough, YO11 2PG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01723 330629</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Calibri" panose="020F0502020204030204" pitchFamily="34" charset="0"/>
                        </a:rPr>
                        <a:t>Jo Fox</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Through website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www.scarboroughpru.n-yorks.sch.uk</a:t>
                      </a:r>
                      <a:r>
                        <a:rPr lang="en-GB" sz="120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775240874"/>
              </p:ext>
            </p:extLst>
          </p:nvPr>
        </p:nvGraphicFramePr>
        <p:xfrm>
          <a:off x="209726" y="1759391"/>
          <a:ext cx="11627140" cy="466344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Scarborough Pupil Referral Service regards every student as unique and staff at the SPRS are committed to providing quality teaching that ensures all children make at least good progress with their learning. Lessons and resources are carefully differentiated to meet the needs of all children regardless of age or ability. Staff use a variety of teaching styles and resources in lessons to support learning. T.A. support is available in some lessons and is targeted to support where most needed.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kern="1200">
                          <a:solidFill>
                            <a:schemeClr val="dk1"/>
                          </a:solidFill>
                          <a:effectLst/>
                          <a:latin typeface="+mn-lt"/>
                          <a:ea typeface="+mn-ea"/>
                          <a:cs typeface="+mn-cs"/>
                        </a:rPr>
                        <a:t>Admissions to the Scarborough Pupil Referral Service are by referral from schools through the Scarborough Collaborative.   We offer both Statutory and Discretionary places.  Places are offered on a needs-led basis and can happen very quickly.</a:t>
                      </a:r>
                    </a:p>
                    <a:p>
                      <a:r>
                        <a:rPr lang="en-GB" sz="1200" i="0" kern="1200">
                          <a:solidFill>
                            <a:schemeClr val="dk1"/>
                          </a:solidFill>
                          <a:effectLst/>
                          <a:latin typeface="+mn-lt"/>
                          <a:ea typeface="+mn-ea"/>
                          <a:cs typeface="+mn-cs"/>
                        </a:rPr>
                        <a:t> </a:t>
                      </a:r>
                    </a:p>
                    <a:p>
                      <a:r>
                        <a:rPr lang="en-GB" sz="1200" i="0" kern="1200">
                          <a:solidFill>
                            <a:schemeClr val="dk1"/>
                          </a:solidFill>
                          <a:effectLst/>
                          <a:latin typeface="+mn-lt"/>
                          <a:ea typeface="+mn-ea"/>
                          <a:cs typeface="+mn-cs"/>
                        </a:rPr>
                        <a:t>Statutory placements consist of a bespoke programme of study and experience for pupils:</a:t>
                      </a:r>
                    </a:p>
                    <a:p>
                      <a:r>
                        <a:rPr lang="en-GB" sz="1200" i="0" kern="1200">
                          <a:solidFill>
                            <a:schemeClr val="dk1"/>
                          </a:solidFill>
                          <a:effectLst/>
                          <a:latin typeface="+mn-lt"/>
                          <a:ea typeface="+mn-ea"/>
                          <a:cs typeface="+mn-cs"/>
                        </a:rPr>
                        <a:t>•  Who have been permanently excluded from school</a:t>
                      </a:r>
                    </a:p>
                    <a:p>
                      <a:r>
                        <a:rPr lang="en-GB" sz="1200" i="0" kern="1200">
                          <a:solidFill>
                            <a:schemeClr val="dk1"/>
                          </a:solidFill>
                          <a:effectLst/>
                          <a:latin typeface="+mn-lt"/>
                          <a:ea typeface="+mn-ea"/>
                          <a:cs typeface="+mn-cs"/>
                        </a:rPr>
                        <a:t>•  Medical pupils who cannot access full time mainstream education</a:t>
                      </a:r>
                    </a:p>
                    <a:p>
                      <a:r>
                        <a:rPr lang="en-GB" sz="1200" i="0" kern="1200">
                          <a:solidFill>
                            <a:schemeClr val="dk1"/>
                          </a:solidFill>
                          <a:effectLst/>
                          <a:latin typeface="+mn-lt"/>
                          <a:ea typeface="+mn-ea"/>
                          <a:cs typeface="+mn-cs"/>
                        </a:rPr>
                        <a:t>•  Pupils involved with the Youth Justice Service</a:t>
                      </a:r>
                    </a:p>
                    <a:p>
                      <a:r>
                        <a:rPr lang="en-GB" sz="1200" i="0" kern="1200">
                          <a:solidFill>
                            <a:schemeClr val="dk1"/>
                          </a:solidFill>
                          <a:effectLst/>
                          <a:latin typeface="+mn-lt"/>
                          <a:ea typeface="+mn-ea"/>
                          <a:cs typeface="+mn-cs"/>
                        </a:rPr>
                        <a:t>•  Pupils directed to us by the Local Authority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i="0" kern="1200">
                          <a:solidFill>
                            <a:schemeClr val="dk1"/>
                          </a:solidFill>
                          <a:effectLst/>
                          <a:latin typeface="+mn-lt"/>
                          <a:ea typeface="+mn-ea"/>
                          <a:cs typeface="+mn-cs"/>
                        </a:rPr>
                        <a:t>We have staff who support both individual and groups of children throughout school who are all highly skilled and experienced in working with children with special needs. Sometimes we have on roll children who require a high level of individual support, and we have a range of strategies to address their specific needs.  A key objective of ours is to help children to become more independent in lessons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a:solidFill>
                            <a:schemeClr val="dk1"/>
                          </a:solidFill>
                          <a:effectLst/>
                          <a:latin typeface="+mn-lt"/>
                          <a:ea typeface="+mn-ea"/>
                          <a:cs typeface="+mn-cs"/>
                        </a:rPr>
                        <a:t>Pupils’ progress is improving in English. Seventy-five per cent of pupils are making expected or accelerated progress from their identified starting point. Despite the gaps in their learning, due to being out of school for long periods, they are catching up to their age-related expectations. In mathematics, 89% of pupils are progressing rapidly towards their age-related expectations. Personalised pathways for learning ensure that pupils’ work is well matched to their needs and minimises any gaps in pupils’ learning as a result of time spent out of school. This enables pupils to make accelerated progress in this subject. The vast majority of pupils make steady progress from their starting points in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0139D764-518F-8B6B-530D-919A4C486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665" y="141040"/>
            <a:ext cx="2324100" cy="1257300"/>
          </a:xfrm>
          <a:prstGeom prst="rect">
            <a:avLst/>
          </a:prstGeom>
          <a:ln>
            <a:solidFill>
              <a:schemeClr val="accent1"/>
            </a:solidFill>
          </a:ln>
        </p:spPr>
      </p:pic>
      <p:sp>
        <p:nvSpPr>
          <p:cNvPr id="7" name="Action Button: Go Home 6">
            <a:hlinkClick r:id="rId4" action="ppaction://hlinksldjump" highlightClick="1"/>
            <a:extLst>
              <a:ext uri="{FF2B5EF4-FFF2-40B4-BE49-F238E27FC236}">
                <a16:creationId xmlns:a16="http://schemas.microsoft.com/office/drawing/2014/main" id="{2F7AC84F-28D1-1DAA-8082-D8B609B97EB8}"/>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13092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190719"/>
            <a:ext cx="3553754" cy="707462"/>
          </a:xfrm>
        </p:spPr>
        <p:txBody>
          <a:bodyPr>
            <a:normAutofit fontScale="90000"/>
          </a:bodyPr>
          <a:lstStyle/>
          <a:p>
            <a:pPr algn="ctr"/>
            <a:r>
              <a:rPr lang="en-GB"/>
              <a:t>Selby College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162936675"/>
              </p:ext>
            </p:extLst>
          </p:nvPr>
        </p:nvGraphicFramePr>
        <p:xfrm>
          <a:off x="4152550" y="271622"/>
          <a:ext cx="3842158" cy="1371600"/>
        </p:xfrm>
        <a:graphic>
          <a:graphicData uri="http://schemas.openxmlformats.org/drawingml/2006/table">
            <a:tbl>
              <a:tblPr firstRow="1" bandRow="1">
                <a:tableStyleId>{5C22544A-7EE6-4342-B048-85BDC9FD1C3A}</a:tableStyleId>
              </a:tblPr>
              <a:tblGrid>
                <a:gridCol w="865314">
                  <a:extLst>
                    <a:ext uri="{9D8B030D-6E8A-4147-A177-3AD203B41FA5}">
                      <a16:colId xmlns:a16="http://schemas.microsoft.com/office/drawing/2014/main" val="1563159406"/>
                    </a:ext>
                  </a:extLst>
                </a:gridCol>
                <a:gridCol w="2976844">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Abbots Road, Selby, North Yorkshire, YO8 8AT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01757 211000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Loraine Stockdale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stockdalel@selby.ac.uk</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https://selby.ac.uk</a:t>
                      </a:r>
                      <a:r>
                        <a:rPr lang="en-GB" sz="1200" i="1"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292607876"/>
              </p:ext>
            </p:extLst>
          </p:nvPr>
        </p:nvGraphicFramePr>
        <p:xfrm>
          <a:off x="209726" y="1759391"/>
          <a:ext cx="11627140" cy="4448874"/>
        </p:xfrm>
        <a:graphic>
          <a:graphicData uri="http://schemas.openxmlformats.org/drawingml/2006/table">
            <a:tbl>
              <a:tblPr firstRow="1" bandRow="1">
                <a:tableStyleId>{5C22544A-7EE6-4342-B048-85BDC9FD1C3A}</a:tableStyleId>
              </a:tblPr>
              <a:tblGrid>
                <a:gridCol w="11627140">
                  <a:extLst>
                    <a:ext uri="{9D8B030D-6E8A-4147-A177-3AD203B41FA5}">
                      <a16:colId xmlns:a16="http://schemas.microsoft.com/office/drawing/2014/main" val="296554612"/>
                    </a:ext>
                  </a:extLst>
                </a:gridCol>
              </a:tblGrid>
              <a:tr h="237189">
                <a:tc>
                  <a:txBody>
                    <a:bodyPr/>
                    <a:lstStyle/>
                    <a:p>
                      <a:r>
                        <a:rPr lang="en-GB" sz="14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123166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0" kern="1200">
                          <a:solidFill>
                            <a:schemeClr val="dk1"/>
                          </a:solidFill>
                          <a:effectLst/>
                          <a:latin typeface="+mn-lt"/>
                          <a:ea typeface="+mn-ea"/>
                          <a:cs typeface="+mn-cs"/>
                        </a:rPr>
                        <a:t>All 14-16 students have an identified Co-ordinator who is responsible for monitoring attendance, liaising with key schools and outside agencies and offering support and guidance. Selby College has a guidance and Support Team that provides pastoral support to all students aged 16+. Where 14-16 students infill into a 16+ group they will receive the same pastoral tutorial programme as the 16+ students, which involves monitoring and support as well as career guidance and progression. If there is a need for a bespoke 14-16 group then pastoral support will still be provided through a tutorial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820611"/>
                  </a:ext>
                </a:extLst>
              </a:tr>
              <a:tr h="241663">
                <a:tc>
                  <a:txBody>
                    <a:bodyPr/>
                    <a:lstStyle/>
                    <a:p>
                      <a:r>
                        <a:rPr lang="en-GB" sz="14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0422682"/>
                  </a:ext>
                </a:extLst>
              </a:tr>
              <a:tr h="370840">
                <a:tc>
                  <a:txBody>
                    <a:bodyPr/>
                    <a:lstStyle/>
                    <a:p>
                      <a:r>
                        <a:rPr lang="en-GB" sz="1400" i="0" kern="1200">
                          <a:solidFill>
                            <a:schemeClr val="dk1"/>
                          </a:solidFill>
                          <a:effectLst/>
                          <a:latin typeface="+mn-lt"/>
                          <a:ea typeface="+mn-ea"/>
                          <a:cs typeface="+mn-cs"/>
                        </a:rPr>
                        <a:t>Selby College is a tertiary college that provides A-levels, vocational courses and apprenticeships for 16+ students at a range of levels; as well as offering various adult and HE courses for students over the age of 18. The college aims to be an excellent provider of education and training, meeting the needs of our community and employers and supporting our young people to achieve their potential through good quality teaching, learning and assessment and raising aspirations. Thanks to huge investment over the years Selby College now boasts some of the most up to date buildings and facilities of any education provider in the area.</a:t>
                      </a:r>
                    </a:p>
                    <a:p>
                      <a:endParaRPr lang="en-GB" sz="14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4632998"/>
                  </a:ext>
                </a:extLst>
              </a:tr>
              <a:tr h="233554">
                <a:tc>
                  <a:txBody>
                    <a:bodyPr/>
                    <a:lstStyle/>
                    <a:p>
                      <a:r>
                        <a:rPr lang="en-GB" sz="14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400" i="0" kern="1200">
                          <a:solidFill>
                            <a:schemeClr val="dk1"/>
                          </a:solidFill>
                          <a:effectLst/>
                          <a:latin typeface="+mn-lt"/>
                          <a:ea typeface="+mn-ea"/>
                          <a:cs typeface="+mn-cs"/>
                        </a:rPr>
                        <a:t>Selby College has dedicated, experienced staff who deliver a range of programmes at different levels. Staff have knowledge and understanding of working with young people and providing quality teaching to enable students to achieve their career goal and maintain high aspirations. The Guidance and Support pastoral team provide excellent social and emotional support within a caring and safe environment.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4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C204C093-8B35-47EF-AD92-97D0710328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6387" y="271622"/>
            <a:ext cx="3241040" cy="762000"/>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B59B64B-6802-1743-93DC-D543A481E6E6}"/>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08132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787796209"/>
              </p:ext>
            </p:extLst>
          </p:nvPr>
        </p:nvGraphicFramePr>
        <p:xfrm>
          <a:off x="175121" y="187357"/>
          <a:ext cx="3809650" cy="2365756"/>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14 – 16 and  16+</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Students Travel Independently</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918472238"/>
              </p:ext>
            </p:extLst>
          </p:nvPr>
        </p:nvGraphicFramePr>
        <p:xfrm>
          <a:off x="4211272" y="187357"/>
          <a:ext cx="7802928" cy="641477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2965906">
                  <a:extLst>
                    <a:ext uri="{9D8B030D-6E8A-4147-A177-3AD203B41FA5}">
                      <a16:colId xmlns:a16="http://schemas.microsoft.com/office/drawing/2014/main" val="1100469419"/>
                    </a:ext>
                  </a:extLst>
                </a:gridCol>
              </a:tblGrid>
              <a:tr h="299424">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484329">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 in an Introduction to Health, Social Care and Young Peoples Settings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NCFE/CACHE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7">
                  <a:txBody>
                    <a:bodyPr/>
                    <a:lstStyle/>
                    <a:p>
                      <a:pPr algn="ctr">
                        <a:lnSpc>
                          <a:spcPct val="100000"/>
                        </a:lnSpc>
                        <a:spcAft>
                          <a:spcPts val="0"/>
                        </a:spcAft>
                      </a:pPr>
                      <a:r>
                        <a:rPr lang="en-GB" sz="1200" kern="1200">
                          <a:solidFill>
                            <a:schemeClr val="tx1"/>
                          </a:solidFill>
                          <a:effectLst/>
                          <a:latin typeface="+mn-lt"/>
                          <a:ea typeface="+mn-ea"/>
                          <a:cs typeface="+mn-cs"/>
                        </a:rPr>
                        <a:t>£5000 includes functional skills English, Maths and tutorial.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Practical Construction Operations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EAL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NVQ Certificate in Performing Engineering Operations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EAL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Awards in Developing Employability Skills and Certificate in Hairdressing Studies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VTCT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Awards in Developing Employability Skills and Certificate in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Beauty Therapy Studies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VTCT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Diploma in Skills for Independence and Work</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BTEC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1261421"/>
                  </a:ext>
                </a:extLst>
              </a:tr>
              <a:tr h="804432">
                <a:tc>
                  <a:txBody>
                    <a:bodyPr/>
                    <a:lstStyle/>
                    <a:p>
                      <a:pPr algn="ctr">
                        <a:lnSpc>
                          <a:spcPct val="100000"/>
                        </a:lnSpc>
                        <a:spcAft>
                          <a:spcPts val="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Extended Certificate in Vocational Studies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BTEC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Entry 3</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4808791"/>
                  </a:ext>
                </a:extLst>
              </a:tr>
            </a:tbl>
          </a:graphicData>
        </a:graphic>
      </p:graphicFrame>
      <p:pic>
        <p:nvPicPr>
          <p:cNvPr id="2" name="Picture 1">
            <a:extLst>
              <a:ext uri="{FF2B5EF4-FFF2-40B4-BE49-F238E27FC236}">
                <a16:creationId xmlns:a16="http://schemas.microsoft.com/office/drawing/2014/main" id="{6DFE4026-F226-A6FF-1F32-F7C6D39D1D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875" y="3324837"/>
            <a:ext cx="3241040" cy="762000"/>
          </a:xfrm>
          <a:prstGeom prst="rect">
            <a:avLst/>
          </a:prstGeom>
        </p:spPr>
      </p:pic>
    </p:spTree>
    <p:extLst>
      <p:ext uri="{BB962C8B-B14F-4D97-AF65-F5344CB8AC3E}">
        <p14:creationId xmlns:p14="http://schemas.microsoft.com/office/powerpoint/2010/main" val="9652846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98813" y="180118"/>
            <a:ext cx="3553754" cy="707462"/>
          </a:xfrm>
        </p:spPr>
        <p:txBody>
          <a:bodyPr/>
          <a:lstStyle/>
          <a:p>
            <a:r>
              <a:rPr lang="en-GB"/>
              <a:t>SKAPE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1371002135"/>
              </p:ext>
            </p:extLst>
          </p:nvPr>
        </p:nvGraphicFramePr>
        <p:xfrm>
          <a:off x="4374408" y="11751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 King Street (ground floor), Darlington DL3 6JH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01325 488388/ 07554414421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Kelly Watson (Centre Manager)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Kellywatson@skape-centre.co.uk</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www.skape-centre.co.uk</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4142987779"/>
              </p:ext>
            </p:extLst>
          </p:nvPr>
        </p:nvGraphicFramePr>
        <p:xfrm>
          <a:off x="209725" y="1605283"/>
          <a:ext cx="11882958" cy="5010086"/>
        </p:xfrm>
        <a:graphic>
          <a:graphicData uri="http://schemas.openxmlformats.org/drawingml/2006/table">
            <a:tbl>
              <a:tblPr firstRow="1" bandRow="1">
                <a:tableStyleId>{5C22544A-7EE6-4342-B048-85BDC9FD1C3A}</a:tableStyleId>
              </a:tblPr>
              <a:tblGrid>
                <a:gridCol w="3171830">
                  <a:extLst>
                    <a:ext uri="{9D8B030D-6E8A-4147-A177-3AD203B41FA5}">
                      <a16:colId xmlns:a16="http://schemas.microsoft.com/office/drawing/2014/main" val="296554612"/>
                    </a:ext>
                  </a:extLst>
                </a:gridCol>
                <a:gridCol w="8711128">
                  <a:extLst>
                    <a:ext uri="{9D8B030D-6E8A-4147-A177-3AD203B41FA5}">
                      <a16:colId xmlns:a16="http://schemas.microsoft.com/office/drawing/2014/main" val="586988181"/>
                    </a:ext>
                  </a:extLst>
                </a:gridCol>
              </a:tblGrid>
              <a:tr h="237189">
                <a:tc gridSpan="2">
                  <a:txBody>
                    <a:bodyPr/>
                    <a:lstStyle/>
                    <a:p>
                      <a:r>
                        <a:rPr lang="en-GB" sz="9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900">
                          <a:solidFill>
                            <a:schemeClr val="tx1"/>
                          </a:solidFill>
                        </a:rPr>
                        <a:t>At SKAPE, we place a strong emphasis on the pastoral support offered to our students, recognising the importance of addressing their social, emotional and mental health needs alongside their academic development. Our provision includes regular PSHE lessons tailored to the specific needs of each student, promoting emotional literacy, resilience and personal growth. We offer structured mindfulness sessions, targeted anger management interventions delivered by trained staff and ELSA programs. Additionally, our students benefit from broader SEMH support strategies embedded throughout the curriculum and school environment. This comprehensive approach is led by our highly experienced Pastoral Lead, a Psychology postgraduate with years of experience in both the NHS and third sector mental health services, ensuring the provision is informed, responsive and effective in meeting the needs of our learners. </a:t>
                      </a:r>
                    </a:p>
                    <a:p>
                      <a:endParaRPr lang="en-GB" sz="9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9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lvl="0">
                        <a:buNone/>
                      </a:pPr>
                      <a:r>
                        <a:rPr lang="en-GB" sz="900" b="0" i="0" u="none" strike="noStrike" noProof="0">
                          <a:solidFill>
                            <a:schemeClr val="tx1"/>
                          </a:solidFill>
                          <a:latin typeface="+mn-lt"/>
                        </a:rPr>
                        <a:t>SKAPE is a Darlington-based Alternative Education Provider (AEP) for children and young people aged 7-19. At SKAPE, we ensure that core skills underpin our learning, with daily lessons in English, Maths and PSHE, delivered in an attractive classroom environment that is conducive to learning. Functional Skills qualifications can be gained in English and Maths, to Level 1 or Level 2 (dependent on working-at grades). Students will also complete weekly lessons on food preparation and nutrition at our Secondary Site. SKAPE is situated within the Sim King Social Gaming building, which houses the latest-generation gaming consoles, flight simulator and racing simulator equipment, and VR equipment. With leading experts researching advancements in technology, estimating that around 85% of the jobs that today’s learners will be doing in 2030 haven’t even been invented yet (Institute for the Future for Dell Technologies, 2019), we particularly recognise the importance of advancements in technology within an educational setting. We are passionate about utilising technology to provide an inclusive and immersive learning experience, greatly adding value to both lessons and learning outcomes, and to support students in developing the necessary skills and attributes to maximise their chances of future employment and employability.</a:t>
                      </a:r>
                    </a:p>
                    <a:p>
                      <a:pPr lvl="0">
                        <a:buNone/>
                      </a:pPr>
                      <a:endParaRPr lang="en-US"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solidFill>
                            <a:schemeClr val="tx1"/>
                          </a:solidFill>
                          <a:effectLst/>
                          <a:latin typeface="+mn-lt"/>
                          <a:ea typeface="Calibri"/>
                          <a:cs typeface="Times New Roman"/>
                        </a:rPr>
                        <a:t>SKAPE delivers high quality alternative education hat is carefully tailored to meet the individual needs of each learner. With a strong focus on accelerating academic progress, building self-confidence and fostering independence, our core objective is to facilitate a timely and successful transition back into specialist or mainstream education. Our provision is bespoke and person centred, ensuring learners are fully prepared for reintegration. The team at SKAPE is highly experienced, with over half of the staff holding Qualified Teacher Status, providing a depth of expertise that underpins our consistently high standards of support and education.  </a:t>
                      </a:r>
                      <a:endParaRPr lang="en-GB" sz="9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sz="9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100000"/>
                        </a:lnSpc>
                        <a:spcBef>
                          <a:spcPts val="0"/>
                        </a:spcBef>
                        <a:spcAft>
                          <a:spcPts val="0"/>
                        </a:spcAft>
                        <a:buNone/>
                      </a:pPr>
                      <a:r>
                        <a:rPr lang="en-GB" sz="900" b="0" i="0" u="none" strike="noStrike" kern="1200" noProof="0">
                          <a:solidFill>
                            <a:schemeClr val="dk1"/>
                          </a:solidFill>
                          <a:effectLst/>
                        </a:rPr>
                        <a:t>Our consistently high standards of support and education. 1. Improved Attendance: SKAPE aims to address the reasons behind students' poor attendance and provide a supportive environment that encourages regular attendance. A positive outcome would be an increase in attendance rates among students at SKAPE and the commissioning school if still attended. 2. Positive Behaviour Management: SKAPE focuses on developing strategies to manage challenging behaviour and promote positive behaviour among students. Outcomes include a reduction in disruptive behaviour incidents and an improvement in students' ability to self-regulate, both at SKAPE, home and the commissioning school if attended. </a:t>
                      </a:r>
                      <a:endParaRPr lang="en-US" sz="900"/>
                    </a:p>
                    <a:p>
                      <a:pPr marL="0" marR="0" lvl="0" indent="0" algn="l">
                        <a:lnSpc>
                          <a:spcPct val="100000"/>
                        </a:lnSpc>
                        <a:spcBef>
                          <a:spcPts val="0"/>
                        </a:spcBef>
                        <a:spcAft>
                          <a:spcPts val="0"/>
                        </a:spcAft>
                        <a:buNone/>
                      </a:pPr>
                      <a:r>
                        <a:rPr lang="en-GB" sz="900" b="0" i="0" u="none" strike="noStrike" kern="1200" noProof="0">
                          <a:solidFill>
                            <a:schemeClr val="dk1"/>
                          </a:solidFill>
                          <a:effectLst/>
                        </a:rPr>
                        <a:t>3. Academic Progress: SKAPE aims to support students' academic progress and help them achieve their educational goals. Provider outcomes include improved academic performance, increased attainment levels, and progress towards nationally recognised qualifications or certifications if the student is completing such exams. </a:t>
                      </a:r>
                      <a:endParaRPr lang="en-US" sz="900"/>
                    </a:p>
                    <a:p>
                      <a:pPr marL="0" marR="0" lvl="0" indent="0" algn="l">
                        <a:lnSpc>
                          <a:spcPct val="100000"/>
                        </a:lnSpc>
                        <a:spcBef>
                          <a:spcPts val="0"/>
                        </a:spcBef>
                        <a:spcAft>
                          <a:spcPts val="0"/>
                        </a:spcAft>
                        <a:buNone/>
                      </a:pPr>
                      <a:r>
                        <a:rPr lang="en-GB" sz="900" b="0" i="0" u="none" strike="noStrike" kern="1200" noProof="0">
                          <a:solidFill>
                            <a:schemeClr val="dk1"/>
                          </a:solidFill>
                          <a:effectLst/>
                        </a:rPr>
                        <a:t>4. Personal Development: SKAPE prioritises the holistic development of students, including their social, emotional, and personal skills. Positive outcomes for students include improved self-esteem, increased confidence, enhanced communication skills, and the development of resilience and coping strategies. </a:t>
                      </a:r>
                      <a:endParaRPr lang="en-US" sz="900"/>
                    </a:p>
                    <a:p>
                      <a:pPr marL="0" marR="0" lvl="0" indent="0" algn="l">
                        <a:lnSpc>
                          <a:spcPct val="100000"/>
                        </a:lnSpc>
                        <a:spcBef>
                          <a:spcPts val="0"/>
                        </a:spcBef>
                        <a:spcAft>
                          <a:spcPts val="0"/>
                        </a:spcAft>
                        <a:buNone/>
                      </a:pPr>
                      <a:r>
                        <a:rPr lang="en-GB" sz="900" b="0" i="0" u="none" strike="noStrike" kern="1200" noProof="0">
                          <a:solidFill>
                            <a:schemeClr val="dk1"/>
                          </a:solidFill>
                          <a:effectLst/>
                        </a:rPr>
                        <a:t>5. Successful Transitions: SKAPE often works towards successful transitions for students, whether it be reintegration back into mainstream education, vocational training, or employment. Outcomes include a high percentage of students successfully transitioning to their desired destinations after completing their time in the alternative provision. </a:t>
                      </a:r>
                      <a:r>
                        <a:rPr lang="en-GB" sz="900" b="0" i="0" u="none" strike="noStrike" kern="1200" noProof="0">
                          <a:solidFill>
                            <a:schemeClr val="dk1"/>
                          </a:solidFill>
                          <a:effectLst/>
                          <a:latin typeface="+mn-lt"/>
                        </a:rPr>
                        <a:t>Our transition package can be adapted to meet the young person's specific needs. Previously, this has involved the student’s key worker keeping in contact with the commissioning school to discuss how transition might look, and once the child is back in mainstream, the key worker visiting the student in their educational setting.</a:t>
                      </a:r>
                      <a:endParaRPr lang="en-GB" sz="900" b="0" i="0" u="none" strike="noStrike" kern="1200" noProof="0">
                        <a:solidFill>
                          <a:srgbClr val="000000"/>
                        </a:solidFill>
                        <a:effectLst/>
                        <a:latin typeface="+mn-lt"/>
                      </a:endParaRPr>
                    </a:p>
                    <a:p>
                      <a:pPr marL="0" marR="0" lvl="0" indent="0" algn="l">
                        <a:lnSpc>
                          <a:spcPct val="100000"/>
                        </a:lnSpc>
                        <a:spcBef>
                          <a:spcPts val="0"/>
                        </a:spcBef>
                        <a:spcAft>
                          <a:spcPts val="0"/>
                        </a:spcAft>
                        <a:buNone/>
                      </a:pPr>
                      <a:r>
                        <a:rPr lang="en-GB" sz="900" b="0" i="0" u="none" strike="noStrike" kern="1200" noProof="0">
                          <a:solidFill>
                            <a:schemeClr val="dk1"/>
                          </a:solidFill>
                          <a:effectLst/>
                        </a:rPr>
                        <a:t> 6. Positive Engagement: SKAPE aims to engage students in meaningful learning experiences and activities. Outcomes include increased student engagement in educational programs, extracurricular activities, and community involvement. </a:t>
                      </a:r>
                      <a:endParaRPr lang="en-US" sz="900"/>
                    </a:p>
                    <a:p>
                      <a:pPr marL="0" marR="0" lvl="0" indent="0" algn="l">
                        <a:lnSpc>
                          <a:spcPct val="100000"/>
                        </a:lnSpc>
                        <a:spcBef>
                          <a:spcPts val="0"/>
                        </a:spcBef>
                        <a:spcAft>
                          <a:spcPts val="0"/>
                        </a:spcAft>
                        <a:buNone/>
                      </a:pPr>
                      <a:r>
                        <a:rPr lang="en-GB" sz="900" b="0" i="0" u="none" strike="noStrike" kern="1200" noProof="0">
                          <a:solidFill>
                            <a:schemeClr val="dk1"/>
                          </a:solidFill>
                          <a:effectLst/>
                        </a:rPr>
                        <a:t>7. Parent and Community Engagement: SKAPE recognises the importance of involving parents and the wider community in supporting students' educational journey. Outcomes include increased parental engagement, partnerships with community organizations, and positive feedback from parents and the community. SKAPE will regularly monitor and evaluate these outcomes to ensure continuous improvement and the best possible support for their students.</a:t>
                      </a:r>
                    </a:p>
                    <a:p>
                      <a:pPr marL="0" marR="0" lvl="0" indent="0" algn="l">
                        <a:lnSpc>
                          <a:spcPct val="100000"/>
                        </a:lnSpc>
                        <a:spcBef>
                          <a:spcPts val="0"/>
                        </a:spcBef>
                        <a:spcAft>
                          <a:spcPts val="0"/>
                        </a:spcAft>
                        <a:buNone/>
                      </a:pPr>
                      <a:endParaRPr lang="en-US" sz="90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descr="A screenshot of a computer&#10;&#10;Description automatically generated">
            <a:extLst>
              <a:ext uri="{FF2B5EF4-FFF2-40B4-BE49-F238E27FC236}">
                <a16:creationId xmlns:a16="http://schemas.microsoft.com/office/drawing/2014/main" id="{1DEC3F48-4C35-1FBE-A75E-599118D522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946" t="17683" r="31655" b="14008"/>
          <a:stretch/>
        </p:blipFill>
        <p:spPr>
          <a:xfrm>
            <a:off x="9541118" y="117512"/>
            <a:ext cx="1184937" cy="1283811"/>
          </a:xfrm>
          <a:prstGeom prst="rect">
            <a:avLst/>
          </a:prstGeom>
          <a:ln>
            <a:gradFill>
              <a:gsLst>
                <a:gs pos="36778">
                  <a:srgbClr val="D1DCF0"/>
                </a:gs>
                <a:gs pos="15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a:schemeClr val="accent1"/>
            </a:glow>
            <a:softEdge rad="38100"/>
          </a:effectLst>
        </p:spPr>
      </p:pic>
      <p:sp>
        <p:nvSpPr>
          <p:cNvPr id="7" name="Action Button: Go Home 6">
            <a:hlinkClick r:id="rId5" action="ppaction://hlinksldjump" highlightClick="1"/>
            <a:extLst>
              <a:ext uri="{FF2B5EF4-FFF2-40B4-BE49-F238E27FC236}">
                <a16:creationId xmlns:a16="http://schemas.microsoft.com/office/drawing/2014/main" id="{A52BE6FB-D5E1-4054-A322-4610BDA30A1D}"/>
              </a:ext>
            </a:extLst>
          </p:cNvPr>
          <p:cNvSpPr/>
          <p:nvPr/>
        </p:nvSpPr>
        <p:spPr>
          <a:xfrm>
            <a:off x="209725" y="1003751"/>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64671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405892056"/>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KS2 - 5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b="0">
                          <a:solidFill>
                            <a:schemeClr val="tx1"/>
                          </a:solidFill>
                          <a:effectLst/>
                          <a:latin typeface="Calibri" panose="020F0502020204030204" pitchFamily="34" charset="0"/>
                          <a:ea typeface="Calibri" panose="020F0502020204030204" pitchFamily="34"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674799969"/>
              </p:ext>
            </p:extLst>
          </p:nvPr>
        </p:nvGraphicFramePr>
        <p:xfrm>
          <a:off x="4211272" y="187357"/>
          <a:ext cx="7424258" cy="5340987"/>
        </p:xfrm>
        <a:graphic>
          <a:graphicData uri="http://schemas.openxmlformats.org/drawingml/2006/table">
            <a:tbl>
              <a:tblPr firstRow="1" firstCol="1" bandRow="1">
                <a:tableStyleId>{5C22544A-7EE6-4342-B048-85BDC9FD1C3A}</a:tableStyleId>
              </a:tblPr>
              <a:tblGrid>
                <a:gridCol w="800675">
                  <a:extLst>
                    <a:ext uri="{9D8B030D-6E8A-4147-A177-3AD203B41FA5}">
                      <a16:colId xmlns:a16="http://schemas.microsoft.com/office/drawing/2014/main" val="2322091402"/>
                    </a:ext>
                  </a:extLst>
                </a:gridCol>
                <a:gridCol w="2630424">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772512">
                  <a:extLst>
                    <a:ext uri="{9D8B030D-6E8A-4147-A177-3AD203B41FA5}">
                      <a16:colId xmlns:a16="http://schemas.microsoft.com/office/drawing/2014/main" val="1100469419"/>
                    </a:ext>
                  </a:extLst>
                </a:gridCol>
                <a:gridCol w="575997">
                  <a:extLst>
                    <a:ext uri="{9D8B030D-6E8A-4147-A177-3AD203B41FA5}">
                      <a16:colId xmlns:a16="http://schemas.microsoft.com/office/drawing/2014/main" val="3492305429"/>
                    </a:ext>
                  </a:extLst>
                </a:gridCol>
                <a:gridCol w="575997">
                  <a:extLst>
                    <a:ext uri="{9D8B030D-6E8A-4147-A177-3AD203B41FA5}">
                      <a16:colId xmlns:a16="http://schemas.microsoft.com/office/drawing/2014/main" val="1381951424"/>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3">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Week</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curriculum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Maths, Science, STEM, Humanities, Technology, PSHE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3-6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 curriculum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Maths, Science, PSHE, Humanities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7-9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KS3 curriculum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Food preparation &amp; Nutrition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7-9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1903174"/>
                  </a:ext>
                </a:extLst>
              </a:tr>
              <a:tr h="89399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KS4 curriculum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Maths, Science, Humanities, Technology, PSHE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10-11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6961536"/>
                  </a:ext>
                </a:extLst>
              </a:tr>
              <a:tr h="893995">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&amp; Maths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Year 10-11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6180434"/>
                  </a:ext>
                </a:extLst>
              </a:tr>
            </a:tbl>
          </a:graphicData>
        </a:graphic>
      </p:graphicFrame>
      <p:pic>
        <p:nvPicPr>
          <p:cNvPr id="2" name="Picture 1" descr="A screenshot of a computer&#10;&#10;Description automatically generated">
            <a:extLst>
              <a:ext uri="{FF2B5EF4-FFF2-40B4-BE49-F238E27FC236}">
                <a16:creationId xmlns:a16="http://schemas.microsoft.com/office/drawing/2014/main" id="{1DEC3F48-4C35-1FBE-A75E-599118D522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946" t="17683" r="31655" b="14008"/>
          <a:stretch/>
        </p:blipFill>
        <p:spPr>
          <a:xfrm>
            <a:off x="859529" y="3013615"/>
            <a:ext cx="1453515" cy="1574800"/>
          </a:xfrm>
          <a:prstGeom prst="rect">
            <a:avLst/>
          </a:prstGeom>
          <a:ln>
            <a:gradFill>
              <a:gsLst>
                <a:gs pos="36778">
                  <a:srgbClr val="D1DCF0"/>
                </a:gs>
                <a:gs pos="15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a:schemeClr val="accent1"/>
            </a:glow>
            <a:softEdge rad="38100"/>
          </a:effectLst>
        </p:spPr>
      </p:pic>
      <p:graphicFrame>
        <p:nvGraphicFramePr>
          <p:cNvPr id="3" name="Table 5">
            <a:extLst>
              <a:ext uri="{FF2B5EF4-FFF2-40B4-BE49-F238E27FC236}">
                <a16:creationId xmlns:a16="http://schemas.microsoft.com/office/drawing/2014/main" id="{C7556C9B-DB5B-2B38-03FA-262A75EF2709}"/>
              </a:ext>
            </a:extLst>
          </p:cNvPr>
          <p:cNvGraphicFramePr>
            <a:graphicFrameLocks noGrp="1"/>
          </p:cNvGraphicFramePr>
          <p:nvPr>
            <p:ph idx="1"/>
            <p:extLst>
              <p:ext uri="{D42A27DB-BD31-4B8C-83A1-F6EECF244321}">
                <p14:modId xmlns:p14="http://schemas.microsoft.com/office/powerpoint/2010/main" val="871171295"/>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In progress</a:t>
                      </a:r>
                      <a:endParaRPr lang="en-GB" sz="1100" dirty="0">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35956020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618577" y="417767"/>
            <a:ext cx="3553754" cy="707462"/>
          </a:xfrm>
        </p:spPr>
        <p:txBody>
          <a:bodyPr>
            <a:normAutofit fontScale="90000"/>
          </a:bodyPr>
          <a:lstStyle/>
          <a:p>
            <a:pPr algn="ctr"/>
            <a:r>
              <a:rPr lang="en-GB"/>
              <a:t>Springwell Harrogate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274626289"/>
              </p:ext>
            </p:extLst>
          </p:nvPr>
        </p:nvGraphicFramePr>
        <p:xfrm>
          <a:off x="4374408" y="27162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59 Grove Road, Harrogate, HG1 5EP</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01423 456001</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Sarah Walton-Parker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info@swharrogate.org.uk</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u="sng"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www.swharrogate.org.ukk</a:t>
                      </a:r>
                      <a:r>
                        <a:rPr lang="en-GB" sz="1200" b="0" u="sng"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941994481"/>
              </p:ext>
            </p:extLst>
          </p:nvPr>
        </p:nvGraphicFramePr>
        <p:xfrm>
          <a:off x="209726" y="1759391"/>
          <a:ext cx="11880674" cy="4872926"/>
        </p:xfrm>
        <a:graphic>
          <a:graphicData uri="http://schemas.openxmlformats.org/drawingml/2006/table">
            <a:tbl>
              <a:tblPr firstRow="1" bandRow="1">
                <a:tableStyleId>{5C22544A-7EE6-4342-B048-85BDC9FD1C3A}</a:tableStyleId>
              </a:tblPr>
              <a:tblGrid>
                <a:gridCol w="3964272">
                  <a:extLst>
                    <a:ext uri="{9D8B030D-6E8A-4147-A177-3AD203B41FA5}">
                      <a16:colId xmlns:a16="http://schemas.microsoft.com/office/drawing/2014/main" val="296554612"/>
                    </a:ext>
                  </a:extLst>
                </a:gridCol>
                <a:gridCol w="7916402">
                  <a:extLst>
                    <a:ext uri="{9D8B030D-6E8A-4147-A177-3AD203B41FA5}">
                      <a16:colId xmlns:a16="http://schemas.microsoft.com/office/drawing/2014/main" val="3015067461"/>
                    </a:ext>
                  </a:extLst>
                </a:gridCol>
              </a:tblGrid>
              <a:tr h="237189">
                <a:tc gridSpan="2">
                  <a:txBody>
                    <a:bodyPr/>
                    <a:lstStyle/>
                    <a:p>
                      <a:r>
                        <a:rPr lang="en-GB" sz="900" i="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kern="1200">
                          <a:solidFill>
                            <a:schemeClr val="dk1"/>
                          </a:solidFill>
                          <a:effectLst/>
                          <a:latin typeface="+mn-lt"/>
                          <a:ea typeface="+mn-ea"/>
                          <a:cs typeface="+mn-cs"/>
                        </a:rPr>
                        <a:t>We are a secondary Alternative Provision Academy that provides full and part-time education and support for children and young people who, for a variety of reasons, are unable to access mainstream education. Inclusion is at the heart of everything that we do and we have a renowned reputation for working positively and purposefully with young people and their families to support them through periods of difficulty and challenge. Our motto, ‘A Chance to Succeed’ is extremely important to us: our expectations of all who work here, staff and students, are extremely 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9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kern="1200">
                          <a:solidFill>
                            <a:schemeClr val="dk1"/>
                          </a:solidFill>
                          <a:effectLst/>
                          <a:latin typeface="+mn-lt"/>
                          <a:ea typeface="+mn-ea"/>
                          <a:cs typeface="+mn-cs"/>
                        </a:rPr>
                        <a:t>Our goal is to provide all children and young people with an appropriate and carefully considered range of opportunities. This enables them to gain personal fulfilment through learning by developing positive self-esteem and helps them unlock their academic potential. By taking into account the wider social and emotional needs of each individual, all staff work exceptionally hard to transform students’ motivation and develop the whole child spiritually, emotionally, morally, socially and intellectually. Much of our work involves liaison with a wide range of other agencies in order to ensure that our youngsters, and their families, are appropriately supported. We have excellent working relationships with our mainstream schools and support the reintegration of learners into full time education into school, further education or 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9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900" i="0" kern="1200">
                          <a:solidFill>
                            <a:schemeClr val="dk1"/>
                          </a:solidFill>
                          <a:effectLst/>
                          <a:latin typeface="+mn-lt"/>
                          <a:ea typeface="+mn-ea"/>
                          <a:cs typeface="+mn-cs"/>
                        </a:rPr>
                        <a:t>Springwell Harrogate caters for pupils with emotional, behavioural and social difficulties. It provides for children and young people from diverse social and emotional backgrounds who have a wide variety of complex needs and abilities ranging from high academic ability to autistic spectrum disorders, moderate and sometimes severe learning needs. Many of our pupils come from vulnerable groups, some are undergoing Statutory Assessment and some have Statements of Special Educational Need or Education, Health and Care Plans (EHCP).</a:t>
                      </a:r>
                      <a:endParaRPr lang="en-GB" sz="900" i="0" kern="1200">
                        <a:solidFill>
                          <a:schemeClr val="tx1"/>
                        </a:solidFill>
                        <a:effectLst/>
                        <a:latin typeface="Calibri" panose="020F050202020403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900" i="0" kern="1200">
                          <a:solidFill>
                            <a:schemeClr val="dk1"/>
                          </a:solidFill>
                          <a:effectLst/>
                          <a:latin typeface="+mn-lt"/>
                          <a:ea typeface="+mn-ea"/>
                          <a:cs typeface="+mn-cs"/>
                        </a:rPr>
                        <a:t>Springwell Harrogate believes that the school curriculum comprises all learning and other experiences which are planned for its pupils and that the National Curriculum and NURTURE curriculum are an essential part of this. We believe a well-planned and robust curriculum is a fundamental route to the social, emotional and behavioural development, and overall well-being, of our pupils.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900" i="0" kern="1200">
                          <a:solidFill>
                            <a:schemeClr val="dk1"/>
                          </a:solidFill>
                          <a:effectLst/>
                          <a:latin typeface="+mn-lt"/>
                          <a:ea typeface="+mn-ea"/>
                          <a:cs typeface="+mn-cs"/>
                        </a:rPr>
                        <a:t>Springwell Harrogate aspires to provide a therapeutic and nurturing environment by recreating as far as possible a family environment for each of its young people. The intention is to understand each child’s needs through a series of evidence-based interventions that generate an individual learning and pastoral plan. The curriculum will seek to:</a:t>
                      </a:r>
                    </a:p>
                    <a:p>
                      <a:r>
                        <a:rPr lang="en-GB" sz="900" i="0" kern="1200">
                          <a:solidFill>
                            <a:schemeClr val="dk1"/>
                          </a:solidFill>
                          <a:effectLst/>
                          <a:latin typeface="+mn-lt"/>
                          <a:ea typeface="+mn-ea"/>
                          <a:cs typeface="+mn-cs"/>
                        </a:rPr>
                        <a:t>Build affective bonds: Staff will help children to build positive, trusting relationships with others in an inclusive social environment where respect for the individual needs and identity is the foundation for building effective social relationships.</a:t>
                      </a:r>
                    </a:p>
                    <a:p>
                      <a:r>
                        <a:rPr lang="en-GB" sz="900" i="0" kern="1200">
                          <a:solidFill>
                            <a:schemeClr val="dk1"/>
                          </a:solidFill>
                          <a:effectLst/>
                          <a:latin typeface="+mn-lt"/>
                          <a:ea typeface="+mn-ea"/>
                          <a:cs typeface="+mn-cs"/>
                        </a:rPr>
                        <a:t> Cognitive restructure: Children will be given pastoral and curriculum opportunities to develop strategies for managing their emotions and behaviour effectively. They will have access to dedicated professionals who will help them to recognise their own emotional and mental states, such as triggers for anger, and conduct systematic therapeutic work to develop individual self-help strategies to combat negative or destructive thought patterns and create positive strategies for mental well-being such as perspective-taking and psychological resilience. Children will be encouraged to see themselves as active agents in changing their behavioural habits with the active support of staff.</a:t>
                      </a:r>
                    </a:p>
                    <a:p>
                      <a:r>
                        <a:rPr lang="en-GB" sz="900" i="0" kern="1200">
                          <a:solidFill>
                            <a:schemeClr val="dk1"/>
                          </a:solidFill>
                          <a:effectLst/>
                          <a:latin typeface="+mn-lt"/>
                          <a:ea typeface="+mn-ea"/>
                          <a:cs typeface="+mn-cs"/>
                        </a:rPr>
                        <a:t> Emotional literacy: Children will be taught how to express emotions more effectively and to empathise with others. Children will be taught to be more self-reflective and self-aware and given strategies to manage conflicts at home, with peers and with adults. Numerous opportunities to practise and develop social skills in different social situations will encourage a more broad-minded openness to other people and the local community.</a:t>
                      </a:r>
                    </a:p>
                    <a:p>
                      <a:r>
                        <a:rPr lang="en-GB" sz="900" i="0" kern="1200">
                          <a:solidFill>
                            <a:schemeClr val="dk1"/>
                          </a:solidFill>
                          <a:effectLst/>
                          <a:latin typeface="+mn-lt"/>
                          <a:ea typeface="+mn-ea"/>
                          <a:cs typeface="+mn-cs"/>
                        </a:rPr>
                        <a:t> Develop the self through behavioural modelling: Staff will model effective social relationships and social skills. The need to solve social problems through positive engagement with others and constructive dialogue is central to the Springwell approach. Appropriate and positive adults role models will seek to build trust relationships and a positive sense of self. Staff will communicate compassion, affection and care with clear behavioural expectations and boundaries.</a:t>
                      </a:r>
                    </a:p>
                    <a:p>
                      <a:r>
                        <a:rPr lang="en-GB" sz="900" i="0" kern="1200">
                          <a:solidFill>
                            <a:schemeClr val="dk1"/>
                          </a:solidFill>
                          <a:effectLst/>
                          <a:latin typeface="+mn-lt"/>
                          <a:ea typeface="+mn-ea"/>
                          <a:cs typeface="+mn-cs"/>
                        </a:rPr>
                        <a:t> Relaxation and therapeutic opportunities: All children will have access to a range of therapeutic activities through the pastoral curriculum. This will include the appreciation of the beauty of the natural world, care for the environment. The therapeutic power of creativity to express emotional and mental states will pervade the curriculum.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kern="1200">
                          <a:solidFill>
                            <a:schemeClr val="dk1"/>
                          </a:solidFill>
                          <a:effectLst/>
                          <a:latin typeface="+mn-lt"/>
                          <a:ea typeface="+mn-ea"/>
                          <a:cs typeface="+mn-cs"/>
                        </a:rPr>
                        <a:t>Consensual goal setting:  target setting for an individualised pastoral and academic curriculum will be informed by recognised assessments. Families and students will be encouraged to play an active role in making choices and a sense of control in shaping their curriculum through shared achievable aims and goals.</a:t>
                      </a:r>
                    </a:p>
                    <a:p>
                      <a:endParaRPr lang="en-GB" sz="9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C1602408-E118-12B9-952A-5ADA56AF3312}"/>
              </a:ext>
            </a:extLst>
          </p:cNvPr>
          <p:cNvPicPr>
            <a:picLocks noChangeAspect="1"/>
          </p:cNvPicPr>
          <p:nvPr/>
        </p:nvPicPr>
        <p:blipFill rotWithShape="1">
          <a:blip r:embed="rId4">
            <a:extLst>
              <a:ext uri="{28A0092B-C50C-407E-A947-70E740481C1C}">
                <a14:useLocalDpi xmlns:a14="http://schemas.microsoft.com/office/drawing/2010/main" val="0"/>
              </a:ext>
            </a:extLst>
          </a:blip>
          <a:srcRect l="3475" t="15098" r="85393" b="71555"/>
          <a:stretch/>
        </p:blipFill>
        <p:spPr bwMode="auto">
          <a:xfrm>
            <a:off x="8619102" y="271622"/>
            <a:ext cx="3108325" cy="1118235"/>
          </a:xfrm>
          <a:prstGeom prst="rect">
            <a:avLst/>
          </a:prstGeom>
          <a:ln>
            <a:noFill/>
          </a:ln>
          <a:extLst>
            <a:ext uri="{53640926-AAD7-44D8-BBD7-CCE9431645EC}">
              <a14:shadowObscured xmlns:a14="http://schemas.microsoft.com/office/drawing/2010/main"/>
            </a:ext>
          </a:extLst>
        </p:spPr>
      </p:pic>
      <p:sp>
        <p:nvSpPr>
          <p:cNvPr id="7" name="Action Button: Go Home 6">
            <a:hlinkClick r:id="rId5" action="ppaction://hlinksldjump" highlightClick="1"/>
            <a:extLst>
              <a:ext uri="{FF2B5EF4-FFF2-40B4-BE49-F238E27FC236}">
                <a16:creationId xmlns:a16="http://schemas.microsoft.com/office/drawing/2014/main" id="{DD92E464-6A38-47A0-A5F7-684DB750B7B0}"/>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79255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405146"/>
            <a:ext cx="3553754" cy="707462"/>
          </a:xfrm>
        </p:spPr>
        <p:txBody>
          <a:bodyPr>
            <a:normAutofit fontScale="90000"/>
          </a:bodyPr>
          <a:lstStyle/>
          <a:p>
            <a:pPr algn="ctr"/>
            <a:r>
              <a:rPr lang="en-GB"/>
              <a:t>Strive for Education</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631414728"/>
              </p:ext>
            </p:extLst>
          </p:nvPr>
        </p:nvGraphicFramePr>
        <p:xfrm>
          <a:off x="4374408" y="27162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North Park Road, Harrogate, HG15PD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01423649070</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Andy Brown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info@striveforeducation.co.uk</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www.striveforeducation.co.uk</a:t>
                      </a: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399871462"/>
              </p:ext>
            </p:extLst>
          </p:nvPr>
        </p:nvGraphicFramePr>
        <p:xfrm>
          <a:off x="209726" y="1759391"/>
          <a:ext cx="11627140" cy="477774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5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0" kern="1200">
                          <a:solidFill>
                            <a:schemeClr val="dk1"/>
                          </a:solidFill>
                          <a:effectLst/>
                          <a:latin typeface="+mn-lt"/>
                          <a:ea typeface="+mn-ea"/>
                          <a:cs typeface="+mn-cs"/>
                        </a:rPr>
                        <a:t>Our Pastoral Leader is responsible for leading and coordinating safeguarding, pupil welfare, intervention, attendance and behaviour systems. The PL works closely with pupils, parents, staff and outside agencies on a daily basis. 1-1 and small group setting intervention is a key aspect of our pastoral support. Strive offers a more flexible, personalised curriculum, smaller class sizes with a ratio of 2 staff members to 6 pupils. Nurture and therapeutic approaches, coaching, mentoring and bespoke support also play a crucial role in the wrap around pastoral care we provide. Strive works in close partnership with </a:t>
                      </a:r>
                      <a:r>
                        <a:rPr lang="en-GB" sz="1050" i="0" kern="1200" err="1">
                          <a:solidFill>
                            <a:schemeClr val="dk1"/>
                          </a:solidFill>
                          <a:effectLst/>
                          <a:latin typeface="+mn-lt"/>
                          <a:ea typeface="+mn-ea"/>
                          <a:cs typeface="+mn-cs"/>
                        </a:rPr>
                        <a:t>EsSENtials</a:t>
                      </a:r>
                      <a:r>
                        <a:rPr lang="en-GB" sz="1050" i="0" kern="1200">
                          <a:solidFill>
                            <a:schemeClr val="dk1"/>
                          </a:solidFill>
                          <a:effectLst/>
                          <a:latin typeface="+mn-lt"/>
                          <a:ea typeface="+mn-ea"/>
                          <a:cs typeface="+mn-cs"/>
                        </a:rPr>
                        <a:t> Consultancy, who provide all SENCo assessments and support for our pupils.</a:t>
                      </a:r>
                    </a:p>
                    <a:p>
                      <a:endParaRPr lang="en-GB" sz="105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i="0" kern="1200">
                          <a:solidFill>
                            <a:schemeClr val="dk1"/>
                          </a:solidFill>
                          <a:effectLst/>
                          <a:latin typeface="+mn-lt"/>
                          <a:ea typeface="+mn-ea"/>
                          <a:cs typeface="+mn-cs"/>
                        </a:rPr>
                        <a:t>Through a comprehensive admission and induction process, Strive will use a series of assessment and screening processes to identify and understand any barriers to learning. A tailored learning plan that will include interventions, support and therapeutic approaches will be designed and built within a pupil’s timetable. Strive offers a stimulating, diverse and sequenced curriculum that is aimed at re-engaging pupil’s interest in education. Being educated at Strive allows pupils to access personal and tailored learning that has a high level of support, in an environment that allows them to thrive and achieve. </a:t>
                      </a:r>
                    </a:p>
                    <a:p>
                      <a:endParaRPr lang="en-GB" sz="1050" i="0" kern="1200">
                        <a:solidFill>
                          <a:schemeClr val="dk1"/>
                        </a:solidFill>
                        <a:effectLst/>
                        <a:latin typeface="+mn-lt"/>
                        <a:ea typeface="+mn-ea"/>
                        <a:cs typeface="+mn-cs"/>
                      </a:endParaRPr>
                    </a:p>
                    <a:p>
                      <a:r>
                        <a:rPr lang="en-GB" sz="1050" i="0" kern="1200">
                          <a:solidFill>
                            <a:schemeClr val="dk1"/>
                          </a:solidFill>
                          <a:effectLst/>
                          <a:latin typeface="+mn-lt"/>
                          <a:ea typeface="+mn-ea"/>
                          <a:cs typeface="+mn-cs"/>
                        </a:rPr>
                        <a:t>The statements below define the activities we will undertake in pursuit of our vision; create &amp; deliver an alternative curriculum for young people which is innovative, holistic, encourages collaborative working, positive progression and promotes independence. Provide advice and support to young people, signposting to other agencies as appropriate. Work only with organisations which work with young people to ensure they are listened to and their individual needs are met. </a:t>
                      </a:r>
                      <a:endParaRPr lang="en-GB" sz="105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lvl="0" algn="l">
                        <a:lnSpc>
                          <a:spcPct val="100000"/>
                        </a:lnSpc>
                        <a:spcBef>
                          <a:spcPts val="0"/>
                        </a:spcBef>
                        <a:spcAft>
                          <a:spcPts val="0"/>
                        </a:spcAft>
                        <a:buNone/>
                      </a:pPr>
                      <a:r>
                        <a:rPr lang="en-GB" sz="1050" b="0" i="0" u="none" strike="noStrike" kern="1200" noProof="0">
                          <a:solidFill>
                            <a:srgbClr val="000000"/>
                          </a:solidFill>
                          <a:effectLst/>
                          <a:latin typeface="Calibri"/>
                        </a:rPr>
                        <a:t>3 different sites offering contrasting educational offers. We provide academic &amp; vocational opportunities through a variety of delivery methods.  The curriculum is implemented by dedicated professionals who are skilled and experienced in their specific area of delivery. Classes are designed to have 5-6 learners in one class with a subject teacher plus a teaching assistant, providing tuition, support and guidance. The impact of this is that pupils have the greatest opportunity to gain a fulfilling and successful experience here at Strive.</a:t>
                      </a:r>
                      <a:endParaRPr lang="en-US" b="0" u="none" strike="noStrike" noProof="0">
                        <a:solidFill>
                          <a:srgbClr val="000000"/>
                        </a:solidFill>
                        <a:latin typeface="Calibri"/>
                      </a:endParaRPr>
                    </a:p>
                    <a:p>
                      <a:pPr lvl="0" algn="l">
                        <a:lnSpc>
                          <a:spcPct val="100000"/>
                        </a:lnSpc>
                        <a:spcBef>
                          <a:spcPts val="0"/>
                        </a:spcBef>
                        <a:spcAft>
                          <a:spcPts val="0"/>
                        </a:spcAft>
                        <a:buNone/>
                      </a:pPr>
                      <a:endParaRPr lang="en-GB"/>
                    </a:p>
                    <a:p>
                      <a:pPr marL="0" marR="0" lvl="0" indent="0" algn="l" defTabSz="914400">
                        <a:lnSpc>
                          <a:spcPct val="107000"/>
                        </a:lnSpc>
                        <a:spcBef>
                          <a:spcPts val="0"/>
                        </a:spcBef>
                        <a:spcAft>
                          <a:spcPts val="800"/>
                        </a:spcAft>
                        <a:buClrTx/>
                        <a:buSzTx/>
                        <a:buFontTx/>
                        <a:buNone/>
                        <a:tabLst/>
                        <a:defRPr/>
                      </a:pPr>
                      <a:endParaRPr lang="en-GB" sz="1050" i="0" kern="1200">
                        <a:solidFill>
                          <a:schemeClr val="dk1"/>
                        </a:solidFill>
                        <a:effectLst/>
                        <a:latin typeface="+mn-lt"/>
                        <a:ea typeface="+mn-ea"/>
                        <a:cs typeface="+mn-cs"/>
                      </a:endParaRPr>
                    </a:p>
                    <a:p>
                      <a:pPr>
                        <a:lnSpc>
                          <a:spcPct val="107000"/>
                        </a:lnSpc>
                        <a:spcAft>
                          <a:spcPts val="800"/>
                        </a:spcAft>
                      </a:pPr>
                      <a:endParaRPr lang="en-GB" sz="105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50" i="0" kern="1200">
                          <a:solidFill>
                            <a:schemeClr val="dk1"/>
                          </a:solidFill>
                          <a:effectLst/>
                          <a:latin typeface="+mn-lt"/>
                          <a:ea typeface="+mn-ea"/>
                          <a:cs typeface="+mn-cs"/>
                        </a:rPr>
                        <a:t>The following measures are aspects that will form a major benchmark in the progress of our pupils:</a:t>
                      </a:r>
                    </a:p>
                    <a:p>
                      <a:r>
                        <a:rPr lang="en-GB" sz="1050" i="0" kern="1200">
                          <a:solidFill>
                            <a:schemeClr val="dk1"/>
                          </a:solidFill>
                          <a:effectLst/>
                          <a:latin typeface="+mn-lt"/>
                          <a:ea typeface="+mn-ea"/>
                          <a:cs typeface="+mn-cs"/>
                        </a:rPr>
                        <a:t>Improved regulation of emotions, increased attendance, improved physical and mental well-being, improved engagement with education and an improved attitude. A reduction in dysfunctional behaviours, exclusions or referrals. Improved sense of direction and self, including changes in self-esteem, confidence, motivation, and health awareness. Improvement in developing and sustaining relationships (with family, staff and peers) including changes in the ability to communicate, show mutual respect, and work with others.  Pupils will aspire to go on to successfully reintegrate back to mainstream school where they will thrive, learn and succeed by continuing the progress made at Strive. Most programmes are accredited with BTEC or Functional skills.  An additional outcome aim for Y11 pupils is to provide the tools to enable them to pursue college, apprenticeships, further training or employment opportunities.</a:t>
                      </a:r>
                    </a:p>
                    <a:p>
                      <a:endParaRPr lang="en-GB" sz="105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D96D8C65-A465-988B-8000-778289F48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470" y="38100"/>
            <a:ext cx="2461260" cy="132651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2497508E-0928-ACAB-6444-D8130F20CD6D}"/>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912393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788304969"/>
              </p:ext>
            </p:extLst>
          </p:nvPr>
        </p:nvGraphicFramePr>
        <p:xfrm>
          <a:off x="175121" y="187357"/>
          <a:ext cx="3809650" cy="3264662"/>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200" b="0">
                          <a:solidFill>
                            <a:schemeClr val="tx1"/>
                          </a:solidFill>
                          <a:effectLst/>
                        </a:rPr>
                        <a:t>Support Key Stages</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KS4</a:t>
                      </a:r>
                      <a:endParaRPr lang="en-GB" sz="1200" b="0">
                        <a:solidFill>
                          <a:schemeClr val="tx1"/>
                        </a:solidFill>
                        <a:effectLst/>
                        <a:latin typeface="Times New Roman"/>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200" b="0">
                          <a:solidFill>
                            <a:schemeClr val="tx1"/>
                          </a:solidFill>
                          <a:effectLst/>
                        </a:rPr>
                        <a:t>Free School meals catered for?</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200" b="0">
                          <a:solidFill>
                            <a:schemeClr val="tx1"/>
                          </a:solidFill>
                          <a:effectLst/>
                        </a:rPr>
                        <a:t>Can cater for students with restricted mobility?</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Partial accessibility on ground floor</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200" b="0">
                          <a:solidFill>
                            <a:schemeClr val="tx1"/>
                          </a:solidFill>
                          <a:effectLst/>
                        </a:rPr>
                        <a:t>Safeguarding Policy?</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200" b="0">
                          <a:solidFill>
                            <a:schemeClr val="tx1"/>
                          </a:solidFill>
                          <a:effectLst/>
                        </a:rPr>
                        <a:t>Premises Health and Safety Policy?</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200" b="0">
                          <a:solidFill>
                            <a:schemeClr val="tx1"/>
                          </a:solidFill>
                          <a:effectLst/>
                        </a:rPr>
                        <a:t>Staff hold DBS valid certificates?</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200" b="0">
                          <a:solidFill>
                            <a:schemeClr val="tx1"/>
                          </a:solidFill>
                          <a:effectLst/>
                        </a:rPr>
                        <a:t>Ofsted registered?</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200" b="0">
                          <a:solidFill>
                            <a:schemeClr val="tx1"/>
                          </a:solidFill>
                          <a:effectLst/>
                          <a:latin typeface="Calibri"/>
                          <a:cs typeface="Calibri"/>
                        </a:rPr>
                        <a:t>Yes as Independent Specialist School</a:t>
                      </a:r>
                      <a:endParaRPr lang="en-US"/>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200" b="0">
                          <a:solidFill>
                            <a:schemeClr val="tx1"/>
                          </a:solidFill>
                          <a:effectLst/>
                        </a:rPr>
                        <a:t>Transport arrangements for students?</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a:ea typeface="Times New Roman" panose="02020603050405020304" pitchFamily="18" charset="0"/>
                          <a:cs typeface="Calibri"/>
                        </a:rPr>
                        <a:t>Yes – Where agreed with origin schools</a:t>
                      </a:r>
                      <a:endParaRPr lang="en-GB" sz="1200" b="0">
                        <a:solidFill>
                          <a:schemeClr val="tx1"/>
                        </a:solidFill>
                        <a:effectLst/>
                        <a:latin typeface="Calibri"/>
                        <a:ea typeface="Calibri" panose="020F0502020204030204" pitchFamily="34"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856270357"/>
              </p:ext>
            </p:extLst>
          </p:nvPr>
        </p:nvGraphicFramePr>
        <p:xfrm>
          <a:off x="4211272" y="187357"/>
          <a:ext cx="7424258" cy="4872530"/>
        </p:xfrm>
        <a:graphic>
          <a:graphicData uri="http://schemas.openxmlformats.org/drawingml/2006/table">
            <a:tbl>
              <a:tblPr firstRow="1" firstCol="1" bandRow="1">
                <a:tableStyleId>{5C22544A-7EE6-4342-B048-85BDC9FD1C3A}</a:tableStyleId>
              </a:tblPr>
              <a:tblGrid>
                <a:gridCol w="919528">
                  <a:extLst>
                    <a:ext uri="{9D8B030D-6E8A-4147-A177-3AD203B41FA5}">
                      <a16:colId xmlns:a16="http://schemas.microsoft.com/office/drawing/2014/main" val="2322091402"/>
                    </a:ext>
                  </a:extLst>
                </a:gridCol>
                <a:gridCol w="2511571">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194006">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31381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521218">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English</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000" i="1">
                          <a:solidFill>
                            <a:srgbClr val="002060"/>
                          </a:solidFill>
                          <a:effectLst/>
                          <a:latin typeface="Calibri"/>
                          <a:ea typeface="Calibri"/>
                          <a:cs typeface="Calibri"/>
                        </a:rPr>
                        <a:t>Functional Skills</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7000"/>
                        </a:lnSpc>
                        <a:spcAft>
                          <a:spcPts val="800"/>
                        </a:spcAft>
                      </a:pPr>
                      <a:r>
                        <a:rPr lang="en-GB" sz="1000">
                          <a:solidFill>
                            <a:srgbClr val="002060"/>
                          </a:solidFill>
                          <a:effectLst/>
                          <a:latin typeface="Calibri"/>
                          <a:ea typeface="Calibri"/>
                          <a:cs typeface="Calibri"/>
                        </a:rPr>
                        <a:t>2-day AP Multi-Subject Course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Edexcel</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EL 1 to Level 2</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7">
                  <a:txBody>
                    <a:bodyPr/>
                    <a:lstStyle/>
                    <a:p>
                      <a:pPr lvl="0" algn="ctr">
                        <a:lnSpc>
                          <a:spcPct val="100000"/>
                        </a:lnSpc>
                        <a:spcAft>
                          <a:spcPts val="0"/>
                        </a:spcAft>
                        <a:buNone/>
                      </a:pPr>
                      <a:r>
                        <a:rPr lang="en-GB" sz="1000" kern="1200">
                          <a:solidFill>
                            <a:schemeClr val="dk1"/>
                          </a:solidFill>
                          <a:effectLst/>
                          <a:latin typeface="+mn-lt"/>
                          <a:ea typeface="+mn-ea"/>
                          <a:cs typeface="+mn-cs"/>
                        </a:rPr>
                        <a:t>£160 per day</a:t>
                      </a:r>
                      <a:endParaRPr lang="en-US"/>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521218">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Maths</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i="1">
                          <a:solidFill>
                            <a:srgbClr val="002060"/>
                          </a:solidFill>
                          <a:effectLst/>
                          <a:latin typeface="Calibri"/>
                          <a:ea typeface="Times New Roman" panose="02020603050405020304" pitchFamily="18" charset="0"/>
                          <a:cs typeface="Calibri"/>
                        </a:rPr>
                        <a:t>Functional Skills</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Edexcel</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EL 1 to Level 2</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5263833"/>
                  </a:ext>
                </a:extLst>
              </a:tr>
              <a:tr h="523875">
                <a:tc>
                  <a:txBody>
                    <a:bodyPr/>
                    <a:lstStyle/>
                    <a:p>
                      <a:pPr algn="ctr">
                        <a:lnSpc>
                          <a:spcPct val="107000"/>
                        </a:lnSpc>
                        <a:spcAft>
                          <a:spcPts val="800"/>
                        </a:spcAft>
                      </a:pPr>
                      <a:r>
                        <a:rPr lang="en-GB" sz="1000">
                          <a:solidFill>
                            <a:srgbClr val="002060"/>
                          </a:solidFill>
                          <a:effectLst/>
                          <a:latin typeface="Calibri"/>
                          <a:ea typeface="Calibri" panose="020F0502020204030204" pitchFamily="34" charset="0"/>
                          <a:cs typeface="Calibri"/>
                        </a:rPr>
                        <a:t>Sports</a:t>
                      </a:r>
                      <a:endParaRPr lang="en-GB" sz="1000">
                        <a:solidFill>
                          <a:srgbClr val="002060"/>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000" i="1">
                          <a:solidFill>
                            <a:srgbClr val="002060"/>
                          </a:solidFill>
                          <a:effectLst/>
                          <a:latin typeface="Calibri"/>
                          <a:cs typeface="Calibri"/>
                        </a:rPr>
                        <a:t>BTEC Award</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Pearson</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Level 1 / 2</a:t>
                      </a:r>
                      <a:endParaRPr lang="en-GB" sz="1000">
                        <a:solidFill>
                          <a:srgbClr val="002060"/>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0039405"/>
                  </a:ext>
                </a:extLst>
              </a:tr>
              <a:tr h="521218">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Outdoor Learning </a:t>
                      </a:r>
                      <a:endParaRPr lang="en-GB" sz="1000">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000" i="1">
                          <a:solidFill>
                            <a:srgbClr val="002060"/>
                          </a:solidFill>
                          <a:effectLst/>
                          <a:latin typeface="Calibri"/>
                          <a:cs typeface="Calibri"/>
                        </a:rPr>
                        <a:t>Unit Award</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Times New Roman"/>
                          <a:ea typeface="Calibri" panose="020F0502020204030204" pitchFamily="34" charset="0"/>
                          <a:cs typeface="Calibri"/>
                        </a:rPr>
                        <a:t>AQA</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Level 1 </a:t>
                      </a:r>
                      <a:endParaRPr lang="en-GB" sz="1000">
                        <a:solidFill>
                          <a:srgbClr val="002060"/>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739553"/>
                  </a:ext>
                </a:extLst>
              </a:tr>
              <a:tr h="523874">
                <a:tc>
                  <a:txBody>
                    <a:bodyPr/>
                    <a:lstStyle/>
                    <a:p>
                      <a:pPr algn="ctr">
                        <a:lnSpc>
                          <a:spcPct val="107000"/>
                        </a:lnSpc>
                        <a:spcAft>
                          <a:spcPts val="800"/>
                        </a:spcAft>
                      </a:pPr>
                      <a:r>
                        <a:rPr lang="en-GB" sz="1000">
                          <a:solidFill>
                            <a:srgbClr val="002060"/>
                          </a:solidFill>
                          <a:effectLst/>
                          <a:latin typeface="Calibri"/>
                          <a:ea typeface="Calibri"/>
                          <a:cs typeface="Calibri"/>
                        </a:rPr>
                        <a:t>PSHE</a:t>
                      </a:r>
                      <a:endParaRPr lang="en-GB" sz="1000">
                        <a:solidFill>
                          <a:srgbClr val="002060"/>
                        </a:solidFill>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000" i="1">
                          <a:solidFill>
                            <a:srgbClr val="002060"/>
                          </a:solidFill>
                          <a:effectLst/>
                          <a:latin typeface="Calibri"/>
                          <a:cs typeface="Calibri"/>
                        </a:rPr>
                        <a:t>Unit Award</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Times New Roman"/>
                          <a:ea typeface="Calibri" panose="020F0502020204030204" pitchFamily="34" charset="0"/>
                          <a:cs typeface="Calibri"/>
                        </a:rPr>
                        <a:t>AQA</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Level 1 </a:t>
                      </a:r>
                      <a:endParaRPr lang="en-GB" sz="1000">
                        <a:solidFill>
                          <a:srgbClr val="002060"/>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2274126"/>
                  </a:ext>
                </a:extLst>
              </a:tr>
              <a:tr h="521218">
                <a:tc>
                  <a:txBody>
                    <a:bodyPr/>
                    <a:lstStyle/>
                    <a:p>
                      <a:pPr algn="ctr">
                        <a:lnSpc>
                          <a:spcPct val="107000"/>
                        </a:lnSpc>
                        <a:spcAft>
                          <a:spcPts val="800"/>
                        </a:spcAft>
                      </a:pPr>
                      <a:r>
                        <a:rPr lang="en-GB" sz="1000">
                          <a:solidFill>
                            <a:srgbClr val="002060"/>
                          </a:solidFill>
                          <a:effectLst/>
                          <a:latin typeface="Calibri"/>
                          <a:ea typeface="Calibri"/>
                          <a:cs typeface="Calibri"/>
                        </a:rPr>
                        <a:t>Cookery</a:t>
                      </a:r>
                      <a:endParaRPr lang="en-GB" sz="1000">
                        <a:effectLst/>
                        <a:latin typeface="Calibri"/>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lvl="0" algn="ctr">
                        <a:lnSpc>
                          <a:spcPct val="107000"/>
                        </a:lnSpc>
                        <a:spcAft>
                          <a:spcPts val="800"/>
                        </a:spcAft>
                        <a:buNone/>
                      </a:pPr>
                      <a:r>
                        <a:rPr lang="en-GB" sz="1000" i="1">
                          <a:solidFill>
                            <a:srgbClr val="002060"/>
                          </a:solidFill>
                          <a:effectLst/>
                          <a:latin typeface="Calibri"/>
                          <a:cs typeface="Calibri"/>
                        </a:rPr>
                        <a:t>BTEC Award</a:t>
                      </a:r>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Pearson</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Level 1 / 2</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3392583"/>
                  </a:ext>
                </a:extLst>
              </a:tr>
              <a:tr h="0">
                <a:tc rowSpan="2">
                  <a:txBody>
                    <a:bodyPr/>
                    <a:lstStyle/>
                    <a:p>
                      <a:pPr algn="ctr">
                        <a:lnSpc>
                          <a:spcPct val="107000"/>
                        </a:lnSpc>
                        <a:spcAft>
                          <a:spcPts val="800"/>
                        </a:spcAft>
                      </a:pPr>
                      <a:r>
                        <a:rPr lang="en-GB" sz="1000">
                          <a:solidFill>
                            <a:srgbClr val="002060"/>
                          </a:solidFill>
                          <a:effectLst/>
                          <a:latin typeface="Times New Roman"/>
                          <a:ea typeface="Calibri"/>
                          <a:cs typeface="Calibri"/>
                        </a:rPr>
                        <a:t>Multi-Trade Construction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7000"/>
                        </a:lnSpc>
                        <a:spcAft>
                          <a:spcPts val="800"/>
                        </a:spcAft>
                      </a:pPr>
                      <a:r>
                        <a:rPr lang="en-GB" sz="1000" i="1">
                          <a:solidFill>
                            <a:srgbClr val="002060"/>
                          </a:solidFill>
                          <a:effectLst/>
                          <a:latin typeface="Calibri"/>
                          <a:ea typeface="Calibri"/>
                          <a:cs typeface="Calibri"/>
                        </a:rPr>
                        <a:t>BTEC Award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000" b="0" i="0" u="none" strike="noStrike" noProof="0">
                          <a:solidFill>
                            <a:srgbClr val="002060"/>
                          </a:solidFill>
                          <a:effectLst/>
                          <a:latin typeface="Calibri"/>
                        </a:rPr>
                        <a:t>2-day AP Multi-Trade Construction Course</a:t>
                      </a:r>
                      <a:endParaRPr lang="en-GB" sz="1000" b="0" i="0" u="none" strike="noStrike" noProof="0">
                        <a:solidFill>
                          <a:srgbClr val="000000"/>
                        </a:solidFill>
                        <a:effectLst/>
                        <a:latin typeface="Calibri"/>
                      </a:endParaRPr>
                    </a:p>
                    <a:p>
                      <a:pPr lvl="0" algn="ctr">
                        <a:lnSpc>
                          <a:spcPct val="107000"/>
                        </a:lnSpc>
                        <a:spcAft>
                          <a:spcPts val="800"/>
                        </a:spcAft>
                        <a:buNone/>
                      </a:pPr>
                      <a:endParaRPr lang="en-GB" sz="1000">
                        <a:solidFill>
                          <a:srgbClr val="002060"/>
                        </a:solidFill>
                        <a:effectLst/>
                        <a:latin typeface="Times New Roman"/>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Pearson</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pPr>
                      <a:r>
                        <a:rPr lang="en-GB" sz="1000">
                          <a:solidFill>
                            <a:srgbClr val="002060"/>
                          </a:solidFill>
                          <a:effectLst/>
                          <a:latin typeface="Calibri"/>
                          <a:ea typeface="Times New Roman" panose="02020603050405020304" pitchFamily="18" charset="0"/>
                          <a:cs typeface="Calibri"/>
                        </a:rPr>
                        <a:t>Level 1 / 2</a:t>
                      </a:r>
                      <a:endParaRPr lang="en-GB" sz="10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1749363"/>
                  </a:ext>
                </a:extLst>
              </a:tr>
              <a:tr h="1095375">
                <a:tc vMerge="1">
                  <a:txBody>
                    <a:bodyPr/>
                    <a:lstStyle/>
                    <a:p>
                      <a:pPr algn="ctr">
                        <a:lnSpc>
                          <a:spcPct val="107000"/>
                        </a:lnSpc>
                        <a:spcAft>
                          <a:spcPts val="800"/>
                        </a:spcAft>
                      </a:pP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solidFill>
                      <a:schemeClr val="accent6">
                        <a:lumMod val="20000"/>
                        <a:lumOff val="80000"/>
                      </a:schemeClr>
                    </a:solidFill>
                  </a:tcPr>
                </a:tc>
                <a:tc vMerge="1">
                  <a:txBody>
                    <a:bodyPr/>
                    <a:lstStyle/>
                    <a:p>
                      <a:pPr algn="ctr">
                        <a:lnSpc>
                          <a:spcPct val="107000"/>
                        </a:lnSpc>
                        <a:spcAft>
                          <a:spcPts val="800"/>
                        </a:spcAft>
                      </a:pPr>
                      <a:endParaRPr lang="en-GB" sz="1000" i="1">
                        <a:solidFill>
                          <a:srgbClr val="002060"/>
                        </a:solidFill>
                        <a:effectLst/>
                        <a:latin typeface="Calibri"/>
                        <a:ea typeface="Calibri"/>
                        <a:cs typeface="Calibri"/>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noFill/>
                  </a:tcPr>
                </a:tc>
                <a:tc vMerge="1">
                  <a:txBody>
                    <a:bodyPr/>
                    <a:lstStyle/>
                    <a:p>
                      <a:pPr lvl="0" algn="ctr">
                        <a:lnSpc>
                          <a:spcPct val="107000"/>
                        </a:lnSpc>
                        <a:spcAft>
                          <a:spcPts val="800"/>
                        </a:spcAft>
                        <a:buNone/>
                      </a:pPr>
                      <a:endParaRPr lang="en-GB" sz="1000">
                        <a:solidFill>
                          <a:srgbClr val="002060"/>
                        </a:solidFill>
                        <a:effectLst/>
                        <a:latin typeface="Times New Roman"/>
                        <a:ea typeface="Calibri" panose="020F0502020204030204" pitchFamily="34" charset="0"/>
                        <a:cs typeface="Calibri"/>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noFill/>
                  </a:tcPr>
                </a:tc>
                <a:tc vMerge="1">
                  <a:txBody>
                    <a:bodyPr/>
                    <a:lstStyle/>
                    <a:p>
                      <a:pPr algn="ctr">
                        <a:lnSpc>
                          <a:spcPct val="107000"/>
                        </a:lnSpc>
                        <a:spcAft>
                          <a:spcPts val="800"/>
                        </a:spcAft>
                      </a:pPr>
                      <a:endParaRPr lang="en-GB" sz="1000">
                        <a:effectLst/>
                        <a:latin typeface="Calibri"/>
                        <a:ea typeface="Calibri" panose="020F0502020204030204" pitchFamily="34" charset="0"/>
                        <a:cs typeface="Calibri"/>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noFill/>
                  </a:tcPr>
                </a:tc>
                <a:tc vMerge="1">
                  <a:txBody>
                    <a:bodyPr/>
                    <a:lstStyle/>
                    <a:p>
                      <a:pPr algn="ctr">
                        <a:lnSpc>
                          <a:spcPct val="107000"/>
                        </a:lnSpc>
                        <a:spcAft>
                          <a:spcPts val="800"/>
                        </a:spcAft>
                      </a:pPr>
                      <a:endParaRPr lang="en-GB" sz="1000">
                        <a:effectLst/>
                        <a:latin typeface="Calibri"/>
                        <a:ea typeface="Calibri" panose="020F0502020204030204" pitchFamily="34" charset="0"/>
                        <a:cs typeface="Calibri"/>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lnTlToBr w="0">
                      <a:noFill/>
                    </a:lnTlToBr>
                    <a:lnBlToTr w="0">
                      <a:noFill/>
                    </a:lnBlToTr>
                    <a:noFill/>
                  </a:tcPr>
                </a:tc>
                <a:tc>
                  <a:txBody>
                    <a:bodyPr/>
                    <a:lstStyle/>
                    <a:p>
                      <a:pPr lvl="0" algn="ctr">
                        <a:lnSpc>
                          <a:spcPct val="100000"/>
                        </a:lnSpc>
                        <a:spcAft>
                          <a:spcPts val="0"/>
                        </a:spcAft>
                        <a:buNone/>
                      </a:pPr>
                      <a:r>
                        <a:rPr lang="en-GB" sz="1000" kern="1200">
                          <a:solidFill>
                            <a:schemeClr val="dk1"/>
                          </a:solidFill>
                          <a:effectLst/>
                          <a:latin typeface="+mn-lt"/>
                          <a:ea typeface="+mn-ea"/>
                          <a:cs typeface="+mn-cs"/>
                        </a:rPr>
                        <a:t>£160 per day</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3563685"/>
                  </a:ext>
                </a:extLst>
              </a:tr>
            </a:tbl>
          </a:graphicData>
        </a:graphic>
      </p:graphicFrame>
      <p:pic>
        <p:nvPicPr>
          <p:cNvPr id="2" name="Picture 1">
            <a:extLst>
              <a:ext uri="{FF2B5EF4-FFF2-40B4-BE49-F238E27FC236}">
                <a16:creationId xmlns:a16="http://schemas.microsoft.com/office/drawing/2014/main" id="{AF1278EF-E239-24EB-AFF7-EEEB4E1BBF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470" y="3601689"/>
            <a:ext cx="1753613" cy="945123"/>
          </a:xfrm>
          <a:prstGeom prst="rect">
            <a:avLst/>
          </a:prstGeom>
        </p:spPr>
      </p:pic>
      <p:graphicFrame>
        <p:nvGraphicFramePr>
          <p:cNvPr id="3" name="Table 5">
            <a:extLst>
              <a:ext uri="{FF2B5EF4-FFF2-40B4-BE49-F238E27FC236}">
                <a16:creationId xmlns:a16="http://schemas.microsoft.com/office/drawing/2014/main" id="{916DB683-439F-E5C4-4984-7569E371B3AA}"/>
              </a:ext>
            </a:extLst>
          </p:cNvPr>
          <p:cNvGraphicFramePr>
            <a:graphicFrameLocks noGrp="1"/>
          </p:cNvGraphicFramePr>
          <p:nvPr>
            <p:ph idx="1"/>
            <p:extLst>
              <p:ext uri="{D42A27DB-BD31-4B8C-83A1-F6EECF244321}">
                <p14:modId xmlns:p14="http://schemas.microsoft.com/office/powerpoint/2010/main" val="121740595"/>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Times New Roman"/>
                        </a:rPr>
                        <a:t>In progress</a:t>
                      </a:r>
                      <a:endPar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6276895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271622"/>
            <a:ext cx="3830646" cy="876788"/>
          </a:xfrm>
        </p:spPr>
        <p:txBody>
          <a:bodyPr>
            <a:noAutofit/>
          </a:bodyPr>
          <a:lstStyle/>
          <a:p>
            <a:r>
              <a:rPr lang="en-GB" sz="2400"/>
              <a:t>Sugarman Health and Wellbeing Children’s Services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629783976"/>
              </p:ext>
            </p:extLst>
          </p:nvPr>
        </p:nvGraphicFramePr>
        <p:xfrm>
          <a:off x="4352962" y="189429"/>
          <a:ext cx="3712046" cy="1219200"/>
        </p:xfrm>
        <a:graphic>
          <a:graphicData uri="http://schemas.openxmlformats.org/drawingml/2006/table">
            <a:tbl>
              <a:tblPr firstRow="1" bandRow="1">
                <a:tableStyleId>{5C22544A-7EE6-4342-B048-85BDC9FD1C3A}</a:tableStyleId>
              </a:tblPr>
              <a:tblGrid>
                <a:gridCol w="836011">
                  <a:extLst>
                    <a:ext uri="{9D8B030D-6E8A-4147-A177-3AD203B41FA5}">
                      <a16:colId xmlns:a16="http://schemas.microsoft.com/office/drawing/2014/main" val="1563159406"/>
                    </a:ext>
                  </a:extLst>
                </a:gridCol>
                <a:gridCol w="2876035">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latinLnBrk="0" hangingPunct="1">
                        <a:lnSpc>
                          <a:spcPct val="107000"/>
                        </a:lnSpc>
                        <a:spcAft>
                          <a:spcPts val="800"/>
                        </a:spcAft>
                      </a:pPr>
                      <a:r>
                        <a:rPr lang="en-GB" sz="1200" b="0" kern="1200">
                          <a:solidFill>
                            <a:schemeClr val="tx1"/>
                          </a:solidFill>
                          <a:effectLst/>
                          <a:latin typeface="Calibri" panose="020F0502020204030204" pitchFamily="34" charset="0"/>
                          <a:ea typeface="+mn-ea"/>
                          <a:cs typeface="Times New Roman" panose="02020603050405020304" pitchFamily="18" charset="0"/>
                        </a:rPr>
                        <a:t>42-44 Clarendon Road, Watford, WD17 IJJ </a:t>
                      </a:r>
                      <a:endParaRPr lang="en-GB" sz="12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latinLnBrk="0" hangingPunct="1">
                        <a:lnSpc>
                          <a:spcPct val="107000"/>
                        </a:lnSpc>
                        <a:spcAft>
                          <a:spcPts val="800"/>
                        </a:spcAft>
                      </a:pPr>
                      <a:r>
                        <a:rPr lang="en-GB" sz="1200" b="0" kern="1200">
                          <a:solidFill>
                            <a:schemeClr val="tx1"/>
                          </a:solidFill>
                          <a:effectLst/>
                          <a:latin typeface="Calibri" panose="020F0502020204030204" pitchFamily="34" charset="0"/>
                          <a:ea typeface="+mn-ea"/>
                          <a:cs typeface="Times New Roman" panose="02020603050405020304" pitchFamily="18" charset="0"/>
                        </a:rPr>
                        <a:t>0797113959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latinLnBrk="0" hangingPunct="1">
                        <a:lnSpc>
                          <a:spcPct val="107000"/>
                        </a:lnSpc>
                        <a:spcAft>
                          <a:spcPts val="800"/>
                        </a:spcAft>
                      </a:pPr>
                      <a:r>
                        <a:rPr lang="en-GB" sz="12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Sharon Mohan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sharon.mohan@sugarman.co.uk</a:t>
                      </a:r>
                      <a:r>
                        <a:rPr lang="en-GB" sz="1000" b="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www.Sugarmanhealth.com</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1154358371"/>
              </p:ext>
            </p:extLst>
          </p:nvPr>
        </p:nvGraphicFramePr>
        <p:xfrm>
          <a:off x="282430" y="2035838"/>
          <a:ext cx="11627140" cy="356616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a:solidFill>
                            <a:schemeClr val="tx1"/>
                          </a:solidFill>
                        </a:rPr>
                        <a:t>We offer bespoke programmes which are tailored to the C/YP needs. The programme is complimentary from child to adulthood, and we also offer mentoring and transitional support, along with a holistic and therapeutic approach. We provide consistency to students with their educational provision, offering individualised programmes which build positive behaviours and a positive experience of reintegration.  	</a:t>
                      </a:r>
                    </a:p>
                    <a:p>
                      <a:r>
                        <a:rPr lang="en-GB" sz="120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kern="1200">
                          <a:solidFill>
                            <a:schemeClr val="tx1"/>
                          </a:solidFill>
                          <a:latin typeface="+mn-lt"/>
                          <a:ea typeface="+mn-ea"/>
                          <a:cs typeface="+mn-cs"/>
                        </a:rPr>
                        <a:t>Sugarman tuition programmes are modified in relation to everyone, building in a range of activities, outcomes and KPI’s which build a tangible, measurable pathway to reintegration, which helps motivate all involved.  Managing performance.		</a:t>
                      </a:r>
                    </a:p>
                    <a:p>
                      <a:endParaRPr lang="en-GB" sz="1200" kern="120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8338">
                <a:tc>
                  <a:txBody>
                    <a:bodyPr/>
                    <a:lstStyle/>
                    <a:p>
                      <a:pP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Sugarman tutors are quality assured prior to any placements. We set individual quality benchmarks against the National Teaching standards. All tutors are observed once a term. Corrective training plans are written to fill any knowledge/performance gap. We timetable quality delivery as part of our contract management meetings, to gather feedback to support improvement across our operations.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a:solidFill>
                            <a:schemeClr val="dk1"/>
                          </a:solidFill>
                          <a:effectLst/>
                          <a:latin typeface="+mn-lt"/>
                          <a:ea typeface="+mn-ea"/>
                          <a:cs typeface="+mn-cs"/>
                        </a:rPr>
                        <a:t>Our outcomes and added values that we wish to achieve for our students is as follows;  Improve confidence, behaviour, concentration, attendance, and engagement with learning – resulting in improved attainment.  Improve academic levels  Achieve target GCSE grades, or functional skills, and or post 16 pathway   If pupil has not been attending school, supports and facilitates transition back into the classroom. 								</a:t>
                      </a:r>
                    </a:p>
                    <a:p>
                      <a:endParaRPr lang="en-GB" sz="12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3" name="Action Button: Go Home 2">
            <a:hlinkClick r:id="rId4" action="ppaction://hlinksldjump" highlightClick="1"/>
            <a:extLst>
              <a:ext uri="{FF2B5EF4-FFF2-40B4-BE49-F238E27FC236}">
                <a16:creationId xmlns:a16="http://schemas.microsoft.com/office/drawing/2014/main" id="{59987EE8-5B8A-CE44-10EB-C968353709AE}"/>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743798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699562171"/>
              </p:ext>
            </p:extLst>
          </p:nvPr>
        </p:nvGraphicFramePr>
        <p:xfrm>
          <a:off x="175121" y="187357"/>
          <a:ext cx="3809650" cy="2185797"/>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FS – Post 16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don’t offer personal care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869653172"/>
              </p:ext>
            </p:extLst>
          </p:nvPr>
        </p:nvGraphicFramePr>
        <p:xfrm>
          <a:off x="7192216" y="187357"/>
          <a:ext cx="4093829" cy="1843943"/>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tblGrid>
              <a:tr h="823509">
                <a:tc>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09207763"/>
                  </a:ext>
                </a:extLst>
              </a:tr>
              <a:tr h="510217">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English, Maths, ICT</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Functional Skills English. Maths, ICT Level 1-3  </a:t>
                      </a:r>
                    </a:p>
                    <a:p>
                      <a:pPr algn="ctr">
                        <a:lnSpc>
                          <a:spcPct val="100000"/>
                        </a:lnSpc>
                        <a:spcAft>
                          <a:spcPts val="0"/>
                        </a:spcAft>
                      </a:pP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0"/>
                        </a:spcAft>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Online </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510217">
                <a:tc>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Specialist Subjects</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50" kern="1200">
                          <a:solidFill>
                            <a:schemeClr val="tx1"/>
                          </a:solidFill>
                          <a:effectLst/>
                          <a:latin typeface="Calibri" panose="020F0502020204030204" pitchFamily="34" charset="0"/>
                          <a:cs typeface="Times New Roman" panose="02020603050405020304" pitchFamily="18" charset="0"/>
                        </a:rPr>
                        <a:t>GCSE’s all specialist subjects, in addition to core –</a:t>
                      </a:r>
                    </a:p>
                    <a:p>
                      <a:pPr algn="ctr" fontAlgn="ctr"/>
                      <a:r>
                        <a:rPr lang="en-GB" sz="1050" kern="1200">
                          <a:solidFill>
                            <a:schemeClr val="tx1"/>
                          </a:solidFill>
                          <a:effectLst/>
                          <a:latin typeface="Calibri" panose="020F0502020204030204" pitchFamily="34" charset="0"/>
                          <a:cs typeface="Times New Roman" panose="02020603050405020304" pitchFamily="18" charset="0"/>
                        </a:rPr>
                        <a:t> to be agreed with Exam centre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05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Local exam centre</a:t>
                      </a: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421936"/>
                  </a:ext>
                </a:extLst>
              </a:tr>
            </a:tbl>
          </a:graphicData>
        </a:graphic>
      </p:graphicFrame>
      <p:graphicFrame>
        <p:nvGraphicFramePr>
          <p:cNvPr id="2" name="Table 5">
            <a:extLst>
              <a:ext uri="{FF2B5EF4-FFF2-40B4-BE49-F238E27FC236}">
                <a16:creationId xmlns:a16="http://schemas.microsoft.com/office/drawing/2014/main" id="{BC191310-31C7-4C2C-3A84-FFC76617AD81}"/>
              </a:ext>
            </a:extLst>
          </p:cNvPr>
          <p:cNvGraphicFramePr>
            <a:graphicFrameLocks noGrp="1"/>
          </p:cNvGraphicFramePr>
          <p:nvPr>
            <p:ph idx="1"/>
            <p:extLst>
              <p:ext uri="{D42A27DB-BD31-4B8C-83A1-F6EECF244321}">
                <p14:modId xmlns:p14="http://schemas.microsoft.com/office/powerpoint/2010/main" val="2383042302"/>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September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24473740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501202" y="456795"/>
            <a:ext cx="3553754" cy="707462"/>
          </a:xfrm>
        </p:spPr>
        <p:txBody>
          <a:bodyPr>
            <a:normAutofit fontScale="90000"/>
          </a:bodyPr>
          <a:lstStyle/>
          <a:p>
            <a:pPr algn="ctr"/>
            <a:r>
              <a:rPr lang="en-GB"/>
              <a:t>Targeted Provision</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975202677"/>
              </p:ext>
            </p:extLst>
          </p:nvPr>
        </p:nvGraphicFramePr>
        <p:xfrm>
          <a:off x="4374408" y="271622"/>
          <a:ext cx="3486076" cy="137160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Lonsdale Road, London NW6 6RD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020 7661 7084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7000"/>
                        </a:lnSpc>
                        <a:spcBef>
                          <a:spcPts val="0"/>
                        </a:spcBef>
                        <a:spcAft>
                          <a:spcPts val="0"/>
                        </a:spcAft>
                        <a:buNone/>
                      </a:pPr>
                      <a:r>
                        <a:rPr lang="en-GB" sz="1200">
                          <a:solidFill>
                            <a:schemeClr val="dk1"/>
                          </a:solidFill>
                          <a:latin typeface="+mn-lt"/>
                          <a:ea typeface="Calibri"/>
                          <a:cs typeface="Calibri"/>
                          <a:sym typeface="Calibri"/>
                        </a:rPr>
                        <a:t>Fabia </a:t>
                      </a:r>
                      <a:r>
                        <a:rPr lang="en-GB" sz="1200" err="1">
                          <a:solidFill>
                            <a:schemeClr val="dk1"/>
                          </a:solidFill>
                          <a:latin typeface="+mn-lt"/>
                          <a:ea typeface="Calibri"/>
                          <a:cs typeface="Calibri"/>
                          <a:sym typeface="Calibri"/>
                        </a:rPr>
                        <a:t>Crole</a:t>
                      </a:r>
                      <a:r>
                        <a:rPr lang="en-GB" sz="1200">
                          <a:solidFill>
                            <a:schemeClr val="dk1"/>
                          </a:solidFill>
                          <a:latin typeface="+mn-lt"/>
                          <a:ea typeface="Calibri"/>
                          <a:cs typeface="Calibri"/>
                          <a:sym typeface="Calibri"/>
                        </a:rPr>
                        <a:t> </a:t>
                      </a:r>
                      <a:endParaRPr lang="en-GB" sz="120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referrals@targetedprovision.com</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www.targetedprovision.com</a:t>
                      </a:r>
                      <a:r>
                        <a:rPr lang="en-GB" sz="1200" i="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768221576"/>
              </p:ext>
            </p:extLst>
          </p:nvPr>
        </p:nvGraphicFramePr>
        <p:xfrm>
          <a:off x="209726" y="1759391"/>
          <a:ext cx="11921314" cy="4876850"/>
        </p:xfrm>
        <a:graphic>
          <a:graphicData uri="http://schemas.openxmlformats.org/drawingml/2006/table">
            <a:tbl>
              <a:tblPr firstRow="1" bandRow="1">
                <a:tableStyleId>{5C22544A-7EE6-4342-B048-85BDC9FD1C3A}</a:tableStyleId>
              </a:tblPr>
              <a:tblGrid>
                <a:gridCol w="6967251">
                  <a:extLst>
                    <a:ext uri="{9D8B030D-6E8A-4147-A177-3AD203B41FA5}">
                      <a16:colId xmlns:a16="http://schemas.microsoft.com/office/drawing/2014/main" val="296554612"/>
                    </a:ext>
                  </a:extLst>
                </a:gridCol>
                <a:gridCol w="4954063">
                  <a:extLst>
                    <a:ext uri="{9D8B030D-6E8A-4147-A177-3AD203B41FA5}">
                      <a16:colId xmlns:a16="http://schemas.microsoft.com/office/drawing/2014/main" val="3015067461"/>
                    </a:ext>
                  </a:extLst>
                </a:gridCol>
              </a:tblGrid>
              <a:tr h="237189">
                <a:tc gridSpan="2">
                  <a:txBody>
                    <a:bodyPr/>
                    <a:lstStyle/>
                    <a:p>
                      <a:pPr marL="0" marR="0" lvl="0" indent="0" algn="l" rtl="0">
                        <a:spcBef>
                          <a:spcPts val="0"/>
                        </a:spcBef>
                        <a:spcAft>
                          <a:spcPts val="0"/>
                        </a:spcAft>
                        <a:buNone/>
                      </a:pPr>
                      <a:r>
                        <a:rPr lang="en-GB" sz="1000">
                          <a:solidFill>
                            <a:schemeClr val="dk1"/>
                          </a:solidFill>
                        </a:rPr>
                        <a:t>Pastoral Support Offered:</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712316693"/>
                  </a:ext>
                </a:extLst>
              </a:tr>
              <a:tr h="370840">
                <a:tc gridSpan="2">
                  <a:txBody>
                    <a:bodyPr/>
                    <a:lstStyle/>
                    <a:p>
                      <a:pPr marL="0" marR="0" lvl="0" indent="0" algn="l" rtl="0">
                        <a:spcBef>
                          <a:spcPts val="0"/>
                        </a:spcBef>
                        <a:spcAft>
                          <a:spcPts val="0"/>
                        </a:spcAft>
                        <a:buNone/>
                      </a:pPr>
                      <a:r>
                        <a:rPr lang="en-GB" sz="1000" b="0" i="0" u="none" strike="noStrike">
                          <a:solidFill>
                            <a:schemeClr val="dk1"/>
                          </a:solidFill>
                          <a:latin typeface="Calibri"/>
                          <a:ea typeface="Calibri"/>
                          <a:cs typeface="Calibri"/>
                          <a:sym typeface="Calibri"/>
                        </a:rPr>
                        <a:t>Targeted Provision offers relationship-led  education packages for children and young people with SEND and Social, Emotional and Mental Health needs, helping them to engage with learning and fulfil their potential. We have extensive experience supporting young people who are care experienced, those with EHCPs and those who </a:t>
                      </a:r>
                      <a:r>
                        <a:rPr lang="en-GB" sz="1000"/>
                        <a:t>are exposed to s</a:t>
                      </a:r>
                      <a:r>
                        <a:rPr lang="en-GB" sz="1000" b="0" i="0" u="none" strike="noStrike">
                          <a:solidFill>
                            <a:schemeClr val="dk1"/>
                          </a:solidFill>
                          <a:latin typeface="Calibri"/>
                          <a:ea typeface="Calibri"/>
                          <a:cs typeface="Calibri"/>
                          <a:sym typeface="Calibri"/>
                        </a:rPr>
                        <a:t>erious safeguarding risks. Support is delivered by experienced, trauma-aware teachers and takes place at home, in school, in community venues and online. Guided by the principles of trauma-informed practice, our relational approach ensures that every young person receives personalised support from a trusted adult. We work in collaboration with schools and local authorities to re-engage and reintegrate children and young people. </a:t>
                      </a:r>
                      <a:endParaRPr/>
                    </a:p>
                    <a:p>
                      <a:pPr marL="0" marR="0" lvl="0" indent="0" algn="l" rtl="0">
                        <a:spcBef>
                          <a:spcPts val="0"/>
                        </a:spcBef>
                        <a:spcAft>
                          <a:spcPts val="0"/>
                        </a:spcAft>
                        <a:buNone/>
                      </a:pPr>
                      <a:r>
                        <a:rPr lang="en-GB" sz="1000" b="0" i="0" u="none" strike="noStrike">
                          <a:solidFill>
                            <a:schemeClr val="dk1"/>
                          </a:solidFill>
                          <a:latin typeface="Calibri"/>
                          <a:ea typeface="Calibri"/>
                          <a:cs typeface="Calibri"/>
                          <a:sym typeface="Calibri"/>
                        </a:rPr>
                        <a:t>Our support is designed to cater to the needs of young people with unmet SEND and SEMH needs, including, but not limited to young people who:</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experiencing high anxiety, including those with emotionally based school avoidance</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care-experienced or have a social worker</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permanently excluded or at risk of permanent exclusion</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known to the Youth Offending Team</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medically unable to attend school</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an Unaccompanied Asylum Seeking Child (UASC)</a:t>
                      </a:r>
                      <a:endParaRPr/>
                    </a:p>
                    <a:p>
                      <a:pPr marL="171450" marR="0" lvl="0" indent="-171450" algn="l" rtl="0">
                        <a:spcBef>
                          <a:spcPts val="0"/>
                        </a:spcBef>
                        <a:spcAft>
                          <a:spcPts val="0"/>
                        </a:spcAft>
                        <a:buClr>
                          <a:schemeClr val="dk1"/>
                        </a:buClr>
                        <a:buSzPts val="1000"/>
                        <a:buFont typeface="Arial"/>
                        <a:buChar char="•"/>
                      </a:pPr>
                      <a:r>
                        <a:rPr lang="en-GB" sz="1000" b="0" i="0" u="none" strike="noStrike">
                          <a:solidFill>
                            <a:schemeClr val="dk1"/>
                          </a:solidFill>
                          <a:latin typeface="Calibri"/>
                          <a:ea typeface="Calibri"/>
                          <a:cs typeface="Calibri"/>
                          <a:sym typeface="Calibri"/>
                        </a:rPr>
                        <a:t>Are awaiting a Special School place</a:t>
                      </a:r>
                      <a:endParaRPr sz="1000" b="0" i="0" u="none" strike="noStrike">
                        <a:solidFill>
                          <a:schemeClr val="dk1"/>
                        </a:solidFill>
                        <a:latin typeface="Calibri"/>
                        <a:ea typeface="Calibri"/>
                        <a:cs typeface="Calibri"/>
                        <a:sym typeface="Calibri"/>
                      </a:endParaRPr>
                    </a:p>
                    <a:p>
                      <a:pPr marL="171450" marR="0" lvl="0" indent="-171450" algn="l" rtl="0">
                        <a:spcBef>
                          <a:spcPts val="0"/>
                        </a:spcBef>
                        <a:spcAft>
                          <a:spcPts val="0"/>
                        </a:spcAft>
                        <a:buSzPts val="1000"/>
                        <a:buChar char="•"/>
                      </a:pPr>
                      <a:r>
                        <a:rPr lang="en-GB" sz="1000"/>
                        <a:t>Are receiving an EOTAS package</a:t>
                      </a:r>
                      <a:endParaRPr sz="100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3820611"/>
                  </a:ext>
                </a:extLst>
              </a:tr>
              <a:tr h="241663">
                <a:tc gridSpan="2">
                  <a:txBody>
                    <a:bodyPr/>
                    <a:lstStyle/>
                    <a:p>
                      <a:pPr marL="0" marR="0" lvl="0" indent="0" algn="l" rtl="0">
                        <a:spcBef>
                          <a:spcPts val="0"/>
                        </a:spcBef>
                        <a:spcAft>
                          <a:spcPts val="0"/>
                        </a:spcAft>
                        <a:buNone/>
                      </a:pPr>
                      <a:r>
                        <a:rPr lang="en-GB" sz="1000" b="1">
                          <a:solidFill>
                            <a:schemeClr val="dk1"/>
                          </a:solidFill>
                        </a:rPr>
                        <a:t>Service Provider Comments: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70422682"/>
                  </a:ext>
                </a:extLst>
              </a:tr>
              <a:tr h="370840">
                <a:tc gridSpan="2">
                  <a:txBody>
                    <a:bodyPr/>
                    <a:lstStyle/>
                    <a:p>
                      <a:pPr marL="0" marR="0" lvl="0" indent="0" algn="l" rtl="0">
                        <a:spcBef>
                          <a:spcPts val="0"/>
                        </a:spcBef>
                        <a:spcAft>
                          <a:spcPts val="0"/>
                        </a:spcAft>
                        <a:buNone/>
                      </a:pPr>
                      <a:r>
                        <a:rPr lang="en-GB" sz="1000" b="0" i="0" u="none" strike="noStrike">
                          <a:solidFill>
                            <a:schemeClr val="dk1"/>
                          </a:solidFill>
                          <a:latin typeface="Calibri"/>
                          <a:ea typeface="Calibri"/>
                          <a:cs typeface="Calibri"/>
                          <a:sym typeface="Calibri"/>
                        </a:rPr>
                        <a:t>In the face of growing challenges in the UK's education sector - such as a shortage of appropriate school places, a lack of available professionals, and a marked increase in young people missing education due to unmet SEMH needs - we saw a pressing need for transformation in alternative provision. Targeted Provision emerged as a response to these challenges: our mission is to raise the  standard of education for vulnerable learners. We have re-defined tuition as relational learning, offering a powerful alternative to mainstream tutoring agencies. Our tutors are qualified teachers with significant experience of supporting young people with additional needs and share a commitment to trauma-informed practice.</a:t>
                      </a:r>
                      <a:endParaRPr sz="1000" b="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14632998"/>
                  </a:ext>
                </a:extLst>
              </a:tr>
              <a:tr h="233554">
                <a:tc>
                  <a:txBody>
                    <a:bodyPr/>
                    <a:lstStyle/>
                    <a:p>
                      <a:pPr marL="0" marR="0" lvl="0" indent="0" algn="l" rtl="0">
                        <a:spcBef>
                          <a:spcPts val="0"/>
                        </a:spcBef>
                        <a:spcAft>
                          <a:spcPts val="0"/>
                        </a:spcAft>
                        <a:buNone/>
                      </a:pPr>
                      <a:r>
                        <a:rPr lang="en-GB" sz="1000" b="1">
                          <a:solidFill>
                            <a:schemeClr val="dk1"/>
                          </a:solidFill>
                        </a:rPr>
                        <a:t>Service Provider Benefits: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rtl="0">
                        <a:lnSpc>
                          <a:spcPct val="100000"/>
                        </a:lnSpc>
                        <a:spcBef>
                          <a:spcPts val="0"/>
                        </a:spcBef>
                        <a:spcAft>
                          <a:spcPts val="0"/>
                        </a:spcAft>
                        <a:buClr>
                          <a:schemeClr val="dk1"/>
                        </a:buClr>
                        <a:buSzPts val="1000"/>
                        <a:buFont typeface="Calibri"/>
                        <a:buNone/>
                      </a:pPr>
                      <a:r>
                        <a:rPr lang="en-GB" sz="1000" b="1">
                          <a:solidFill>
                            <a:schemeClr val="dk1"/>
                          </a:solidFill>
                        </a:rPr>
                        <a:t>Provider Outcomes:</a:t>
                      </a:r>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rtl="0">
                        <a:spcBef>
                          <a:spcPts val="0"/>
                        </a:spcBef>
                        <a:spcAft>
                          <a:spcPts val="0"/>
                        </a:spcAft>
                        <a:buNone/>
                      </a:pPr>
                      <a:r>
                        <a:rPr lang="en-GB" sz="1000" b="1"/>
                        <a:t>Teachers: </a:t>
                      </a:r>
                      <a:r>
                        <a:rPr lang="en-GB" sz="1000"/>
                        <a:t>All our teachers are qualified teachers with extensive experience supporting young people with additional needs. Our recruitment process is unapologetically demanding, as evidenced by the fact that only 5% of teachers who apply to support our young people are successful.</a:t>
                      </a:r>
                      <a:endParaRPr sz="1000" b="1">
                        <a:solidFill>
                          <a:schemeClr val="dk1"/>
                        </a:solidFill>
                        <a:latin typeface="Calibri"/>
                        <a:ea typeface="Calibri"/>
                        <a:cs typeface="Calibri"/>
                        <a:sym typeface="Calibri"/>
                      </a:endParaRPr>
                    </a:p>
                    <a:p>
                      <a:pPr marL="0" marR="0" lvl="0" indent="0" algn="l" rtl="0">
                        <a:lnSpc>
                          <a:spcPct val="107000"/>
                        </a:lnSpc>
                        <a:spcBef>
                          <a:spcPts val="0"/>
                        </a:spcBef>
                        <a:spcAft>
                          <a:spcPts val="0"/>
                        </a:spcAft>
                        <a:buNone/>
                      </a:pPr>
                      <a:r>
                        <a:rPr lang="en-GB" sz="1000" b="1">
                          <a:solidFill>
                            <a:schemeClr val="dk1"/>
                          </a:solidFill>
                          <a:latin typeface="Calibri"/>
                          <a:ea typeface="Calibri"/>
                          <a:cs typeface="Calibri"/>
                          <a:sym typeface="Calibri"/>
                        </a:rPr>
                        <a:t>Team around the child: </a:t>
                      </a:r>
                      <a:r>
                        <a:rPr lang="en-GB" sz="1000" b="0">
                          <a:solidFill>
                            <a:schemeClr val="dk1"/>
                          </a:solidFill>
                          <a:latin typeface="Calibri"/>
                          <a:ea typeface="Calibri"/>
                          <a:cs typeface="Calibri"/>
                          <a:sym typeface="Calibri"/>
                        </a:rPr>
                        <a:t>We </a:t>
                      </a:r>
                      <a:r>
                        <a:rPr lang="en-GB" sz="1000" b="0" i="0" u="none" strike="noStrike">
                          <a:solidFill>
                            <a:schemeClr val="dk1"/>
                          </a:solidFill>
                          <a:latin typeface="Calibri"/>
                          <a:ea typeface="Calibri"/>
                          <a:cs typeface="Calibri"/>
                          <a:sym typeface="Calibri"/>
                        </a:rPr>
                        <a:t>provide a Team Around the Child in the form of SEND Support Team which includes our SENDCo, Safeguarding Team, and SEND specialist staff. This team ensures our provision is appropriate for each young person, catering to their needs, wants, and their aspirations.</a:t>
                      </a:r>
                      <a:endParaRPr sz="1000" b="1"/>
                    </a:p>
                    <a:p>
                      <a:pPr marL="0" marR="0" lvl="0" indent="0" algn="l" rtl="0">
                        <a:lnSpc>
                          <a:spcPct val="107000"/>
                        </a:lnSpc>
                        <a:spcBef>
                          <a:spcPts val="0"/>
                        </a:spcBef>
                        <a:spcAft>
                          <a:spcPts val="0"/>
                        </a:spcAft>
                        <a:buNone/>
                      </a:pPr>
                      <a:r>
                        <a:rPr lang="en-GB" sz="1000" b="1"/>
                        <a:t>S</a:t>
                      </a:r>
                      <a:r>
                        <a:rPr lang="en-GB" sz="1000" b="1">
                          <a:solidFill>
                            <a:schemeClr val="dk1"/>
                          </a:solidFill>
                          <a:latin typeface="Calibri"/>
                          <a:ea typeface="Calibri"/>
                          <a:cs typeface="Calibri"/>
                          <a:sym typeface="Calibri"/>
                        </a:rPr>
                        <a:t>afeguarding: </a:t>
                      </a:r>
                      <a:r>
                        <a:rPr lang="en-GB" sz="1000" b="0" i="0" u="none" strike="noStrike">
                          <a:solidFill>
                            <a:schemeClr val="dk1"/>
                          </a:solidFill>
                          <a:latin typeface="Calibri"/>
                          <a:ea typeface="Calibri"/>
                          <a:cs typeface="Calibri"/>
                          <a:sym typeface="Calibri"/>
                        </a:rPr>
                        <a:t>Our safeguarding procedures are unparalleled within unregistered AP. Our Safeguarding Team is available 24 hours a day, 7 days a week, 365 days a year. </a:t>
                      </a:r>
                      <a:r>
                        <a:rPr lang="en-GB" sz="1000" b="0" i="0" u="sng" strike="noStrik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https://www.targetedprovision.com/safeguarding</a:t>
                      </a:r>
                      <a:r>
                        <a:rPr lang="en-GB" sz="1000" b="0" i="0" u="none" strike="noStrike">
                          <a:solidFill>
                            <a:schemeClr val="dk1"/>
                          </a:solidFill>
                          <a:latin typeface="Calibri"/>
                          <a:ea typeface="Calibri"/>
                          <a:cs typeface="Calibri"/>
                          <a:sym typeface="Calibri"/>
                        </a:rPr>
                        <a:t>.   </a:t>
                      </a:r>
                      <a:endParaRPr sz="1000" b="1">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chemeClr val="dk1"/>
                        </a:buClr>
                        <a:buSzPts val="1000"/>
                        <a:buFont typeface="Calibri"/>
                        <a:buNone/>
                      </a:pPr>
                      <a:r>
                        <a:rPr lang="en-GB" sz="1000" b="1"/>
                        <a:t>Engagement with learning: </a:t>
                      </a:r>
                      <a:r>
                        <a:rPr lang="en-GB" sz="1000"/>
                        <a:t>Our aim is to create a learning environment that is built on positive relationships, and supports the young person to access and re-engage with learning in a way that is comfortable for them.</a:t>
                      </a:r>
                      <a:endParaRPr sz="1000" b="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r>
                        <a:rPr lang="en-GB" sz="1000" b="1" i="0" u="none" strike="noStrike">
                          <a:solidFill>
                            <a:schemeClr val="dk1"/>
                          </a:solidFill>
                          <a:latin typeface="Calibri"/>
                          <a:ea typeface="Calibri"/>
                          <a:cs typeface="Calibri"/>
                          <a:sym typeface="Calibri"/>
                        </a:rPr>
                        <a:t>Qualifications and Exams:</a:t>
                      </a:r>
                      <a:r>
                        <a:rPr lang="en-GB" sz="1000"/>
                        <a:t> </a:t>
                      </a:r>
                      <a:r>
                        <a:rPr lang="en-GB" sz="1000" b="0" i="0" u="none" strike="noStrike">
                          <a:solidFill>
                            <a:schemeClr val="dk1"/>
                          </a:solidFill>
                          <a:latin typeface="Calibri"/>
                          <a:ea typeface="Calibri"/>
                          <a:cs typeface="Calibri"/>
                          <a:sym typeface="Calibri"/>
                        </a:rPr>
                        <a:t>We are a registered exam centre for Functional Skills (Entry Level 3 and Level 1 and 2 qualifications for Maths and English). Through our partnership with Tutors and Exams we can arrange access to GCSE and A Level qualifications in some areas. </a:t>
                      </a:r>
                      <a:endParaRPr sz="1000"/>
                    </a:p>
                    <a:p>
                      <a:pPr marL="0" lvl="0" indent="0" algn="l" rtl="0">
                        <a:spcBef>
                          <a:spcPts val="0"/>
                        </a:spcBef>
                        <a:spcAft>
                          <a:spcPts val="0"/>
                        </a:spcAft>
                        <a:buSzPts val="1000"/>
                        <a:buNone/>
                      </a:pPr>
                      <a:r>
                        <a:rPr lang="en-GB" sz="1000" b="1"/>
                        <a:t>Onwards transition: </a:t>
                      </a:r>
                      <a:r>
                        <a:rPr lang="en-GB" sz="1000"/>
                        <a:t>Our aim is always to support young people to transition into full time education in a setting that meets their needs. This may be into a mainstream school special school, post-16 education setting or employment or training. </a:t>
                      </a:r>
                      <a:endParaRPr sz="100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sp>
        <p:nvSpPr>
          <p:cNvPr id="7" name="Action Button: Go Home 6">
            <a:hlinkClick r:id="rId5" action="ppaction://hlinksldjump" highlightClick="1"/>
            <a:extLst>
              <a:ext uri="{FF2B5EF4-FFF2-40B4-BE49-F238E27FC236}">
                <a16:creationId xmlns:a16="http://schemas.microsoft.com/office/drawing/2014/main" id="{6A7554FB-5A4E-570B-75BD-3D8374770DED}"/>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8C30A9D-D50E-C759-4DE0-4FF5E8948B6D}"/>
              </a:ext>
            </a:extLst>
          </p:cNvPr>
          <p:cNvPicPr>
            <a:picLocks noChangeAspect="1"/>
          </p:cNvPicPr>
          <p:nvPr/>
        </p:nvPicPr>
        <p:blipFill>
          <a:blip r:embed="rId6"/>
          <a:stretch>
            <a:fillRect/>
          </a:stretch>
        </p:blipFill>
        <p:spPr>
          <a:xfrm>
            <a:off x="8620702" y="239936"/>
            <a:ext cx="2828423" cy="924321"/>
          </a:xfrm>
          <a:prstGeom prst="rect">
            <a:avLst/>
          </a:prstGeom>
        </p:spPr>
      </p:pic>
    </p:spTree>
    <p:extLst>
      <p:ext uri="{BB962C8B-B14F-4D97-AF65-F5344CB8AC3E}">
        <p14:creationId xmlns:p14="http://schemas.microsoft.com/office/powerpoint/2010/main" val="14159733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637285785"/>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Calibri" panose="020F0502020204030204" pitchFamily="34" charset="0"/>
                        </a:rPr>
                        <a:t>EYFS – 25 yrs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3" name="Table 5">
            <a:extLst>
              <a:ext uri="{FF2B5EF4-FFF2-40B4-BE49-F238E27FC236}">
                <a16:creationId xmlns:a16="http://schemas.microsoft.com/office/drawing/2014/main" id="{ADA5AFCA-8010-BAAD-7F15-FE8AA0E3F352}"/>
              </a:ext>
            </a:extLst>
          </p:cNvPr>
          <p:cNvGraphicFramePr>
            <a:graphicFrameLocks noGrp="1"/>
          </p:cNvGraphicFramePr>
          <p:nvPr>
            <p:ph idx="1"/>
            <p:extLst>
              <p:ext uri="{D42A27DB-BD31-4B8C-83A1-F6EECF244321}">
                <p14:modId xmlns:p14="http://schemas.microsoft.com/office/powerpoint/2010/main" val="2300472816"/>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August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pic>
        <p:nvPicPr>
          <p:cNvPr id="6" name="Picture 5">
            <a:extLst>
              <a:ext uri="{FF2B5EF4-FFF2-40B4-BE49-F238E27FC236}">
                <a16:creationId xmlns:a16="http://schemas.microsoft.com/office/drawing/2014/main" id="{D0EAD336-F200-3B9C-9B2E-DA0A77AFF7B2}"/>
              </a:ext>
            </a:extLst>
          </p:cNvPr>
          <p:cNvPicPr>
            <a:picLocks noChangeAspect="1"/>
          </p:cNvPicPr>
          <p:nvPr/>
        </p:nvPicPr>
        <p:blipFill>
          <a:blip r:embed="rId2"/>
          <a:stretch>
            <a:fillRect/>
          </a:stretch>
        </p:blipFill>
        <p:spPr>
          <a:xfrm>
            <a:off x="336908" y="3223689"/>
            <a:ext cx="2828423" cy="924321"/>
          </a:xfrm>
          <a:prstGeom prst="rect">
            <a:avLst/>
          </a:prstGeom>
        </p:spPr>
      </p:pic>
      <p:graphicFrame>
        <p:nvGraphicFramePr>
          <p:cNvPr id="2" name="Google Shape;94;p2">
            <a:extLst>
              <a:ext uri="{FF2B5EF4-FFF2-40B4-BE49-F238E27FC236}">
                <a16:creationId xmlns:a16="http://schemas.microsoft.com/office/drawing/2014/main" id="{CC9CC124-F21E-96AD-1EE1-9CDF6F936707}"/>
              </a:ext>
            </a:extLst>
          </p:cNvPr>
          <p:cNvGraphicFramePr/>
          <p:nvPr>
            <p:extLst>
              <p:ext uri="{D42A27DB-BD31-4B8C-83A1-F6EECF244321}">
                <p14:modId xmlns:p14="http://schemas.microsoft.com/office/powerpoint/2010/main" val="836556556"/>
              </p:ext>
            </p:extLst>
          </p:nvPr>
        </p:nvGraphicFramePr>
        <p:xfrm>
          <a:off x="4211272" y="187357"/>
          <a:ext cx="7424250" cy="5017425"/>
        </p:xfrm>
        <a:graphic>
          <a:graphicData uri="http://schemas.openxmlformats.org/drawingml/2006/table">
            <a:tbl>
              <a:tblPr firstRow="1" firstCol="1" bandRow="1">
                <a:noFill/>
              </a:tblPr>
              <a:tblGrid>
                <a:gridCol w="738225">
                  <a:extLst>
                    <a:ext uri="{9D8B030D-6E8A-4147-A177-3AD203B41FA5}">
                      <a16:colId xmlns:a16="http://schemas.microsoft.com/office/drawing/2014/main" val="20000"/>
                    </a:ext>
                  </a:extLst>
                </a:gridCol>
                <a:gridCol w="1198875">
                  <a:extLst>
                    <a:ext uri="{9D8B030D-6E8A-4147-A177-3AD203B41FA5}">
                      <a16:colId xmlns:a16="http://schemas.microsoft.com/office/drawing/2014/main" val="20001"/>
                    </a:ext>
                  </a:extLst>
                </a:gridCol>
                <a:gridCol w="1662300">
                  <a:extLst>
                    <a:ext uri="{9D8B030D-6E8A-4147-A177-3AD203B41FA5}">
                      <a16:colId xmlns:a16="http://schemas.microsoft.com/office/drawing/2014/main" val="20002"/>
                    </a:ext>
                  </a:extLst>
                </a:gridCol>
                <a:gridCol w="1133925">
                  <a:extLst>
                    <a:ext uri="{9D8B030D-6E8A-4147-A177-3AD203B41FA5}">
                      <a16:colId xmlns:a16="http://schemas.microsoft.com/office/drawing/2014/main" val="20003"/>
                    </a:ext>
                  </a:extLst>
                </a:gridCol>
                <a:gridCol w="766425">
                  <a:extLst>
                    <a:ext uri="{9D8B030D-6E8A-4147-A177-3AD203B41FA5}">
                      <a16:colId xmlns:a16="http://schemas.microsoft.com/office/drawing/2014/main" val="20004"/>
                    </a:ext>
                  </a:extLst>
                </a:gridCol>
                <a:gridCol w="1924500">
                  <a:extLst>
                    <a:ext uri="{9D8B030D-6E8A-4147-A177-3AD203B41FA5}">
                      <a16:colId xmlns:a16="http://schemas.microsoft.com/office/drawing/2014/main" val="20005"/>
                    </a:ext>
                  </a:extLst>
                </a:gridCol>
              </a:tblGrid>
              <a:tr h="332750">
                <a:tc rowSpan="2">
                  <a:txBody>
                    <a:bodyPr/>
                    <a:lstStyle/>
                    <a:p>
                      <a:pPr marL="0" marR="0" lvl="0" indent="0" algn="ctr" rtl="0">
                        <a:lnSpc>
                          <a:spcPct val="100000"/>
                        </a:lnSpc>
                        <a:spcBef>
                          <a:spcPts val="0"/>
                        </a:spcBef>
                        <a:spcAft>
                          <a:spcPts val="0"/>
                        </a:spcAft>
                        <a:buNone/>
                      </a:pPr>
                      <a:r>
                        <a:rPr lang="en-GB" sz="1000" b="1">
                          <a:solidFill>
                            <a:schemeClr val="dk1"/>
                          </a:solidFill>
                          <a:latin typeface="+mn-lt"/>
                        </a:rPr>
                        <a:t>Subject</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latin typeface="+mn-lt"/>
                        </a:rPr>
                        <a:t>Course Name</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latin typeface="+mn-lt"/>
                        </a:rPr>
                        <a:t>Desc</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latin typeface="+mn-lt"/>
                        </a:rPr>
                        <a:t>Awarding Body</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rowSpan="2">
                  <a:txBody>
                    <a:bodyPr/>
                    <a:lstStyle/>
                    <a:p>
                      <a:pPr marL="0" marR="0" lvl="0" indent="0" algn="ctr" rtl="0">
                        <a:lnSpc>
                          <a:spcPct val="100000"/>
                        </a:lnSpc>
                        <a:spcBef>
                          <a:spcPts val="0"/>
                        </a:spcBef>
                        <a:spcAft>
                          <a:spcPts val="0"/>
                        </a:spcAft>
                        <a:buNone/>
                      </a:pPr>
                      <a:r>
                        <a:rPr lang="en-GB" sz="1000" b="1">
                          <a:solidFill>
                            <a:schemeClr val="dk1"/>
                          </a:solidFill>
                          <a:latin typeface="+mn-lt"/>
                        </a:rPr>
                        <a:t>Level</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7000"/>
                        </a:lnSpc>
                        <a:spcBef>
                          <a:spcPts val="0"/>
                        </a:spcBef>
                        <a:spcAft>
                          <a:spcPts val="0"/>
                        </a:spcAft>
                        <a:buNone/>
                      </a:pPr>
                      <a:r>
                        <a:rPr lang="en-GB" sz="1000" b="1">
                          <a:solidFill>
                            <a:schemeClr val="dk1"/>
                          </a:solidFill>
                          <a:latin typeface="+mn-lt"/>
                        </a:rPr>
                        <a:t>Cost</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0"/>
                  </a:ext>
                </a:extLst>
              </a:tr>
              <a:tr h="53825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GB" sz="1000" b="1">
                          <a:solidFill>
                            <a:schemeClr val="dk1"/>
                          </a:solidFill>
                          <a:latin typeface="+mn-lt"/>
                          <a:ea typeface="Calibri"/>
                          <a:cs typeface="Calibri"/>
                          <a:sym typeface="Calibri"/>
                        </a:rPr>
                        <a:t>Hour</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1"/>
                  </a:ext>
                </a:extLst>
              </a:tr>
              <a:tr h="894000">
                <a:tc>
                  <a:txBody>
                    <a:bodyPr/>
                    <a:lstStyle/>
                    <a:p>
                      <a:pPr marL="0" marR="0" lvl="0" indent="0" algn="ctr" rtl="0">
                        <a:lnSpc>
                          <a:spcPct val="100000"/>
                        </a:lnSpc>
                        <a:spcBef>
                          <a:spcPts val="0"/>
                        </a:spcBef>
                        <a:spcAft>
                          <a:spcPts val="0"/>
                        </a:spcAft>
                        <a:buNone/>
                      </a:pPr>
                      <a:r>
                        <a:rPr lang="en-GB" sz="1000" b="1">
                          <a:solidFill>
                            <a:schemeClr val="dk1"/>
                          </a:solidFill>
                          <a:latin typeface="+mn-lt"/>
                        </a:rPr>
                        <a:t>All</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lvl="0" indent="0" algn="ctr" rtl="0">
                        <a:spcBef>
                          <a:spcPts val="0"/>
                        </a:spcBef>
                        <a:spcAft>
                          <a:spcPts val="0"/>
                        </a:spcAft>
                        <a:buNone/>
                      </a:pPr>
                      <a:r>
                        <a:rPr lang="en-GB" sz="1000">
                          <a:latin typeface="+mn-lt"/>
                        </a:rPr>
                        <a:t>1:1 tuition and mentoring support</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All packages are bespoke and can include academic and vocational subjects alongside mentoring to support reintegration into a permanent educational setting. </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N/A</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N/A</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Hourly rate provided on request.</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894000">
                <a:tc>
                  <a:txBody>
                    <a:bodyPr/>
                    <a:lstStyle/>
                    <a:p>
                      <a:pPr marL="0" lvl="0" indent="0" algn="ctr" rtl="0">
                        <a:spcBef>
                          <a:spcPts val="0"/>
                        </a:spcBef>
                        <a:spcAft>
                          <a:spcPts val="0"/>
                        </a:spcAft>
                        <a:buClr>
                          <a:schemeClr val="dk1"/>
                        </a:buClr>
                        <a:buFont typeface="Arial"/>
                        <a:buNone/>
                      </a:pPr>
                      <a:r>
                        <a:rPr lang="en-GB" sz="1000" b="1">
                          <a:solidFill>
                            <a:schemeClr val="dk1"/>
                          </a:solidFill>
                          <a:latin typeface="+mn-lt"/>
                        </a:rPr>
                        <a:t>All</a:t>
                      </a:r>
                      <a:endParaRPr sz="1000" b="1">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lvl="0" indent="0" algn="ctr" rtl="0">
                        <a:spcBef>
                          <a:spcPts val="0"/>
                        </a:spcBef>
                        <a:spcAft>
                          <a:spcPts val="0"/>
                        </a:spcAft>
                        <a:buNone/>
                      </a:pPr>
                      <a:r>
                        <a:rPr lang="en-GB" sz="1000">
                          <a:latin typeface="+mn-lt"/>
                        </a:rPr>
                        <a:t>1:1 reintegration support</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Students on our Reintegration Pathway are supported to complete a bespoke scheme of work that aims to strengthen their self-regulation skills and academic confidence ahead of transition back into a formal education setting.</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N/A</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N/A</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Font typeface="Arial"/>
                        <a:buNone/>
                      </a:pPr>
                      <a:r>
                        <a:rPr lang="en-GB" sz="1000">
                          <a:latin typeface="+mn-lt"/>
                        </a:rPr>
                        <a:t>Hourly rate provided on request. </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814025">
                <a:tc>
                  <a:txBody>
                    <a:bodyPr/>
                    <a:lstStyle/>
                    <a:p>
                      <a:pPr marL="0" marR="0" lvl="0" indent="0" algn="ctr" rtl="0">
                        <a:lnSpc>
                          <a:spcPct val="100000"/>
                        </a:lnSpc>
                        <a:spcBef>
                          <a:spcPts val="0"/>
                        </a:spcBef>
                        <a:spcAft>
                          <a:spcPts val="0"/>
                        </a:spcAft>
                        <a:buNone/>
                      </a:pPr>
                      <a:r>
                        <a:rPr lang="en-GB" sz="1000" b="1">
                          <a:solidFill>
                            <a:schemeClr val="dk1"/>
                          </a:solidFill>
                          <a:latin typeface="+mn-lt"/>
                        </a:rPr>
                        <a:t>Maths</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r>
                        <a:rPr lang="en-GB" sz="1000">
                          <a:latin typeface="+mn-lt"/>
                        </a:rPr>
                        <a:t>Maths Functional Skills </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Tuition and exam entry at all three levels listed</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Open Awards</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Font typeface="Arial"/>
                        <a:buNone/>
                      </a:pPr>
                      <a:r>
                        <a:rPr lang="en-GB" sz="1000">
                          <a:latin typeface="+mn-lt"/>
                        </a:rPr>
                        <a:t>Entry Level 3, Level 1 or Level 2</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Hourly rate provided on request.</a:t>
                      </a:r>
                      <a:endParaRPr sz="1000">
                        <a:latin typeface="+mn-lt"/>
                      </a:endParaRPr>
                    </a:p>
                    <a:p>
                      <a:pPr marL="0" lvl="0" indent="0" algn="ctr" rtl="0">
                        <a:spcBef>
                          <a:spcPts val="0"/>
                        </a:spcBef>
                        <a:spcAft>
                          <a:spcPts val="0"/>
                        </a:spcAft>
                        <a:buNone/>
                      </a:pPr>
                      <a:endParaRPr sz="1000">
                        <a:latin typeface="+mn-lt"/>
                      </a:endParaRPr>
                    </a:p>
                    <a:p>
                      <a:pPr marL="0" lvl="0" indent="0" algn="ctr" rtl="0">
                        <a:spcBef>
                          <a:spcPts val="0"/>
                        </a:spcBef>
                        <a:spcAft>
                          <a:spcPts val="0"/>
                        </a:spcAft>
                        <a:buClr>
                          <a:schemeClr val="dk1"/>
                        </a:buClr>
                        <a:buFont typeface="Arial"/>
                        <a:buNone/>
                      </a:pPr>
                      <a:r>
                        <a:rPr lang="en-GB" sz="1000">
                          <a:latin typeface="+mn-lt"/>
                        </a:rPr>
                        <a:t>Exam cost: </a:t>
                      </a:r>
                      <a:endParaRPr sz="1000">
                        <a:latin typeface="+mn-lt"/>
                      </a:endParaRPr>
                    </a:p>
                    <a:p>
                      <a:pPr marL="0" lvl="0" indent="0" algn="ctr" rtl="0">
                        <a:spcBef>
                          <a:spcPts val="0"/>
                        </a:spcBef>
                        <a:spcAft>
                          <a:spcPts val="0"/>
                        </a:spcAft>
                        <a:buClr>
                          <a:schemeClr val="dk1"/>
                        </a:buClr>
                        <a:buFont typeface="Arial"/>
                        <a:buNone/>
                      </a:pPr>
                      <a:r>
                        <a:rPr lang="en-GB" sz="1000">
                          <a:latin typeface="+mn-lt"/>
                        </a:rPr>
                        <a:t>£275</a:t>
                      </a:r>
                      <a:endParaRPr sz="1000">
                        <a:latin typeface="+mn-lt"/>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894000">
                <a:tc>
                  <a:txBody>
                    <a:bodyPr/>
                    <a:lstStyle/>
                    <a:p>
                      <a:pPr marL="0" marR="0" lvl="0" indent="0" algn="ctr" rtl="0">
                        <a:lnSpc>
                          <a:spcPct val="100000"/>
                        </a:lnSpc>
                        <a:spcBef>
                          <a:spcPts val="0"/>
                        </a:spcBef>
                        <a:spcAft>
                          <a:spcPts val="0"/>
                        </a:spcAft>
                        <a:buNone/>
                      </a:pPr>
                      <a:r>
                        <a:rPr lang="en-GB" sz="1000" b="1">
                          <a:solidFill>
                            <a:schemeClr val="dk1"/>
                          </a:solidFill>
                          <a:latin typeface="+mn-lt"/>
                        </a:rPr>
                        <a:t>English</a:t>
                      </a:r>
                      <a:endParaRPr sz="1000" b="1">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None/>
                      </a:pPr>
                      <a:r>
                        <a:rPr lang="en-GB" sz="1000">
                          <a:latin typeface="+mn-lt"/>
                        </a:rPr>
                        <a:t>English Functional Skills </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Tuition and exam entry at all three levels listed</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GB" sz="1000">
                          <a:latin typeface="+mn-lt"/>
                        </a:rPr>
                        <a:t>Open Awards</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Font typeface="Arial"/>
                        <a:buNone/>
                      </a:pPr>
                      <a:r>
                        <a:rPr lang="en-GB" sz="1000">
                          <a:latin typeface="+mn-lt"/>
                        </a:rPr>
                        <a:t>Entry Level 3, Level 1 or Level 2</a:t>
                      </a: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1000">
                          <a:latin typeface="+mn-lt"/>
                        </a:rPr>
                        <a:t>Hourly rate provided on request.</a:t>
                      </a:r>
                      <a:endParaRPr sz="1000">
                        <a:latin typeface="+mn-lt"/>
                      </a:endParaRPr>
                    </a:p>
                    <a:p>
                      <a:pPr marL="0" lvl="0" indent="0" algn="ctr" rtl="0">
                        <a:spcBef>
                          <a:spcPts val="0"/>
                        </a:spcBef>
                        <a:spcAft>
                          <a:spcPts val="0"/>
                        </a:spcAft>
                        <a:buNone/>
                      </a:pPr>
                      <a:endParaRPr sz="1000">
                        <a:latin typeface="+mn-lt"/>
                      </a:endParaRPr>
                    </a:p>
                    <a:p>
                      <a:pPr marL="0" lvl="0" indent="0" algn="ctr" rtl="0">
                        <a:spcBef>
                          <a:spcPts val="0"/>
                        </a:spcBef>
                        <a:spcAft>
                          <a:spcPts val="0"/>
                        </a:spcAft>
                        <a:buClr>
                          <a:schemeClr val="dk1"/>
                        </a:buClr>
                        <a:buFont typeface="Arial"/>
                        <a:buNone/>
                      </a:pPr>
                      <a:r>
                        <a:rPr lang="en-GB" sz="1000">
                          <a:latin typeface="+mn-lt"/>
                        </a:rPr>
                        <a:t>Exam cost: </a:t>
                      </a:r>
                      <a:endParaRPr sz="1000">
                        <a:latin typeface="+mn-lt"/>
                      </a:endParaRPr>
                    </a:p>
                    <a:p>
                      <a:pPr marL="0" lvl="0" indent="0" algn="ctr" rtl="0">
                        <a:spcBef>
                          <a:spcPts val="0"/>
                        </a:spcBef>
                        <a:spcAft>
                          <a:spcPts val="0"/>
                        </a:spcAft>
                        <a:buClr>
                          <a:schemeClr val="dk1"/>
                        </a:buClr>
                        <a:buFont typeface="Arial"/>
                        <a:buNone/>
                      </a:pPr>
                      <a:r>
                        <a:rPr lang="en-GB" sz="1000">
                          <a:latin typeface="+mn-lt"/>
                        </a:rPr>
                        <a:t>£275</a:t>
                      </a:r>
                      <a:endParaRPr sz="1000">
                        <a:latin typeface="+mn-lt"/>
                      </a:endParaRPr>
                    </a:p>
                    <a:p>
                      <a:pPr marL="0" marR="0" lvl="0" indent="0" algn="ctr" rtl="0">
                        <a:lnSpc>
                          <a:spcPct val="100000"/>
                        </a:lnSpc>
                        <a:spcBef>
                          <a:spcPts val="0"/>
                        </a:spcBef>
                        <a:spcAft>
                          <a:spcPts val="0"/>
                        </a:spcAft>
                        <a:buClr>
                          <a:schemeClr val="dk1"/>
                        </a:buClr>
                        <a:buFont typeface="Arial"/>
                        <a:buNone/>
                      </a:pPr>
                      <a:endParaRPr sz="1000">
                        <a:solidFill>
                          <a:schemeClr val="dk1"/>
                        </a:solidFill>
                        <a:latin typeface="+mn-lt"/>
                        <a:ea typeface="Calibri"/>
                        <a:cs typeface="Calibri"/>
                        <a:sym typeface="Calibri"/>
                      </a:endParaRPr>
                    </a:p>
                  </a:txBody>
                  <a:tcPr marL="38775" marR="387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566309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pPr algn="ctr"/>
            <a:r>
              <a:rPr lang="en-GB"/>
              <a:t>Teach Me Happy</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459468525"/>
              </p:ext>
            </p:extLst>
          </p:nvPr>
        </p:nvGraphicFramePr>
        <p:xfrm>
          <a:off x="4018327" y="145225"/>
          <a:ext cx="3486076" cy="1493520"/>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200" b="0">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a:solidFill>
                            <a:srgbClr val="000000"/>
                          </a:solidFill>
                          <a:effectLst/>
                          <a:latin typeface="Calibri" panose="020F0502020204030204" pitchFamily="34" charset="0"/>
                        </a:rPr>
                        <a:t>1 Chessingham Place, Common Rd, Dunnington, YO19 5SE</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0">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a:solidFill>
                            <a:srgbClr val="000000"/>
                          </a:solidFill>
                          <a:effectLst/>
                          <a:latin typeface="Calibri" panose="020F0502020204030204" pitchFamily="34" charset="0"/>
                        </a:rPr>
                        <a:t>01904 215661​</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0">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a:solidFill>
                            <a:srgbClr val="000000"/>
                          </a:solidFill>
                          <a:effectLst/>
                          <a:latin typeface="Calibri" panose="020F0502020204030204" pitchFamily="34" charset="0"/>
                        </a:rPr>
                        <a:t>Liz / Dan​</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0">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a:solidFill>
                            <a:srgbClr val="000000"/>
                          </a:solidFill>
                          <a:effectLst/>
                          <a:latin typeface="Calibri" panose="020F0502020204030204" pitchFamily="34" charset="0"/>
                        </a:rPr>
                        <a:t>info@teachmehappy.co.uk​ </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0">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rtl="0" fontAlgn="base"/>
                      <a:r>
                        <a:rPr lang="en-GB" sz="1000" b="0" i="0">
                          <a:solidFill>
                            <a:srgbClr val="000000"/>
                          </a:solidFill>
                          <a:effectLst/>
                          <a:latin typeface="Calibri" panose="020F0502020204030204" pitchFamily="34" charset="0"/>
                          <a:hlinkClick r:id="rId2"/>
                        </a:rPr>
                        <a:t>www.teachmehappy.co.uk</a:t>
                      </a:r>
                      <a:r>
                        <a:rPr lang="en-GB" sz="1000" b="0" i="0">
                          <a:solidFill>
                            <a:srgbClr val="000000"/>
                          </a:solidFill>
                          <a:effectLst/>
                          <a:latin typeface="Calibri" panose="020F0502020204030204" pitchFamily="34" charset="0"/>
                        </a:rPr>
                        <a:t> </a:t>
                      </a:r>
                      <a:endParaRPr lang="en-GB" b="0" i="0">
                        <a:solidFill>
                          <a:srgbClr val="000000"/>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177766052"/>
              </p:ext>
            </p:extLst>
          </p:nvPr>
        </p:nvGraphicFramePr>
        <p:xfrm>
          <a:off x="209726" y="1759391"/>
          <a:ext cx="11627140" cy="325247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dk1"/>
                          </a:solidFill>
                          <a:effectLst/>
                          <a:latin typeface="+mn-lt"/>
                          <a:ea typeface="+mn-ea"/>
                          <a:cs typeface="+mn-cs"/>
                        </a:rPr>
                        <a:t>Social and Communication development within craft and art activities / focus on young person’s interests. Horse and animal therapy, horse riding . Fully qualified teaching and support staff team.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dk1"/>
                          </a:solidFill>
                          <a:effectLst/>
                          <a:latin typeface="+mn-lt"/>
                          <a:ea typeface="+mn-ea"/>
                          <a:cs typeface="+mn-cs"/>
                        </a:rPr>
                        <a:t>We offer a range of holistic and academic subjects to suit the needs and interests of the learner. We have a classroom in Dunnington, York and a farm site in </a:t>
                      </a:r>
                      <a:r>
                        <a:rPr lang="en-GB" sz="1200" b="0" i="0" kern="1200" err="1">
                          <a:solidFill>
                            <a:schemeClr val="dk1"/>
                          </a:solidFill>
                          <a:effectLst/>
                          <a:latin typeface="+mn-lt"/>
                          <a:ea typeface="+mn-ea"/>
                          <a:cs typeface="+mn-cs"/>
                        </a:rPr>
                        <a:t>Bubwith</a:t>
                      </a:r>
                      <a:r>
                        <a:rPr lang="en-GB" sz="1200" b="0" i="0" kern="1200">
                          <a:solidFill>
                            <a:schemeClr val="dk1"/>
                          </a:solidFill>
                          <a:effectLst/>
                          <a:latin typeface="+mn-lt"/>
                          <a:ea typeface="+mn-ea"/>
                          <a:cs typeface="+mn-cs"/>
                        </a:rPr>
                        <a:t>. The morning sessions are spent in the classroom where 1:2:1 English and Maths can be provided. Our young people can join different activities whilst social and communication opportunities are increased between like-minded peers. Afternoons are then spent at the farm where our young people can enjoy riding lessons and learn about animal management whilst spending time with our horses and pygmy goats. A range of outdoor activities are also on offer including outdoor survival and forest skills.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0" i="0" kern="1200">
                          <a:solidFill>
                            <a:schemeClr val="dk1"/>
                          </a:solidFill>
                          <a:effectLst/>
                          <a:latin typeface="+mn-lt"/>
                          <a:ea typeface="+mn-ea"/>
                          <a:cs typeface="+mn-cs"/>
                        </a:rPr>
                        <a:t>No demand environment where young people can choose to partake in activities and lessons, social and communication opportunities in a welcoming and nurturing environment. Outdoor activities and riding lessons enhance our holistic offer.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0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b="0" i="0" kern="1200">
                          <a:solidFill>
                            <a:schemeClr val="dk1"/>
                          </a:solidFill>
                          <a:effectLst/>
                          <a:latin typeface="+mn-lt"/>
                          <a:ea typeface="+mn-ea"/>
                          <a:cs typeface="+mn-cs"/>
                        </a:rPr>
                        <a:t>Increased social circles, riding skills, maths and English skills, raised self-esteem.</a:t>
                      </a:r>
                      <a:endParaRPr lang="en-GB" sz="10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descr="A picture containing graphics, text, graphic design, logo&#10;&#10;Description automatically generated">
            <a:extLst>
              <a:ext uri="{FF2B5EF4-FFF2-40B4-BE49-F238E27FC236}">
                <a16:creationId xmlns:a16="http://schemas.microsoft.com/office/drawing/2014/main" id="{18D8AF26-8EC9-CBD3-022B-CF9085AD6129}"/>
              </a:ext>
            </a:extLst>
          </p:cNvPr>
          <p:cNvPicPr>
            <a:picLocks noChangeAspect="1"/>
          </p:cNvPicPr>
          <p:nvPr/>
        </p:nvPicPr>
        <p:blipFill rotWithShape="1">
          <a:blip r:embed="rId3">
            <a:extLst>
              <a:ext uri="{28A0092B-C50C-407E-A947-70E740481C1C}">
                <a14:useLocalDpi xmlns:a14="http://schemas.microsoft.com/office/drawing/2010/main" val="0"/>
              </a:ext>
            </a:extLst>
          </a:blip>
          <a:srcRect t="13501" b="15841"/>
          <a:stretch/>
        </p:blipFill>
        <p:spPr bwMode="auto">
          <a:xfrm>
            <a:off x="9103905" y="198279"/>
            <a:ext cx="2115820" cy="1495425"/>
          </a:xfrm>
          <a:prstGeom prst="rect">
            <a:avLst/>
          </a:prstGeom>
          <a:ln>
            <a:noFill/>
          </a:ln>
          <a:extLst>
            <a:ext uri="{53640926-AAD7-44D8-BBD7-CCE9431645EC}">
              <a14:shadowObscured xmlns:a14="http://schemas.microsoft.com/office/drawing/2010/main"/>
            </a:ext>
          </a:extLst>
        </p:spPr>
      </p:pic>
      <p:sp>
        <p:nvSpPr>
          <p:cNvPr id="7" name="Action Button: Go Home 6">
            <a:hlinkClick r:id="rId4" action="ppaction://hlinksldjump" highlightClick="1"/>
            <a:extLst>
              <a:ext uri="{FF2B5EF4-FFF2-40B4-BE49-F238E27FC236}">
                <a16:creationId xmlns:a16="http://schemas.microsoft.com/office/drawing/2014/main" id="{BF064EF2-A768-01B6-5C3B-75E57754B47D}"/>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00722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2291886436"/>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2, 3, 4, 5</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1582779819"/>
              </p:ext>
            </p:extLst>
          </p:nvPr>
        </p:nvGraphicFramePr>
        <p:xfrm>
          <a:off x="4211272" y="187357"/>
          <a:ext cx="7424258" cy="6245119"/>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962253">
                  <a:extLst>
                    <a:ext uri="{9D8B030D-6E8A-4147-A177-3AD203B41FA5}">
                      <a16:colId xmlns:a16="http://schemas.microsoft.com/office/drawing/2014/main" val="1100469419"/>
                    </a:ext>
                  </a:extLst>
                </a:gridCol>
                <a:gridCol w="962253">
                  <a:extLst>
                    <a:ext uri="{9D8B030D-6E8A-4147-A177-3AD203B41FA5}">
                      <a16:colId xmlns:a16="http://schemas.microsoft.com/office/drawing/2014/main" val="1381951424"/>
                    </a:ext>
                  </a:extLst>
                </a:gridCol>
              </a:tblGrid>
              <a:tr h="258782">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09207763"/>
                  </a:ext>
                </a:extLst>
              </a:tr>
              <a:tr h="418589">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695244">
                <a:tc>
                  <a:txBody>
                    <a:bodyPr/>
                    <a:lstStyle/>
                    <a:p>
                      <a:pPr algn="ctr" rtl="0" fontAlgn="base"/>
                      <a:r>
                        <a:rPr lang="en-GB" sz="1000" b="1" i="0">
                          <a:solidFill>
                            <a:srgbClr val="000000"/>
                          </a:solidFill>
                          <a:effectLst/>
                          <a:latin typeface="Calibri" panose="020F0502020204030204" pitchFamily="34" charset="0"/>
                        </a:rPr>
                        <a:t>English</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Functional Skills English​</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KS3/4​</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NOCN​</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E1 – Level 2​</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£150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0000"/>
                        </a:lnSpc>
                        <a:spcAft>
                          <a:spcPts val="0"/>
                        </a:spcAft>
                      </a:pPr>
                      <a:r>
                        <a:rPr lang="en-GB" sz="1200" b="0" kern="1200">
                          <a:solidFill>
                            <a:schemeClr val="tx1"/>
                          </a:solidFill>
                          <a:effectLst/>
                          <a:latin typeface="+mn-lt"/>
                          <a:ea typeface="+mn-ea"/>
                          <a:cs typeface="+mn-cs"/>
                        </a:rPr>
                        <a:t>£100</a:t>
                      </a:r>
                      <a:endPar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695244">
                <a:tc>
                  <a:txBody>
                    <a:bodyPr/>
                    <a:lstStyle/>
                    <a:p>
                      <a:pPr algn="ctr" rtl="0" fontAlgn="base"/>
                      <a:r>
                        <a:rPr lang="en-GB" sz="1000" b="1" i="0">
                          <a:solidFill>
                            <a:srgbClr val="000000"/>
                          </a:solidFill>
                          <a:effectLst/>
                          <a:latin typeface="Calibri" panose="020F0502020204030204" pitchFamily="34" charset="0"/>
                        </a:rPr>
                        <a:t>Maths</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Functional Skills Maths​</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KS3/4​</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NOCN​</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E1 – Level 2​</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695244">
                <a:tc>
                  <a:txBody>
                    <a:bodyPr/>
                    <a:lstStyle/>
                    <a:p>
                      <a:pPr algn="ctr" rtl="0" fontAlgn="base"/>
                      <a:r>
                        <a:rPr lang="en-GB" sz="1000" b="1" i="0">
                          <a:solidFill>
                            <a:srgbClr val="000000"/>
                          </a:solidFill>
                          <a:effectLst/>
                          <a:latin typeface="Calibri" panose="020F0502020204030204" pitchFamily="34" charset="0"/>
                        </a:rPr>
                        <a:t>Horse Riding</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Horse Riding Lessons including animal management​</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KS2/3/4​</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695244">
                <a:tc>
                  <a:txBody>
                    <a:bodyPr/>
                    <a:lstStyle/>
                    <a:p>
                      <a:pPr algn="ctr" rtl="0" fontAlgn="base"/>
                      <a:r>
                        <a:rPr lang="en-GB" sz="1000" b="1" i="0">
                          <a:solidFill>
                            <a:srgbClr val="000000"/>
                          </a:solidFill>
                          <a:effectLst/>
                          <a:latin typeface="Calibri" panose="020F0502020204030204" pitchFamily="34" charset="0"/>
                        </a:rPr>
                        <a:t>Land Based / Forest School</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Outdoor activities including forest schools, land based activities, gardening, horticulture​</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KS2/3/4​</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695244">
                <a:tc>
                  <a:txBody>
                    <a:bodyPr/>
                    <a:lstStyle/>
                    <a:p>
                      <a:pPr algn="ctr" rtl="0" fontAlgn="base"/>
                      <a:r>
                        <a:rPr lang="en-GB" sz="1000" b="1" i="0">
                          <a:solidFill>
                            <a:srgbClr val="000000"/>
                          </a:solidFill>
                          <a:effectLst/>
                          <a:latin typeface="Calibri" panose="020F0502020204030204" pitchFamily="34" charset="0"/>
                        </a:rPr>
                        <a:t>Hollistic</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Arts, crafts, gardening, sensory play​</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KS2/3/4​</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8618813"/>
                  </a:ext>
                </a:extLst>
              </a:tr>
              <a:tr h="695244">
                <a:tc>
                  <a:txBody>
                    <a:bodyPr/>
                    <a:lstStyle/>
                    <a:p>
                      <a:pPr algn="ctr" rtl="0" fontAlgn="base"/>
                      <a:r>
                        <a:rPr lang="en-GB" sz="1000" b="1" i="0">
                          <a:solidFill>
                            <a:srgbClr val="000000"/>
                          </a:solidFill>
                          <a:effectLst/>
                          <a:latin typeface="Calibri" panose="020F0502020204030204" pitchFamily="34" charset="0"/>
                        </a:rPr>
                        <a:t>National Curriculum Lessons</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KS2 National Curriculum followed for maths, English and topic for young people in year groups 3-6.​</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KS2​</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695244">
                <a:tc>
                  <a:txBody>
                    <a:bodyPr/>
                    <a:lstStyle/>
                    <a:p>
                      <a:pPr algn="ctr" rtl="0" fontAlgn="base"/>
                      <a:r>
                        <a:rPr lang="en-GB" sz="1000" b="1" i="0">
                          <a:solidFill>
                            <a:srgbClr val="000000"/>
                          </a:solidFill>
                          <a:effectLst/>
                          <a:latin typeface="Calibri" panose="020F0502020204030204" pitchFamily="34" charset="0"/>
                        </a:rPr>
                        <a:t>Post-16 Offer</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Functional Skills maths, English, SETPD (Pathways) Horse riding, animal management and land-based activities​</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KS5​</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NOCN​</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a:solidFill>
                            <a:schemeClr val="tx1"/>
                          </a:solidFill>
                          <a:effectLst/>
                          <a:latin typeface="Calibri" panose="020F0502020204030204" pitchFamily="34" charset="0"/>
                          <a:cs typeface="Times New Roman" panose="02020603050405020304" pitchFamily="18" charset="0"/>
                        </a:rPr>
                        <a:t>N/A</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5762623"/>
                  </a:ext>
                </a:extLst>
              </a:tr>
              <a:tr h="695244">
                <a:tc>
                  <a:txBody>
                    <a:bodyPr/>
                    <a:lstStyle/>
                    <a:p>
                      <a:pPr algn="ctr" rtl="0" fontAlgn="base"/>
                      <a:r>
                        <a:rPr lang="en-GB" sz="1000" b="1" i="0">
                          <a:solidFill>
                            <a:srgbClr val="000000"/>
                          </a:solidFill>
                          <a:effectLst/>
                          <a:latin typeface="Calibri" panose="020F0502020204030204" pitchFamily="34" charset="0"/>
                        </a:rPr>
                        <a:t>Horse Riding Therapy</a:t>
                      </a:r>
                      <a:r>
                        <a:rPr lang="en-GB" sz="1000" b="1" i="0">
                          <a:solidFill>
                            <a:srgbClr val="FFFFFF"/>
                          </a:solidFill>
                          <a:effectLst/>
                          <a:latin typeface="Calibri" panose="020F0502020204030204" pitchFamily="34" charset="0"/>
                        </a:rPr>
                        <a:t>​</a:t>
                      </a:r>
                      <a:endParaRPr lang="en-GB" b="1" i="0">
                        <a:solidFill>
                          <a:srgbClr val="FFFFFF"/>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rtl="0" fontAlgn="base"/>
                      <a:r>
                        <a:rPr lang="en-GB" sz="1000" b="0" i="0">
                          <a:solidFill>
                            <a:srgbClr val="000000"/>
                          </a:solidFill>
                          <a:effectLst/>
                          <a:latin typeface="Calibri" panose="020F0502020204030204" pitchFamily="34" charset="0"/>
                        </a:rPr>
                        <a:t>1:2:1 Specialist horse riding therapy sessions 60- minute session ​</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All Key stages​</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ase"/>
                      <a:r>
                        <a:rPr lang="en-GB" sz="1000" b="0" i="0">
                          <a:solidFill>
                            <a:srgbClr val="000000"/>
                          </a:solidFill>
                          <a:effectLst/>
                          <a:latin typeface="Calibri" panose="020F0502020204030204" pitchFamily="34" charset="0"/>
                        </a:rPr>
                        <a:t>N/A</a:t>
                      </a:r>
                      <a:endParaRPr lang="en-GB" b="0" i="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a:solidFill>
                            <a:schemeClr val="tx1"/>
                          </a:solidFill>
                          <a:effectLst/>
                          <a:latin typeface="Calibri" panose="020F0502020204030204" pitchFamily="34" charset="0"/>
                          <a:cs typeface="Times New Roman" panose="02020603050405020304" pitchFamily="18" charset="0"/>
                        </a:rPr>
                        <a:t>N/A</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£90</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0862242"/>
                  </a:ext>
                </a:extLst>
              </a:tr>
            </a:tbl>
          </a:graphicData>
        </a:graphic>
      </p:graphicFrame>
      <p:pic>
        <p:nvPicPr>
          <p:cNvPr id="2" name="Picture 1" descr="A picture containing graphics, text, graphic design, logo&#10;&#10;Description automatically generated">
            <a:extLst>
              <a:ext uri="{FF2B5EF4-FFF2-40B4-BE49-F238E27FC236}">
                <a16:creationId xmlns:a16="http://schemas.microsoft.com/office/drawing/2014/main" id="{4999ABF3-FE57-DBAA-CEA9-86641E2EFEF7}"/>
              </a:ext>
            </a:extLst>
          </p:cNvPr>
          <p:cNvPicPr>
            <a:picLocks noChangeAspect="1"/>
          </p:cNvPicPr>
          <p:nvPr/>
        </p:nvPicPr>
        <p:blipFill rotWithShape="1">
          <a:blip r:embed="rId2">
            <a:extLst>
              <a:ext uri="{28A0092B-C50C-407E-A947-70E740481C1C}">
                <a14:useLocalDpi xmlns:a14="http://schemas.microsoft.com/office/drawing/2010/main" val="0"/>
              </a:ext>
            </a:extLst>
          </a:blip>
          <a:srcRect t="13501" b="15841"/>
          <a:stretch/>
        </p:blipFill>
        <p:spPr bwMode="auto">
          <a:xfrm>
            <a:off x="450536" y="2681287"/>
            <a:ext cx="2115820" cy="1495425"/>
          </a:xfrm>
          <a:prstGeom prst="rect">
            <a:avLst/>
          </a:prstGeom>
          <a:ln>
            <a:noFill/>
          </a:ln>
          <a:extLst>
            <a:ext uri="{53640926-AAD7-44D8-BBD7-CCE9431645EC}">
              <a14:shadowObscured xmlns:a14="http://schemas.microsoft.com/office/drawing/2010/main"/>
            </a:ext>
          </a:extLst>
        </p:spPr>
      </p:pic>
      <p:graphicFrame>
        <p:nvGraphicFramePr>
          <p:cNvPr id="3" name="Table 5">
            <a:extLst>
              <a:ext uri="{FF2B5EF4-FFF2-40B4-BE49-F238E27FC236}">
                <a16:creationId xmlns:a16="http://schemas.microsoft.com/office/drawing/2014/main" id="{AEB7C464-E22B-84CF-DEE9-FB1AE0E84CBB}"/>
              </a:ext>
            </a:extLst>
          </p:cNvPr>
          <p:cNvGraphicFramePr>
            <a:graphicFrameLocks noGrp="1"/>
          </p:cNvGraphicFramePr>
          <p:nvPr>
            <p:ph idx="1"/>
            <p:extLst>
              <p:ext uri="{D42A27DB-BD31-4B8C-83A1-F6EECF244321}">
                <p14:modId xmlns:p14="http://schemas.microsoft.com/office/powerpoint/2010/main" val="1473720884"/>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In progress</a:t>
                      </a:r>
                      <a:endParaRPr lang="en-GB" sz="1100" dirty="0">
                        <a:solidFill>
                          <a:schemeClr val="tx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5847849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785767" y="565019"/>
            <a:ext cx="3553754" cy="707462"/>
          </a:xfrm>
        </p:spPr>
        <p:txBody>
          <a:bodyPr>
            <a:normAutofit fontScale="90000"/>
          </a:bodyPr>
          <a:lstStyle/>
          <a:p>
            <a:r>
              <a:rPr lang="en-GB"/>
              <a:t>Teaching Personnel – TP Tutors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728284828"/>
              </p:ext>
            </p:extLst>
          </p:nvPr>
        </p:nvGraphicFramePr>
        <p:xfrm>
          <a:off x="4374408" y="271622"/>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Earl Grey House, 75-85 Greey Streer, Newcastle upon Tyne, NE1 6EF</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03330 0034010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Emma Spraggon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northeasttuition@teachingpersonnel.com</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www.tp-tutors.com</a:t>
                      </a: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2126608522"/>
              </p:ext>
            </p:extLst>
          </p:nvPr>
        </p:nvGraphicFramePr>
        <p:xfrm>
          <a:off x="209726" y="1759391"/>
          <a:ext cx="11627140" cy="4559300"/>
        </p:xfrm>
        <a:graphic>
          <a:graphicData uri="http://schemas.openxmlformats.org/drawingml/2006/table">
            <a:tbl>
              <a:tblPr firstRow="1" bandRow="1">
                <a:tableStyleId>{5C22544A-7EE6-4342-B048-85BDC9FD1C3A}</a:tableStyleId>
              </a:tblPr>
              <a:tblGrid>
                <a:gridCol w="6951470">
                  <a:extLst>
                    <a:ext uri="{9D8B030D-6E8A-4147-A177-3AD203B41FA5}">
                      <a16:colId xmlns:a16="http://schemas.microsoft.com/office/drawing/2014/main" val="296554612"/>
                    </a:ext>
                  </a:extLst>
                </a:gridCol>
                <a:gridCol w="4675670">
                  <a:extLst>
                    <a:ext uri="{9D8B030D-6E8A-4147-A177-3AD203B41FA5}">
                      <a16:colId xmlns:a16="http://schemas.microsoft.com/office/drawing/2014/main" val="3015067461"/>
                    </a:ext>
                  </a:extLst>
                </a:gridCol>
              </a:tblGrid>
              <a:tr h="237189">
                <a:tc gridSpan="2">
                  <a:txBody>
                    <a:bodyPr/>
                    <a:lstStyle/>
                    <a:p>
                      <a:r>
                        <a:rPr lang="en-GB" sz="11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100">
                          <a:solidFill>
                            <a:schemeClr val="tx1"/>
                          </a:solidFill>
                        </a:rPr>
                        <a:t>At TP Tutors, we understand that education goes beyond academics. Our pastoral support is designed to nurture the whole student, addressing not just their academic needs, but also their social and emotional well-being. Our tutors are trained to provide personalised support, creating a nurturing and inclusive learning environment that helps each student thrive.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100" b="1">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100">
                          <a:solidFill>
                            <a:schemeClr val="tx1"/>
                          </a:solidFill>
                        </a:rPr>
                        <a:t>TP Tutors is committed to transforming the educational experience for students. We pride ourselves on offering flexible, high-quality tutoring services that adapt to the unique needs of each student. Our mission is to help young people achieve their full potential, stating: "Reach every child through high-impact tuition delivered at the right time, in the right location via the UK’s largest workforce of qualified tutors." reflecting our dedication to making a meaningful impact on their educational journey​.</a:t>
                      </a:r>
                    </a:p>
                    <a:p>
                      <a:endParaRPr lang="en-GB" sz="11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100" b="1">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"Comprehensive Coverage: We provide tutoring services across a wide range of educational stages, including Early Years, Key Stages 1 through 4, and Special Educational Needs (SEN). This ensures that we can support students at every step of their educational journey​.Flexible Delivery Options: Our tutoring can be delivered both in-person and online, making it accessible to all students, including those with restricted mobility. This flexibility ensures that all students can benefit from our services, regardless of their circumstances​.Professional Development for Tutors: We invest in our tutors by providing access to our CPD Academy, offering a range of accredited courses to enhance their teaching skills. This ensures that our tutors are always equipped with the latest educational strategies and techniques​.Robust Safeguarding and Safety Policies: We place a strong emphasis on safeguarding, with all tutors holding valid DBS certificates. Our rigorous health and safety policies ensure a safe and secure learning environment for all students​.Impact Measurement and Reporting: Using our LEAP management portal, we provide detailed tracking of student progress and attendance. This data-driven approach allows us to generate comprehensive reports that highlight the effectiveness of our tutoring programs, ensuring continuous improvement and accountability​.“</a:t>
                      </a:r>
                    </a:p>
                    <a:p>
                      <a:pPr>
                        <a:lnSpc>
                          <a:spcPct val="107000"/>
                        </a:lnSpc>
                        <a:spcAft>
                          <a:spcPts val="800"/>
                        </a:spcAft>
                      </a:pP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kern="1200">
                          <a:solidFill>
                            <a:schemeClr val="dk1"/>
                          </a:solidFill>
                          <a:effectLst/>
                          <a:latin typeface="+mn-lt"/>
                          <a:ea typeface="+mn-ea"/>
                          <a:cs typeface="+mn-cs"/>
                        </a:rPr>
                        <a:t>"Our goal at TP Tutors is to deliver measurable improvements in student outcomes. This includes: Enhanced Academic Performance: Our tailored tutoring programs are designed to significantly improve students' academic achievements, with progress tracked through assessments provided by </a:t>
                      </a:r>
                      <a:r>
                        <a:rPr lang="en-GB" sz="1100" kern="1200" err="1">
                          <a:solidFill>
                            <a:schemeClr val="dk1"/>
                          </a:solidFill>
                          <a:effectLst/>
                          <a:latin typeface="+mn-lt"/>
                          <a:ea typeface="+mn-ea"/>
                          <a:cs typeface="+mn-cs"/>
                        </a:rPr>
                        <a:t>EdPlace</a:t>
                      </a:r>
                      <a:r>
                        <a:rPr lang="en-GB" sz="1100" kern="1200">
                          <a:solidFill>
                            <a:schemeClr val="dk1"/>
                          </a:solidFill>
                          <a:effectLst/>
                          <a:latin typeface="+mn-lt"/>
                          <a:ea typeface="+mn-ea"/>
                          <a:cs typeface="+mn-cs"/>
                        </a:rPr>
                        <a:t>. Positive Student Feedback: Through our Pupil Voice feature, we gather valuable feedback from students after each session, allowing us to continuously refine and enhance our tutoring services​.Detailed Reporting: Regular reports generated through our LEAP portal provide schools and local authorities with clear insights into the impact of our tutoring programs. These reports help demonstrate the effective use of tuition funding and support ongoing service reviews​."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4" name="Picture 3">
            <a:extLst>
              <a:ext uri="{FF2B5EF4-FFF2-40B4-BE49-F238E27FC236}">
                <a16:creationId xmlns:a16="http://schemas.microsoft.com/office/drawing/2014/main" id="{BBFE34DB-A9C7-2D43-E9A5-1D2B6D793A56}"/>
              </a:ext>
            </a:extLst>
          </p:cNvPr>
          <p:cNvPicPr>
            <a:picLocks noChangeAspect="1"/>
          </p:cNvPicPr>
          <p:nvPr/>
        </p:nvPicPr>
        <p:blipFill>
          <a:blip r:embed="rId4"/>
          <a:stretch>
            <a:fillRect/>
          </a:stretch>
        </p:blipFill>
        <p:spPr>
          <a:xfrm>
            <a:off x="8872537" y="143670"/>
            <a:ext cx="2524125" cy="923925"/>
          </a:xfrm>
          <a:prstGeom prst="rect">
            <a:avLst/>
          </a:prstGeom>
        </p:spPr>
      </p:pic>
      <p:sp>
        <p:nvSpPr>
          <p:cNvPr id="7" name="Action Button: Go Home 6">
            <a:hlinkClick r:id="rId5" action="ppaction://hlinksldjump" highlightClick="1"/>
            <a:extLst>
              <a:ext uri="{FF2B5EF4-FFF2-40B4-BE49-F238E27FC236}">
                <a16:creationId xmlns:a16="http://schemas.microsoft.com/office/drawing/2014/main" id="{129D8B81-6C57-9E0C-71C1-5CEA3EBC4493}"/>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221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58054334"/>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KS1 – Post 16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pic>
        <p:nvPicPr>
          <p:cNvPr id="2" name="Picture 1">
            <a:extLst>
              <a:ext uri="{FF2B5EF4-FFF2-40B4-BE49-F238E27FC236}">
                <a16:creationId xmlns:a16="http://schemas.microsoft.com/office/drawing/2014/main" id="{4E76FFAE-6B14-BF70-8715-8042E51905B8}"/>
              </a:ext>
            </a:extLst>
          </p:cNvPr>
          <p:cNvPicPr>
            <a:picLocks noChangeAspect="1"/>
          </p:cNvPicPr>
          <p:nvPr/>
        </p:nvPicPr>
        <p:blipFill>
          <a:blip r:embed="rId2"/>
          <a:stretch>
            <a:fillRect/>
          </a:stretch>
        </p:blipFill>
        <p:spPr>
          <a:xfrm>
            <a:off x="338137" y="3178970"/>
            <a:ext cx="2524125" cy="923925"/>
          </a:xfrm>
          <a:prstGeom prst="rect">
            <a:avLst/>
          </a:prstGeom>
        </p:spPr>
      </p:pic>
      <p:graphicFrame>
        <p:nvGraphicFramePr>
          <p:cNvPr id="3" name="Table 5">
            <a:extLst>
              <a:ext uri="{FF2B5EF4-FFF2-40B4-BE49-F238E27FC236}">
                <a16:creationId xmlns:a16="http://schemas.microsoft.com/office/drawing/2014/main" id="{574CF478-5E67-14E3-BB18-F8F2C2501E5E}"/>
              </a:ext>
            </a:extLst>
          </p:cNvPr>
          <p:cNvGraphicFramePr>
            <a:graphicFrameLocks noGrp="1"/>
          </p:cNvGraphicFramePr>
          <p:nvPr>
            <p:ph idx="1"/>
            <p:extLst>
              <p:ext uri="{D42A27DB-BD31-4B8C-83A1-F6EECF244321}">
                <p14:modId xmlns:p14="http://schemas.microsoft.com/office/powerpoint/2010/main" val="1860123622"/>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October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0498514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209726" y="311055"/>
            <a:ext cx="3962399" cy="707462"/>
          </a:xfrm>
        </p:spPr>
        <p:txBody>
          <a:bodyPr>
            <a:normAutofit fontScale="90000"/>
          </a:bodyPr>
          <a:lstStyle/>
          <a:p>
            <a:r>
              <a:rPr lang="en-GB"/>
              <a:t>The Alternative School (TAS)</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718821977"/>
              </p:ext>
            </p:extLst>
          </p:nvPr>
        </p:nvGraphicFramePr>
        <p:xfrm>
          <a:off x="4152900" y="111638"/>
          <a:ext cx="4597400" cy="1588516"/>
        </p:xfrm>
        <a:graphic>
          <a:graphicData uri="http://schemas.openxmlformats.org/drawingml/2006/table">
            <a:tbl>
              <a:tblPr firstRow="1" bandRow="1">
                <a:tableStyleId>{5C22544A-7EE6-4342-B048-85BDC9FD1C3A}</a:tableStyleId>
              </a:tblPr>
              <a:tblGrid>
                <a:gridCol w="1035406">
                  <a:extLst>
                    <a:ext uri="{9D8B030D-6E8A-4147-A177-3AD203B41FA5}">
                      <a16:colId xmlns:a16="http://schemas.microsoft.com/office/drawing/2014/main" val="1563159406"/>
                    </a:ext>
                  </a:extLst>
                </a:gridCol>
                <a:gridCol w="3561994">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Old Library, Fernlea Avenue, Barnoldswick, Lancashire, BB18 9DW</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01282 851800 option 2</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Kirsty Swierkowski</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kirstys@thealternativeschool.co.uk</a:t>
                      </a: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barnoldswick@thealternativeschool.co.uk</a:t>
                      </a: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4"/>
                        </a:rPr>
                        <a:t>www.thealternativeschool.co.uk</a:t>
                      </a: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575765044"/>
              </p:ext>
            </p:extLst>
          </p:nvPr>
        </p:nvGraphicFramePr>
        <p:xfrm>
          <a:off x="209726" y="1759391"/>
          <a:ext cx="11627140" cy="4669536"/>
        </p:xfrm>
        <a:graphic>
          <a:graphicData uri="http://schemas.openxmlformats.org/drawingml/2006/table">
            <a:tbl>
              <a:tblPr firstRow="1" bandRow="1">
                <a:tableStyleId>{5C22544A-7EE6-4342-B048-85BDC9FD1C3A}</a:tableStyleId>
              </a:tblPr>
              <a:tblGrid>
                <a:gridCol w="7524574">
                  <a:extLst>
                    <a:ext uri="{9D8B030D-6E8A-4147-A177-3AD203B41FA5}">
                      <a16:colId xmlns:a16="http://schemas.microsoft.com/office/drawing/2014/main" val="296554612"/>
                    </a:ext>
                  </a:extLst>
                </a:gridCol>
                <a:gridCol w="4102566">
                  <a:extLst>
                    <a:ext uri="{9D8B030D-6E8A-4147-A177-3AD203B41FA5}">
                      <a16:colId xmlns:a16="http://schemas.microsoft.com/office/drawing/2014/main" val="3015067461"/>
                    </a:ext>
                  </a:extLst>
                </a:gridCol>
              </a:tblGrid>
              <a:tr h="237189">
                <a:tc gridSpan="2">
                  <a:txBody>
                    <a:bodyPr/>
                    <a:lstStyle/>
                    <a:p>
                      <a:r>
                        <a:rPr lang="en-GB" sz="10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0" kern="1200">
                          <a:solidFill>
                            <a:schemeClr val="dk1"/>
                          </a:solidFill>
                          <a:effectLst/>
                          <a:latin typeface="+mn-lt"/>
                          <a:ea typeface="+mn-ea"/>
                          <a:cs typeface="+mn-cs"/>
                        </a:rPr>
                        <a:t>TAS sits under the Independent Schools Association as it fits the school ethos of developing whole rounded young people who can function in their community and society. Pastoral support is a strand that runs through everything we do. Pupils have a named teacher and are based in one classroom to remove any stresses around moving through the school building. All pupils have personalised timetables and all are working towards 25 hours per week of education. TAS has daily communication with home and has 6 review days throughout the year. There is a programme of guest speakers and outdoor education. TAS has two full time therapy dogs. We work closely with referring agencies and ensure early interventions are put in place. Our outdoor education programme is designed to promote mental wellbeing. This programme includes fishing therapy, our school narrowboat, school allotment, forest programme and bush craft.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5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50" i="0" kern="1200">
                          <a:solidFill>
                            <a:schemeClr val="dk1"/>
                          </a:solidFill>
                          <a:effectLst/>
                          <a:latin typeface="+mn-lt"/>
                          <a:ea typeface="+mn-ea"/>
                          <a:cs typeface="+mn-cs"/>
                        </a:rPr>
                        <a:t>TAS is inspired by a belief that we can make a difference to every young person we work with by listening, raising aspirations and tailoring what we do to meet the needs of the individual.  We believe that everyone has the potential to succeed and with our more holistic approach of nurture, academic achievement, vocational opportunities and inclusion for all, we aim to ensure that time spent with TAS is both enjoyable and successful.</a:t>
                      </a:r>
                    </a:p>
                    <a:p>
                      <a:r>
                        <a:rPr lang="en-GB" sz="1050" i="0" kern="1200">
                          <a:solidFill>
                            <a:schemeClr val="dk1"/>
                          </a:solidFill>
                          <a:effectLst/>
                          <a:latin typeface="+mn-lt"/>
                          <a:ea typeface="+mn-ea"/>
                          <a:cs typeface="+mn-cs"/>
                        </a:rPr>
                        <a:t> The TAS strategy is built on five principles:</a:t>
                      </a:r>
                    </a:p>
                    <a:p>
                      <a:r>
                        <a:rPr lang="en-GB" sz="1050" i="0" kern="1200">
                          <a:solidFill>
                            <a:schemeClr val="dk1"/>
                          </a:solidFill>
                          <a:effectLst/>
                          <a:latin typeface="+mn-lt"/>
                          <a:ea typeface="+mn-ea"/>
                          <a:cs typeface="+mn-cs"/>
                        </a:rPr>
                        <a:t>1) Support - By providing an environment which supports the learning and inclusion of all young people through using a holistic approach around individual needs, lifestyle, health, well-being and academic study.</a:t>
                      </a:r>
                    </a:p>
                    <a:p>
                      <a:r>
                        <a:rPr lang="en-GB" sz="1050" i="0" kern="1200">
                          <a:solidFill>
                            <a:schemeClr val="dk1"/>
                          </a:solidFill>
                          <a:effectLst/>
                          <a:latin typeface="+mn-lt"/>
                          <a:ea typeface="+mn-ea"/>
                          <a:cs typeface="+mn-cs"/>
                        </a:rPr>
                        <a:t>2) Educate - Through a unique, individualised, FUN yet challenging education experience of the highest attainable standard working towards Nationally Recognised Qualifications.</a:t>
                      </a:r>
                    </a:p>
                    <a:p>
                      <a:r>
                        <a:rPr lang="en-GB" sz="1050" i="0" kern="1200">
                          <a:solidFill>
                            <a:schemeClr val="dk1"/>
                          </a:solidFill>
                          <a:effectLst/>
                          <a:latin typeface="+mn-lt"/>
                          <a:ea typeface="+mn-ea"/>
                          <a:cs typeface="+mn-cs"/>
                        </a:rPr>
                        <a:t>3) Encourage Independence - By encouraging young people to take responsibility for their own learning and personal development through a structured programme of lessons and activities enabling pupils to build a unique portfolio of achievements and experiences ready for moving onto college or employment.</a:t>
                      </a:r>
                    </a:p>
                    <a:p>
                      <a:r>
                        <a:rPr lang="en-GB" sz="1050" i="0" kern="1200">
                          <a:solidFill>
                            <a:schemeClr val="dk1"/>
                          </a:solidFill>
                          <a:effectLst/>
                          <a:latin typeface="+mn-lt"/>
                          <a:ea typeface="+mn-ea"/>
                          <a:cs typeface="+mn-cs"/>
                        </a:rPr>
                        <a:t>4) Inspire and Motivate - By believing that ALL young people can achieve qualifications and have a positive learning experience.  We will help to facilitate this by providing relevant qualifications that are recognised by both employers and further education providers, supported by a wide range of adventurous outdoor activities and The Duke of Edinburgh Award.</a:t>
                      </a:r>
                    </a:p>
                    <a:p>
                      <a:r>
                        <a:rPr lang="en-GB" sz="1050" i="0" kern="1200">
                          <a:solidFill>
                            <a:schemeClr val="dk1"/>
                          </a:solidFill>
                          <a:effectLst/>
                          <a:latin typeface="+mn-lt"/>
                          <a:ea typeface="+mn-ea"/>
                          <a:cs typeface="+mn-cs"/>
                        </a:rPr>
                        <a:t>5) Partnership Working - With a wide range of multi agencies and organisations to provide a well-rounded and individual programme which could include working with, Speech Therapists, Occupational Therapy, Psychologists, Counsellors, NHS, Young People Service, Employers, FE Colleges, Universities and Business Enterprise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5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50" i="0" kern="1200">
                          <a:solidFill>
                            <a:schemeClr val="dk1"/>
                          </a:solidFill>
                          <a:effectLst/>
                          <a:latin typeface="+mn-lt"/>
                          <a:ea typeface="+mn-ea"/>
                          <a:cs typeface="+mn-cs"/>
                        </a:rPr>
                        <a:t>TAS believes in having a fresh start every day and takes a restorative approach to behaviour. TAS is a no restraint school. We offer a supportive and nurturing environment and pride ourselves in the professional relationship we have with pupils, parents and agencies. All lessons are taught in one classroom, with a named teacher, to ensure consistency and structure. The curriculum is chunked to allow qualifications to be gained each half term by pupils. TAS works with the young person and parent to create an individualised plan that suits the needs of the young person. Personalised timetables promotes positive engagement with education. There is a strong focus on PHSEE and improving self-esteem and confidence through community-based community based projects and taught sessions.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i="0" kern="1200">
                          <a:solidFill>
                            <a:schemeClr val="dk1"/>
                          </a:solidFill>
                          <a:effectLst/>
                          <a:latin typeface="+mn-lt"/>
                          <a:ea typeface="+mn-ea"/>
                          <a:cs typeface="+mn-cs"/>
                        </a:rPr>
                        <a:t>All pupils will leave TAS with a Maths, English and Science qualification as well as additional qualifications such as BTECs and Duke of Edinburgh. 100% of our pupils progress onto college or onto apprenticeships. TAS will continue to work with and support pupils with their transition to college.</a:t>
                      </a:r>
                    </a:p>
                    <a:p>
                      <a:endParaRPr lang="en-GB" sz="105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BB16264B-DC96-C53F-FDCA-082F2F7345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0700" y="151733"/>
            <a:ext cx="1606867" cy="1508325"/>
          </a:xfrm>
          <a:prstGeom prst="rect">
            <a:avLst/>
          </a:prstGeom>
        </p:spPr>
      </p:pic>
      <p:sp>
        <p:nvSpPr>
          <p:cNvPr id="4" name="Action Button: Go Home 3">
            <a:hlinkClick r:id="rId6" action="ppaction://hlinksldjump" highlightClick="1"/>
            <a:extLst>
              <a:ext uri="{FF2B5EF4-FFF2-40B4-BE49-F238E27FC236}">
                <a16:creationId xmlns:a16="http://schemas.microsoft.com/office/drawing/2014/main" id="{15973743-D257-93E3-9EBE-DFFBAA524E02}"/>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53133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1402321118"/>
              </p:ext>
            </p:extLst>
          </p:nvPr>
        </p:nvGraphicFramePr>
        <p:xfrm>
          <a:off x="175121" y="187357"/>
          <a:ext cx="3809650" cy="3656076"/>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KS2, KS3, KS4 and KS5</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 registered with the Independent Schools Association. DfE number 888/6113</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No transport is arranged through the LA</a:t>
                      </a:r>
                      <a:endPar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2115899770"/>
              </p:ext>
            </p:extLst>
          </p:nvPr>
        </p:nvGraphicFramePr>
        <p:xfrm>
          <a:off x="4211272" y="187357"/>
          <a:ext cx="7424258" cy="6355965"/>
        </p:xfrm>
        <a:graphic>
          <a:graphicData uri="http://schemas.openxmlformats.org/drawingml/2006/table">
            <a:tbl>
              <a:tblPr firstRow="1" firstCol="1" bandRow="1">
                <a:tableStyleId>{5C22544A-7EE6-4342-B048-85BDC9FD1C3A}</a:tableStyleId>
              </a:tblPr>
              <a:tblGrid>
                <a:gridCol w="1021128">
                  <a:extLst>
                    <a:ext uri="{9D8B030D-6E8A-4147-A177-3AD203B41FA5}">
                      <a16:colId xmlns:a16="http://schemas.microsoft.com/office/drawing/2014/main" val="2322091402"/>
                    </a:ext>
                  </a:extLst>
                </a:gridCol>
                <a:gridCol w="2565400">
                  <a:extLst>
                    <a:ext uri="{9D8B030D-6E8A-4147-A177-3AD203B41FA5}">
                      <a16:colId xmlns:a16="http://schemas.microsoft.com/office/drawing/2014/main" val="101660423"/>
                    </a:ext>
                  </a:extLst>
                </a:gridCol>
                <a:gridCol w="749300">
                  <a:extLst>
                    <a:ext uri="{9D8B030D-6E8A-4147-A177-3AD203B41FA5}">
                      <a16:colId xmlns:a16="http://schemas.microsoft.com/office/drawing/2014/main" val="4075379119"/>
                    </a:ext>
                  </a:extLst>
                </a:gridCol>
                <a:gridCol w="762000">
                  <a:extLst>
                    <a:ext uri="{9D8B030D-6E8A-4147-A177-3AD203B41FA5}">
                      <a16:colId xmlns:a16="http://schemas.microsoft.com/office/drawing/2014/main" val="156711862"/>
                    </a:ext>
                  </a:extLst>
                </a:gridCol>
                <a:gridCol w="990600">
                  <a:extLst>
                    <a:ext uri="{9D8B030D-6E8A-4147-A177-3AD203B41FA5}">
                      <a16:colId xmlns:a16="http://schemas.microsoft.com/office/drawing/2014/main" val="1317198635"/>
                    </a:ext>
                  </a:extLst>
                </a:gridCol>
                <a:gridCol w="1335830">
                  <a:extLst>
                    <a:ext uri="{9D8B030D-6E8A-4147-A177-3AD203B41FA5}">
                      <a16:colId xmlns:a16="http://schemas.microsoft.com/office/drawing/2014/main" val="1100469419"/>
                    </a:ext>
                  </a:extLst>
                </a:gridCol>
              </a:tblGrid>
              <a:tr h="116496">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18843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Day</a:t>
                      </a:r>
                      <a:endParaRPr lang="en-GB" sz="10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Maths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Functional Skills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Level 1, Level 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1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a:solidFill>
                            <a:schemeClr val="dk1"/>
                          </a:solidFill>
                          <a:effectLst/>
                          <a:latin typeface="+mn-lt"/>
                          <a:ea typeface="+mn-ea"/>
                          <a:cs typeface="+mn-cs"/>
                        </a:rPr>
                        <a:t>Prices available on request </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Maths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GCSE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GCSE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GCSE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330835"/>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 Teamwork and Personal Skills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8149206"/>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Science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 Applied Science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047499"/>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Enterprise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 Works kills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 1, Level 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9169804"/>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Art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Arts 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Arts 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Bronze, Silver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45451"/>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Duke of Edinburgh</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Duke of Edinburgh 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Duke of Edinburgh</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Bronze, Silver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7702158"/>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British Values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Gateway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5585569"/>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Equality and Diversity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Gateway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053420"/>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Keeping Safe and Healthy in a Digital World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Gateway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4824941"/>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Mental Wellbeing</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Gateway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2644516"/>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Science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Applied Science and Technology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Award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Gateway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 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2564382"/>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 Personal Growth and Wellbeing</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Level1, Level 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4592258"/>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Personal Development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 Vocational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BTEC</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2478078"/>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 range of AQA Unit Award Certificates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AQA</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258632"/>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Respite placements around TAS Narrowboat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Respite placements around TAS Allotment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Respite placements around the TAS Forest School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312979">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Respite placements around the TAS Farm (Environmental)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Other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Pearson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000">
                          <a:solidFill>
                            <a:srgbClr val="002060"/>
                          </a:solidFill>
                          <a:effectLst/>
                          <a:latin typeface="Calibri" panose="020F0502020204030204" pitchFamily="34" charset="0"/>
                          <a:ea typeface="Calibri" panose="020F0502020204030204" pitchFamily="34" charset="0"/>
                          <a:cs typeface="Calibri" panose="020F0502020204030204" pitchFamily="34" charset="0"/>
                        </a:rPr>
                        <a:t>Entry 3, Level 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bl>
          </a:graphicData>
        </a:graphic>
      </p:graphicFrame>
      <p:pic>
        <p:nvPicPr>
          <p:cNvPr id="2" name="Picture 1">
            <a:extLst>
              <a:ext uri="{FF2B5EF4-FFF2-40B4-BE49-F238E27FC236}">
                <a16:creationId xmlns:a16="http://schemas.microsoft.com/office/drawing/2014/main" id="{F7BDDBC8-43BA-F522-B5CE-8EE0224B40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8534" y="3942313"/>
            <a:ext cx="1075506" cy="1009550"/>
          </a:xfrm>
          <a:prstGeom prst="rect">
            <a:avLst/>
          </a:prstGeom>
        </p:spPr>
      </p:pic>
      <p:graphicFrame>
        <p:nvGraphicFramePr>
          <p:cNvPr id="3" name="Table 5">
            <a:extLst>
              <a:ext uri="{FF2B5EF4-FFF2-40B4-BE49-F238E27FC236}">
                <a16:creationId xmlns:a16="http://schemas.microsoft.com/office/drawing/2014/main" id="{EBE0885F-B548-CF88-EE30-8A4B2ABB8260}"/>
              </a:ext>
            </a:extLst>
          </p:cNvPr>
          <p:cNvGraphicFramePr>
            <a:graphicFrameLocks noGrp="1"/>
          </p:cNvGraphicFramePr>
          <p:nvPr>
            <p:ph idx="1"/>
            <p:extLst>
              <p:ext uri="{D42A27DB-BD31-4B8C-83A1-F6EECF244321}">
                <p14:modId xmlns:p14="http://schemas.microsoft.com/office/powerpoint/2010/main" val="2609405445"/>
              </p:ext>
            </p:extLst>
          </p:nvPr>
        </p:nvGraphicFramePr>
        <p:xfrm>
          <a:off x="336908" y="5050743"/>
          <a:ext cx="2498759" cy="670560"/>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231096">
                <a:tc gridSpan="2">
                  <a:txBody>
                    <a:bodyPr/>
                    <a:lstStyle/>
                    <a:p>
                      <a:pPr algn="ctr"/>
                      <a:r>
                        <a:rPr lang="en-GB" sz="1200" b="1">
                          <a:solidFill>
                            <a:schemeClr val="tx1"/>
                          </a:solidFill>
                        </a:rPr>
                        <a:t>Latest QA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endParaRPr lang="en-GB" sz="1000" b="1">
                        <a:solidFill>
                          <a:schemeClr val="tx1"/>
                        </a:solidFill>
                      </a:endParaRPr>
                    </a:p>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 process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17169311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98090" y="229490"/>
            <a:ext cx="3553754" cy="707462"/>
          </a:xfrm>
        </p:spPr>
        <p:txBody>
          <a:bodyPr>
            <a:normAutofit/>
          </a:bodyPr>
          <a:lstStyle/>
          <a:p>
            <a:r>
              <a:rPr lang="en-GB"/>
              <a:t>The Orchard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190377371"/>
              </p:ext>
            </p:extLst>
          </p:nvPr>
        </p:nvGraphicFramePr>
        <p:xfrm>
          <a:off x="4343586" y="189430"/>
          <a:ext cx="4370646" cy="1371600"/>
        </p:xfrm>
        <a:graphic>
          <a:graphicData uri="http://schemas.openxmlformats.org/drawingml/2006/table">
            <a:tbl>
              <a:tblPr firstRow="1" bandRow="1">
                <a:tableStyleId>{5C22544A-7EE6-4342-B048-85BDC9FD1C3A}</a:tableStyleId>
              </a:tblPr>
              <a:tblGrid>
                <a:gridCol w="984338">
                  <a:extLst>
                    <a:ext uri="{9D8B030D-6E8A-4147-A177-3AD203B41FA5}">
                      <a16:colId xmlns:a16="http://schemas.microsoft.com/office/drawing/2014/main" val="1563159406"/>
                    </a:ext>
                  </a:extLst>
                </a:gridCol>
                <a:gridCol w="3386308">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Kirkbymoorside, York, YO62 7HQ</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01751 431218</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fontAlgn="ctr" latinLnBrk="0" hangingPunct="1">
                        <a:lnSpc>
                          <a:spcPct val="107000"/>
                        </a:lnSpc>
                        <a:spcAft>
                          <a:spcPts val="800"/>
                        </a:spcAft>
                      </a:pPr>
                      <a:r>
                        <a:rPr lang="en-GB" sz="1200" b="0" kern="1200">
                          <a:solidFill>
                            <a:schemeClr val="tx1"/>
                          </a:solidFill>
                          <a:effectLst/>
                          <a:latin typeface="Calibri" panose="020F0502020204030204" pitchFamily="34" charset="0"/>
                          <a:cs typeface="Times New Roman" panose="02020603050405020304" pitchFamily="18" charset="0"/>
                        </a:rPr>
                        <a:t>Dana Scaling</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fontAlgn="ctr" latinLnBrk="0" hangingPunct="1">
                        <a:lnSpc>
                          <a:spcPct val="107000"/>
                        </a:lnSpc>
                        <a:spcAft>
                          <a:spcPts val="800"/>
                        </a:spcAft>
                      </a:pPr>
                      <a:r>
                        <a:rPr lang="en-GB" sz="1200" b="0" kern="1200">
                          <a:solidFill>
                            <a:schemeClr val="tx1"/>
                          </a:solidFill>
                          <a:effectLst/>
                          <a:latin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d.scaling@welburn-hall.n-yorks.sch.uk</a:t>
                      </a:r>
                      <a:endParaRPr lang="en-GB" sz="1200" b="0" kern="1200">
                        <a:solidFill>
                          <a:schemeClr val="tx1"/>
                        </a:solidFill>
                        <a:effectLst/>
                        <a:latin typeface="Calibri" panose="020F0502020204030204" pitchFamily="34" charset="0"/>
                        <a:cs typeface="Times New Roman" panose="02020603050405020304" pitchFamily="18"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 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l" defTabSz="914400" rtl="0" eaLnBrk="1" fontAlgn="ctr" latinLnBrk="0" hangingPunct="1">
                        <a:lnSpc>
                          <a:spcPct val="107000"/>
                        </a:lnSpc>
                        <a:spcAft>
                          <a:spcPts val="800"/>
                        </a:spcAft>
                      </a:pPr>
                      <a:r>
                        <a:rPr lang="en-GB" sz="1200" b="0" kern="1200">
                          <a:solidFill>
                            <a:schemeClr val="tx1"/>
                          </a:solidFill>
                          <a:effectLst/>
                          <a:latin typeface="Calibri" panose="020F0502020204030204" pitchFamily="34" charset="0"/>
                          <a:cs typeface="Times New Roman" panose="02020603050405020304" pitchFamily="18" charset="0"/>
                          <a:hlinkClick r:id="rId3"/>
                        </a:rPr>
                        <a:t>www.welburn-hall.n-yorks.sch.uk/the_orchard.html</a:t>
                      </a:r>
                      <a:endParaRPr lang="en-GB" sz="1200" b="0" kern="1200">
                        <a:solidFill>
                          <a:schemeClr val="tx1"/>
                        </a:solidFill>
                        <a:effectLst/>
                        <a:latin typeface="Calibri" panose="020F0502020204030204" pitchFamily="34" charset="0"/>
                        <a:cs typeface="Times New Roman" panose="02020603050405020304" pitchFamily="18"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029107372"/>
              </p:ext>
            </p:extLst>
          </p:nvPr>
        </p:nvGraphicFramePr>
        <p:xfrm>
          <a:off x="209726" y="1759391"/>
          <a:ext cx="11627140" cy="3931920"/>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2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200" i="0" kern="1200">
                          <a:solidFill>
                            <a:schemeClr val="dk1"/>
                          </a:solidFill>
                          <a:effectLst/>
                          <a:latin typeface="+mn-lt"/>
                          <a:ea typeface="+mn-ea"/>
                          <a:cs typeface="+mn-cs"/>
                        </a:rPr>
                        <a:t>The Orchard provides a safe nurturing environment enabling young people to learn and develop their personal wellbeing. We always go above and beyond to provide a safe learning environment for all students, to help them become the best learners they can be and to reintegrate them back in to mainstream education. As a nurturing school, we understand the need to reduce anxieties and build relationships in order that pupils want to attend and engage in their learning.</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2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200" i="0">
                          <a:solidFill>
                            <a:schemeClr val="tx1"/>
                          </a:solidFill>
                        </a:rPr>
                        <a:t>Some young people have become disengaged from mainstream education and our setting allows them to have time away from their normal environment for up to 2 days per week, while continuing with their education in a relaxed therapeutic environment. </a:t>
                      </a:r>
                    </a:p>
                    <a:p>
                      <a:endParaRPr lang="en-GB" sz="12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2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200" i="0" kern="1200">
                          <a:solidFill>
                            <a:schemeClr val="dk1"/>
                          </a:solidFill>
                          <a:effectLst/>
                          <a:latin typeface="+mn-lt"/>
                          <a:ea typeface="+mn-ea"/>
                          <a:cs typeface="+mn-cs"/>
                        </a:rPr>
                        <a:t>Welburn Hall is situated within Ryedale, but conveniently just off the A170 in Kirkbymoorside. The site itself is that of a former stately home, sitting in 20 acres of countryside. It is quiet; pupils will be surrounded by nature and away from the stresses and strains of a busy mainstream school.</a:t>
                      </a:r>
                      <a:endParaRPr lang="en-GB" sz="12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i="0" kern="1200">
                          <a:solidFill>
                            <a:schemeClr val="dk1"/>
                          </a:solidFill>
                          <a:effectLst/>
                          <a:latin typeface="+mn-lt"/>
                          <a:ea typeface="+mn-ea"/>
                          <a:cs typeface="+mn-cs"/>
                        </a:rPr>
                        <a:t>Lessons are personalised to meet the needs of each individual, utilising the school farm and its animals, allowing the young person to grow in confidence and achieve their potential. This provision may include equine facilitated learning. Alternative provision is offered either on a one-to-one basis or as part of a small group. We aim to work closely with the commissioning school, providing reports as requested and giving regular updates as to progress made. Baseline assessments will be undertaken on entry, including a Boxall Profile, SENAT tests and/or SDQ (strengths/difficulties questionnaire), as well as requesting current academic levels from the commissioning school.</a:t>
                      </a:r>
                    </a:p>
                    <a:p>
                      <a:endParaRPr lang="en-GB" sz="12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8FEE7C8E-2476-13C3-25FC-059B5F2E1518}"/>
              </a:ext>
            </a:extLst>
          </p:cNvPr>
          <p:cNvPicPr>
            <a:picLocks noChangeAspect="1"/>
          </p:cNvPicPr>
          <p:nvPr/>
        </p:nvPicPr>
        <p:blipFill rotWithShape="1">
          <a:blip r:embed="rId4">
            <a:extLst>
              <a:ext uri="{28A0092B-C50C-407E-A947-70E740481C1C}">
                <a14:useLocalDpi xmlns:a14="http://schemas.microsoft.com/office/drawing/2010/main" val="0"/>
              </a:ext>
            </a:extLst>
          </a:blip>
          <a:srcRect l="71166" t="9788" r="25119" b="78613"/>
          <a:stretch/>
        </p:blipFill>
        <p:spPr bwMode="auto">
          <a:xfrm>
            <a:off x="9437688" y="33303"/>
            <a:ext cx="1647825" cy="1543050"/>
          </a:xfrm>
          <a:prstGeom prst="rect">
            <a:avLst/>
          </a:prstGeom>
          <a:ln>
            <a:noFill/>
          </a:ln>
          <a:extLst>
            <a:ext uri="{53640926-AAD7-44D8-BBD7-CCE9431645EC}">
              <a14:shadowObscured xmlns:a14="http://schemas.microsoft.com/office/drawing/2010/main"/>
            </a:ext>
          </a:extLst>
        </p:spPr>
      </p:pic>
      <p:sp>
        <p:nvSpPr>
          <p:cNvPr id="4" name="Action Button: Go Home 3">
            <a:hlinkClick r:id="rId5" action="ppaction://hlinksldjump" highlightClick="1"/>
            <a:extLst>
              <a:ext uri="{FF2B5EF4-FFF2-40B4-BE49-F238E27FC236}">
                <a16:creationId xmlns:a16="http://schemas.microsoft.com/office/drawing/2014/main" id="{C874A29A-392B-45F7-D363-CFE8F3E4CE97}"/>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76388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780094416"/>
              </p:ext>
            </p:extLst>
          </p:nvPr>
        </p:nvGraphicFramePr>
        <p:xfrm>
          <a:off x="175121" y="187357"/>
          <a:ext cx="3809650" cy="275717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and 4 (11 – 16 years old)</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Yes</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b="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To be arranged by commissioning School </a:t>
                      </a:r>
                      <a:endParaRPr lang="en-GB"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408661482"/>
              </p:ext>
            </p:extLst>
          </p:nvPr>
        </p:nvGraphicFramePr>
        <p:xfrm>
          <a:off x="4211272" y="187357"/>
          <a:ext cx="7424258" cy="3552997"/>
        </p:xfrm>
        <a:graphic>
          <a:graphicData uri="http://schemas.openxmlformats.org/drawingml/2006/table">
            <a:tbl>
              <a:tblPr firstRow="1" firstCol="1" bandRow="1">
                <a:tableStyleId>{5C22544A-7EE6-4342-B048-85BDC9FD1C3A}</a:tableStyleId>
              </a:tblPr>
              <a:tblGrid>
                <a:gridCol w="738233">
                  <a:extLst>
                    <a:ext uri="{9D8B030D-6E8A-4147-A177-3AD203B41FA5}">
                      <a16:colId xmlns:a16="http://schemas.microsoft.com/office/drawing/2014/main" val="2322091402"/>
                    </a:ext>
                  </a:extLst>
                </a:gridCol>
                <a:gridCol w="2692866">
                  <a:extLst>
                    <a:ext uri="{9D8B030D-6E8A-4147-A177-3AD203B41FA5}">
                      <a16:colId xmlns:a16="http://schemas.microsoft.com/office/drawing/2014/main" val="101660423"/>
                    </a:ext>
                  </a:extLst>
                </a:gridCol>
                <a:gridCol w="662730">
                  <a:extLst>
                    <a:ext uri="{9D8B030D-6E8A-4147-A177-3AD203B41FA5}">
                      <a16:colId xmlns:a16="http://schemas.microsoft.com/office/drawing/2014/main" val="4075379119"/>
                    </a:ext>
                  </a:extLst>
                </a:gridCol>
                <a:gridCol w="639508">
                  <a:extLst>
                    <a:ext uri="{9D8B030D-6E8A-4147-A177-3AD203B41FA5}">
                      <a16:colId xmlns:a16="http://schemas.microsoft.com/office/drawing/2014/main" val="156711862"/>
                    </a:ext>
                  </a:extLst>
                </a:gridCol>
                <a:gridCol w="766415">
                  <a:extLst>
                    <a:ext uri="{9D8B030D-6E8A-4147-A177-3AD203B41FA5}">
                      <a16:colId xmlns:a16="http://schemas.microsoft.com/office/drawing/2014/main" val="1317198635"/>
                    </a:ext>
                  </a:extLst>
                </a:gridCol>
                <a:gridCol w="1924506">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200">
                          <a:solidFill>
                            <a:schemeClr val="tx1"/>
                          </a:solidFill>
                          <a:effectLst/>
                        </a:rPr>
                        <a:t>Subject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200">
                          <a:solidFill>
                            <a:schemeClr val="tx1"/>
                          </a:solidFill>
                          <a:effectLst/>
                        </a:rPr>
                        <a:t>Course Name</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200">
                          <a:solidFill>
                            <a:schemeClr val="tx1"/>
                          </a:solidFill>
                          <a:effectLst/>
                        </a:rPr>
                        <a:t>Desc</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200">
                          <a:solidFill>
                            <a:schemeClr val="tx1"/>
                          </a:solidFill>
                          <a:effectLst/>
                        </a:rPr>
                        <a:t>Awarding Body</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200">
                          <a:solidFill>
                            <a:schemeClr val="tx1"/>
                          </a:solidFill>
                          <a:effectLst/>
                        </a:rPr>
                        <a:t>Level</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rPr>
                        <a:t>Cost</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200" b="1">
                          <a:solidFill>
                            <a:schemeClr val="tx1"/>
                          </a:solidFill>
                          <a:effectLst/>
                        </a:rPr>
                        <a:t>Day</a:t>
                      </a:r>
                      <a:endParaRPr lang="en-GB" sz="1200" b="1">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Horticulture Skills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Open Awards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EL1 – 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lnSpc>
                          <a:spcPct val="100000"/>
                        </a:lnSpc>
                        <a:spcAft>
                          <a:spcPts val="0"/>
                        </a:spcAft>
                      </a:pPr>
                      <a:r>
                        <a:rPr lang="en-GB" sz="1200" kern="1200">
                          <a:solidFill>
                            <a:schemeClr val="tx1"/>
                          </a:solidFill>
                          <a:effectLst/>
                          <a:latin typeface="+mn-lt"/>
                          <a:ea typeface="+mn-ea"/>
                          <a:cs typeface="+mn-cs"/>
                        </a:rPr>
                        <a:t>£170 per day</a:t>
                      </a:r>
                      <a:endParaRPr lang="en-GB" sz="1200">
                        <a:solidFill>
                          <a:schemeClr val="tx1"/>
                        </a:solidFill>
                        <a:effectLst/>
                        <a:latin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Skills for Further Learning and Employment (Personal Development)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Open Awards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EL1 – 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6637571"/>
                  </a:ext>
                </a:extLst>
              </a:tr>
              <a:tr h="893995">
                <a:tc>
                  <a:txBody>
                    <a:bodyPr/>
                    <a:lstStyle/>
                    <a:p>
                      <a:pPr algn="ctr">
                        <a:lnSpc>
                          <a:spcPct val="107000"/>
                        </a:lnSpc>
                        <a:spcAft>
                          <a:spcPts val="800"/>
                        </a:spcAft>
                      </a:pP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200" i="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Animal Care Skills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Award</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Open Awards</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EL1 – Level 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bl>
          </a:graphicData>
        </a:graphic>
      </p:graphicFrame>
      <p:pic>
        <p:nvPicPr>
          <p:cNvPr id="2" name="Picture 1">
            <a:extLst>
              <a:ext uri="{FF2B5EF4-FFF2-40B4-BE49-F238E27FC236}">
                <a16:creationId xmlns:a16="http://schemas.microsoft.com/office/drawing/2014/main" id="{DBEC0E39-3EB3-C497-E322-94EC30FB8D04}"/>
              </a:ext>
            </a:extLst>
          </p:cNvPr>
          <p:cNvPicPr>
            <a:picLocks noChangeAspect="1"/>
          </p:cNvPicPr>
          <p:nvPr/>
        </p:nvPicPr>
        <p:blipFill rotWithShape="1">
          <a:blip r:embed="rId3">
            <a:extLst>
              <a:ext uri="{28A0092B-C50C-407E-A947-70E740481C1C}">
                <a14:useLocalDpi xmlns:a14="http://schemas.microsoft.com/office/drawing/2010/main" val="0"/>
              </a:ext>
            </a:extLst>
          </a:blip>
          <a:srcRect l="71166" t="9788" r="25119" b="78613"/>
          <a:stretch/>
        </p:blipFill>
        <p:spPr bwMode="auto">
          <a:xfrm>
            <a:off x="762374" y="3245678"/>
            <a:ext cx="1647825" cy="15430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84636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fontScale="90000"/>
          </a:bodyPr>
          <a:lstStyle/>
          <a:p>
            <a:pPr algn="ctr"/>
            <a:r>
              <a:rPr lang="en-GB"/>
              <a:t>The Rubicon Centre</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2232280233"/>
              </p:ext>
            </p:extLst>
          </p:nvPr>
        </p:nvGraphicFramePr>
        <p:xfrm>
          <a:off x="4374407" y="271622"/>
          <a:ext cx="3799267" cy="1371600"/>
        </p:xfrm>
        <a:graphic>
          <a:graphicData uri="http://schemas.openxmlformats.org/drawingml/2006/table">
            <a:tbl>
              <a:tblPr firstRow="1" bandRow="1">
                <a:tableStyleId>{5C22544A-7EE6-4342-B048-85BDC9FD1C3A}</a:tableStyleId>
              </a:tblPr>
              <a:tblGrid>
                <a:gridCol w="855655">
                  <a:extLst>
                    <a:ext uri="{9D8B030D-6E8A-4147-A177-3AD203B41FA5}">
                      <a16:colId xmlns:a16="http://schemas.microsoft.com/office/drawing/2014/main" val="1563159406"/>
                    </a:ext>
                  </a:extLst>
                </a:gridCol>
                <a:gridCol w="2943612">
                  <a:extLst>
                    <a:ext uri="{9D8B030D-6E8A-4147-A177-3AD203B41FA5}">
                      <a16:colId xmlns:a16="http://schemas.microsoft.com/office/drawing/2014/main" val="2725776989"/>
                    </a:ext>
                  </a:extLst>
                </a:gridCol>
              </a:tblGrid>
              <a:tr h="231096">
                <a:tc>
                  <a:txBody>
                    <a:bodyPr/>
                    <a:lstStyle/>
                    <a:p>
                      <a:r>
                        <a:rPr lang="en-GB" sz="12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Raincliffe Street, Selby, YO8 4AN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2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01609 533951</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2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Reception</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2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tabLst>
                          <a:tab pos="998220" algn="l"/>
                        </a:tabLst>
                      </a:pPr>
                      <a:r>
                        <a:rPr lang="en-GB" sz="1200" u="sng">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admin@selbyprs.n-yorks.sch.uk</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2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20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3"/>
                        </a:rPr>
                        <a:t>www.therubiconcentre-northyorks.co.uk/</a:t>
                      </a:r>
                      <a:r>
                        <a:rPr lang="en-GB" sz="1200" u="sng">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GB" sz="12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872905043"/>
              </p:ext>
            </p:extLst>
          </p:nvPr>
        </p:nvGraphicFramePr>
        <p:xfrm>
          <a:off x="282430" y="1950368"/>
          <a:ext cx="11627140" cy="4648200"/>
        </p:xfrm>
        <a:graphic>
          <a:graphicData uri="http://schemas.openxmlformats.org/drawingml/2006/table">
            <a:tbl>
              <a:tblPr firstRow="1" bandRow="1">
                <a:tableStyleId>{5C22544A-7EE6-4342-B048-85BDC9FD1C3A}</a:tableStyleId>
              </a:tblPr>
              <a:tblGrid>
                <a:gridCol w="4146374">
                  <a:extLst>
                    <a:ext uri="{9D8B030D-6E8A-4147-A177-3AD203B41FA5}">
                      <a16:colId xmlns:a16="http://schemas.microsoft.com/office/drawing/2014/main" val="296554612"/>
                    </a:ext>
                  </a:extLst>
                </a:gridCol>
                <a:gridCol w="7480766">
                  <a:extLst>
                    <a:ext uri="{9D8B030D-6E8A-4147-A177-3AD203B41FA5}">
                      <a16:colId xmlns:a16="http://schemas.microsoft.com/office/drawing/2014/main" val="3015067461"/>
                    </a:ext>
                  </a:extLst>
                </a:gridCol>
              </a:tblGrid>
              <a:tr h="237189">
                <a:tc gridSpan="2">
                  <a:txBody>
                    <a:bodyPr/>
                    <a:lstStyle/>
                    <a:p>
                      <a:r>
                        <a:rPr lang="en-GB" sz="1100">
                          <a:solidFill>
                            <a:schemeClr val="tx1"/>
                          </a:solidFill>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100" i="0" kern="1200">
                          <a:solidFill>
                            <a:schemeClr val="dk1"/>
                          </a:solidFill>
                          <a:effectLst/>
                          <a:latin typeface="+mn-lt"/>
                          <a:ea typeface="+mn-ea"/>
                          <a:cs typeface="+mn-cs"/>
                        </a:rPr>
                        <a:t>At the school we are committed to providing a personalised and flexible provision for students who, for whatever reason, are currently unable to access main stream education.</a:t>
                      </a:r>
                    </a:p>
                    <a:p>
                      <a:r>
                        <a:rPr lang="en-GB" sz="1100" i="0" kern="1200">
                          <a:solidFill>
                            <a:schemeClr val="dk1"/>
                          </a:solidFill>
                          <a:effectLst/>
                          <a:latin typeface="+mn-lt"/>
                          <a:ea typeface="+mn-ea"/>
                          <a:cs typeface="+mn-cs"/>
                        </a:rPr>
                        <a:t>Our students can expect:</a:t>
                      </a:r>
                    </a:p>
                    <a:p>
                      <a:r>
                        <a:rPr lang="en-GB" sz="1100" i="0" kern="1200">
                          <a:solidFill>
                            <a:schemeClr val="dk1"/>
                          </a:solidFill>
                          <a:effectLst/>
                          <a:latin typeface="+mn-lt"/>
                          <a:ea typeface="+mn-ea"/>
                          <a:cs typeface="+mn-cs"/>
                        </a:rPr>
                        <a:t>To be treated with respect.</a:t>
                      </a:r>
                    </a:p>
                    <a:p>
                      <a:r>
                        <a:rPr lang="en-GB" sz="1100" i="0" kern="1200">
                          <a:solidFill>
                            <a:schemeClr val="dk1"/>
                          </a:solidFill>
                          <a:effectLst/>
                          <a:latin typeface="+mn-lt"/>
                          <a:ea typeface="+mn-ea"/>
                          <a:cs typeface="+mn-cs"/>
                        </a:rPr>
                        <a:t>To be listened to.</a:t>
                      </a:r>
                    </a:p>
                    <a:p>
                      <a:r>
                        <a:rPr lang="en-GB" sz="1100" i="0" kern="1200">
                          <a:solidFill>
                            <a:schemeClr val="dk1"/>
                          </a:solidFill>
                          <a:effectLst/>
                          <a:latin typeface="+mn-lt"/>
                          <a:ea typeface="+mn-ea"/>
                          <a:cs typeface="+mn-cs"/>
                        </a:rPr>
                        <a:t>To be challenged to work to their full potential.</a:t>
                      </a:r>
                    </a:p>
                    <a:p>
                      <a:r>
                        <a:rPr lang="en-GB" sz="1100" i="0" kern="1200">
                          <a:solidFill>
                            <a:schemeClr val="dk1"/>
                          </a:solidFill>
                          <a:effectLst/>
                          <a:latin typeface="+mn-lt"/>
                          <a:ea typeface="+mn-ea"/>
                          <a:cs typeface="+mn-cs"/>
                        </a:rPr>
                        <a:t>That we will go the extra mile to make the difference that is meaningful to them.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100" b="1" i="0">
                          <a:solidFill>
                            <a:schemeClr val="tx1"/>
                          </a:solidFill>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100" i="0" kern="1200">
                          <a:solidFill>
                            <a:schemeClr val="dk1"/>
                          </a:solidFill>
                          <a:effectLst/>
                          <a:latin typeface="+mn-lt"/>
                          <a:ea typeface="+mn-ea"/>
                          <a:cs typeface="+mn-cs"/>
                        </a:rPr>
                        <a:t>All students who attend The Rubicon Centre require a referral supported by evidence that their mainstream school have explored all possible support for the pupil including referral to other agencies as set out in the Ladder of Intervention. The schools that The Rubicon Centre support are Barlby High School, Selby High School, Brayton Academy, Sherburn High School, Tadcaster Grammar School and Holy Family Catholic High School.</a:t>
                      </a:r>
                    </a:p>
                    <a:p>
                      <a:r>
                        <a:rPr lang="en-GB" sz="1100" i="0" kern="1200">
                          <a:solidFill>
                            <a:schemeClr val="dk1"/>
                          </a:solidFill>
                          <a:effectLst/>
                          <a:latin typeface="+mn-lt"/>
                          <a:ea typeface="+mn-ea"/>
                          <a:cs typeface="+mn-cs"/>
                        </a:rPr>
                        <a:t>All admissions are arranged through Local Area Inclusion Panels, which consist of Head teachers and senior colleagues from the local area, other educational professionals including Local Authority representatives and the head teacher of the AP at The Rubicon Centre. All admissions to NYAP require close dialogue and liaison between schools, parents and the Rubicon Centre to ensure the best continuum of provision for the student concerned. A contract between the school and The Rubicon Centre will be undertaken to ensure clarity from all parties to work together effectively.</a:t>
                      </a:r>
                      <a:endParaRPr lang="en-GB" sz="1100" i="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100" b="1" i="0">
                          <a:solidFill>
                            <a:schemeClr val="tx1"/>
                          </a:solidFill>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0">
                          <a:solidFill>
                            <a:schemeClr val="tx1"/>
                          </a:solidFill>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100" i="0" kern="1200">
                          <a:solidFill>
                            <a:schemeClr val="dk1"/>
                          </a:solidFill>
                          <a:effectLst/>
                          <a:latin typeface="+mn-lt"/>
                          <a:ea typeface="+mn-ea"/>
                          <a:cs typeface="+mn-cs"/>
                        </a:rPr>
                        <a:t>We will strive to be an outstanding school that makes a real difference to the lives of the young people in our care. We aim to develop responsible young people of whom we can all be proud and who achieve more than they ever believed possible.</a:t>
                      </a:r>
                    </a:p>
                    <a:p>
                      <a:pPr>
                        <a:lnSpc>
                          <a:spcPct val="107000"/>
                        </a:lnSpc>
                        <a:spcAft>
                          <a:spcPts val="800"/>
                        </a:spcAft>
                      </a:pPr>
                      <a:endParaRPr lang="en-GB" sz="1100" i="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i="0" kern="1200">
                          <a:solidFill>
                            <a:schemeClr val="dk1"/>
                          </a:solidFill>
                          <a:effectLst/>
                          <a:latin typeface="+mn-lt"/>
                          <a:ea typeface="+mn-ea"/>
                          <a:cs typeface="+mn-cs"/>
                        </a:rPr>
                        <a:t>"Overall effectiveness good, Leadership and Management good, Teaching and Learning good, Personal Development, Behaviour and Welfare good, Outcomes for pupils good" - Ofsted</a:t>
                      </a:r>
                    </a:p>
                    <a:p>
                      <a:r>
                        <a:rPr lang="en-GB" sz="1100" i="0" kern="1200">
                          <a:solidFill>
                            <a:schemeClr val="dk1"/>
                          </a:solidFill>
                          <a:effectLst/>
                          <a:latin typeface="+mn-lt"/>
                          <a:ea typeface="+mn-ea"/>
                          <a:cs typeface="+mn-cs"/>
                        </a:rPr>
                        <a:t> </a:t>
                      </a:r>
                    </a:p>
                    <a:p>
                      <a:r>
                        <a:rPr lang="en-GB" sz="1100" i="0" kern="1200">
                          <a:solidFill>
                            <a:schemeClr val="dk1"/>
                          </a:solidFill>
                          <a:effectLst/>
                          <a:latin typeface="+mn-lt"/>
                          <a:ea typeface="+mn-ea"/>
                          <a:cs typeface="+mn-cs"/>
                        </a:rPr>
                        <a:t>Teachers chose interesting tasks, which meet pupils needs, allow them to be successful and equip them with the personal skills to make progress - Ofsted</a:t>
                      </a:r>
                    </a:p>
                    <a:p>
                      <a:r>
                        <a:rPr lang="en-GB" sz="1100" i="0" kern="1200">
                          <a:solidFill>
                            <a:schemeClr val="dk1"/>
                          </a:solidFill>
                          <a:effectLst/>
                          <a:latin typeface="+mn-lt"/>
                          <a:ea typeface="+mn-ea"/>
                          <a:cs typeface="+mn-cs"/>
                        </a:rPr>
                        <a:t> </a:t>
                      </a:r>
                    </a:p>
                    <a:p>
                      <a:r>
                        <a:rPr lang="en-GB" sz="1100" i="0" kern="1200">
                          <a:solidFill>
                            <a:schemeClr val="dk1"/>
                          </a:solidFill>
                          <a:effectLst/>
                          <a:latin typeface="+mn-lt"/>
                          <a:ea typeface="+mn-ea"/>
                          <a:cs typeface="+mn-cs"/>
                        </a:rPr>
                        <a:t>Staff use a range of reading interventions to ensure that pupils make rapid progress - Ofsted</a:t>
                      </a:r>
                    </a:p>
                    <a:p>
                      <a:r>
                        <a:rPr lang="en-GB" sz="1100" i="0" kern="1200">
                          <a:solidFill>
                            <a:schemeClr val="dk1"/>
                          </a:solidFill>
                          <a:effectLst/>
                          <a:latin typeface="+mn-lt"/>
                          <a:ea typeface="+mn-ea"/>
                          <a:cs typeface="+mn-cs"/>
                        </a:rPr>
                        <a:t> </a:t>
                      </a:r>
                    </a:p>
                    <a:p>
                      <a:r>
                        <a:rPr lang="en-GB" sz="1100" i="0" kern="1200">
                          <a:solidFill>
                            <a:schemeClr val="dk1"/>
                          </a:solidFill>
                          <a:effectLst/>
                          <a:latin typeface="+mn-lt"/>
                          <a:ea typeface="+mn-ea"/>
                          <a:cs typeface="+mn-cs"/>
                        </a:rPr>
                        <a:t>The dedicated staff understand the needs of pupils well. This enables them to reduce barriers to learning – Ofsted</a:t>
                      </a:r>
                    </a:p>
                    <a:p>
                      <a:endParaRPr lang="en-GB" sz="1100" i="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3" name="Picture 2">
            <a:extLst>
              <a:ext uri="{FF2B5EF4-FFF2-40B4-BE49-F238E27FC236}">
                <a16:creationId xmlns:a16="http://schemas.microsoft.com/office/drawing/2014/main" id="{2C657058-3F14-81CF-EC0D-9E936C557F6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918" t="23563" r="73094" b="15339"/>
          <a:stretch/>
        </p:blipFill>
        <p:spPr bwMode="auto">
          <a:xfrm>
            <a:off x="9211628" y="56992"/>
            <a:ext cx="1744345" cy="1732915"/>
          </a:xfrm>
          <a:prstGeom prst="rect">
            <a:avLst/>
          </a:prstGeom>
          <a:ln>
            <a:noFill/>
          </a:ln>
          <a:extLst>
            <a:ext uri="{53640926-AAD7-44D8-BBD7-CCE9431645EC}">
              <a14:shadowObscured xmlns:a14="http://schemas.microsoft.com/office/drawing/2010/main"/>
            </a:ext>
          </a:extLst>
        </p:spPr>
      </p:pic>
      <p:sp>
        <p:nvSpPr>
          <p:cNvPr id="4" name="Action Button: Go Home 3">
            <a:hlinkClick r:id="rId5" action="ppaction://hlinksldjump" highlightClick="1"/>
            <a:extLst>
              <a:ext uri="{FF2B5EF4-FFF2-40B4-BE49-F238E27FC236}">
                <a16:creationId xmlns:a16="http://schemas.microsoft.com/office/drawing/2014/main" id="{11032DCE-FD77-0F80-831D-33FB94C4A718}"/>
              </a:ext>
            </a:extLst>
          </p:cNvPr>
          <p:cNvSpPr/>
          <p:nvPr/>
        </p:nvSpPr>
        <p:spPr>
          <a:xfrm>
            <a:off x="210414" y="1198077"/>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7417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B1FF-4B7D-75B5-CDA7-1F4709798648}"/>
              </a:ext>
            </a:extLst>
          </p:cNvPr>
          <p:cNvSpPr>
            <a:spLocks noGrp="1"/>
          </p:cNvSpPr>
          <p:nvPr>
            <p:ph type="title"/>
          </p:nvPr>
        </p:nvSpPr>
        <p:spPr>
          <a:xfrm>
            <a:off x="464573" y="592261"/>
            <a:ext cx="3553754" cy="707462"/>
          </a:xfrm>
        </p:spPr>
        <p:txBody>
          <a:bodyPr>
            <a:normAutofit/>
          </a:bodyPr>
          <a:lstStyle/>
          <a:p>
            <a:r>
              <a:rPr lang="en-GB"/>
              <a:t>Thread Nidd</a:t>
            </a:r>
          </a:p>
        </p:txBody>
      </p:sp>
      <p:graphicFrame>
        <p:nvGraphicFramePr>
          <p:cNvPr id="5" name="Table 5">
            <a:extLst>
              <a:ext uri="{FF2B5EF4-FFF2-40B4-BE49-F238E27FC236}">
                <a16:creationId xmlns:a16="http://schemas.microsoft.com/office/drawing/2014/main" id="{397310E4-323F-B01F-56EB-51EDE7C34B23}"/>
              </a:ext>
            </a:extLst>
          </p:cNvPr>
          <p:cNvGraphicFramePr>
            <a:graphicFrameLocks noGrp="1"/>
          </p:cNvGraphicFramePr>
          <p:nvPr>
            <p:ph idx="1"/>
            <p:extLst>
              <p:ext uri="{D42A27DB-BD31-4B8C-83A1-F6EECF244321}">
                <p14:modId xmlns:p14="http://schemas.microsoft.com/office/powerpoint/2010/main" val="3553463265"/>
              </p:ext>
            </p:extLst>
          </p:nvPr>
        </p:nvGraphicFramePr>
        <p:xfrm>
          <a:off x="4280258" y="235300"/>
          <a:ext cx="3486076" cy="1294257"/>
        </p:xfrm>
        <a:graphic>
          <a:graphicData uri="http://schemas.openxmlformats.org/drawingml/2006/table">
            <a:tbl>
              <a:tblPr firstRow="1" bandRow="1">
                <a:tableStyleId>{5C22544A-7EE6-4342-B048-85BDC9FD1C3A}</a:tableStyleId>
              </a:tblPr>
              <a:tblGrid>
                <a:gridCol w="785119">
                  <a:extLst>
                    <a:ext uri="{9D8B030D-6E8A-4147-A177-3AD203B41FA5}">
                      <a16:colId xmlns:a16="http://schemas.microsoft.com/office/drawing/2014/main" val="1563159406"/>
                    </a:ext>
                  </a:extLst>
                </a:gridCol>
                <a:gridCol w="2700957">
                  <a:extLst>
                    <a:ext uri="{9D8B030D-6E8A-4147-A177-3AD203B41FA5}">
                      <a16:colId xmlns:a16="http://schemas.microsoft.com/office/drawing/2014/main" val="2725776989"/>
                    </a:ext>
                  </a:extLst>
                </a:gridCol>
              </a:tblGrid>
              <a:tr h="231096">
                <a:tc>
                  <a:txBody>
                    <a:bodyPr/>
                    <a:lstStyle/>
                    <a:p>
                      <a:r>
                        <a:rPr lang="en-GB" sz="1000" b="1">
                          <a:solidFill>
                            <a:schemeClr val="tx1"/>
                          </a:solidFill>
                        </a:rPr>
                        <a:t>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Thread C/O St Cuthberts Primary School, King Street, Pateley Bridge Harrogate HG35LE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231096">
                <a:tc>
                  <a:txBody>
                    <a:bodyPr/>
                    <a:lstStyle/>
                    <a:p>
                      <a:r>
                        <a:rPr lang="en-GB" sz="1000" b="1">
                          <a:solidFill>
                            <a:schemeClr val="tx1"/>
                          </a:solidFill>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01423 209133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r h="231096">
                <a:tc>
                  <a:txBody>
                    <a:bodyPr/>
                    <a:lstStyle/>
                    <a:p>
                      <a:r>
                        <a:rPr lang="en-GB" sz="1000" b="1">
                          <a:solidFill>
                            <a:schemeClr val="tx1"/>
                          </a:solidFill>
                        </a:rPr>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Kerry Thorpe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739568"/>
                  </a:ext>
                </a:extLst>
              </a:tr>
              <a:tr h="231096">
                <a:tc>
                  <a:txBody>
                    <a:bodyPr/>
                    <a:lstStyle/>
                    <a:p>
                      <a:r>
                        <a:rPr lang="en-GB" sz="1000" b="1">
                          <a:solidFill>
                            <a:schemeClr val="tx1"/>
                          </a:solidFill>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kerry@threadnidd.co.uk</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343428"/>
                  </a:ext>
                </a:extLst>
              </a:tr>
              <a:tr h="231096">
                <a:tc>
                  <a:txBody>
                    <a:bodyPr/>
                    <a:lstStyle/>
                    <a:p>
                      <a:r>
                        <a:rPr lang="en-GB" sz="1000" b="1">
                          <a:solidFill>
                            <a:schemeClr val="tx1"/>
                          </a:solidFill>
                        </a:rPr>
                        <a:t>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www.threadnidd.co.uk</a:t>
                      </a: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4341454"/>
                  </a:ext>
                </a:extLst>
              </a:tr>
            </a:tbl>
          </a:graphicData>
        </a:graphic>
      </p:graphicFrame>
      <p:graphicFrame>
        <p:nvGraphicFramePr>
          <p:cNvPr id="6" name="Table 6">
            <a:extLst>
              <a:ext uri="{FF2B5EF4-FFF2-40B4-BE49-F238E27FC236}">
                <a16:creationId xmlns:a16="http://schemas.microsoft.com/office/drawing/2014/main" id="{FFBE762F-D559-6EDF-4B87-642FFEA68530}"/>
              </a:ext>
            </a:extLst>
          </p:cNvPr>
          <p:cNvGraphicFramePr>
            <a:graphicFrameLocks noGrp="1"/>
          </p:cNvGraphicFramePr>
          <p:nvPr>
            <p:extLst>
              <p:ext uri="{D42A27DB-BD31-4B8C-83A1-F6EECF244321}">
                <p14:modId xmlns:p14="http://schemas.microsoft.com/office/powerpoint/2010/main" val="3385763921"/>
              </p:ext>
            </p:extLst>
          </p:nvPr>
        </p:nvGraphicFramePr>
        <p:xfrm>
          <a:off x="209726" y="1759391"/>
          <a:ext cx="11627140" cy="4457573"/>
        </p:xfrm>
        <a:graphic>
          <a:graphicData uri="http://schemas.openxmlformats.org/drawingml/2006/table">
            <a:tbl>
              <a:tblPr firstRow="1" bandRow="1">
                <a:tableStyleId>{5C22544A-7EE6-4342-B048-85BDC9FD1C3A}</a:tableStyleId>
              </a:tblPr>
              <a:tblGrid>
                <a:gridCol w="5813570">
                  <a:extLst>
                    <a:ext uri="{9D8B030D-6E8A-4147-A177-3AD203B41FA5}">
                      <a16:colId xmlns:a16="http://schemas.microsoft.com/office/drawing/2014/main" val="296554612"/>
                    </a:ext>
                  </a:extLst>
                </a:gridCol>
                <a:gridCol w="5813570">
                  <a:extLst>
                    <a:ext uri="{9D8B030D-6E8A-4147-A177-3AD203B41FA5}">
                      <a16:colId xmlns:a16="http://schemas.microsoft.com/office/drawing/2014/main" val="3015067461"/>
                    </a:ext>
                  </a:extLst>
                </a:gridCol>
              </a:tblGrid>
              <a:tr h="237189">
                <a:tc gridSpan="2">
                  <a:txBody>
                    <a:bodyPr/>
                    <a:lstStyle/>
                    <a:p>
                      <a:r>
                        <a:rPr lang="en-GB" sz="1000">
                          <a:solidFill>
                            <a:schemeClr val="tx1"/>
                          </a:solidFill>
                          <a:latin typeface="+mn-lt"/>
                        </a:rPr>
                        <a:t>Pastoral Support Offered: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712316693"/>
                  </a:ext>
                </a:extLst>
              </a:tr>
              <a:tr h="370840">
                <a:tc gridSpan="2">
                  <a:txBody>
                    <a:bodyPr/>
                    <a:lstStyle/>
                    <a:p>
                      <a:r>
                        <a:rPr lang="en-GB" sz="1000">
                          <a:solidFill>
                            <a:schemeClr val="tx1"/>
                          </a:solidFill>
                          <a:latin typeface="+mn-lt"/>
                        </a:rPr>
                        <a:t>Our arts-based approach helps young people rebuild confidence and self-belief through creativity, positivity, and fun. Every student follows a tailored package built around their interests and needs, using art, design, and hands-on projects as a way to express themselves, manage emotions, and rediscover the joy of learning. Our motto, Just Do, Be You, reflects our belief that differences and individualities should be celebrated. We help each young person develop practical skills in areas they love while building resilience, communication, and a strong sense of belonging along the way. This is all done without timescales or examinations processes.</a:t>
                      </a:r>
                    </a:p>
                    <a:p>
                      <a:endParaRPr lang="en-GB" sz="10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23820611"/>
                  </a:ext>
                </a:extLst>
              </a:tr>
              <a:tr h="241663">
                <a:tc gridSpan="2">
                  <a:txBody>
                    <a:bodyPr/>
                    <a:lstStyle/>
                    <a:p>
                      <a:r>
                        <a:rPr lang="en-GB" sz="1000" b="1">
                          <a:solidFill>
                            <a:schemeClr val="tx1"/>
                          </a:solidFill>
                          <a:latin typeface="+mn-lt"/>
                        </a:rPr>
                        <a:t>Service Provider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270422682"/>
                  </a:ext>
                </a:extLst>
              </a:tr>
              <a:tr h="370840">
                <a:tc gridSpan="2">
                  <a:txBody>
                    <a:bodyPr/>
                    <a:lstStyle/>
                    <a:p>
                      <a:r>
                        <a:rPr lang="en-GB" sz="1000">
                          <a:solidFill>
                            <a:schemeClr val="tx1"/>
                          </a:solidFill>
                          <a:latin typeface="+mn-lt"/>
                        </a:rPr>
                        <a:t>At Thread, we provide a creative and nurturing environment where young people can rebuild confidence, discover their strengths, and develop both practical and emotional skills through the arts. Our approach is entirely child and young person-centred, offering individualised and holistic support that recognises every learner’s unique needs, interests, and abilities. Through art, design, digital media, and hands-on projects, students are encouraged to express themselves, explore new ideas, and learn at their own pace in a positive, low-pressure environment.</a:t>
                      </a:r>
                    </a:p>
                    <a:p>
                      <a:r>
                        <a:rPr lang="en-GB" sz="1000">
                          <a:solidFill>
                            <a:schemeClr val="tx1"/>
                          </a:solidFill>
                          <a:latin typeface="+mn-lt"/>
                        </a:rPr>
                        <a:t>Our motto, Just Do, Be You, reflects our belief that differences and individuality should be celebrated. Every programme is designed to develop creativity, communication, and resilience—helping young people grow in confidence and find their own voice. We are passionate about giving young people alternative, recognised routes into further education and the workforce. All our qualifications are part of the RQF framework, including Arts Award (from Discover to Silver, equivalent to GCSE level) and Functional Skills in English and Maths.</a:t>
                      </a:r>
                    </a:p>
                    <a:p>
                      <a:r>
                        <a:rPr lang="en-GB" sz="1000">
                          <a:solidFill>
                            <a:schemeClr val="tx1"/>
                          </a:solidFill>
                          <a:latin typeface="+mn-lt"/>
                        </a:rPr>
                        <a:t>Our goal is to help every young person feel valued, capable, and inspired to take their next step—whether that’s returning to mainstream education, progressing to college, or preparing for employment. By fostering self-belief, emotional wellbeing, and practical skills in areas they love, Thread supports each learner to build the foundations for a happy, independent, and fulfilling future.</a:t>
                      </a:r>
                    </a:p>
                    <a:p>
                      <a:endParaRPr lang="en-GB" sz="10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614632998"/>
                  </a:ext>
                </a:extLst>
              </a:tr>
              <a:tr h="233554">
                <a:tc>
                  <a:txBody>
                    <a:bodyPr/>
                    <a:lstStyle/>
                    <a:p>
                      <a:r>
                        <a:rPr lang="en-GB" sz="1000" b="1">
                          <a:solidFill>
                            <a:schemeClr val="tx1"/>
                          </a:solidFill>
                          <a:latin typeface="+mn-lt"/>
                        </a:rPr>
                        <a:t>Service Provider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chemeClr val="tx1"/>
                          </a:solidFill>
                          <a:latin typeface="+mn-lt"/>
                        </a:rPr>
                        <a:t>Provider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0274259"/>
                  </a:ext>
                </a:extLst>
              </a:tr>
              <a:tr h="370840">
                <a:tc>
                  <a:txBody>
                    <a:bodyPr/>
                    <a:lstStyle/>
                    <a:p>
                      <a:pPr>
                        <a:lnSpc>
                          <a:spcPct val="107000"/>
                        </a:lnSpc>
                        <a:spcAft>
                          <a:spcPts val="800"/>
                        </a:spcAft>
                      </a:pPr>
                      <a:r>
                        <a:rPr lang="en-GB" sz="1000">
                          <a:solidFill>
                            <a:schemeClr val="tx1"/>
                          </a:solidFill>
                          <a:effectLst/>
                          <a:latin typeface="+mn-lt"/>
                          <a:ea typeface="Calibri" panose="020F0502020204030204" pitchFamily="34" charset="0"/>
                          <a:cs typeface="Times New Roman" panose="02020603050405020304" pitchFamily="18" charset="0"/>
                        </a:rPr>
                        <a:t>We offer small numbers, one-to-one and flexible days so young people can access support in a way that truly works for them. Learning in a calm, low-demand environment helps reduce anxiety and allows staff to build positive, trusting relationships with each student. This personal connection means we really get to know our young people—their interests, strengths, and challenges—so we can tailor support that makes a genuine difference. At Thread, we’re cheerleaders for every young person, celebrating their progress, no matter how small, and reminding them of what they’re capable of. Sessions are adapted around energy levels, goals, and school commitments, helping students feel safe, understood, and motivated to engage. Through this approach, confidence grows naturally, and learning becomes something they want to be part of again.</a:t>
                      </a:r>
                    </a:p>
                    <a:p>
                      <a:pPr>
                        <a:lnSpc>
                          <a:spcPct val="107000"/>
                        </a:lnSpc>
                        <a:spcAft>
                          <a:spcPts val="800"/>
                        </a:spcAft>
                      </a:pPr>
                      <a:endParaRPr lang="en-GB"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kern="1200">
                          <a:solidFill>
                            <a:schemeClr val="dk1"/>
                          </a:solidFill>
                          <a:effectLst/>
                          <a:latin typeface="+mn-lt"/>
                          <a:ea typeface="+mn-ea"/>
                          <a:cs typeface="+mn-cs"/>
                        </a:rPr>
                        <a:t>At Thread, our outcomes focus on helping young people grow in confidence, independence, and self-belief through creativity and achievement. Students have the opportunity to gain recognised qualifications as we are a registered exam centre, meaning they can learn and sit their exams in a familiar, supportive environment. Alongside Functional Skills in English and Maths, we offer nationally recognised art qualifications through the Arts Award framework, allowing each learner to build a portfolio that showcases their creativity, effort, and progress. These achievements not only develop practical and academic skills but also strengthen communication, teamwork, and emotional resilience. Most importantly, our young people leave Thread with a renewed sense of pride and belonging—able to demonstrate their skills, contribute to their communities, and see themselves as valued, capable individuals with a future full of possibilities.</a:t>
                      </a:r>
                    </a:p>
                    <a:p>
                      <a:endParaRPr lang="en-GB" sz="1000" kern="120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98146"/>
                  </a:ext>
                </a:extLst>
              </a:tr>
            </a:tbl>
          </a:graphicData>
        </a:graphic>
      </p:graphicFrame>
      <p:pic>
        <p:nvPicPr>
          <p:cNvPr id="7" name="Picture 6" descr="A blue and white logo&#10;&#10;AI-generated content may be incorrect.">
            <a:extLst>
              <a:ext uri="{FF2B5EF4-FFF2-40B4-BE49-F238E27FC236}">
                <a16:creationId xmlns:a16="http://schemas.microsoft.com/office/drawing/2014/main" id="{8C602119-6964-4CCD-3AF9-6211B3F265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3767" y="121920"/>
            <a:ext cx="1289577" cy="1486312"/>
          </a:xfrm>
          <a:prstGeom prst="rect">
            <a:avLst/>
          </a:prstGeom>
        </p:spPr>
      </p:pic>
    </p:spTree>
    <p:extLst>
      <p:ext uri="{BB962C8B-B14F-4D97-AF65-F5344CB8AC3E}">
        <p14:creationId xmlns:p14="http://schemas.microsoft.com/office/powerpoint/2010/main" val="29445786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27C59F-7923-02C2-18F7-569D6039453A}"/>
              </a:ext>
            </a:extLst>
          </p:cNvPr>
          <p:cNvGraphicFramePr>
            <a:graphicFrameLocks noGrp="1"/>
          </p:cNvGraphicFramePr>
          <p:nvPr>
            <p:extLst>
              <p:ext uri="{D42A27DB-BD31-4B8C-83A1-F6EECF244321}">
                <p14:modId xmlns:p14="http://schemas.microsoft.com/office/powerpoint/2010/main" val="365915381"/>
              </p:ext>
            </p:extLst>
          </p:nvPr>
        </p:nvGraphicFramePr>
        <p:xfrm>
          <a:off x="175121" y="187357"/>
          <a:ext cx="3809650" cy="2133600"/>
        </p:xfrm>
        <a:graphic>
          <a:graphicData uri="http://schemas.openxmlformats.org/drawingml/2006/table">
            <a:tbl>
              <a:tblPr firstRow="1" firstCol="1" bandRow="1">
                <a:tableStyleId>{5C22544A-7EE6-4342-B048-85BDC9FD1C3A}</a:tableStyleId>
              </a:tblPr>
              <a:tblGrid>
                <a:gridCol w="2693914">
                  <a:extLst>
                    <a:ext uri="{9D8B030D-6E8A-4147-A177-3AD203B41FA5}">
                      <a16:colId xmlns:a16="http://schemas.microsoft.com/office/drawing/2014/main" val="715748129"/>
                    </a:ext>
                  </a:extLst>
                </a:gridCol>
                <a:gridCol w="1115736">
                  <a:extLst>
                    <a:ext uri="{9D8B030D-6E8A-4147-A177-3AD203B41FA5}">
                      <a16:colId xmlns:a16="http://schemas.microsoft.com/office/drawing/2014/main" val="779598687"/>
                    </a:ext>
                  </a:extLst>
                </a:gridCol>
              </a:tblGrid>
              <a:tr h="266700">
                <a:tc>
                  <a:txBody>
                    <a:bodyPr/>
                    <a:lstStyle/>
                    <a:p>
                      <a:pPr algn="ctr">
                        <a:lnSpc>
                          <a:spcPct val="107000"/>
                        </a:lnSpc>
                        <a:spcAft>
                          <a:spcPts val="800"/>
                        </a:spcAft>
                      </a:pPr>
                      <a:r>
                        <a:rPr lang="en-GB" sz="1000">
                          <a:solidFill>
                            <a:schemeClr val="tx1"/>
                          </a:solidFill>
                          <a:effectLst/>
                        </a:rPr>
                        <a:t>Support Key Stages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KS2 &amp; KS3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431134"/>
                  </a:ext>
                </a:extLst>
              </a:tr>
              <a:tr h="266700">
                <a:tc>
                  <a:txBody>
                    <a:bodyPr/>
                    <a:lstStyle/>
                    <a:p>
                      <a:pPr algn="ctr">
                        <a:lnSpc>
                          <a:spcPct val="107000"/>
                        </a:lnSpc>
                        <a:spcAft>
                          <a:spcPts val="800"/>
                        </a:spcAft>
                      </a:pPr>
                      <a:r>
                        <a:rPr lang="en-GB" sz="1000">
                          <a:solidFill>
                            <a:schemeClr val="tx1"/>
                          </a:solidFill>
                          <a:effectLst/>
                        </a:rPr>
                        <a:t>Free School meals catered for?</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565382"/>
                  </a:ext>
                </a:extLst>
              </a:tr>
              <a:tr h="266700">
                <a:tc>
                  <a:txBody>
                    <a:bodyPr/>
                    <a:lstStyle/>
                    <a:p>
                      <a:pPr algn="ctr">
                        <a:lnSpc>
                          <a:spcPct val="107000"/>
                        </a:lnSpc>
                        <a:spcAft>
                          <a:spcPts val="800"/>
                        </a:spcAft>
                      </a:pPr>
                      <a:r>
                        <a:rPr lang="en-GB" sz="1000">
                          <a:solidFill>
                            <a:schemeClr val="tx1"/>
                          </a:solidFill>
                          <a:effectLst/>
                        </a:rPr>
                        <a:t>Can cater for students with restricted mobility?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55566"/>
                  </a:ext>
                </a:extLst>
              </a:tr>
              <a:tr h="266700">
                <a:tc>
                  <a:txBody>
                    <a:bodyPr/>
                    <a:lstStyle/>
                    <a:p>
                      <a:pPr algn="ctr">
                        <a:lnSpc>
                          <a:spcPct val="107000"/>
                        </a:lnSpc>
                        <a:spcAft>
                          <a:spcPts val="800"/>
                        </a:spcAft>
                      </a:pPr>
                      <a:r>
                        <a:rPr lang="en-GB" sz="1000">
                          <a:solidFill>
                            <a:schemeClr val="tx1"/>
                          </a:solidFill>
                          <a:effectLst/>
                        </a:rPr>
                        <a:t>Safeguarding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8896095"/>
                  </a:ext>
                </a:extLst>
              </a:tr>
              <a:tr h="266700">
                <a:tc>
                  <a:txBody>
                    <a:bodyPr/>
                    <a:lstStyle/>
                    <a:p>
                      <a:pPr algn="ctr">
                        <a:lnSpc>
                          <a:spcPct val="107000"/>
                        </a:lnSpc>
                        <a:spcAft>
                          <a:spcPts val="800"/>
                        </a:spcAft>
                      </a:pPr>
                      <a:r>
                        <a:rPr lang="en-GB" sz="1000">
                          <a:solidFill>
                            <a:schemeClr val="tx1"/>
                          </a:solidFill>
                          <a:effectLst/>
                        </a:rPr>
                        <a:t>Premises Health and Safety Policy?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084565"/>
                  </a:ext>
                </a:extLst>
              </a:tr>
              <a:tr h="266700">
                <a:tc>
                  <a:txBody>
                    <a:bodyPr/>
                    <a:lstStyle/>
                    <a:p>
                      <a:pPr algn="ctr">
                        <a:lnSpc>
                          <a:spcPct val="107000"/>
                        </a:lnSpc>
                        <a:spcAft>
                          <a:spcPts val="800"/>
                        </a:spcAft>
                      </a:pPr>
                      <a:r>
                        <a:rPr lang="en-GB" sz="1000">
                          <a:solidFill>
                            <a:schemeClr val="tx1"/>
                          </a:solidFill>
                          <a:effectLst/>
                        </a:rPr>
                        <a:t>Staff hold DBS valid certificates?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654750"/>
                  </a:ext>
                </a:extLst>
              </a:tr>
              <a:tr h="266700">
                <a:tc>
                  <a:txBody>
                    <a:bodyPr/>
                    <a:lstStyle/>
                    <a:p>
                      <a:pPr algn="ctr">
                        <a:lnSpc>
                          <a:spcPct val="107000"/>
                        </a:lnSpc>
                        <a:spcAft>
                          <a:spcPts val="800"/>
                        </a:spcAft>
                      </a:pPr>
                      <a:r>
                        <a:rPr lang="en-GB" sz="1000">
                          <a:solidFill>
                            <a:schemeClr val="tx1"/>
                          </a:solidFill>
                          <a:effectLst/>
                        </a:rPr>
                        <a:t>Ofsted registered?</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674757"/>
                  </a:ext>
                </a:extLst>
              </a:tr>
              <a:tr h="266700">
                <a:tc>
                  <a:txBody>
                    <a:bodyPr/>
                    <a:lstStyle/>
                    <a:p>
                      <a:pPr algn="ctr">
                        <a:lnSpc>
                          <a:spcPct val="107000"/>
                        </a:lnSpc>
                        <a:spcAft>
                          <a:spcPts val="800"/>
                        </a:spcAft>
                      </a:pPr>
                      <a:r>
                        <a:rPr lang="en-GB" sz="1000">
                          <a:solidFill>
                            <a:schemeClr val="tx1"/>
                          </a:solidFill>
                          <a:effectLst/>
                        </a:rPr>
                        <a:t>Transport arrangements for students?</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9841289"/>
                  </a:ext>
                </a:extLst>
              </a:tr>
            </a:tbl>
          </a:graphicData>
        </a:graphic>
      </p:graphicFrame>
      <p:graphicFrame>
        <p:nvGraphicFramePr>
          <p:cNvPr id="5" name="Table 4">
            <a:extLst>
              <a:ext uri="{FF2B5EF4-FFF2-40B4-BE49-F238E27FC236}">
                <a16:creationId xmlns:a16="http://schemas.microsoft.com/office/drawing/2014/main" id="{1B2A8EA9-408B-3129-9FEC-E2FEC12262FB}"/>
              </a:ext>
            </a:extLst>
          </p:cNvPr>
          <p:cNvGraphicFramePr>
            <a:graphicFrameLocks noGrp="1"/>
          </p:cNvGraphicFramePr>
          <p:nvPr>
            <p:extLst>
              <p:ext uri="{D42A27DB-BD31-4B8C-83A1-F6EECF244321}">
                <p14:modId xmlns:p14="http://schemas.microsoft.com/office/powerpoint/2010/main" val="530983460"/>
              </p:ext>
            </p:extLst>
          </p:nvPr>
        </p:nvGraphicFramePr>
        <p:xfrm>
          <a:off x="4211272" y="187357"/>
          <a:ext cx="7424258" cy="6234982"/>
        </p:xfrm>
        <a:graphic>
          <a:graphicData uri="http://schemas.openxmlformats.org/drawingml/2006/table">
            <a:tbl>
              <a:tblPr firstRow="1" firstCol="1" bandRow="1">
                <a:tableStyleId>{5C22544A-7EE6-4342-B048-85BDC9FD1C3A}</a:tableStyleId>
              </a:tblPr>
              <a:tblGrid>
                <a:gridCol w="799640">
                  <a:extLst>
                    <a:ext uri="{9D8B030D-6E8A-4147-A177-3AD203B41FA5}">
                      <a16:colId xmlns:a16="http://schemas.microsoft.com/office/drawing/2014/main" val="2322091402"/>
                    </a:ext>
                  </a:extLst>
                </a:gridCol>
                <a:gridCol w="2139696">
                  <a:extLst>
                    <a:ext uri="{9D8B030D-6E8A-4147-A177-3AD203B41FA5}">
                      <a16:colId xmlns:a16="http://schemas.microsoft.com/office/drawing/2014/main" val="101660423"/>
                    </a:ext>
                  </a:extLst>
                </a:gridCol>
                <a:gridCol w="1154493">
                  <a:extLst>
                    <a:ext uri="{9D8B030D-6E8A-4147-A177-3AD203B41FA5}">
                      <a16:colId xmlns:a16="http://schemas.microsoft.com/office/drawing/2014/main" val="4075379119"/>
                    </a:ext>
                  </a:extLst>
                </a:gridCol>
                <a:gridCol w="884619">
                  <a:extLst>
                    <a:ext uri="{9D8B030D-6E8A-4147-A177-3AD203B41FA5}">
                      <a16:colId xmlns:a16="http://schemas.microsoft.com/office/drawing/2014/main" val="156711862"/>
                    </a:ext>
                  </a:extLst>
                </a:gridCol>
                <a:gridCol w="1115568">
                  <a:extLst>
                    <a:ext uri="{9D8B030D-6E8A-4147-A177-3AD203B41FA5}">
                      <a16:colId xmlns:a16="http://schemas.microsoft.com/office/drawing/2014/main" val="1317198635"/>
                    </a:ext>
                  </a:extLst>
                </a:gridCol>
                <a:gridCol w="1330242">
                  <a:extLst>
                    <a:ext uri="{9D8B030D-6E8A-4147-A177-3AD203B41FA5}">
                      <a16:colId xmlns:a16="http://schemas.microsoft.com/office/drawing/2014/main" val="1100469419"/>
                    </a:ext>
                  </a:extLst>
                </a:gridCol>
              </a:tblGrid>
              <a:tr h="332760">
                <a:tc rowSpan="2">
                  <a:txBody>
                    <a:bodyPr/>
                    <a:lstStyle/>
                    <a:p>
                      <a:pPr algn="ctr">
                        <a:lnSpc>
                          <a:spcPct val="100000"/>
                        </a:lnSpc>
                        <a:spcAft>
                          <a:spcPts val="0"/>
                        </a:spcAft>
                      </a:pPr>
                      <a:r>
                        <a:rPr lang="en-GB" sz="1000">
                          <a:solidFill>
                            <a:schemeClr val="tx1"/>
                          </a:solidFill>
                          <a:effectLst/>
                        </a:rPr>
                        <a:t>Subject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Course Name</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err="1">
                          <a:solidFill>
                            <a:schemeClr val="tx1"/>
                          </a:solidFill>
                          <a:effectLst/>
                        </a:rPr>
                        <a:t>Desc</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Awarding Body</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rowSpan="2">
                  <a:txBody>
                    <a:bodyPr/>
                    <a:lstStyle/>
                    <a:p>
                      <a:pPr algn="ctr">
                        <a:lnSpc>
                          <a:spcPct val="100000"/>
                        </a:lnSpc>
                        <a:spcAft>
                          <a:spcPts val="0"/>
                        </a:spcAft>
                      </a:pPr>
                      <a:r>
                        <a:rPr lang="en-GB" sz="1000">
                          <a:solidFill>
                            <a:schemeClr val="tx1"/>
                          </a:solidFill>
                          <a:effectLst/>
                        </a:rPr>
                        <a:t>Level</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ct val="107000"/>
                        </a:lnSpc>
                        <a:spcAft>
                          <a:spcPts val="800"/>
                        </a:spcAft>
                      </a:pPr>
                      <a:r>
                        <a:rPr lang="en-GB" sz="1000">
                          <a:solidFill>
                            <a:schemeClr val="tx1"/>
                          </a:solidFill>
                          <a:effectLst/>
                        </a:rPr>
                        <a:t>Cost</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09207763"/>
                  </a:ext>
                </a:extLst>
              </a:tr>
              <a:tr h="53825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0000"/>
                        </a:lnSpc>
                        <a:spcAft>
                          <a:spcPts val="0"/>
                        </a:spcAft>
                      </a:pPr>
                      <a:r>
                        <a:rPr lang="en-GB" sz="1000" b="1">
                          <a:solidFill>
                            <a:schemeClr val="tx1"/>
                          </a:solidFill>
                          <a:effectLst/>
                        </a:rPr>
                        <a:t>Half Day</a:t>
                      </a:r>
                      <a:endParaRPr lang="en-GB"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68678212"/>
                  </a:ext>
                </a:extLst>
              </a:tr>
              <a:tr h="893995">
                <a:tc>
                  <a:txBody>
                    <a:bodyPr/>
                    <a:lstStyle/>
                    <a:p>
                      <a:pPr algn="ctr" fontAlgn="ctr"/>
                      <a:r>
                        <a:rPr lang="en-GB" sz="1000" b="0" i="0" u="none" strike="noStrike">
                          <a:solidFill>
                            <a:srgbClr val="000000"/>
                          </a:solidFill>
                          <a:effectLst/>
                          <a:latin typeface="Arial" panose="020B0604020202020204" pitchFamily="34" charset="0"/>
                        </a:rPr>
                        <a:t>Art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Printing</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Arts Awarsd Explore  Bronze, Silver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Explore Discover Bronze Silver (GCSE Equivilent)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a:lnSpc>
                          <a:spcPct val="100000"/>
                        </a:lnSpc>
                        <a:spcAft>
                          <a:spcPts val="0"/>
                        </a:spcAft>
                      </a:pPr>
                      <a:r>
                        <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a:t>
                      </a:r>
                    </a:p>
                  </a:txBody>
                  <a:tcPr marL="38777" marR="38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434140"/>
                  </a:ext>
                </a:extLst>
              </a:tr>
              <a:tr h="893995">
                <a:tc>
                  <a:txBody>
                    <a:bodyPr/>
                    <a:lstStyle/>
                    <a:p>
                      <a:pPr algn="ctr" fontAlgn="ctr"/>
                      <a:r>
                        <a:rPr lang="en-GB" sz="1000" b="0" i="0" u="none" strike="noStrike">
                          <a:solidFill>
                            <a:srgbClr val="000000"/>
                          </a:solidFill>
                          <a:effectLst/>
                          <a:latin typeface="Arial" panose="020B0604020202020204" pitchFamily="34" charset="0"/>
                        </a:rPr>
                        <a:t>Art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Foundation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Arts Awarsd Explore  Bronze, Silver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Explore Discover Bronze Silver (GCSE Equivilent)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176779"/>
                  </a:ext>
                </a:extLst>
              </a:tr>
              <a:tr h="893995">
                <a:tc>
                  <a:txBody>
                    <a:bodyPr/>
                    <a:lstStyle/>
                    <a:p>
                      <a:pPr algn="ctr" fontAlgn="ctr"/>
                      <a:r>
                        <a:rPr lang="en-GB" sz="1000" b="0" i="0" u="none" strike="noStrike">
                          <a:solidFill>
                            <a:srgbClr val="000000"/>
                          </a:solidFill>
                          <a:effectLst/>
                          <a:latin typeface="Arial" panose="020B0604020202020204" pitchFamily="34" charset="0"/>
                        </a:rPr>
                        <a:t>Art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Fine Art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Arts Awarsd Explore  Bronze, Silver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Explore Discover Bronze Silver (GCSE Equivilent)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245025"/>
                  </a:ext>
                </a:extLst>
              </a:tr>
              <a:tr h="893995">
                <a:tc>
                  <a:txBody>
                    <a:bodyPr/>
                    <a:lstStyle/>
                    <a:p>
                      <a:pPr algn="ctr" fontAlgn="ctr"/>
                      <a:r>
                        <a:rPr lang="en-GB" sz="1000" b="0" i="0" u="none" strike="noStrike">
                          <a:solidFill>
                            <a:srgbClr val="000000"/>
                          </a:solidFill>
                          <a:effectLst/>
                          <a:latin typeface="Arial" panose="020B0604020202020204" pitchFamily="34" charset="0"/>
                        </a:rPr>
                        <a:t>English</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Sills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Highfield Qualifications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Entry 3, Level 1, Level 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878023"/>
                  </a:ext>
                </a:extLst>
              </a:tr>
              <a:tr h="893995">
                <a:tc>
                  <a:txBody>
                    <a:bodyPr/>
                    <a:lstStyle/>
                    <a:p>
                      <a:pPr algn="ctr" fontAlgn="ctr"/>
                      <a:r>
                        <a:rPr lang="en-GB" sz="1000" b="0" i="0" u="none" strike="noStrike">
                          <a:solidFill>
                            <a:srgbClr val="000000"/>
                          </a:solidFill>
                          <a:effectLst/>
                          <a:latin typeface="Arial" panose="020B0604020202020204" pitchFamily="34" charset="0"/>
                        </a:rPr>
                        <a:t>Maths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Functional Skills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Award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Highfield Qualifications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Explore Discover Bronze Silver (GCSE Equivilent)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860489"/>
                  </a:ext>
                </a:extLst>
              </a:tr>
              <a:tr h="893995">
                <a:tc>
                  <a:txBody>
                    <a:bodyPr/>
                    <a:lstStyle/>
                    <a:p>
                      <a:pPr algn="ctr" fontAlgn="ctr"/>
                      <a:r>
                        <a:rPr lang="en-GB" sz="1000" b="0" i="0" u="none" strike="noStrike">
                          <a:solidFill>
                            <a:srgbClr val="000000"/>
                          </a:solidFill>
                          <a:effectLst/>
                          <a:latin typeface="Arial" panose="020B0604020202020204" pitchFamily="34" charset="0"/>
                        </a:rPr>
                        <a:t>Personal Development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ctr"/>
                      <a:r>
                        <a:rPr lang="en-GB" sz="1000" b="0" i="0" u="none" strike="noStrike">
                          <a:solidFill>
                            <a:srgbClr val="000000"/>
                          </a:solidFill>
                          <a:effectLst/>
                          <a:latin typeface="Arial" panose="020B0604020202020204" pitchFamily="34" charset="0"/>
                        </a:rPr>
                        <a:t>Interview Preparation, Employability, communication and Team Work</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Certificate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Highfield Qualifications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Arial" panose="020B0604020202020204" pitchFamily="34" charset="0"/>
                        </a:rPr>
                        <a:t>Explore Discover Bronze Silver (GCSE </a:t>
                      </a:r>
                      <a:r>
                        <a:rPr lang="en-GB" sz="1000" b="0" i="0" u="none" strike="noStrike" err="1">
                          <a:solidFill>
                            <a:srgbClr val="000000"/>
                          </a:solidFill>
                          <a:effectLst/>
                          <a:latin typeface="Arial" panose="020B0604020202020204" pitchFamily="34" charset="0"/>
                        </a:rPr>
                        <a:t>Equivilent</a:t>
                      </a:r>
                      <a:r>
                        <a:rPr lang="en-GB" sz="1000" b="0" i="0" u="none" strike="noStrike">
                          <a:solidFill>
                            <a:srgbClr val="000000"/>
                          </a:solidFill>
                          <a:effectLst/>
                          <a:latin typeface="Arial" panose="020B0604020202020204" pitchFamily="34" charset="0"/>
                        </a:rPr>
                        <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lnSpc>
                          <a:spcPct val="100000"/>
                        </a:lnSpc>
                        <a:spcAft>
                          <a:spcPts val="0"/>
                        </a:spcAft>
                      </a:pP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8777" marR="3877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5261595"/>
                  </a:ext>
                </a:extLst>
              </a:tr>
            </a:tbl>
          </a:graphicData>
        </a:graphic>
      </p:graphicFrame>
      <p:pic>
        <p:nvPicPr>
          <p:cNvPr id="2" name="Picture 1" descr="A blue and white logo&#10;&#10;AI-generated content may be incorrect.">
            <a:extLst>
              <a:ext uri="{FF2B5EF4-FFF2-40B4-BE49-F238E27FC236}">
                <a16:creationId xmlns:a16="http://schemas.microsoft.com/office/drawing/2014/main" id="{5D3E6D47-1852-9F72-A67C-AD6B7AF89F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9575" y="2857850"/>
            <a:ext cx="1289577" cy="1486312"/>
          </a:xfrm>
          <a:prstGeom prst="rect">
            <a:avLst/>
          </a:prstGeom>
        </p:spPr>
      </p:pic>
      <p:graphicFrame>
        <p:nvGraphicFramePr>
          <p:cNvPr id="3" name="Table 5">
            <a:extLst>
              <a:ext uri="{FF2B5EF4-FFF2-40B4-BE49-F238E27FC236}">
                <a16:creationId xmlns:a16="http://schemas.microsoft.com/office/drawing/2014/main" id="{749AACD5-B8A8-6A75-E8E3-AFCE161CACB6}"/>
              </a:ext>
            </a:extLst>
          </p:cNvPr>
          <p:cNvGraphicFramePr>
            <a:graphicFrameLocks noGrp="1"/>
          </p:cNvGraphicFramePr>
          <p:nvPr>
            <p:ph idx="1"/>
            <p:extLst>
              <p:ext uri="{D42A27DB-BD31-4B8C-83A1-F6EECF244321}">
                <p14:modId xmlns:p14="http://schemas.microsoft.com/office/powerpoint/2010/main" val="1880090212"/>
              </p:ext>
            </p:extLst>
          </p:nvPr>
        </p:nvGraphicFramePr>
        <p:xfrm>
          <a:off x="336908" y="5043764"/>
          <a:ext cx="2498759" cy="727116"/>
        </p:xfrm>
        <a:graphic>
          <a:graphicData uri="http://schemas.openxmlformats.org/drawingml/2006/table">
            <a:tbl>
              <a:tblPr firstRow="1" bandRow="1">
                <a:tableStyleId>{5C22544A-7EE6-4342-B048-85BDC9FD1C3A}</a:tableStyleId>
              </a:tblPr>
              <a:tblGrid>
                <a:gridCol w="562760">
                  <a:extLst>
                    <a:ext uri="{9D8B030D-6E8A-4147-A177-3AD203B41FA5}">
                      <a16:colId xmlns:a16="http://schemas.microsoft.com/office/drawing/2014/main" val="1563159406"/>
                    </a:ext>
                  </a:extLst>
                </a:gridCol>
                <a:gridCol w="1935999">
                  <a:extLst>
                    <a:ext uri="{9D8B030D-6E8A-4147-A177-3AD203B41FA5}">
                      <a16:colId xmlns:a16="http://schemas.microsoft.com/office/drawing/2014/main" val="2725776989"/>
                    </a:ext>
                  </a:extLst>
                </a:gridCol>
              </a:tblGrid>
              <a:tr h="384944">
                <a:tc gridSpan="2">
                  <a:txBody>
                    <a:bodyPr/>
                    <a:lstStyle/>
                    <a:p>
                      <a:pPr algn="ctr"/>
                      <a:r>
                        <a:rPr lang="en-GB" sz="1200" b="1">
                          <a:solidFill>
                            <a:schemeClr val="tx1"/>
                          </a:solidFill>
                        </a:rPr>
                        <a:t>Latest Minimum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pPr>
                        <a:lnSpc>
                          <a:spcPct val="107000"/>
                        </a:lnSpc>
                        <a:spcAft>
                          <a:spcPts val="800"/>
                        </a:spcAft>
                      </a:pPr>
                      <a:endParaRPr lang="en-GB"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890727"/>
                  </a:ext>
                </a:extLst>
              </a:tr>
              <a:tr h="342172">
                <a:tc>
                  <a:txBody>
                    <a:bodyPr/>
                    <a:lstStyle/>
                    <a:p>
                      <a:endParaRPr lang="en-GB" sz="10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lnSpc>
                          <a:spcPct val="107000"/>
                        </a:lnSpc>
                        <a:spcAft>
                          <a:spcPts val="800"/>
                        </a:spcAft>
                      </a:pPr>
                      <a:r>
                        <a:rPr lang="en-GB" sz="1100">
                          <a:solidFill>
                            <a:schemeClr val="tx1"/>
                          </a:solidFill>
                          <a:effectLst/>
                          <a:latin typeface="Calibri"/>
                          <a:ea typeface="Calibri"/>
                          <a:cs typeface="Times New Roman"/>
                        </a:rPr>
                        <a:t>October 2025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873988"/>
                  </a:ext>
                </a:extLst>
              </a:tr>
            </a:tbl>
          </a:graphicData>
        </a:graphic>
      </p:graphicFrame>
    </p:spTree>
    <p:extLst>
      <p:ext uri="{BB962C8B-B14F-4D97-AF65-F5344CB8AC3E}">
        <p14:creationId xmlns:p14="http://schemas.microsoft.com/office/powerpoint/2010/main" val="40461917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2DCE-A0A3-AB95-7C3D-19B2C29B26D8}"/>
              </a:ext>
            </a:extLst>
          </p:cNvPr>
          <p:cNvSpPr>
            <a:spLocks noGrp="1"/>
          </p:cNvSpPr>
          <p:nvPr>
            <p:ph type="title"/>
          </p:nvPr>
        </p:nvSpPr>
        <p:spPr/>
        <p:txBody>
          <a:bodyPr>
            <a:noAutofit/>
          </a:bodyPr>
          <a:lstStyle/>
          <a:p>
            <a:r>
              <a:rPr lang="en-GB" sz="3600"/>
              <a:t>Directory Registration and Statutory Guidance</a:t>
            </a:r>
          </a:p>
        </p:txBody>
      </p:sp>
      <p:sp>
        <p:nvSpPr>
          <p:cNvPr id="3" name="Content Placeholder 2">
            <a:extLst>
              <a:ext uri="{FF2B5EF4-FFF2-40B4-BE49-F238E27FC236}">
                <a16:creationId xmlns:a16="http://schemas.microsoft.com/office/drawing/2014/main" id="{D2EABB76-7296-58E1-F517-D357530242FB}"/>
              </a:ext>
            </a:extLst>
          </p:cNvPr>
          <p:cNvSpPr>
            <a:spLocks noGrp="1"/>
          </p:cNvSpPr>
          <p:nvPr>
            <p:ph idx="1"/>
          </p:nvPr>
        </p:nvSpPr>
        <p:spPr/>
        <p:txBody>
          <a:bodyPr>
            <a:normAutofit lnSpcReduction="10000"/>
          </a:bodyPr>
          <a:lstStyle/>
          <a:p>
            <a:pPr>
              <a:lnSpc>
                <a:spcPct val="107000"/>
              </a:lnSpc>
              <a:spcAft>
                <a:spcPts val="800"/>
              </a:spcAft>
              <a:tabLst>
                <a:tab pos="7731125" algn="l"/>
              </a:tabLst>
            </a:pPr>
            <a:r>
              <a:rPr lang="en-GB" sz="1800" b="1">
                <a:solidFill>
                  <a:srgbClr val="002060"/>
                </a:solidFill>
                <a:effectLst/>
                <a:latin typeface="Calibri" panose="020F0502020204030204" pitchFamily="34" charset="0"/>
                <a:ea typeface="Calibri" panose="020F0502020204030204" pitchFamily="34" charset="0"/>
                <a:cs typeface="Calibri" panose="020F0502020204030204" pitchFamily="34" charset="0"/>
              </a:rPr>
              <a:t>Joining the Directory</a:t>
            </a:r>
          </a:p>
          <a:p>
            <a:pPr>
              <a:lnSpc>
                <a:spcPct val="107000"/>
              </a:lnSpc>
              <a:spcAft>
                <a:spcPts val="800"/>
              </a:spcAft>
              <a:tabLst>
                <a:tab pos="7731125" algn="l"/>
              </a:tabLst>
            </a:pP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If you would like to be listed in North Yorkshire’s Alternative Provision Directory, please contact </a:t>
            </a:r>
            <a:r>
              <a:rPr lang="en-GB"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Wendy.Butterfield@northyorks.gov.uk</a:t>
            </a:r>
            <a:r>
              <a:rPr lang="en-GB" sz="1800">
                <a:solidFill>
                  <a:srgbClr val="002060"/>
                </a:solidFill>
                <a:effectLst/>
                <a:latin typeface="Calibri" panose="020F0502020204030204" pitchFamily="34" charset="0"/>
                <a:ea typeface="Calibri" panose="020F0502020204030204" pitchFamily="34" charset="0"/>
                <a:cs typeface="Calibri" panose="020F0502020204030204" pitchFamily="34" charset="0"/>
              </a:rPr>
              <a:t> for further details.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7731125" algn="l"/>
              </a:tabLst>
            </a:pPr>
            <a:r>
              <a:rPr lang="en-GB" sz="1800">
                <a:solidFill>
                  <a:srgbClr val="002060"/>
                </a:solidFill>
                <a:latin typeface="Calibri" panose="020F0502020204030204" pitchFamily="34" charset="0"/>
                <a:ea typeface="Calibri" panose="020F0502020204030204" pitchFamily="34" charset="0"/>
                <a:cs typeface="Calibri" panose="020F0502020204030204" pitchFamily="34" charset="0"/>
              </a:rPr>
              <a:t>NYC AP </a:t>
            </a:r>
            <a:r>
              <a:rPr lang="en-GB" sz="1800">
                <a:solidFill>
                  <a:srgbClr val="002060"/>
                </a:solidFill>
                <a:latin typeface="+mn-lt"/>
                <a:ea typeface="Calibri" panose="020F0502020204030204" pitchFamily="34" charset="0"/>
                <a:cs typeface="Calibri" panose="020F0502020204030204" pitchFamily="34" charset="0"/>
              </a:rPr>
              <a:t>guidance </a:t>
            </a:r>
            <a:r>
              <a:rPr lang="en-GB" sz="1800">
                <a:latin typeface="+mn-lt"/>
                <a:hlinkClick r:id="rId3"/>
              </a:rPr>
              <a:t>NYC Alternative Provision Guidance March 25.pdf</a:t>
            </a:r>
            <a:endParaRPr lang="en-GB" sz="1800">
              <a:solidFill>
                <a:srgbClr val="002060"/>
              </a:solidFill>
              <a:effectLst/>
              <a:latin typeface="+mn-lt"/>
              <a:ea typeface="Calibri" panose="020F0502020204030204" pitchFamily="34" charset="0"/>
              <a:cs typeface="Calibri" panose="020F0502020204030204" pitchFamily="34" charset="0"/>
            </a:endParaRPr>
          </a:p>
          <a:p>
            <a:pPr>
              <a:lnSpc>
                <a:spcPct val="107000"/>
              </a:lnSpc>
              <a:spcAft>
                <a:spcPts val="800"/>
              </a:spcAft>
              <a:tabLst>
                <a:tab pos="7731125" algn="l"/>
              </a:tabLst>
            </a:pPr>
            <a:r>
              <a:rPr lang="en-GB" sz="1800" b="1">
                <a:solidFill>
                  <a:srgbClr val="002060"/>
                </a:solidFill>
                <a:effectLst/>
                <a:latin typeface="Calibri" panose="020F0502020204030204" pitchFamily="34" charset="0"/>
                <a:ea typeface="Calibri" panose="020F0502020204030204" pitchFamily="34" charset="0"/>
                <a:cs typeface="Calibri" panose="020F0502020204030204" pitchFamily="34" charset="0"/>
              </a:rPr>
              <a:t>Statutory Guidance on Alternative Provision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7731125" algn="l"/>
              </a:tabLst>
            </a:pPr>
            <a:r>
              <a:rPr lang="en-GB" sz="1800">
                <a:latin typeface="+mn-lt"/>
                <a:hlinkClick r:id="rId4"/>
              </a:rPr>
              <a:t>Strengthening protections in non-school alternative provision - government response</a:t>
            </a:r>
            <a:r>
              <a:rPr lang="en-GB" sz="1800">
                <a:latin typeface="+mn-lt"/>
              </a:rPr>
              <a:t> (Aug 2025)</a:t>
            </a:r>
          </a:p>
          <a:p>
            <a:pPr algn="just">
              <a:lnSpc>
                <a:spcPct val="107000"/>
              </a:lnSpc>
              <a:spcAft>
                <a:spcPts val="800"/>
              </a:spcAft>
              <a:tabLst>
                <a:tab pos="7731125" algn="l"/>
              </a:tabLst>
            </a:pPr>
            <a:r>
              <a:rPr lang="en-GB" sz="1800">
                <a:latin typeface="+mn-lt"/>
                <a:hlinkClick r:id="rId5"/>
              </a:rPr>
              <a:t>Non-school alternative provision: voluntary national standards</a:t>
            </a:r>
            <a:r>
              <a:rPr lang="en-GB" sz="1800">
                <a:latin typeface="+mn-lt"/>
              </a:rPr>
              <a:t> (Aug 2025)</a:t>
            </a:r>
            <a:endParaRPr lang="en-GB" sz="1800">
              <a:latin typeface="+mn-lt"/>
              <a:hlinkClick r:id="rId6"/>
            </a:endParaRPr>
          </a:p>
          <a:p>
            <a:pPr algn="just">
              <a:lnSpc>
                <a:spcPct val="107000"/>
              </a:lnSpc>
              <a:spcAft>
                <a:spcPts val="800"/>
              </a:spcAft>
              <a:tabLst>
                <a:tab pos="7731125" algn="l"/>
              </a:tabLst>
            </a:pPr>
            <a:r>
              <a:rPr lang="en-GB" sz="1800">
                <a:latin typeface="+mn-lt"/>
                <a:hlinkClick r:id="rId6"/>
              </a:rPr>
              <a:t>Arranging Alternative Provision - guide for LAs and schools</a:t>
            </a:r>
            <a:r>
              <a:rPr lang="en-GB" sz="1800">
                <a:latin typeface="+mn-lt"/>
              </a:rPr>
              <a:t> (Feb 2025)</a:t>
            </a:r>
          </a:p>
          <a:p>
            <a:pPr algn="just">
              <a:lnSpc>
                <a:spcPct val="107000"/>
              </a:lnSpc>
              <a:spcAft>
                <a:spcPts val="800"/>
              </a:spcAft>
              <a:tabLst>
                <a:tab pos="7731125" algn="l"/>
              </a:tabLst>
            </a:pPr>
            <a:r>
              <a:rPr lang="en-GB" sz="1800" u="sng">
                <a:solidFill>
                  <a:srgbClr val="002060"/>
                </a:solidFill>
                <a:effectLst/>
                <a:latin typeface="+mn-lt"/>
                <a:ea typeface="Calibri" panose="020F0502020204030204" pitchFamily="34" charset="0"/>
                <a:cs typeface="Calibri" panose="020F0502020204030204" pitchFamily="34" charset="0"/>
                <a:hlinkClick r:id="rId7"/>
              </a:rPr>
              <a:t>Education Act (DfE 1996)</a:t>
            </a:r>
            <a:r>
              <a:rPr lang="en-GB" sz="1800" u="sng">
                <a:solidFill>
                  <a:srgbClr val="002060"/>
                </a:solidFill>
                <a:effectLst/>
                <a:latin typeface="+mn-lt"/>
                <a:ea typeface="Calibri" panose="020F0502020204030204" pitchFamily="34" charset="0"/>
                <a:cs typeface="Calibri" panose="020F0502020204030204" pitchFamily="34" charset="0"/>
              </a:rPr>
              <a:t> </a:t>
            </a:r>
            <a:r>
              <a:rPr lang="en-GB" sz="1800" u="sng">
                <a:solidFill>
                  <a:srgbClr val="002060"/>
                </a:solidFill>
                <a:effectLst/>
                <a:latin typeface="+mn-lt"/>
                <a:ea typeface="Calibri" panose="020F0502020204030204" pitchFamily="34" charset="0"/>
                <a:cs typeface="Calibri" panose="020F0502020204030204" pitchFamily="34" charset="0"/>
                <a:hlinkClick r:id="rId8"/>
              </a:rPr>
              <a:t>Keeping Children Safe in Education</a:t>
            </a:r>
            <a:r>
              <a:rPr lang="en-GB" sz="1800" u="sng">
                <a:solidFill>
                  <a:srgbClr val="002060"/>
                </a:solidFill>
                <a:effectLst/>
                <a:latin typeface="+mn-lt"/>
                <a:ea typeface="Calibri" panose="020F0502020204030204" pitchFamily="34" charset="0"/>
                <a:cs typeface="Calibri" panose="020F0502020204030204" pitchFamily="34" charset="0"/>
              </a:rPr>
              <a:t> (DfE 2024)</a:t>
            </a:r>
          </a:p>
          <a:p>
            <a:pPr algn="just">
              <a:lnSpc>
                <a:spcPct val="107000"/>
              </a:lnSpc>
              <a:spcAft>
                <a:spcPts val="800"/>
              </a:spcAft>
              <a:tabLst>
                <a:tab pos="7731125" algn="l"/>
              </a:tabLst>
            </a:pPr>
            <a:r>
              <a:rPr lang="en-GB" sz="1800" u="sng">
                <a:solidFill>
                  <a:srgbClr val="0563C1"/>
                </a:solidFill>
                <a:effectLst/>
                <a:latin typeface="+mn-lt"/>
                <a:ea typeface="Calibri" panose="020F0502020204030204" pitchFamily="34" charset="0"/>
                <a:cs typeface="Calibri" panose="020F0502020204030204" pitchFamily="34" charset="0"/>
                <a:hlinkClick r:id="rId9"/>
              </a:rPr>
              <a:t>Working together to improve school attendance (DFE 2024)</a:t>
            </a:r>
            <a:endParaRPr lang="en-GB" sz="1800">
              <a:effectLst/>
              <a:latin typeface="+mn-lt"/>
              <a:ea typeface="Calibri" panose="020F0502020204030204" pitchFamily="34" charset="0"/>
              <a:cs typeface="Times New Roman" panose="02020603050405020304" pitchFamily="18" charset="0"/>
            </a:endParaRPr>
          </a:p>
        </p:txBody>
      </p:sp>
      <p:sp>
        <p:nvSpPr>
          <p:cNvPr id="4" name="Action Button: Go Home 3">
            <a:hlinkClick r:id="rId10" action="ppaction://hlinksldjump" highlightClick="1"/>
            <a:extLst>
              <a:ext uri="{FF2B5EF4-FFF2-40B4-BE49-F238E27FC236}">
                <a16:creationId xmlns:a16="http://schemas.microsoft.com/office/drawing/2014/main" id="{7AF10691-365D-867B-4DCB-C63261B7ECE3}"/>
              </a:ext>
            </a:extLst>
          </p:cNvPr>
          <p:cNvSpPr/>
          <p:nvPr/>
        </p:nvSpPr>
        <p:spPr>
          <a:xfrm>
            <a:off x="11253448" y="80614"/>
            <a:ext cx="575353" cy="511647"/>
          </a:xfrm>
          <a:prstGeom prst="actionButtonHom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3276801"/>
      </p:ext>
    </p:extLst>
  </p:cSld>
  <p:clrMapOvr>
    <a:masterClrMapping/>
  </p:clrMapOvr>
</p:sld>
</file>

<file path=ppt/theme/theme1.xml><?xml version="1.0" encoding="utf-8"?>
<a:theme xmlns:a="http://schemas.openxmlformats.org/drawingml/2006/main" name="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85622462672F44BEA4DA623BBF307C" ma:contentTypeVersion="16" ma:contentTypeDescription="Create a new document." ma:contentTypeScope="" ma:versionID="b4e92d3d9b14ed6a537827264fb614b2">
  <xsd:schema xmlns:xsd="http://www.w3.org/2001/XMLSchema" xmlns:xs="http://www.w3.org/2001/XMLSchema" xmlns:p="http://schemas.microsoft.com/office/2006/metadata/properties" xmlns:ns2="1478b0a4-897c-4eec-aa74-37f4b2601da7" xmlns:ns3="f077dd92-fc19-4252-bb8d-5372c7606e2e" targetNamespace="http://schemas.microsoft.com/office/2006/metadata/properties" ma:root="true" ma:fieldsID="21669ec0f9f18b2e3d26286e98532e41" ns2:_="" ns3:_="">
    <xsd:import namespace="1478b0a4-897c-4eec-aa74-37f4b2601da7"/>
    <xsd:import namespace="f077dd92-fc19-4252-bb8d-5372c7606e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8b0a4-897c-4eec-aa74-37f4b2601d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47a77f1-cf3c-4eb3-ad1c-cfadb09caf6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77dd92-fc19-4252-bb8d-5372c7606e2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54096d-9238-406c-b421-f3ccdc06bfc1}" ma:internalName="TaxCatchAll" ma:showField="CatchAllData" ma:web="f077dd92-fc19-4252-bb8d-5372c7606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77dd92-fc19-4252-bb8d-5372c7606e2e" xsi:nil="true"/>
    <lcf76f155ced4ddcb4097134ff3c332f xmlns="1478b0a4-897c-4eec-aa74-37f4b2601da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03A54F3-87E4-47A1-8462-92003C4A3911}">
  <ds:schemaRefs>
    <ds:schemaRef ds:uri="1478b0a4-897c-4eec-aa74-37f4b2601da7"/>
    <ds:schemaRef ds:uri="f077dd92-fc19-4252-bb8d-5372c7606e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6C895C-37E1-4EE4-BEB2-A61158C5DFB4}">
  <ds:schemaRefs>
    <ds:schemaRef ds:uri="http://schemas.microsoft.com/sharepoint/v3/contenttype/forms"/>
  </ds:schemaRefs>
</ds:datastoreItem>
</file>

<file path=customXml/itemProps3.xml><?xml version="1.0" encoding="utf-8"?>
<ds:datastoreItem xmlns:ds="http://schemas.openxmlformats.org/officeDocument/2006/customXml" ds:itemID="{4B540594-9720-4B4C-BDD2-1D74C6F0387F}">
  <ds:schemaRefs>
    <ds:schemaRef ds:uri="f077dd92-fc19-4252-bb8d-5372c7606e2e"/>
    <ds:schemaRef ds:uri="http://www.w3.org/XML/1998/namespace"/>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1478b0a4-897c-4eec-aa74-37f4b2601da7"/>
    <ds:schemaRef ds:uri="http://purl.org/dc/dcmitype/"/>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NYC Powerpoint Template</Template>
  <TotalTime>36</TotalTime>
  <Words>39853</Words>
  <Application>Microsoft Office PowerPoint</Application>
  <PresentationFormat>Widescreen</PresentationFormat>
  <Paragraphs>4577</Paragraphs>
  <Slides>123</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123</vt:i4>
      </vt:variant>
    </vt:vector>
  </HeadingPairs>
  <TitlesOfParts>
    <vt:vector size="134" baseType="lpstr">
      <vt:lpstr>Aptos</vt:lpstr>
      <vt:lpstr>Aptos Display</vt:lpstr>
      <vt:lpstr>Arial</vt:lpstr>
      <vt:lpstr>Calibri</vt:lpstr>
      <vt:lpstr>Cambria</vt:lpstr>
      <vt:lpstr>Courier New</vt:lpstr>
      <vt:lpstr>Raleway</vt:lpstr>
      <vt:lpstr>Roboto</vt:lpstr>
      <vt:lpstr>Symbol</vt:lpstr>
      <vt:lpstr>Times New Roman</vt:lpstr>
      <vt:lpstr>Office Theme</vt:lpstr>
      <vt:lpstr>Alternative Provision Directory</vt:lpstr>
      <vt:lpstr>PowerPoint Presentation</vt:lpstr>
      <vt:lpstr>PowerPoint Presentation</vt:lpstr>
      <vt:lpstr>PowerPoint Presentation</vt:lpstr>
      <vt:lpstr>Contents</vt:lpstr>
      <vt:lpstr>Alternative Education Providers</vt:lpstr>
      <vt:lpstr>Ad Astra Ltd</vt:lpstr>
      <vt:lpstr>PowerPoint Presentation</vt:lpstr>
      <vt:lpstr>Apricot Online Ltd</vt:lpstr>
      <vt:lpstr>PowerPoint Presentation</vt:lpstr>
      <vt:lpstr>PowerPoint Presentation</vt:lpstr>
      <vt:lpstr>Animals in Reach</vt:lpstr>
      <vt:lpstr>PowerPoint Presentation</vt:lpstr>
      <vt:lpstr>Autism Angels</vt:lpstr>
      <vt:lpstr>PowerPoint Presentation</vt:lpstr>
      <vt:lpstr>Bilbrough Country Classroom</vt:lpstr>
      <vt:lpstr>PowerPoint Presentation</vt:lpstr>
      <vt:lpstr>Børn of the Forest CIC</vt:lpstr>
      <vt:lpstr>PowerPoint Presentation</vt:lpstr>
      <vt:lpstr>Breckenbrough Woodland Centre</vt:lpstr>
      <vt:lpstr>PowerPoint Presentation</vt:lpstr>
      <vt:lpstr>BUD@Upwood</vt:lpstr>
      <vt:lpstr>PowerPoint Presentation</vt:lpstr>
      <vt:lpstr>Cambridge Online Education Ltd – trading as OCAD (the Online College of Art and Design) and Bridge Online School</vt:lpstr>
      <vt:lpstr>PowerPoint Presentation</vt:lpstr>
      <vt:lpstr>Coast Tuition</vt:lpstr>
      <vt:lpstr>PowerPoint Presentation</vt:lpstr>
      <vt:lpstr>Connect2 Education</vt:lpstr>
      <vt:lpstr>PowerPoint Presentation</vt:lpstr>
      <vt:lpstr>Corn Close Care Farm</vt:lpstr>
      <vt:lpstr>PowerPoint Presentation</vt:lpstr>
      <vt:lpstr>Craven PRS</vt:lpstr>
      <vt:lpstr>Daisy Chain </vt:lpstr>
      <vt:lpstr>PowerPoint Presentation</vt:lpstr>
      <vt:lpstr>Darlington College</vt:lpstr>
      <vt:lpstr>PowerPoint Presentation</vt:lpstr>
      <vt:lpstr>Eton Academy</vt:lpstr>
      <vt:lpstr>PowerPoint Presentation</vt:lpstr>
      <vt:lpstr>Evolve Sports Academy Ltd</vt:lpstr>
      <vt:lpstr>PowerPoint Presentation</vt:lpstr>
      <vt:lpstr>Farm Education Ltd</vt:lpstr>
      <vt:lpstr>PowerPoint Presentation</vt:lpstr>
      <vt:lpstr>First Class Learning</vt:lpstr>
      <vt:lpstr>PowerPoint Presentation</vt:lpstr>
      <vt:lpstr>Forest Quest</vt:lpstr>
      <vt:lpstr>PowerPoint Presentation</vt:lpstr>
      <vt:lpstr>Fresh Start in Education Limited</vt:lpstr>
      <vt:lpstr>PowerPoint Presentation</vt:lpstr>
      <vt:lpstr>Future Focus</vt:lpstr>
      <vt:lpstr>PowerPoint Presentation</vt:lpstr>
      <vt:lpstr>GCP Strategies</vt:lpstr>
      <vt:lpstr>PowerPoint Presentation</vt:lpstr>
      <vt:lpstr>GECKO Community</vt:lpstr>
      <vt:lpstr>PowerPoint Presentation</vt:lpstr>
      <vt:lpstr>Hambleton and Richmondshire PRS</vt:lpstr>
      <vt:lpstr>Horizon Hub</vt:lpstr>
      <vt:lpstr>PowerPoint Presentation</vt:lpstr>
      <vt:lpstr>Kip McGrath Harrogate</vt:lpstr>
      <vt:lpstr>PowerPoint Presentation</vt:lpstr>
      <vt:lpstr>Kip McGrath Selby</vt:lpstr>
      <vt:lpstr>PowerPoint Presentation</vt:lpstr>
      <vt:lpstr>Kip McGrath York West</vt:lpstr>
      <vt:lpstr>PowerPoint Presentation</vt:lpstr>
      <vt:lpstr>Leeds City College</vt:lpstr>
      <vt:lpstr>PowerPoint Presentation</vt:lpstr>
      <vt:lpstr>Leeds College of Building</vt:lpstr>
      <vt:lpstr>PowerPoint Presentation</vt:lpstr>
      <vt:lpstr>Middlesbrough College</vt:lpstr>
      <vt:lpstr>PowerPoint Presentation</vt:lpstr>
      <vt:lpstr>Minerva Virtual Academy</vt:lpstr>
      <vt:lpstr>PowerPoint Presentation</vt:lpstr>
      <vt:lpstr>Mind Jam</vt:lpstr>
      <vt:lpstr>PowerPoint Presentation</vt:lpstr>
      <vt:lpstr>More Education - Koala</vt:lpstr>
      <vt:lpstr>PowerPoint Presentation</vt:lpstr>
      <vt:lpstr>Nisai Virtual Academy (Online)</vt:lpstr>
      <vt:lpstr>PowerPoint Presentation</vt:lpstr>
      <vt:lpstr>Noise Academy</vt:lpstr>
      <vt:lpstr>PowerPoint Presentation</vt:lpstr>
      <vt:lpstr>North Yorkshire Outdoor Learning Service</vt:lpstr>
      <vt:lpstr>PowerPoint Presentation</vt:lpstr>
      <vt:lpstr>NUDGE Education</vt:lpstr>
      <vt:lpstr>PowerPoint Presentation</vt:lpstr>
      <vt:lpstr>Phoenix Alternative Provision</vt:lpstr>
      <vt:lpstr>PowerPoint Presentation</vt:lpstr>
      <vt:lpstr>The Prince’s Trust</vt:lpstr>
      <vt:lpstr>PowerPoint Presentation</vt:lpstr>
      <vt:lpstr>Principal Teachers Hub</vt:lpstr>
      <vt:lpstr>PowerPoint Presentation</vt:lpstr>
      <vt:lpstr>Prospero Teaching</vt:lpstr>
      <vt:lpstr>PowerPoint Presentation</vt:lpstr>
      <vt:lpstr>Protocol Tutoring</vt:lpstr>
      <vt:lpstr>PowerPoint Presentation</vt:lpstr>
      <vt:lpstr>Remedy Tutors</vt:lpstr>
      <vt:lpstr>PowerPoint Presentation</vt:lpstr>
      <vt:lpstr>Right TRAX</vt:lpstr>
      <vt:lpstr>PowerPoint Presentation</vt:lpstr>
      <vt:lpstr>Ryedale Special Families</vt:lpstr>
      <vt:lpstr>PowerPoint Presentation</vt:lpstr>
      <vt:lpstr>Scarborough PRS</vt:lpstr>
      <vt:lpstr>Selby College</vt:lpstr>
      <vt:lpstr>PowerPoint Presentation</vt:lpstr>
      <vt:lpstr>SKAPE</vt:lpstr>
      <vt:lpstr>PowerPoint Presentation</vt:lpstr>
      <vt:lpstr>Springwell Harrogate</vt:lpstr>
      <vt:lpstr>Strive for Education</vt:lpstr>
      <vt:lpstr>PowerPoint Presentation</vt:lpstr>
      <vt:lpstr>Sugarman Health and Wellbeing Children’s Services</vt:lpstr>
      <vt:lpstr>PowerPoint Presentation</vt:lpstr>
      <vt:lpstr>Targeted Provision</vt:lpstr>
      <vt:lpstr>PowerPoint Presentation</vt:lpstr>
      <vt:lpstr>Teach Me Happy</vt:lpstr>
      <vt:lpstr>PowerPoint Presentation</vt:lpstr>
      <vt:lpstr>Teaching Personnel – TP Tutors</vt:lpstr>
      <vt:lpstr>PowerPoint Presentation</vt:lpstr>
      <vt:lpstr>The Alternative School (TAS)</vt:lpstr>
      <vt:lpstr>PowerPoint Presentation</vt:lpstr>
      <vt:lpstr>The Orchard</vt:lpstr>
      <vt:lpstr>PowerPoint Presentation</vt:lpstr>
      <vt:lpstr>The Rubicon Centre</vt:lpstr>
      <vt:lpstr>Thread Nidd</vt:lpstr>
      <vt:lpstr>PowerPoint Presentation</vt:lpstr>
      <vt:lpstr>Directory Registration and Statutory Guidance</vt:lpstr>
    </vt:vector>
  </TitlesOfParts>
  <Company>North Yorkshire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Alternative Provision Directory</dc:title>
  <dc:creator>Wendy Butterfield</dc:creator>
  <cp:lastModifiedBy>Wendy Butterfield</cp:lastModifiedBy>
  <cp:revision>52</cp:revision>
  <dcterms:created xsi:type="dcterms:W3CDTF">2024-07-30T11:20:17Z</dcterms:created>
  <dcterms:modified xsi:type="dcterms:W3CDTF">2026-09-28T15:42:16Z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0x0101000B85622462672F44BEA4DA623BBF307C</vt:lpwstr>
  </property>
  <property fmtid="{D5CDD505-2E9C-101B-9397-08002B2CF9AE}" pid="3" name="MSIP_Label_13f27b87-3675-4fb5-85ad-fce3efd3a6b0_Enabled">
    <vt:lpwstr>true</vt:lpwstr>
  </property>
  <property fmtid="{D5CDD505-2E9C-101B-9397-08002B2CF9AE}" pid="4" name="MSIP_Label_13f27b87-3675-4fb5-85ad-fce3efd3a6b0_SetDate">
    <vt:lpwstr>2024-12-18T09:28:02Z</vt:lpwstr>
  </property>
  <property fmtid="{D5CDD505-2E9C-101B-9397-08002B2CF9AE}" pid="5" name="MSIP_Label_13f27b87-3675-4fb5-85ad-fce3efd3a6b0_Method">
    <vt:lpwstr>Standard</vt:lpwstr>
  </property>
  <property fmtid="{D5CDD505-2E9C-101B-9397-08002B2CF9AE}" pid="6" name="MSIP_Label_13f27b87-3675-4fb5-85ad-fce3efd3a6b0_Name">
    <vt:lpwstr>OFFICIAL - SENSITIVE</vt:lpwstr>
  </property>
  <property fmtid="{D5CDD505-2E9C-101B-9397-08002B2CF9AE}" pid="7" name="MSIP_Label_13f27b87-3675-4fb5-85ad-fce3efd3a6b0_SiteId">
    <vt:lpwstr>ad3d9c73-9830-44a1-b487-e1055441c70e</vt:lpwstr>
  </property>
  <property fmtid="{D5CDD505-2E9C-101B-9397-08002B2CF9AE}" pid="8" name="MSIP_Label_13f27b87-3675-4fb5-85ad-fce3efd3a6b0_ActionId">
    <vt:lpwstr>7c0413d1-03f0-4fbe-9ca3-3f9c1d5b353c</vt:lpwstr>
  </property>
  <property fmtid="{D5CDD505-2E9C-101B-9397-08002B2CF9AE}" pid="9" name="MSIP_Label_13f27b87-3675-4fb5-85ad-fce3efd3a6b0_ContentBits">
    <vt:lpwstr>2</vt:lpwstr>
  </property>
  <property fmtid="{D5CDD505-2E9C-101B-9397-08002B2CF9AE}" pid="10" name="ClassificationContentMarkingFooterLocations">
    <vt:lpwstr>Office Theme:7</vt:lpwstr>
  </property>
  <property fmtid="{D5CDD505-2E9C-101B-9397-08002B2CF9AE}" pid="11" name="ClassificationContentMarkingFooterText">
    <vt:lpwstr>OFFICIAL - SENSITIVE</vt:lpwstr>
  </property>
  <property fmtid="{D5CDD505-2E9C-101B-9397-08002B2CF9AE}" pid="12" name="MediaServiceImageTags">
    <vt:lpwstr/>
  </property>
</Properties>
</file>