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2488D-FAF6-4CEF-973B-F1C4030C3767}" v="9" dt="2026-06-16T09:16:59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RC-DCS-HQ-EPT@mod.gov.uk" TargetMode="External"/><Relationship Id="rId1" Type="http://schemas.openxmlformats.org/officeDocument/2006/relationships/hyperlink" Target="https://dcs.school/transition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RC-DCS-HQ-EPT@mod.gov.uk" TargetMode="External"/><Relationship Id="rId1" Type="http://schemas.openxmlformats.org/officeDocument/2006/relationships/hyperlink" Target="https://dcs.school/transi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578EC-16CB-492F-A952-152152E170B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B04AE7E-77A7-4805-839A-6EBCBBA2DE16}">
      <dgm:prSet/>
      <dgm:spPr/>
      <dgm:t>
        <a:bodyPr/>
        <a:lstStyle/>
        <a:p>
          <a:r>
            <a:rPr lang="en-GB"/>
            <a:t>Explore the Toolkit at </a:t>
          </a:r>
          <a:r>
            <a:rPr lang="en-GB">
              <a:hlinkClick xmlns:r="http://schemas.openxmlformats.org/officeDocument/2006/relationships" r:id="rId1"/>
            </a:rPr>
            <a:t>Transition Toolkit for Educators</a:t>
          </a:r>
          <a:endParaRPr lang="en-US"/>
        </a:p>
      </dgm:t>
    </dgm:pt>
    <dgm:pt modelId="{AD850A20-3806-4BC9-BE0A-93395A3D5B1A}" type="parTrans" cxnId="{8B045D97-0F5A-43B6-9052-AA6D18479A6A}">
      <dgm:prSet/>
      <dgm:spPr/>
      <dgm:t>
        <a:bodyPr/>
        <a:lstStyle/>
        <a:p>
          <a:endParaRPr lang="en-US"/>
        </a:p>
      </dgm:t>
    </dgm:pt>
    <dgm:pt modelId="{7AB872B0-9D64-416E-AE97-B5ADA3C98094}" type="sibTrans" cxnId="{8B045D97-0F5A-43B6-9052-AA6D18479A6A}">
      <dgm:prSet/>
      <dgm:spPr/>
      <dgm:t>
        <a:bodyPr/>
        <a:lstStyle/>
        <a:p>
          <a:endParaRPr lang="en-US"/>
        </a:p>
      </dgm:t>
    </dgm:pt>
    <dgm:pt modelId="{007D8FE3-D26E-4D5E-A728-01E3E08D7E06}">
      <dgm:prSet/>
      <dgm:spPr/>
      <dgm:t>
        <a:bodyPr/>
        <a:lstStyle/>
        <a:p>
          <a:r>
            <a:rPr lang="en-GB"/>
            <a:t>Help the development and improvement of the toolkit by sharing your school’s practice at </a:t>
          </a:r>
          <a:r>
            <a:rPr lang="en-GB">
              <a:hlinkClick xmlns:r="http://schemas.openxmlformats.org/officeDocument/2006/relationships" r:id="rId2"/>
            </a:rPr>
            <a:t>RC-DCS-HQ-EPT@mod.gov.uk</a:t>
          </a:r>
          <a:r>
            <a:rPr lang="en-GB"/>
            <a:t> </a:t>
          </a:r>
          <a:endParaRPr lang="en-US"/>
        </a:p>
      </dgm:t>
    </dgm:pt>
    <dgm:pt modelId="{44864A58-C83B-414D-8AC0-A68E2ED7C81D}" type="parTrans" cxnId="{233D3EAA-E0BA-4776-8577-ACA31E303EF3}">
      <dgm:prSet/>
      <dgm:spPr/>
      <dgm:t>
        <a:bodyPr/>
        <a:lstStyle/>
        <a:p>
          <a:endParaRPr lang="en-US"/>
        </a:p>
      </dgm:t>
    </dgm:pt>
    <dgm:pt modelId="{6AA99068-8A6E-4389-81E4-BCB2C45054F9}" type="sibTrans" cxnId="{233D3EAA-E0BA-4776-8577-ACA31E303EF3}">
      <dgm:prSet/>
      <dgm:spPr/>
      <dgm:t>
        <a:bodyPr/>
        <a:lstStyle/>
        <a:p>
          <a:endParaRPr lang="en-US"/>
        </a:p>
      </dgm:t>
    </dgm:pt>
    <dgm:pt modelId="{4837AF03-1F76-44D9-AA60-BD110B5604A4}" type="pres">
      <dgm:prSet presAssocID="{C23578EC-16CB-492F-A952-152152E170B5}" presName="vert0" presStyleCnt="0">
        <dgm:presLayoutVars>
          <dgm:dir/>
          <dgm:animOne val="branch"/>
          <dgm:animLvl val="lvl"/>
        </dgm:presLayoutVars>
      </dgm:prSet>
      <dgm:spPr/>
    </dgm:pt>
    <dgm:pt modelId="{2F36E019-CCDB-4FDC-B289-B34BC963422C}" type="pres">
      <dgm:prSet presAssocID="{6B04AE7E-77A7-4805-839A-6EBCBBA2DE16}" presName="thickLine" presStyleLbl="alignNode1" presStyleIdx="0" presStyleCnt="2"/>
      <dgm:spPr/>
    </dgm:pt>
    <dgm:pt modelId="{0B08A904-CFF4-4136-B89E-9A8D56535264}" type="pres">
      <dgm:prSet presAssocID="{6B04AE7E-77A7-4805-839A-6EBCBBA2DE16}" presName="horz1" presStyleCnt="0"/>
      <dgm:spPr/>
    </dgm:pt>
    <dgm:pt modelId="{5E8C793D-A493-492C-AC40-CE661A9D4115}" type="pres">
      <dgm:prSet presAssocID="{6B04AE7E-77A7-4805-839A-6EBCBBA2DE16}" presName="tx1" presStyleLbl="revTx" presStyleIdx="0" presStyleCnt="2"/>
      <dgm:spPr/>
    </dgm:pt>
    <dgm:pt modelId="{A88F7D1C-3EB1-44B6-B0FF-B22F3FE49687}" type="pres">
      <dgm:prSet presAssocID="{6B04AE7E-77A7-4805-839A-6EBCBBA2DE16}" presName="vert1" presStyleCnt="0"/>
      <dgm:spPr/>
    </dgm:pt>
    <dgm:pt modelId="{9938DCD9-77EF-4A91-B59E-CCB88AC30A06}" type="pres">
      <dgm:prSet presAssocID="{007D8FE3-D26E-4D5E-A728-01E3E08D7E06}" presName="thickLine" presStyleLbl="alignNode1" presStyleIdx="1" presStyleCnt="2"/>
      <dgm:spPr/>
    </dgm:pt>
    <dgm:pt modelId="{B34DE61E-E728-4D89-88A2-5B5388F50FB2}" type="pres">
      <dgm:prSet presAssocID="{007D8FE3-D26E-4D5E-A728-01E3E08D7E06}" presName="horz1" presStyleCnt="0"/>
      <dgm:spPr/>
    </dgm:pt>
    <dgm:pt modelId="{65349081-B270-4E7A-A71C-4011A5E89BD0}" type="pres">
      <dgm:prSet presAssocID="{007D8FE3-D26E-4D5E-A728-01E3E08D7E06}" presName="tx1" presStyleLbl="revTx" presStyleIdx="1" presStyleCnt="2"/>
      <dgm:spPr/>
    </dgm:pt>
    <dgm:pt modelId="{5FDFB647-8EDA-4726-A897-F9C83CF37FC1}" type="pres">
      <dgm:prSet presAssocID="{007D8FE3-D26E-4D5E-A728-01E3E08D7E06}" presName="vert1" presStyleCnt="0"/>
      <dgm:spPr/>
    </dgm:pt>
  </dgm:ptLst>
  <dgm:cxnLst>
    <dgm:cxn modelId="{10F5F013-0D56-41D9-A4FD-4E9C4244E8B8}" type="presOf" srcId="{6B04AE7E-77A7-4805-839A-6EBCBBA2DE16}" destId="{5E8C793D-A493-492C-AC40-CE661A9D4115}" srcOrd="0" destOrd="0" presId="urn:microsoft.com/office/officeart/2008/layout/LinedList"/>
    <dgm:cxn modelId="{3D0BE823-982B-4376-8732-752E85E0CCFE}" type="presOf" srcId="{007D8FE3-D26E-4D5E-A728-01E3E08D7E06}" destId="{65349081-B270-4E7A-A71C-4011A5E89BD0}" srcOrd="0" destOrd="0" presId="urn:microsoft.com/office/officeart/2008/layout/LinedList"/>
    <dgm:cxn modelId="{8B045D97-0F5A-43B6-9052-AA6D18479A6A}" srcId="{C23578EC-16CB-492F-A952-152152E170B5}" destId="{6B04AE7E-77A7-4805-839A-6EBCBBA2DE16}" srcOrd="0" destOrd="0" parTransId="{AD850A20-3806-4BC9-BE0A-93395A3D5B1A}" sibTransId="{7AB872B0-9D64-416E-AE97-B5ADA3C98094}"/>
    <dgm:cxn modelId="{233D3EAA-E0BA-4776-8577-ACA31E303EF3}" srcId="{C23578EC-16CB-492F-A952-152152E170B5}" destId="{007D8FE3-D26E-4D5E-A728-01E3E08D7E06}" srcOrd="1" destOrd="0" parTransId="{44864A58-C83B-414D-8AC0-A68E2ED7C81D}" sibTransId="{6AA99068-8A6E-4389-81E4-BCB2C45054F9}"/>
    <dgm:cxn modelId="{B1943CFE-B626-4905-AE4B-8987F9AE4214}" type="presOf" srcId="{C23578EC-16CB-492F-A952-152152E170B5}" destId="{4837AF03-1F76-44D9-AA60-BD110B5604A4}" srcOrd="0" destOrd="0" presId="urn:microsoft.com/office/officeart/2008/layout/LinedList"/>
    <dgm:cxn modelId="{EA0A5606-4670-4B9C-B7D4-D926038AF780}" type="presParOf" srcId="{4837AF03-1F76-44D9-AA60-BD110B5604A4}" destId="{2F36E019-CCDB-4FDC-B289-B34BC963422C}" srcOrd="0" destOrd="0" presId="urn:microsoft.com/office/officeart/2008/layout/LinedList"/>
    <dgm:cxn modelId="{BD8512BA-F612-4562-B3C0-B478FBA4CFA4}" type="presParOf" srcId="{4837AF03-1F76-44D9-AA60-BD110B5604A4}" destId="{0B08A904-CFF4-4136-B89E-9A8D56535264}" srcOrd="1" destOrd="0" presId="urn:microsoft.com/office/officeart/2008/layout/LinedList"/>
    <dgm:cxn modelId="{9B627363-6140-4B66-8DD2-E2FD34F51F72}" type="presParOf" srcId="{0B08A904-CFF4-4136-B89E-9A8D56535264}" destId="{5E8C793D-A493-492C-AC40-CE661A9D4115}" srcOrd="0" destOrd="0" presId="urn:microsoft.com/office/officeart/2008/layout/LinedList"/>
    <dgm:cxn modelId="{6C78DA52-B10A-4BF4-BBB4-59DF92CC3BD6}" type="presParOf" srcId="{0B08A904-CFF4-4136-B89E-9A8D56535264}" destId="{A88F7D1C-3EB1-44B6-B0FF-B22F3FE49687}" srcOrd="1" destOrd="0" presId="urn:microsoft.com/office/officeart/2008/layout/LinedList"/>
    <dgm:cxn modelId="{C1158E27-D180-4929-AF03-0F52B8676DEE}" type="presParOf" srcId="{4837AF03-1F76-44D9-AA60-BD110B5604A4}" destId="{9938DCD9-77EF-4A91-B59E-CCB88AC30A06}" srcOrd="2" destOrd="0" presId="urn:microsoft.com/office/officeart/2008/layout/LinedList"/>
    <dgm:cxn modelId="{0551D071-C597-405F-9CE0-F76801391AC4}" type="presParOf" srcId="{4837AF03-1F76-44D9-AA60-BD110B5604A4}" destId="{B34DE61E-E728-4D89-88A2-5B5388F50FB2}" srcOrd="3" destOrd="0" presId="urn:microsoft.com/office/officeart/2008/layout/LinedList"/>
    <dgm:cxn modelId="{1201EE5E-E710-4857-8853-0F6080CB2C08}" type="presParOf" srcId="{B34DE61E-E728-4D89-88A2-5B5388F50FB2}" destId="{65349081-B270-4E7A-A71C-4011A5E89BD0}" srcOrd="0" destOrd="0" presId="urn:microsoft.com/office/officeart/2008/layout/LinedList"/>
    <dgm:cxn modelId="{AF5F45B5-0DEB-41E5-9B83-24CB2FDC875B}" type="presParOf" srcId="{B34DE61E-E728-4D89-88A2-5B5388F50FB2}" destId="{5FDFB647-8EDA-4726-A897-F9C83CF37F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6E019-CCDB-4FDC-B289-B34BC963422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C793D-A493-492C-AC40-CE661A9D4115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Explore the Toolkit at </a:t>
          </a:r>
          <a:r>
            <a:rPr lang="en-GB" sz="3700" kern="1200">
              <a:hlinkClick xmlns:r="http://schemas.openxmlformats.org/officeDocument/2006/relationships" r:id="rId1"/>
            </a:rPr>
            <a:t>Transition Toolkit for Educators</a:t>
          </a:r>
          <a:endParaRPr lang="en-US" sz="3700" kern="1200"/>
        </a:p>
      </dsp:txBody>
      <dsp:txXfrm>
        <a:off x="0" y="0"/>
        <a:ext cx="6900512" cy="2768070"/>
      </dsp:txXfrm>
    </dsp:sp>
    <dsp:sp modelId="{9938DCD9-77EF-4A91-B59E-CCB88AC30A0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49081-B270-4E7A-A71C-4011A5E89BD0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Help the development and improvement of the toolkit by sharing your school’s practice at </a:t>
          </a:r>
          <a:r>
            <a:rPr lang="en-GB" sz="3700" kern="1200">
              <a:hlinkClick xmlns:r="http://schemas.openxmlformats.org/officeDocument/2006/relationships" r:id="rId2"/>
            </a:rPr>
            <a:t>RC-DCS-HQ-EPT@mod.gov.uk</a:t>
          </a:r>
          <a:r>
            <a:rPr lang="en-GB" sz="3700" kern="1200"/>
            <a:t> </a:t>
          </a:r>
          <a:endParaRPr lang="en-US" sz="3700" kern="120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049A-81D5-4742-8E0D-BDDCAA14CF9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C532-B99F-4DF8-881E-1E9DF4717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C532-B99F-4DF8-881E-1E9DF47171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0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3C532-B99F-4DF8-881E-1E9DF47171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22A5-D8BB-4893-4CC1-98851060E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526D2-EC8D-6EDB-B58A-341D1D2E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2367-991B-BEBE-980F-C57B4C2A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1780-2462-C1DB-1C93-4B29F9D6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F633C-40FE-E83F-E3EF-D5B6193E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1230-E117-7223-22E1-A5917A90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7E4CC-2E7D-3E94-859F-F6FDE5AA5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DD72D-9BAD-C9EF-3174-787D9E03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8739-F3D3-052C-3499-EE412698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0EEB-5D41-9839-4DA7-2379C7B1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81E36-6867-1894-C3D4-5E688BD82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0728-841F-DA5E-FC5C-E9D4DF87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FAAF8-F234-D36B-02C8-5A88CB65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0A115-50FC-B4A6-D4EA-476A65F7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5386-E9DC-F2E2-449B-179D80B8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5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DDD7-854A-FEA0-3093-C67B0862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B0278-D6E7-8DFB-BF08-4B262AAF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B939C-9BA7-3249-9FD3-88D78D34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B35D2-CBC7-D96A-6CB9-B1A598C0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04C53-DD4A-B159-FD8E-39CC0F3D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3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44E6-56DF-10EC-4532-BED3E747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AF0F1-103E-6185-162D-2F97D011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92B9B-DFB1-C938-BA18-28D44381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0627-A5FA-7D2D-8394-4E4973B9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40D8-9A11-4E86-630D-CA93BA9B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8192-BCEF-5D9A-0566-95683B5D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512A-A95C-E5BA-E349-288216F53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8D41-8893-DCB8-04C5-54A82840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1FBD0-7722-A40D-2BD1-8EE8D019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00190-1489-2826-FB9A-93731B4E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3173F-3000-C7B5-CFB4-086621A7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1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2EEA-8A7A-D090-F8B9-39D1CFEC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9D174-1235-634F-E1C5-68B3663B7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1F06-72E6-141B-FCDB-0F6DC7D6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ED7A4-5049-CB2D-5D68-655C28B15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55F71-2794-4D8C-0152-D35423792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F6FFE-E9FA-6365-30D0-A1ABFD8D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1D1CA-443D-6300-F9DA-0A00063F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44D08-5A65-250A-1739-EF371572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8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CA5A-C7C9-41F5-DFB7-86D50C97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46FAA-C726-C5CC-B95E-2F897EB2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29AF1-449A-5E97-A8DF-2ED603D5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1ADB-A2AF-559F-63EF-9EC4A879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6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41C1E-DE9F-EA89-76DD-06937A7F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33FB4-7AD6-1302-F439-C68A8BD4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ABEF9-3319-1BAF-48A5-B22C183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15BC-09B1-E000-8E6E-AB34E611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6CBD-CEDD-BA3E-9509-0D282BFC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4FDC6-C9C2-563D-49A4-0C6C19A60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EBEA3-FAEE-412A-DA4F-454FB537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7DCF8-034D-4494-D1C1-A92DBB3B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E53B2-814E-68C0-BF43-90834CF3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5CD1-695A-FDC1-E439-6448A5FD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3A3EA-95CF-A028-AF40-0C37EADC0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D100-2D6A-EA26-602C-005246B4D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B260-B26B-1A92-87C3-09B0B231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623EF-CEC3-CFBF-FE86-ECE3C1D5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EC390-0B81-3878-F240-1DDCCE5E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3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C1701-07A2-7CCA-8A0A-5404F4E7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0D1F3-B9B9-871D-A5A0-A856138F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071AE-AC65-B23F-2810-535A724BF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CD32B-FF7B-4FE0-B4BD-7CDC0B301543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84F8-DBBE-9EBB-C65F-276E87A46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F675-C003-1999-2DB8-E3E00CA62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1BACD-2193-45C5-BE00-C6F2C84F0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E527F-CCDA-F91B-A76B-791522D0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B7E86C-96D5-34DC-9704-A2BE28B2F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Between Education Systems Transitions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32555-28C9-CC43-9713-1D1D9D5ED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ADES Armed Forces Lead Officers’ Group – 3 June 2026</a:t>
            </a:r>
          </a:p>
          <a:p>
            <a:r>
              <a:rPr lang="en-GB" dirty="0">
                <a:solidFill>
                  <a:schemeClr val="bg1"/>
                </a:solidFill>
              </a:rPr>
              <a:t>Ed Harris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71C04-F72E-D9E9-AEC0-BD030E8478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696792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E787F-3ACA-D181-9ED8-3935AD54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97" y="-109089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Background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6D99-4D8B-DE0A-AC0E-A8D28F2D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57" y="1324416"/>
            <a:ext cx="3822189" cy="3742762"/>
          </a:xfrm>
        </p:spPr>
        <p:txBody>
          <a:bodyPr>
            <a:noAutofit/>
          </a:bodyPr>
          <a:lstStyle/>
          <a:p>
            <a:r>
              <a:rPr lang="en-GB" sz="2000" dirty="0"/>
              <a:t>Developed jointly by schools and stakeholders across the four nations of the UK</a:t>
            </a:r>
          </a:p>
          <a:p>
            <a:r>
              <a:rPr lang="en-GB" sz="2000" dirty="0">
                <a:latin typeface="Aptos" panose="020B0004020202020204" pitchFamily="34" charset="0"/>
              </a:rPr>
              <a:t>Created </a:t>
            </a:r>
            <a:r>
              <a:rPr lang="en-GB" sz="2000" dirty="0"/>
              <a:t>to support and add value to educators’ current practice</a:t>
            </a:r>
          </a:p>
          <a:p>
            <a:r>
              <a:rPr lang="en-GB" sz="2000" dirty="0">
                <a:latin typeface="Aptos" panose="020B0004020202020204" pitchFamily="34" charset="0"/>
              </a:rPr>
              <a:t>Addresses</a:t>
            </a:r>
            <a:r>
              <a:rPr lang="en-GB" sz="2000" dirty="0"/>
              <a:t> the distinct challenges armed forces children may face when moving between education systems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Includes</a:t>
            </a:r>
            <a:r>
              <a:rPr lang="en-GB" sz="2000" dirty="0"/>
              <a:t> selected examples of practice and helpful resources linked to themed activities to support transitions between education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60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7283A-C57D-39CB-0991-7C6639C6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331551"/>
                </a:solidFill>
              </a:rPr>
              <a:t>Transition activity themes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rgbClr val="33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rgbClr val="33155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8D9C9C-20D4-BB09-B9BA-DAF4AF731D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447" y="373264"/>
            <a:ext cx="1876555" cy="2811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77D460-CADC-13CD-AD93-590A48AA5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>
            <a:off x="1224933" y="373264"/>
            <a:ext cx="2313821" cy="2811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76326-BE68-CE3F-14A6-CF8FFFC770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6452" y="380769"/>
            <a:ext cx="2313813" cy="2811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380A2C-17C6-C4ED-7E7E-AA7EBA9AF8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214912" y="380770"/>
            <a:ext cx="2049629" cy="281132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rgbClr val="331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F399-57A5-C35E-D731-C9913F87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anchor="ctr">
            <a:normAutofit/>
          </a:bodyPr>
          <a:lstStyle/>
          <a:p>
            <a:r>
              <a:rPr lang="en-GB" sz="1100">
                <a:solidFill>
                  <a:srgbClr val="331551"/>
                </a:solidFill>
              </a:rPr>
              <a:t>Be Armed Forces Aware and Informed</a:t>
            </a:r>
          </a:p>
          <a:p>
            <a:r>
              <a:rPr lang="en-GB" sz="1100">
                <a:solidFill>
                  <a:srgbClr val="331551"/>
                </a:solidFill>
              </a:rPr>
              <a:t>Welcome Service Families and Acknowledge the Importance of Goodbyes</a:t>
            </a:r>
          </a:p>
          <a:p>
            <a:r>
              <a:rPr lang="en-GB" sz="1100">
                <a:solidFill>
                  <a:srgbClr val="331551"/>
                </a:solidFill>
              </a:rPr>
              <a:t>Build strong partnerships with Armed Forces families</a:t>
            </a:r>
          </a:p>
          <a:p>
            <a:r>
              <a:rPr lang="en-GB" sz="1100">
                <a:solidFill>
                  <a:srgbClr val="331551"/>
                </a:solidFill>
              </a:rPr>
              <a:t>Support Curriculum Transition for children and young people from Armed Forces Families</a:t>
            </a:r>
          </a:p>
          <a:p>
            <a:r>
              <a:rPr lang="en-GB" sz="1100">
                <a:solidFill>
                  <a:srgbClr val="331551"/>
                </a:solidFill>
              </a:rPr>
              <a:t>Prioritise emotional wellbeing</a:t>
            </a:r>
          </a:p>
          <a:p>
            <a:r>
              <a:rPr lang="en-GB" sz="1100">
                <a:solidFill>
                  <a:srgbClr val="331551"/>
                </a:solidFill>
              </a:rPr>
              <a:t>Monitor progress and adjust support</a:t>
            </a:r>
          </a:p>
          <a:p>
            <a:r>
              <a:rPr lang="en-GB" sz="1100">
                <a:solidFill>
                  <a:srgbClr val="331551"/>
                </a:solidFill>
              </a:rPr>
              <a:t>Plan for future transition</a:t>
            </a:r>
          </a:p>
          <a:p>
            <a:r>
              <a:rPr lang="en-GB" sz="1100">
                <a:solidFill>
                  <a:srgbClr val="331551"/>
                </a:solidFill>
              </a:rPr>
              <a:t>Acknowledge diversity in the Service community</a:t>
            </a:r>
          </a:p>
        </p:txBody>
      </p:sp>
    </p:spTree>
    <p:extLst>
      <p:ext uri="{BB962C8B-B14F-4D97-AF65-F5344CB8AC3E}">
        <p14:creationId xmlns:p14="http://schemas.microsoft.com/office/powerpoint/2010/main" val="239243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FE15-3188-832F-C1F0-4536BAB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dirty="0"/>
              <a:t>Case Studies/Examples of Practice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C877-DE56-AC71-218E-472FC090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4160725" cy="359898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Embedded links to examples of practice set within thematic activity, plus a full set in the appendix – ordered into school/setting; local authority and national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3E653-18EB-CA3D-410C-04194855B5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09A64-28AD-FC2F-6518-2C1491FE6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A57B9-2DCE-11E4-F812-B36E833E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GB" sz="3600"/>
              <a:t>Information launchpad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F12E-CE2C-CAB1-A846-B2395261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/>
              <a:t>Curated resources categorised into core knowledge areas by nation</a:t>
            </a:r>
          </a:p>
          <a:p>
            <a:pPr lvl="1"/>
            <a:r>
              <a:rPr lang="en-GB" sz="1800"/>
              <a:t>School admissions</a:t>
            </a:r>
          </a:p>
          <a:p>
            <a:pPr lvl="1"/>
            <a:r>
              <a:rPr lang="en-GB" sz="1800"/>
              <a:t>Curriculum</a:t>
            </a:r>
          </a:p>
          <a:p>
            <a:pPr lvl="1"/>
            <a:r>
              <a:rPr lang="en-GB" sz="1800"/>
              <a:t>Examinations/assessments</a:t>
            </a:r>
          </a:p>
          <a:p>
            <a:pPr lvl="1"/>
            <a:r>
              <a:rPr lang="en-GB" sz="1800"/>
              <a:t>Special/Additional educational needs</a:t>
            </a:r>
          </a:p>
          <a:p>
            <a:pPr lvl="1"/>
            <a:r>
              <a:rPr lang="en-GB" sz="1800"/>
              <a:t>Professional development resources</a:t>
            </a:r>
          </a:p>
          <a:p>
            <a:pPr lvl="1"/>
            <a:r>
              <a:rPr lang="en-GB" sz="1800"/>
              <a:t>Armed forces children/young people guidance 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4B985-C009-CAD8-4846-3D89BBD4E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953" y="650494"/>
            <a:ext cx="371358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1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4EEC3-E197-1EA8-C1EB-179A17CA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6" y="685801"/>
            <a:ext cx="3228738" cy="1591235"/>
          </a:xfrm>
        </p:spPr>
        <p:txBody>
          <a:bodyPr anchor="b">
            <a:normAutofit/>
          </a:bodyPr>
          <a:lstStyle/>
          <a:p>
            <a:pPr algn="ctr"/>
            <a:r>
              <a:rPr lang="en-GB" sz="2800">
                <a:solidFill>
                  <a:schemeClr val="bg1">
                    <a:alpha val="60000"/>
                  </a:schemeClr>
                </a:solidFill>
              </a:rPr>
              <a:t>Differences in Terminology across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2134-DF8E-B464-CB5E-83C52DE3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26" y="2563907"/>
            <a:ext cx="3228738" cy="3544498"/>
          </a:xfrm>
        </p:spPr>
        <p:txBody>
          <a:bodyPr anchor="t">
            <a:norm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Designed to provide educators with a shortcut to understand the differences in key education terminology across the 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5EF79-598F-1F50-988E-2249748D7A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274" y="1307606"/>
            <a:ext cx="2938131" cy="4242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EDE3B-D4B1-D915-1DC6-716C30E9E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383" y="1312058"/>
            <a:ext cx="2953135" cy="42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2DD6E-422C-0E4E-06A4-6CE8A65D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Explore the Toolkit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2A753D5-E8C6-8882-D864-4FD953F62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3621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83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256</Words>
  <Application>Microsoft Office PowerPoint</Application>
  <PresentationFormat>Widescreen</PresentationFormat>
  <Paragraphs>34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Between Education Systems Transitions toolkit</vt:lpstr>
      <vt:lpstr>Background</vt:lpstr>
      <vt:lpstr>Transition activity themes</vt:lpstr>
      <vt:lpstr>Case Studies/Examples of Practice</vt:lpstr>
      <vt:lpstr>Information launchpad</vt:lpstr>
      <vt:lpstr>Differences in Terminology across the UK</vt:lpstr>
      <vt:lpstr>Explore the Toolkit</vt:lpstr>
    </vt:vector>
  </TitlesOfParts>
  <Company>Ministry of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Harris, Edward (RC-DCS-EPT-SeniorEdOfficer1)</dc:creator>
  <cp:lastModifiedBy>Harris, Edward (RC-DCS-EPT-SeniorEdOfficer1)</cp:lastModifiedBy>
  <cp:revision>2</cp:revision>
  <dcterms:created xsi:type="dcterms:W3CDTF">2026-06-02T13:04:35Z</dcterms:created>
  <dcterms:modified xsi:type="dcterms:W3CDTF">2026-06-16T09:17:00Z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2026-06-03T12:26:43Z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c3be464c-97f9-4b29-9fbb-1dc937f31be2</vt:lpwstr>
  </property>
  <property fmtid="{D5CDD505-2E9C-101B-9397-08002B2CF9AE}" pid="8" name="MSIP_Label_d8a60473-494b-4586-a1bb-b0e663054676_ContentBits">
    <vt:lpwstr>0</vt:lpwstr>
  </property>
  <property fmtid="{D5CDD505-2E9C-101B-9397-08002B2CF9AE}" pid="9" name="MSIP_Label_d8a60473-494b-4586-a1bb-b0e663054676_Tag">
    <vt:lpwstr>10, 0, 1, 1</vt:lpwstr>
  </property>
</Properties>
</file>