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9"/>
  </p:notesMasterIdLst>
  <p:sldIdLst>
    <p:sldId id="869" r:id="rId5"/>
    <p:sldId id="412" r:id="rId6"/>
    <p:sldId id="870" r:id="rId7"/>
    <p:sldId id="862" r:id="rId8"/>
    <p:sldId id="860" r:id="rId9"/>
    <p:sldId id="863" r:id="rId10"/>
    <p:sldId id="867" r:id="rId11"/>
    <p:sldId id="874" r:id="rId12"/>
    <p:sldId id="875" r:id="rId13"/>
    <p:sldId id="877" r:id="rId14"/>
    <p:sldId id="876" r:id="rId15"/>
    <p:sldId id="878" r:id="rId16"/>
    <p:sldId id="851" r:id="rId17"/>
    <p:sldId id="866" r:id="rId18"/>
  </p:sldIdLst>
  <p:sldSz cx="12192000" cy="6858000"/>
  <p:notesSz cx="6889750" cy="100218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CDF07E4-96FF-45F0-882D-CA2E3AA26D6D}">
          <p14:sldIdLst>
            <p14:sldId id="869"/>
            <p14:sldId id="412"/>
            <p14:sldId id="870"/>
            <p14:sldId id="862"/>
            <p14:sldId id="860"/>
            <p14:sldId id="863"/>
            <p14:sldId id="867"/>
            <p14:sldId id="874"/>
            <p14:sldId id="875"/>
            <p14:sldId id="877"/>
            <p14:sldId id="876"/>
            <p14:sldId id="878"/>
            <p14:sldId id="851"/>
            <p14:sldId id="8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439AF44-0603-A713-A71C-F7174A294CF5}" name="Pip Nix" initials="PN" userId="Pip Nix" providerId="None"/>
  <p188:author id="{0DE6DB45-BCEA-56DB-1F96-9E3670C937A9}" name="Clare Smith" initials="CS" userId="S::clare.smith@COMPASS-UK.ORG::c91350b2-4767-4aef-b17e-57963ac40416" providerId="AD"/>
  <p188:author id="{DF4BB756-AA13-B887-3B26-DD2CC4858837}" name="Rachael Cawte" initials="RC" userId="S::rachael.cawte@COMPASS-UK.ORG::31608a30-59a0-4c03-b382-610b1fab29ef" providerId="AD"/>
  <p188:author id="{26872BA8-BC2F-9F58-5CB9-5C24F523CA1D}" name="Pip Nix" initials="PN" userId="S::pip.nix@COMPASS-UK.ORG::2d2195c6-72c5-47f0-99c3-2c0060a2d0a8" providerId="AD"/>
  <p188:author id="{9C0D11A9-72D1-5A05-CEE4-46CF6D57756C}" name="Clare Smith" initials="CS" userId="404c6bd2f5532d21" providerId="Windows Live"/>
  <p188:author id="{5990A1CD-CC47-17A6-EF4A-750D9E9B8B31}" name="Rachael Askew" initials="RA" userId="S::rachael.askew@COMPASS-UK.ORG::a57cdba8-19ae-4a43-9a1f-06637e925083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p Nix" initials="PN" lastIdx="17" clrIdx="0">
    <p:extLst>
      <p:ext uri="{19B8F6BF-5375-455C-9EA6-DF929625EA0E}">
        <p15:presenceInfo xmlns:p15="http://schemas.microsoft.com/office/powerpoint/2012/main" userId="S::p.nix@COMPASS-UK.ORG::2d2195c6-72c5-47f0-99c3-2c0060a2d0a8" providerId="AD"/>
      </p:ext>
    </p:extLst>
  </p:cmAuthor>
  <p:cmAuthor id="2" name="Rachael Askew" initials="RA" lastIdx="9" clrIdx="1">
    <p:extLst>
      <p:ext uri="{19B8F6BF-5375-455C-9EA6-DF929625EA0E}">
        <p15:presenceInfo xmlns:p15="http://schemas.microsoft.com/office/powerpoint/2012/main" userId="S::rachael.askew@COMPASS-UK.ORG::a57cdba8-19ae-4a43-9a1f-06637e925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D5FF"/>
    <a:srgbClr val="99CCFF"/>
    <a:srgbClr val="993366"/>
    <a:srgbClr val="7B2682"/>
    <a:srgbClr val="E6E6E6"/>
    <a:srgbClr val="FFCC99"/>
    <a:srgbClr val="FF9900"/>
    <a:srgbClr val="FF3300"/>
    <a:srgbClr val="85CA3A"/>
    <a:srgbClr val="009B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8" autoAdjust="0"/>
    <p:restoredTop sz="48433" autoAdjust="0"/>
  </p:normalViewPr>
  <p:slideViewPr>
    <p:cSldViewPr snapToGrid="0">
      <p:cViewPr varScale="1">
        <p:scale>
          <a:sx n="40" d="100"/>
          <a:sy n="40" d="100"/>
        </p:scale>
        <p:origin x="2088" y="29"/>
      </p:cViewPr>
      <p:guideLst>
        <p:guide orient="horz" pos="2160"/>
        <p:guide pos="3840"/>
      </p:guideLst>
    </p:cSldViewPr>
  </p:slideViewPr>
  <p:notesTextViewPr>
    <p:cViewPr>
      <p:scale>
        <a:sx n="200" d="100"/>
        <a:sy n="2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2059EC5-D6F4-49C1-A231-A2A9382825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2"/>
            <a:ext cx="2985558" cy="502835"/>
          </a:xfrm>
          <a:prstGeom prst="rect">
            <a:avLst/>
          </a:prstGeom>
        </p:spPr>
        <p:txBody>
          <a:bodyPr vert="horz" lIns="92298" tIns="46149" rIns="92298" bIns="46149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8AECD5-696D-495A-892C-C46B638377E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2598" y="2"/>
            <a:ext cx="2985558" cy="502835"/>
          </a:xfrm>
          <a:prstGeom prst="rect">
            <a:avLst/>
          </a:prstGeom>
        </p:spPr>
        <p:txBody>
          <a:bodyPr vert="horz" lIns="92298" tIns="46149" rIns="92298" bIns="46149" rtlCol="0"/>
          <a:lstStyle>
            <a:lvl1pPr algn="r">
              <a:defRPr sz="1200"/>
            </a:lvl1pPr>
          </a:lstStyle>
          <a:p>
            <a:fld id="{A8CD43E3-23ED-4AAF-BC05-E5C350F008A4}" type="datetimeFigureOut">
              <a:rPr lang="en-GB" smtClean="0"/>
              <a:t>08/01/2026</a:t>
            </a:fld>
            <a:endParaRPr lang="en-GB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F3E89B6-AB7E-42A0-9C12-D766019AA5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98" tIns="46149" rIns="92298" bIns="46149" rtlCol="0" anchor="ctr"/>
          <a:lstStyle/>
          <a:p>
            <a:endParaRPr lang="en-GB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D7C029B-A576-494C-9F18-847BA55C50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976" y="4823035"/>
            <a:ext cx="5511800" cy="3946118"/>
          </a:xfrm>
          <a:prstGeom prst="rect">
            <a:avLst/>
          </a:prstGeom>
        </p:spPr>
        <p:txBody>
          <a:bodyPr vert="horz" lIns="92298" tIns="46149" rIns="92298" bIns="4614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1F7A1C-A488-41A5-BAB9-E048BB22307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2" y="9519056"/>
            <a:ext cx="2985558" cy="502834"/>
          </a:xfrm>
          <a:prstGeom prst="rect">
            <a:avLst/>
          </a:prstGeom>
        </p:spPr>
        <p:txBody>
          <a:bodyPr vert="horz" lIns="92298" tIns="46149" rIns="92298" bIns="46149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60D8B2-1841-4FA5-B3C6-48C0C555FD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2598" y="9519056"/>
            <a:ext cx="2985558" cy="502834"/>
          </a:xfrm>
          <a:prstGeom prst="rect">
            <a:avLst/>
          </a:prstGeom>
        </p:spPr>
        <p:txBody>
          <a:bodyPr vert="horz" lIns="92298" tIns="46149" rIns="92298" bIns="46149" rtlCol="0" anchor="b"/>
          <a:lstStyle>
            <a:lvl1pPr algn="r">
              <a:defRPr sz="1200"/>
            </a:lvl1pPr>
          </a:lstStyle>
          <a:p>
            <a:fld id="{4A05185D-85CF-4AD1-901B-390BB909948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3521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Hello and Welcome to today’s wellbeing assembly - for those of you who haven’t seen me before – my name is Clare and I’ll be taking you through this assembly today. </a:t>
            </a:r>
          </a:p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we feel happy, healthy and content, we have what we call, ‘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Positive Wellbeing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 but we do need to work at achieving this just like we do with our physical health. This is one of the reasons we are doing this assembly now.</a:t>
            </a:r>
          </a:p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good way to support our wellbeing is to practise breathing techniques to help keep up calm and able to cope with whatever comes our way.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05185D-85CF-4AD1-901B-390BB9099482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2916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875A1-2347-C26D-77D0-96CF09F62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FDBD25-D9F6-E6DF-7363-24116B6B12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D38785-6242-2CDD-0B36-ED438676F8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In Autumn 1 we looked at square breathing where we can find any square in a room and follow the lines as we breathe in, hold for one line, then breathe out for one line and hold for the 4</a:t>
            </a:r>
            <a:r>
              <a:rPr lang="en-GB" baseline="30000" dirty="0">
                <a:solidFill>
                  <a:srgbClr val="002060"/>
                </a:solidFill>
                <a:cs typeface="Arial" panose="020B0604020202020204" pitchFamily="34" charset="0"/>
              </a:rPr>
              <a:t>th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 line. </a:t>
            </a:r>
          </a:p>
          <a:p>
            <a:pPr marL="171450" indent="-1714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Then before Christmas, we used hand breathing to go up our thumb while breathing in and then breathing out as we go down our thumb then repeating on our fingers. </a:t>
            </a:r>
          </a:p>
          <a:p>
            <a:pPr marL="171450" indent="-1714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The more we practise these, the easier they get and they really help us to regulate focus on the present moment. </a:t>
            </a:r>
          </a:p>
          <a:p>
            <a:pPr marL="171450" indent="-1714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The great thing is you can do them as many times as you need.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ED9925-2C9D-75D5-88C5-1E322742D0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5185D-85CF-4AD1-901B-390BB9099482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9661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061F4-BD0F-1F7A-2E47-76754DE54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837DD1-7813-31D3-CBAA-5EF839489A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A9CD3E-869A-B12B-B239-657475BDB5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Today, I’d like us to practise something called ‘Hot Chocolate Breathing’. </a:t>
            </a:r>
          </a:p>
          <a:p>
            <a:pPr marL="171450" indent="-1714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First-of-all: I’d like you to imagine you have a cup of hot chocolate (or squash or whatever drink you like really)</a:t>
            </a:r>
          </a:p>
          <a:p>
            <a:pPr marL="171450" indent="-1714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Slowly breathe in through your nose and pretend you are smelling the hot chocolate.</a:t>
            </a:r>
          </a:p>
          <a:p>
            <a:pPr marL="171450" indent="-1714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Savour the smell for a moment by pausing and holding your breath,</a:t>
            </a:r>
          </a:p>
          <a:p>
            <a:pPr marL="171450" indent="-1714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Then slowly &amp; gently breathe out through your mouth. </a:t>
            </a:r>
          </a:p>
          <a:p>
            <a:pPr marL="171450" indent="-1714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Imagine cooling the hot chocolate down or making gentle ripples on the top of your drink. </a:t>
            </a:r>
          </a:p>
          <a:p>
            <a:pPr marL="171450" indent="-1714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You can repeat this as many times as you need.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57B007-738E-D382-19B9-F4CC37153C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5185D-85CF-4AD1-901B-390BB9099482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8983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Right, so moving on – the assemblies we look at focus on the 5 ways to wellbeing. </a:t>
            </a:r>
          </a:p>
          <a:p>
            <a:r>
              <a:rPr lang="en-GB" dirty="0"/>
              <a:t>These are 5 things that experts have found are beneficial/helpful for our mental health. </a:t>
            </a:r>
          </a:p>
          <a:p>
            <a:r>
              <a:rPr lang="en-GB" dirty="0"/>
              <a:t>We’ve already looked at ‘Connect’ and ‘Give’</a:t>
            </a:r>
          </a:p>
          <a:p>
            <a:r>
              <a:rPr lang="en-GB" dirty="0"/>
              <a:t>Hopefully, you were able </a:t>
            </a:r>
            <a:r>
              <a:rPr lang="en-GB" b="1" dirty="0"/>
              <a:t>give</a:t>
            </a:r>
            <a:r>
              <a:rPr lang="en-GB" dirty="0"/>
              <a:t> some of your time and energy to people you care about over the Christmas holiday. </a:t>
            </a:r>
          </a:p>
          <a:p>
            <a:r>
              <a:rPr lang="en-GB" dirty="0"/>
              <a:t>Today we are skipping on to ‘keep Learning’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05185D-85CF-4AD1-901B-390BB9099482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3189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Over to you – take a moment in your head or if you have time to pause me and have a chat about why you think learning is good for our mental health?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05185D-85CF-4AD1-901B-390BB9099482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8073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Let’s see if you are right. </a:t>
            </a:r>
          </a:p>
          <a:p>
            <a:r>
              <a:rPr lang="en-GB" dirty="0"/>
              <a:t>Lots of us feel learning is a real pain but actually it is really good for us!</a:t>
            </a:r>
          </a:p>
          <a:p>
            <a:r>
              <a:rPr lang="en-GB" dirty="0"/>
              <a:t>Each time we learn it Improves our brain health – learning creates new pathways in the brain (called ‘Neural Connections’) these connections strengthen the brain’s ability to cope with aging – a bit like using any other muscle in our body – it gets stronger the more we use it. (</a:t>
            </a:r>
            <a:r>
              <a:rPr lang="en-GB" sz="800" i="1" dirty="0"/>
              <a:t>University of California. Irvine</a:t>
            </a:r>
            <a:r>
              <a:rPr lang="en-GB" dirty="0"/>
              <a:t>) </a:t>
            </a:r>
          </a:p>
          <a:p>
            <a:r>
              <a:rPr lang="en-GB" dirty="0"/>
              <a:t>Learning – if it’s pitched at the right level, can also reduce stress as it distract us from things that are bothering us.  (</a:t>
            </a:r>
            <a:r>
              <a:rPr lang="en-GB" dirty="0" err="1"/>
              <a:t>MindWell</a:t>
            </a:r>
            <a:r>
              <a:rPr lang="en-GB" dirty="0"/>
              <a:t> </a:t>
            </a:r>
            <a:r>
              <a:rPr lang="en-GB" dirty="0" err="1"/>
              <a:t>leeds</a:t>
            </a:r>
            <a:r>
              <a:rPr lang="en-GB" dirty="0"/>
              <a:t> and Grand Rising Behavioural Health)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05185D-85CF-4AD1-901B-390BB9099482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778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Whether the group you learn like this – pic 1</a:t>
            </a:r>
          </a:p>
          <a:p>
            <a:r>
              <a:rPr lang="en-GB" dirty="0"/>
              <a:t>Or like </a:t>
            </a:r>
            <a:r>
              <a:rPr lang="en-GB"/>
              <a:t>this – pic 2</a:t>
            </a:r>
            <a:endParaRPr lang="en-GB" dirty="0"/>
          </a:p>
          <a:p>
            <a:r>
              <a:rPr lang="en-GB" dirty="0"/>
              <a:t>The act of learning with others or alongside others in the same class or group is beneficial. </a:t>
            </a:r>
          </a:p>
          <a:p>
            <a:r>
              <a:rPr lang="en-GB" dirty="0"/>
              <a:t>It helps us to connect with others which helps us to boost wellbeing and avoid loneliness. (NHS)</a:t>
            </a:r>
          </a:p>
          <a:p>
            <a:r>
              <a:rPr lang="en-GB" dirty="0"/>
              <a:t>These social connections are really important and link back to the assembly we first did on ‘connect at the start of the year.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05185D-85CF-4AD1-901B-390BB9099482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69190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5D3CF-EAC9-5F60-D7F7-A387BFE80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3083FC-3F58-ACD2-136C-B1182DF135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E3C6B0-522E-03F8-6D1B-ABF6FA9323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Learning can boost our self esteem and confidence – we can feel a sense of accomplishment when we achieve our goals or learn something new which in tern increases our self worth (NHS and </a:t>
            </a:r>
            <a:r>
              <a:rPr lang="en-GB" dirty="0" err="1"/>
              <a:t>Mindwell</a:t>
            </a:r>
            <a:r>
              <a:rPr lang="en-GB" dirty="0"/>
              <a:t> Leeds) </a:t>
            </a:r>
          </a:p>
          <a:p>
            <a:r>
              <a:rPr lang="en-GB" dirty="0"/>
              <a:t>This links to feeling proud of ourselves. </a:t>
            </a:r>
          </a:p>
          <a:p>
            <a:r>
              <a:rPr lang="en-GB" dirty="0"/>
              <a:t>Learning also enhances our mood as when we learn, our brains release dopamine.  Dopamine is a feel good chemical which boosts our motivation. (Change mental Health)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247B9B-9835-89F2-F916-F295DF3DBA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05185D-85CF-4AD1-901B-390BB9099482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53986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FFC95-77F4-2D1A-9F50-633591D51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B2478D-B59E-3393-2B26-A7A53F60EE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681C01-FD3A-29E5-3CD8-811E1F52E9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Learning doesn’t just have to be at school – it can be:</a:t>
            </a:r>
          </a:p>
          <a:p>
            <a:r>
              <a:rPr lang="en-GB" dirty="0"/>
              <a:t>A new skill in a sport you already do</a:t>
            </a:r>
          </a:p>
          <a:p>
            <a:r>
              <a:rPr lang="en-GB" dirty="0"/>
              <a:t>Something in school or a club you are part of</a:t>
            </a:r>
          </a:p>
          <a:p>
            <a:r>
              <a:rPr lang="en-GB" dirty="0"/>
              <a:t>It could be a new recipe of something you haven’t made before with someone in your family</a:t>
            </a:r>
          </a:p>
          <a:p>
            <a:r>
              <a:rPr lang="en-GB" dirty="0"/>
              <a:t>A new dance routine or song lyric you are practising your self </a:t>
            </a:r>
          </a:p>
          <a:p>
            <a:r>
              <a:rPr lang="en-GB" dirty="0"/>
              <a:t>It could be learning how about a subject you are interested in like a different culture or an animal you’d like to more about.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BBFC6D-722A-7317-6594-90F9C4F996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05185D-85CF-4AD1-901B-390BB9099482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98112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44A45-2250-AC3D-3E9A-6FFF8BA0B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C3F709-FB89-B45A-914D-C2F434B000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C57D72-8E1F-62E3-2AFD-A12E73B534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For the last bit of our time together – I’d like to share this resource which I’ve sent to your school, is a brilliant reminder of all the different ways we learn. </a:t>
            </a:r>
          </a:p>
          <a:p>
            <a:r>
              <a:rPr lang="en-GB" dirty="0"/>
              <a:t>I’ll zoom in on the top half first to show you what I mean… </a:t>
            </a:r>
          </a:p>
          <a:p>
            <a:endParaRPr lang="en-GB" dirty="0"/>
          </a:p>
          <a:p>
            <a:r>
              <a:rPr lang="en-GB" dirty="0"/>
              <a:t>https://compass-uk.org/wp-content/uploads/2025/11/Multiple-Intelligences-Resource.pdf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EF21D7-9D88-4147-EF62-E488D72B3B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05185D-85CF-4AD1-901B-390BB9099482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96897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F8DE4-5DE8-E764-0909-2D6A3F82D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C38155-9EFE-B6C8-A6EE-A23343A400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9D9661-BE25-4C6B-4D3B-425BE2FA7E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all learn in different ways.</a:t>
            </a:r>
          </a:p>
          <a:p>
            <a:r>
              <a:rPr lang="en-GB" dirty="0"/>
              <a:t>Start with the orange segment </a:t>
            </a:r>
            <a:r>
              <a:rPr lang="en-GB" dirty="0" err="1"/>
              <a:t>labeled</a:t>
            </a:r>
            <a:r>
              <a:rPr lang="en-GB" dirty="0"/>
              <a:t> "word." on the right hand side</a:t>
            </a:r>
          </a:p>
          <a:p>
            <a:r>
              <a:rPr lang="en-GB" dirty="0"/>
              <a:t>Some of us find reading and writing easy, but others may struggle, making school difficult since so much involves these skills.</a:t>
            </a:r>
          </a:p>
          <a:p>
            <a:r>
              <a:rPr lang="en-GB" dirty="0"/>
              <a:t>You might learn better in another way, like:</a:t>
            </a:r>
          </a:p>
          <a:p>
            <a:r>
              <a:rPr lang="en-GB" dirty="0"/>
              <a:t>People Smart: You connect easily with others and work well in teams.</a:t>
            </a:r>
          </a:p>
          <a:p>
            <a:r>
              <a:rPr lang="en-GB" dirty="0"/>
              <a:t>Self Smart: You’re great at understanding your own feelings.</a:t>
            </a:r>
          </a:p>
          <a:p>
            <a:r>
              <a:rPr lang="en-GB" dirty="0"/>
              <a:t>Music Smart: You play an instrument or love singing along to songs.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32F83-C52C-3733-4CE4-ABAFBD0A86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05185D-85CF-4AD1-901B-390BB9099482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31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CEE81-A57B-4E68-8EDB-7C8FEB261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9B3311-222D-85F6-77B8-01C89DB428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29068A-6CF3-11E8-BB3E-A051884767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If we take the bottom half of the circle – and start in the light blue one on the left – </a:t>
            </a:r>
          </a:p>
          <a:p>
            <a:r>
              <a:rPr lang="en-GB" dirty="0"/>
              <a:t>Nature Smart: You know how to care for plants or animals.</a:t>
            </a:r>
          </a:p>
          <a:p>
            <a:r>
              <a:rPr lang="en-GB" dirty="0"/>
              <a:t>Picture Smart: You’re creative and have a good eye for details.</a:t>
            </a:r>
          </a:p>
          <a:p>
            <a:r>
              <a:rPr lang="en-GB" dirty="0"/>
              <a:t>Math Smart: You excel at problem-solving and logical thinking.</a:t>
            </a:r>
          </a:p>
          <a:p>
            <a:r>
              <a:rPr lang="en-GB" dirty="0"/>
              <a:t>Body Smart - Maybe you learn better by physically doing something – by moving and creating shapes with your body or being part of a sports team. </a:t>
            </a:r>
          </a:p>
          <a:p>
            <a:r>
              <a:rPr lang="en-GB" dirty="0"/>
              <a:t>Everyone has a different strength—which would you say is yours?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3CB428-68E2-480B-10E0-102E544D4F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05185D-85CF-4AD1-901B-390BB9099482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82063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defRPr/>
            </a:pPr>
            <a:r>
              <a:rPr lang="en-GB" dirty="0"/>
              <a:t>However you like to learn - What will you do to work towards the theme of ‘learning’ this half term? </a:t>
            </a:r>
          </a:p>
          <a:p>
            <a:pPr defTabSz="924458">
              <a:defRPr/>
            </a:pPr>
            <a:endParaRPr lang="en-GB" dirty="0"/>
          </a:p>
          <a:p>
            <a:pPr defTabSz="924458">
              <a:defRPr/>
            </a:pPr>
            <a:r>
              <a:rPr lang="en-GB" dirty="0"/>
              <a:t>We have sent the Multiple intelligence resource with ideas and activities to your school linked to learning and showing our different learning styles </a:t>
            </a:r>
          </a:p>
          <a:p>
            <a:pPr defTabSz="924458">
              <a:defRPr/>
            </a:pPr>
            <a:endParaRPr lang="en-GB" dirty="0"/>
          </a:p>
          <a:p>
            <a:pPr defTabSz="924458">
              <a:defRPr/>
            </a:pPr>
            <a:r>
              <a:rPr lang="en-GB" dirty="0"/>
              <a:t>Please ask a member of school staff if you’d like a copy of these. </a:t>
            </a:r>
          </a:p>
          <a:p>
            <a:pPr defTabSz="924458">
              <a:defRPr/>
            </a:pPr>
            <a:endParaRPr lang="en-GB" dirty="0"/>
          </a:p>
          <a:p>
            <a:pPr defTabSz="924458">
              <a:defRPr/>
            </a:pPr>
            <a:r>
              <a:rPr lang="en-GB" dirty="0"/>
              <a:t>Thank you for listening and we’ll see you for the next wellbeing assembly after the Easter holidays . </a:t>
            </a:r>
          </a:p>
          <a:p>
            <a:pPr defTabSz="924458"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5185D-85CF-4AD1-901B-390BB9099482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86123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However you learn best and whatever you learn – learning is good for your mental health.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It can: </a:t>
            </a:r>
            <a:br>
              <a:rPr lang="en-GB" dirty="0"/>
            </a:br>
            <a:r>
              <a:rPr lang="en-GB" dirty="0"/>
              <a:t>Boost self esteem and confidence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Enhances Mood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Reduce Stress and be a healthy distraction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Give a sense of purpose &amp; direction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Help us connect to others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Improves brain health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05185D-85CF-4AD1-901B-390BB9099482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3947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2F74A-D59B-4235-951E-B83AA80495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BD29FB-849E-4E38-82E5-4F48648200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2501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9D597-5305-45B7-9345-A0B3D574D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CE3B3-1B91-4C57-93B7-2A5DF73E9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  <a:lvl2pPr>
              <a:defRPr>
                <a:solidFill>
                  <a:srgbClr val="FF0000"/>
                </a:solidFill>
              </a:defRPr>
            </a:lvl2pPr>
            <a:lvl3pPr>
              <a:defRPr>
                <a:solidFill>
                  <a:srgbClr val="FF0000"/>
                </a:solidFill>
              </a:defRPr>
            </a:lvl3pPr>
            <a:lvl4pPr>
              <a:defRPr>
                <a:solidFill>
                  <a:srgbClr val="FF0000"/>
                </a:solidFill>
              </a:defRPr>
            </a:lvl4pPr>
            <a:lvl5pPr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A59CC-3B9A-4502-9903-C4A9B22C4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7CC265-73E2-4E22-BC45-895167B5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2D737-B691-4559-90D4-95EE4A854B4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3311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419DC-8416-49E1-9B5B-09803E70A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909649-A102-43DC-A420-1061048652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B3220-245E-48BF-BFC6-480504FBF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69D2-74EA-42FB-8445-0E63B01C6CF0}" type="datetimeFigureOut">
              <a:rPr lang="en-GB" smtClean="0"/>
              <a:t>08/01/2026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010697-8042-43E5-B3ED-C686F6022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4ACBC4-ECB3-4B06-A6CE-DCF59113B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2D737-B691-4559-90D4-95EE4A854B4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2313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6555D-3F47-4C0F-AB01-553CBFBF8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F2C01-15C8-4E9F-A4F0-108DF0C1B0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D62A56-437D-4B40-9419-34007139D3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0E7DBE-E0DB-4AD2-B5FC-E6A098C05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69D2-74EA-42FB-8445-0E63B01C6CF0}" type="datetimeFigureOut">
              <a:rPr lang="en-GB" smtClean="0"/>
              <a:t>08/01/2026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BFD34E-E3DF-4ED6-A6E6-7BD283C6D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606121-98DD-4C5A-AF70-BCA760D9C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2D737-B691-4559-90D4-95EE4A854B4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4963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54466-CC31-4507-A04E-9F05382DA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FC5CC6-4714-4279-A3FB-FBA462DF0B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D52DC5-0A85-42E0-852C-8ECD913E27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35A300-745C-4446-BAF6-9F3E3FFF19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1F187B-58B1-4FE1-90D0-94759D1095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524F89-A888-4A88-BB1D-EA9EED616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69D2-74EA-42FB-8445-0E63B01C6CF0}" type="datetimeFigureOut">
              <a:rPr lang="en-GB" smtClean="0"/>
              <a:t>08/01/2026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E921D4-016B-4AB3-A421-39567C988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50E693-3678-4940-B99E-606255B55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2D737-B691-4559-90D4-95EE4A854B4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368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CC0F77-25DC-4DB0-839D-0882940EC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69D2-74EA-42FB-8445-0E63B01C6CF0}" type="datetimeFigureOut">
              <a:rPr lang="en-GB" smtClean="0"/>
              <a:t>08/01/2026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5C017E-AEC2-4A98-8744-DFFCF2C72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A5186-0771-4CA4-B79E-DFCB9B81F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2D737-B691-4559-90D4-95EE4A854B4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F2388D7-0D2B-B020-F88E-F42FB25EA22D}"/>
              </a:ext>
            </a:extLst>
          </p:cNvPr>
          <p:cNvSpPr txBox="1">
            <a:spLocks/>
          </p:cNvSpPr>
          <p:nvPr userDrawn="1"/>
        </p:nvSpPr>
        <p:spPr>
          <a:xfrm>
            <a:off x="0" y="-37578"/>
            <a:ext cx="12192000" cy="1162050"/>
          </a:xfrm>
          <a:prstGeom prst="rect">
            <a:avLst/>
          </a:prstGeom>
          <a:solidFill>
            <a:srgbClr val="7B2682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4000"/>
              </a:lnSpc>
            </a:pPr>
            <a:endParaRPr lang="en-GB" sz="4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A9A3BAA-8F25-4CA0-63B8-0EA8843607AB}"/>
              </a:ext>
            </a:extLst>
          </p:cNvPr>
          <p:cNvSpPr txBox="1">
            <a:spLocks/>
          </p:cNvSpPr>
          <p:nvPr userDrawn="1"/>
        </p:nvSpPr>
        <p:spPr>
          <a:xfrm>
            <a:off x="0" y="1187450"/>
            <a:ext cx="12192000" cy="368300"/>
          </a:xfrm>
          <a:prstGeom prst="rect">
            <a:avLst/>
          </a:prstGeom>
          <a:solidFill>
            <a:srgbClr val="7B2682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4000"/>
              </a:lnSpc>
            </a:pPr>
            <a:endParaRPr lang="en-GB" sz="11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C6F4CD-31F6-4139-B2A5-BA5191290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66178"/>
            <a:ext cx="10515599" cy="9212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1359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A61237-1126-4C2B-801C-4A0F9E5D0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69D2-74EA-42FB-8445-0E63B01C6CF0}" type="datetimeFigureOut">
              <a:rPr lang="en-GB" smtClean="0"/>
              <a:t>08/01/2026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C1C527-70B0-466C-8EAD-3E891768C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541DF0-57F3-4641-9C16-D01360A71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2D737-B691-4559-90D4-95EE4A854B4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6739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D28FE-0DA8-4842-A0F4-E10360DC8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6BFA3-F9F6-4E60-B767-D70A24EE6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FB653-D6B6-4E3E-AAB2-963C5CBFC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219FB3-470A-42DF-BCE7-0C23589FD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69D2-74EA-42FB-8445-0E63B01C6CF0}" type="datetimeFigureOut">
              <a:rPr lang="en-GB" smtClean="0"/>
              <a:t>08/01/2026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D33EF5-01C1-448F-9F2C-13AA68CE2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EEA2E0-08B1-4C24-82FA-4EEAB5992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2D737-B691-4559-90D4-95EE4A854B4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4599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DC242-6ED4-445D-AEB8-2552D17C1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EADA99-CDDC-40BC-87F3-6998E56270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BF037A-F845-49B0-8B3B-E4A9EC0C99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BE754C-C128-48D4-B4DA-0CE7C89AB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69D2-74EA-42FB-8445-0E63B01C6CF0}" type="datetimeFigureOut">
              <a:rPr lang="en-GB" smtClean="0"/>
              <a:t>08/01/2026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48378E-5E15-4A2D-892F-3E52301D4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8E1195-E2F2-46AB-A5E1-C0DF8F686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2D737-B691-4559-90D4-95EE4A854B4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079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F25E9-EEC5-4ADB-9054-2F60B26C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C61BB0-DF38-4A86-AFBF-F96EDFAB7F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93F93-6605-402E-81B9-BE02CF486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69D2-74EA-42FB-8445-0E63B01C6CF0}" type="datetimeFigureOut">
              <a:rPr lang="en-GB" smtClean="0"/>
              <a:t>08/01/2026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7F4C9-5457-4ECD-89BB-0C6B26C97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51AF8-0112-47FB-9D64-CC9C864C7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2D737-B691-4559-90D4-95EE4A854B4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202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861FDC-4738-468C-A37B-C14815683E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FE6DB6-09A4-47B6-A3A8-DCECBEB40C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D2457B-E49C-40DA-9447-A2BA11825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69D2-74EA-42FB-8445-0E63B01C6CF0}" type="datetimeFigureOut">
              <a:rPr lang="en-GB" smtClean="0"/>
              <a:t>08/01/2026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35FBAB-BF6E-471A-A5E9-BD1C67C1C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C1683D-35C0-4BB4-B892-EF4552721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2D737-B691-4559-90D4-95EE4A854B4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6587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DCDA0D-38CE-46D9-A030-70DA5CC5D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3AB4F0-B4CE-45BD-B3EE-803061FA51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D60AEB-B5E2-4628-8847-047303223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A69D2-74EA-42FB-8445-0E63B01C6CF0}" type="datetimeFigureOut">
              <a:rPr lang="en-GB" smtClean="0"/>
              <a:t>08/01/2026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11D6D-45D8-4815-82B2-3D270901FC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85465E-96F7-4C92-806A-CBC4F7A324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2D737-B691-4559-90D4-95EE4A854B48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04706C-D0D9-65F4-5565-0CA44524AF49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727" y="5745524"/>
            <a:ext cx="2229510" cy="11124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9ACB6C-642C-0456-2377-42AACA58C92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" y="365125"/>
            <a:ext cx="12192000" cy="115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638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B55EE-934E-2393-18AF-F1B8DD12D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5400" b="1" dirty="0">
                <a:solidFill>
                  <a:schemeClr val="bg1"/>
                </a:solidFill>
              </a:rPr>
              <a:t>Welcome: Spring 2 Wellbeing Assembly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3E4FE4-9806-C153-9539-E41ADC6570E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073" y="2483664"/>
            <a:ext cx="5572227" cy="27800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2C0BFE-10C7-BEA2-31B6-38CFFED60C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033" y="2164524"/>
            <a:ext cx="6700894" cy="411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826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63979-F119-26BF-24AE-10163CB8B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FDC5F44-D49D-9FA9-B036-310E22A5D77F}"/>
              </a:ext>
            </a:extLst>
          </p:cNvPr>
          <p:cNvSpPr/>
          <p:nvPr/>
        </p:nvSpPr>
        <p:spPr>
          <a:xfrm>
            <a:off x="9833549" y="5786203"/>
            <a:ext cx="2358452" cy="10717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84D23168-F010-7402-93BF-12AD68EB14C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755" y="4742391"/>
            <a:ext cx="4175245" cy="20876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0EFA7F-B4F4-EC46-01E6-F964B9018F01}"/>
              </a:ext>
            </a:extLst>
          </p:cNvPr>
          <p:cNvSpPr txBox="1"/>
          <p:nvPr/>
        </p:nvSpPr>
        <p:spPr>
          <a:xfrm>
            <a:off x="224852" y="584616"/>
            <a:ext cx="99234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chemeClr val="bg1"/>
                </a:solidFill>
                <a:latin typeface="+mj-lt"/>
              </a:rPr>
              <a:t>Breathing techniques - recap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86F5E0-2271-68DE-94CC-B2FBA93292E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246" y="2379887"/>
            <a:ext cx="2501761" cy="32122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4D3F60-625D-CE3B-0012-34934B22AB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3898"/>
            <a:ext cx="4175244" cy="354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942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D355F-BBD5-9EBA-01F9-437C7D698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8FDB3BC-D203-8F9A-3BC9-B3A85B055C4B}"/>
              </a:ext>
            </a:extLst>
          </p:cNvPr>
          <p:cNvSpPr/>
          <p:nvPr/>
        </p:nvSpPr>
        <p:spPr>
          <a:xfrm>
            <a:off x="9833549" y="5786203"/>
            <a:ext cx="2358452" cy="10717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A908E4B6-7920-8A76-2C4F-7F8D79FBC64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755" y="4742391"/>
            <a:ext cx="4175245" cy="20876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766148-763B-5DF8-18ED-D9E688268B37}"/>
              </a:ext>
            </a:extLst>
          </p:cNvPr>
          <p:cNvSpPr txBox="1"/>
          <p:nvPr/>
        </p:nvSpPr>
        <p:spPr>
          <a:xfrm>
            <a:off x="371388" y="480910"/>
            <a:ext cx="99234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chemeClr val="bg1"/>
                </a:solidFill>
                <a:latin typeface="+mj-lt"/>
              </a:rPr>
              <a:t>Hot Chocolate Breathing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90DE4D-4E61-91A6-F734-F81F81B2B7A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5601" y="1700110"/>
            <a:ext cx="4592644" cy="5157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546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F38F4-1709-DDE7-3871-542AD3202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485" y="320155"/>
            <a:ext cx="10515600" cy="1325563"/>
          </a:xfrm>
        </p:spPr>
        <p:txBody>
          <a:bodyPr>
            <a:normAutofit/>
          </a:bodyPr>
          <a:lstStyle/>
          <a:p>
            <a:r>
              <a:rPr lang="en-GB" sz="4800" b="1" dirty="0">
                <a:solidFill>
                  <a:schemeClr val="bg1"/>
                </a:solidFill>
              </a:rPr>
              <a:t>The 5 Ways to Wellbeing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CA1BEDE-7074-15A7-D0DA-501BDC75C3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64399" y="2503138"/>
            <a:ext cx="2403152" cy="20117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2BB3019-8BE0-9933-7910-391B809DECD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7734" y="2504630"/>
            <a:ext cx="4759065" cy="1847248"/>
          </a:xfrm>
          <a:prstGeom prst="rect">
            <a:avLst/>
          </a:prstGeom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123E967C-080A-0206-0F85-4303C7A8796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46384" y="2503138"/>
            <a:ext cx="2671763" cy="1848739"/>
          </a:xfrm>
          <a:prstGeom prst="rect">
            <a:avLst/>
          </a:prstGeom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B3C70DDF-216A-B235-87ED-DC25BFE2025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23670" y="2503138"/>
            <a:ext cx="2550596" cy="184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159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4D05E-956F-CCB6-D061-C592340FD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814" y="320155"/>
            <a:ext cx="10514350" cy="1325563"/>
          </a:xfrm>
        </p:spPr>
        <p:txBody>
          <a:bodyPr>
            <a:normAutofit fontScale="90000"/>
          </a:bodyPr>
          <a:lstStyle/>
          <a:p>
            <a:r>
              <a:rPr lang="en-GB" sz="4800" b="1" dirty="0">
                <a:solidFill>
                  <a:schemeClr val="bg1"/>
                </a:solidFill>
              </a:rPr>
              <a:t>Why is learning good for our mental health?</a:t>
            </a:r>
            <a:endParaRPr lang="en-GB" sz="4800" dirty="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82F4B-F88F-CF23-6314-59D5EF78C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43450" y="1104929"/>
            <a:ext cx="6776446" cy="489212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lnSpc>
                <a:spcPct val="150000"/>
              </a:lnSpc>
              <a:buNone/>
            </a:pPr>
            <a:r>
              <a:rPr lang="en-GB" sz="4400" dirty="0">
                <a:solidFill>
                  <a:srgbClr val="002060"/>
                </a:solidFill>
              </a:rPr>
              <a:t>Why do you think it’s good for our mental health to keep learning? </a:t>
            </a:r>
            <a:r>
              <a:rPr lang="en-GB" sz="4400" b="1" dirty="0">
                <a:solidFill>
                  <a:srgbClr val="002060"/>
                </a:solidFill>
              </a:rPr>
              <a:t> </a:t>
            </a:r>
            <a:endParaRPr lang="en-GB" sz="4400" dirty="0">
              <a:solidFill>
                <a:srgbClr val="002060"/>
              </a:solidFill>
            </a:endParaRPr>
          </a:p>
          <a:p>
            <a:endParaRPr lang="en-GB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A1769E7E-6CAB-209E-3071-00A2E89323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37315" y="2076273"/>
            <a:ext cx="3334686" cy="265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39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2EB72-388B-7BDE-B7EC-148885E2B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171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4800" b="1" dirty="0">
                <a:solidFill>
                  <a:schemeClr val="bg1"/>
                </a:solidFill>
              </a:rPr>
              <a:t>Brian Power!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15B528-9C1E-3F64-EA5D-FBD68013E8E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707" y="2033588"/>
            <a:ext cx="4372585" cy="418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337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6D350-E705-C132-4A97-202F6EE6E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191" y="355600"/>
            <a:ext cx="10515600" cy="1325563"/>
          </a:xfrm>
        </p:spPr>
        <p:txBody>
          <a:bodyPr>
            <a:normAutofit/>
          </a:bodyPr>
          <a:lstStyle/>
          <a:p>
            <a:r>
              <a:rPr lang="en-GB" sz="4800" b="1" dirty="0">
                <a:solidFill>
                  <a:schemeClr val="bg1"/>
                </a:solidFill>
              </a:rPr>
              <a:t>Learning in a group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7829EF-5537-0B99-6295-52109D467FE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404" y="2398471"/>
            <a:ext cx="4245689" cy="36771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93171D-AF4B-442A-A702-DDCD8E03AF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620" y="1871861"/>
            <a:ext cx="3866856" cy="26239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E72D3D-091D-D00B-0E22-093BC354FAC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08261" y="1871861"/>
            <a:ext cx="3866856" cy="311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376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3EF53-92D1-4FFB-C17C-1D01AC0C7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D12E9-4CD7-32DE-AF8B-B43EAE012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1355388" cy="1325563"/>
          </a:xfrm>
        </p:spPr>
        <p:txBody>
          <a:bodyPr>
            <a:normAutofit/>
          </a:bodyPr>
          <a:lstStyle/>
          <a:p>
            <a:r>
              <a:rPr lang="en-GB" sz="4800" b="1" dirty="0">
                <a:solidFill>
                  <a:schemeClr val="bg1"/>
                </a:solidFill>
              </a:rPr>
              <a:t>Can boost self esteem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9B3C90-6844-2C7C-FF95-2FE08B23506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6"/>
          <a:stretch>
            <a:fillRect/>
          </a:stretch>
        </p:blipFill>
        <p:spPr>
          <a:xfrm>
            <a:off x="-48554" y="2033571"/>
            <a:ext cx="4096370" cy="38486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A95641-E41B-5451-571E-148FD9BA3E7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5912" y="1462056"/>
            <a:ext cx="3766088" cy="40772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3AF79C6-86BE-6E08-B6EB-158B849FF3E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089" y="3429000"/>
            <a:ext cx="4958268" cy="327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044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77617-1326-5BEE-8F91-BE6D566D2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3EDD2-E9A3-58FB-F053-CA36769E1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1355388" cy="1325563"/>
          </a:xfrm>
        </p:spPr>
        <p:txBody>
          <a:bodyPr>
            <a:normAutofit/>
          </a:bodyPr>
          <a:lstStyle/>
          <a:p>
            <a:r>
              <a:rPr lang="en-GB" sz="4800" b="1" dirty="0">
                <a:solidFill>
                  <a:schemeClr val="bg1"/>
                </a:solidFill>
              </a:rPr>
              <a:t>Try new things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5F401B-C314-C490-3844-07553937262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3973"/>
            <a:ext cx="3219696" cy="5043948"/>
          </a:xfrm>
          <a:prstGeom prst="rect">
            <a:avLst/>
          </a:prstGeom>
        </p:spPr>
      </p:pic>
      <p:pic>
        <p:nvPicPr>
          <p:cNvPr id="7" name="Picture 6" descr="Father and son cooking in kitchen">
            <a:extLst>
              <a:ext uri="{FF2B5EF4-FFF2-40B4-BE49-F238E27FC236}">
                <a16:creationId xmlns:a16="http://schemas.microsoft.com/office/drawing/2014/main" id="{40364E4F-89EC-96DD-190A-654544AA474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340" y="1690688"/>
            <a:ext cx="4314825" cy="2876550"/>
          </a:xfrm>
          <a:prstGeom prst="rect">
            <a:avLst/>
          </a:prstGeom>
        </p:spPr>
      </p:pic>
      <p:pic>
        <p:nvPicPr>
          <p:cNvPr id="9" name="Picture 8" descr="Teacher and students in laboratory">
            <a:extLst>
              <a:ext uri="{FF2B5EF4-FFF2-40B4-BE49-F238E27FC236}">
                <a16:creationId xmlns:a16="http://schemas.microsoft.com/office/drawing/2014/main" id="{33925541-412B-9C24-B0DE-C89D4818A01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050" y="1723973"/>
            <a:ext cx="4967288" cy="3311525"/>
          </a:xfrm>
          <a:prstGeom prst="rect">
            <a:avLst/>
          </a:prstGeom>
        </p:spPr>
      </p:pic>
      <p:pic>
        <p:nvPicPr>
          <p:cNvPr id="11" name="Picture 10" descr="Football player in action">
            <a:extLst>
              <a:ext uri="{FF2B5EF4-FFF2-40B4-BE49-F238E27FC236}">
                <a16:creationId xmlns:a16="http://schemas.microsoft.com/office/drawing/2014/main" id="{DE260EC2-D49C-13EA-9A85-26636ED43B7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850" y="4528574"/>
            <a:ext cx="4629150" cy="2314575"/>
          </a:xfrm>
          <a:prstGeom prst="rect">
            <a:avLst/>
          </a:prstGeom>
        </p:spPr>
      </p:pic>
      <p:pic>
        <p:nvPicPr>
          <p:cNvPr id="13" name="Picture 12" descr="Person dancing in colourful lights">
            <a:extLst>
              <a:ext uri="{FF2B5EF4-FFF2-40B4-BE49-F238E27FC236}">
                <a16:creationId xmlns:a16="http://schemas.microsoft.com/office/drawing/2014/main" id="{4D569415-AE33-072F-9196-01555DA1A5B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64" y="3667355"/>
            <a:ext cx="4224451" cy="2876550"/>
          </a:xfrm>
          <a:prstGeom prst="rect">
            <a:avLst/>
          </a:prstGeom>
        </p:spPr>
      </p:pic>
      <p:pic>
        <p:nvPicPr>
          <p:cNvPr id="15" name="Picture 14" descr="Person covered in dyed powder dancing">
            <a:extLst>
              <a:ext uri="{FF2B5EF4-FFF2-40B4-BE49-F238E27FC236}">
                <a16:creationId xmlns:a16="http://schemas.microsoft.com/office/drawing/2014/main" id="{EEC9A142-1F9F-11B3-ED26-142A5BB5D7E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521" y="4900049"/>
            <a:ext cx="2914346" cy="1943100"/>
          </a:xfrm>
          <a:prstGeom prst="rect">
            <a:avLst/>
          </a:prstGeom>
        </p:spPr>
      </p:pic>
      <p:pic>
        <p:nvPicPr>
          <p:cNvPr id="5" name="Picture 4" descr="White dog closing eyes">
            <a:extLst>
              <a:ext uri="{FF2B5EF4-FFF2-40B4-BE49-F238E27FC236}">
                <a16:creationId xmlns:a16="http://schemas.microsoft.com/office/drawing/2014/main" id="{72154F0A-F4CF-8EC5-9EF1-6099BA4B69A7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444" y="3177456"/>
            <a:ext cx="4030662" cy="1928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98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028E1-5EEA-8E68-9218-35D166C56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9FFF5-8C3A-BFF3-12E9-06CB31CB3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82" y="365125"/>
            <a:ext cx="11175506" cy="1325563"/>
          </a:xfrm>
        </p:spPr>
        <p:txBody>
          <a:bodyPr>
            <a:normAutofit/>
          </a:bodyPr>
          <a:lstStyle/>
          <a:p>
            <a:r>
              <a:rPr lang="en-GB" sz="4800" b="1" dirty="0">
                <a:solidFill>
                  <a:schemeClr val="bg1"/>
                </a:solidFill>
              </a:rPr>
              <a:t>You can learn in loads of different ways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491D1F-5F01-B003-3245-B990063DE02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300" y="1601684"/>
            <a:ext cx="4286250" cy="513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935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AE266-8000-1AF5-CC4A-B978234D0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0E8C0-0DFF-DFB6-DCAF-E16DEC0A9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82" y="365125"/>
            <a:ext cx="11175506" cy="1325563"/>
          </a:xfrm>
        </p:spPr>
        <p:txBody>
          <a:bodyPr>
            <a:normAutofit/>
          </a:bodyPr>
          <a:lstStyle/>
          <a:p>
            <a:r>
              <a:rPr lang="en-GB" sz="4800" b="1" dirty="0">
                <a:solidFill>
                  <a:schemeClr val="bg1"/>
                </a:solidFill>
              </a:rPr>
              <a:t>You can learn in loads of different ways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63B12F-B9F8-740F-0AFB-13446A2D1AB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4123" y="1981201"/>
            <a:ext cx="8440776" cy="451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506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F1CE9-AEC8-4EB5-A735-5F36F9CB5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C7284-90C2-0C20-EA7D-59AE73241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82" y="365125"/>
            <a:ext cx="11175506" cy="1325563"/>
          </a:xfrm>
        </p:spPr>
        <p:txBody>
          <a:bodyPr>
            <a:normAutofit/>
          </a:bodyPr>
          <a:lstStyle/>
          <a:p>
            <a:r>
              <a:rPr lang="en-GB" sz="4800" b="1" dirty="0">
                <a:solidFill>
                  <a:schemeClr val="bg1"/>
                </a:solidFill>
              </a:rPr>
              <a:t>You can learn in loads of different ways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64D39C-BB03-587C-C625-181DE68FF7A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4115" y="1942472"/>
            <a:ext cx="8027040" cy="4550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39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67F4E44-74E2-C9B0-A69C-07353187FBBA}"/>
              </a:ext>
            </a:extLst>
          </p:cNvPr>
          <p:cNvSpPr txBox="1"/>
          <p:nvPr/>
        </p:nvSpPr>
        <p:spPr>
          <a:xfrm>
            <a:off x="-26337" y="1095205"/>
            <a:ext cx="12306925" cy="5762795"/>
          </a:xfrm>
          <a:prstGeom prst="rect">
            <a:avLst/>
          </a:prstGeom>
          <a:solidFill>
            <a:srgbClr val="EED5FF"/>
          </a:solidFill>
        </p:spPr>
        <p:txBody>
          <a:bodyPr wrap="square" lIns="360000" tIns="360000" rIns="360000" bIns="360000" rtlCol="0" anchor="ctr" anchorCtr="0">
            <a:noAutofit/>
          </a:bodyPr>
          <a:lstStyle/>
          <a:p>
            <a:pPr>
              <a:lnSpc>
                <a:spcPct val="114000"/>
              </a:lnSpc>
            </a:pPr>
            <a:endParaRPr lang="en-GB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BA1788F-ACE6-45B9-A65D-5DD9BB7C1F1B}"/>
              </a:ext>
            </a:extLst>
          </p:cNvPr>
          <p:cNvSpPr txBox="1">
            <a:spLocks/>
          </p:cNvSpPr>
          <p:nvPr/>
        </p:nvSpPr>
        <p:spPr>
          <a:xfrm>
            <a:off x="0" y="19599"/>
            <a:ext cx="12306924" cy="1162050"/>
          </a:xfrm>
          <a:prstGeom prst="rect">
            <a:avLst/>
          </a:prstGeom>
          <a:solidFill>
            <a:srgbClr val="7B2682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4000"/>
              </a:lnSpc>
            </a:pPr>
            <a:r>
              <a:rPr lang="en-GB" sz="4800" b="1" dirty="0">
                <a:solidFill>
                  <a:schemeClr val="bg1"/>
                </a:solidFill>
              </a:rPr>
              <a:t> Next steps</a:t>
            </a: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877E7308-0F3A-C802-A690-DE81660E79B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538" y="5368769"/>
            <a:ext cx="2978462" cy="14892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0F5E98-0815-FCC2-6EB3-9C216F85CF66}"/>
              </a:ext>
            </a:extLst>
          </p:cNvPr>
          <p:cNvSpPr txBox="1"/>
          <p:nvPr/>
        </p:nvSpPr>
        <p:spPr>
          <a:xfrm>
            <a:off x="4084023" y="2268981"/>
            <a:ext cx="5269527" cy="2499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3600" dirty="0">
                <a:solidFill>
                  <a:srgbClr val="002060"/>
                </a:solidFill>
              </a:rPr>
              <a:t>What will you do to work to the theme of ‘</a:t>
            </a:r>
            <a:r>
              <a:rPr lang="en-GB" sz="3600" b="1" dirty="0">
                <a:solidFill>
                  <a:srgbClr val="002060"/>
                </a:solidFill>
              </a:rPr>
              <a:t>learn’ </a:t>
            </a:r>
            <a:r>
              <a:rPr lang="en-GB" sz="3600" dirty="0">
                <a:solidFill>
                  <a:srgbClr val="002060"/>
                </a:solidFill>
              </a:rPr>
              <a:t>this half term? </a:t>
            </a:r>
          </a:p>
        </p:txBody>
      </p:sp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083450A9-D78A-67A6-35AF-52F9868B0BBA}"/>
              </a:ext>
            </a:extLst>
          </p:cNvPr>
          <p:cNvSpPr/>
          <p:nvPr/>
        </p:nvSpPr>
        <p:spPr>
          <a:xfrm>
            <a:off x="2838450" y="1247374"/>
            <a:ext cx="8077200" cy="4448576"/>
          </a:xfrm>
          <a:prstGeom prst="cloud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2CA8A3-EE62-8ACE-01F5-E4B8B9916FC3}"/>
              </a:ext>
            </a:extLst>
          </p:cNvPr>
          <p:cNvSpPr/>
          <p:nvPr/>
        </p:nvSpPr>
        <p:spPr>
          <a:xfrm>
            <a:off x="82218" y="305068"/>
            <a:ext cx="3729257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76A47E-9BF2-8BBF-5CF1-31AE31ED131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398" y="3619501"/>
            <a:ext cx="2547384" cy="30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511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5C0FF-4BA0-BCEE-6D83-9CFFB6613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52" y="207963"/>
            <a:ext cx="11130536" cy="1325563"/>
          </a:xfrm>
        </p:spPr>
        <p:txBody>
          <a:bodyPr>
            <a:normAutofit/>
          </a:bodyPr>
          <a:lstStyle/>
          <a:p>
            <a:r>
              <a:rPr lang="en-GB" sz="4800" b="1" dirty="0">
                <a:solidFill>
                  <a:schemeClr val="bg1"/>
                </a:solidFill>
              </a:rPr>
              <a:t>Remember: Learning is good for you! It can: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0C4B4D-12AC-6435-5231-BCE61BCBC82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5285" y="2286000"/>
            <a:ext cx="4021909" cy="33473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DB3F1E-4B2C-FAEE-651A-53EAF35C141A}"/>
              </a:ext>
            </a:extLst>
          </p:cNvPr>
          <p:cNvSpPr txBox="1"/>
          <p:nvPr/>
        </p:nvSpPr>
        <p:spPr>
          <a:xfrm>
            <a:off x="3291902" y="1533526"/>
            <a:ext cx="8900098" cy="4992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Boost self esteem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Enhance Mood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Reduce Stress &amp; distract us from things Give a sense of purpose 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Help us connect to others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Improves brain health </a:t>
            </a:r>
          </a:p>
        </p:txBody>
      </p:sp>
    </p:spTree>
    <p:extLst>
      <p:ext uri="{BB962C8B-B14F-4D97-AF65-F5344CB8AC3E}">
        <p14:creationId xmlns:p14="http://schemas.microsoft.com/office/powerpoint/2010/main" val="2868144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F8BBB9717A244888405315253E9831" ma:contentTypeVersion="7" ma:contentTypeDescription="Create a new document." ma:contentTypeScope="" ma:versionID="e6adb8f00e437f025726a3c41d1a3fe3">
  <xsd:schema xmlns:xsd="http://www.w3.org/2001/XMLSchema" xmlns:xs="http://www.w3.org/2001/XMLSchema" xmlns:p="http://schemas.microsoft.com/office/2006/metadata/properties" xmlns:ns2="faf59af5-bb51-4b89-9086-9005d8eb3e53" targetNamespace="http://schemas.microsoft.com/office/2006/metadata/properties" ma:root="true" ma:fieldsID="69865da08eeeb34981bebb81a49c0252" ns2:_="">
    <xsd:import namespace="faf59af5-bb51-4b89-9086-9005d8eb3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f59af5-bb51-4b89-9086-9005d8eb3e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114A90D-25B8-4E81-934C-30A1CE7C8C81}">
  <ds:schemaRefs>
    <ds:schemaRef ds:uri="faf59af5-bb51-4b89-9086-9005d8eb3e53"/>
    <ds:schemaRef ds:uri="http://purl.org/dc/dcmitype/"/>
    <ds:schemaRef ds:uri="http://purl.org/dc/terms/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D9CC7FA6-7525-4920-A407-2DDB803FF0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C8836A3-05DB-407A-9B1D-BA6697B260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f59af5-bb51-4b89-9086-9005d8eb3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31948</TotalTime>
  <Words>1338</Words>
  <Application>Microsoft Office PowerPoint</Application>
  <PresentationFormat>Widescreen</PresentationFormat>
  <Paragraphs>109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Calibri Light</vt:lpstr>
      <vt:lpstr>Arial</vt:lpstr>
      <vt:lpstr>Calibri</vt:lpstr>
      <vt:lpstr>Office Theme</vt:lpstr>
      <vt:lpstr>Welcome: Spring 2 Wellbeing Assembly</vt:lpstr>
      <vt:lpstr>PowerPoint Presentation</vt:lpstr>
      <vt:lpstr>PowerPoint Presentation</vt:lpstr>
      <vt:lpstr>The 5 Ways to Wellbeing </vt:lpstr>
      <vt:lpstr>Why is learning good for our mental health?</vt:lpstr>
      <vt:lpstr>Brian Power!</vt:lpstr>
      <vt:lpstr>Learning in a group </vt:lpstr>
      <vt:lpstr>Can boost self esteem</vt:lpstr>
      <vt:lpstr>Try new things</vt:lpstr>
      <vt:lpstr>You can learn in loads of different ways</vt:lpstr>
      <vt:lpstr>You can learn in loads of different ways</vt:lpstr>
      <vt:lpstr>You can learn in loads of different ways</vt:lpstr>
      <vt:lpstr>PowerPoint Presentation</vt:lpstr>
      <vt:lpstr>Remember: Learning is good for you! It can: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 Billson</dc:creator>
  <cp:lastModifiedBy>Clare Smith</cp:lastModifiedBy>
  <cp:revision>875</cp:revision>
  <cp:lastPrinted>2025-08-30T14:51:33Z</cp:lastPrinted>
  <dcterms:created xsi:type="dcterms:W3CDTF">2018-06-28T13:31:21Z</dcterms:created>
  <dcterms:modified xsi:type="dcterms:W3CDTF">2026-01-08T13:55:21Z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0x01010075F8BBB9717A244888405315253E9831</vt:lpwstr>
  </property>
</Properties>
</file>