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0635" y="3830563"/>
            <a:ext cx="9144000" cy="72700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Master title Arial Bold 44pt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635" y="4649644"/>
            <a:ext cx="9144000" cy="433249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Master text Arial 28pt</a:t>
            </a:r>
          </a:p>
        </p:txBody>
      </p:sp>
    </p:spTree>
    <p:extLst>
      <p:ext uri="{BB962C8B-B14F-4D97-AF65-F5344CB8AC3E}">
        <p14:creationId xmlns:p14="http://schemas.microsoft.com/office/powerpoint/2010/main" val="12052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</p:spTree>
    <p:extLst>
      <p:ext uri="{BB962C8B-B14F-4D97-AF65-F5344CB8AC3E}">
        <p14:creationId xmlns:p14="http://schemas.microsoft.com/office/powerpoint/2010/main" val="27910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an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C8CEC5-3827-46EE-8BEA-4F16E0243C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9214374"/>
              </p:ext>
            </p:extLst>
          </p:nvPr>
        </p:nvGraphicFramePr>
        <p:xfrm>
          <a:off x="464573" y="4728578"/>
          <a:ext cx="7319012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29753">
                  <a:extLst>
                    <a:ext uri="{9D8B030D-6E8A-4147-A177-3AD203B41FA5}">
                      <a16:colId xmlns:a16="http://schemas.microsoft.com/office/drawing/2014/main" val="21533967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2362435220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173303901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380642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73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8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77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sp>
        <p:nvSpPr>
          <p:cNvPr id="7" name="MSIPCMContentMarking" descr="{&quot;HashCode&quot;:-1399272816,&quot;Placement&quot;:&quot;Footer&quot;,&quot;Top&quot;:519.343,&quot;Left&quot;:451.105438,&quot;SlideWidth&quot;:960,&quot;SlideHeight&quot;:540}"/>
          <p:cNvSpPr txBox="1"/>
          <p:nvPr userDrawn="1"/>
        </p:nvSpPr>
        <p:spPr>
          <a:xfrm>
            <a:off x="5729039" y="6595656"/>
            <a:ext cx="73392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15724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48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thyorks.gov.uk/education-and-learning/school-and-college-transport/school-transport-reception-year-11-childr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830DC8-8CB0-4304-98AF-96D75BC44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4900" y="2258181"/>
            <a:ext cx="7831114" cy="2341637"/>
          </a:xfrm>
        </p:spPr>
        <p:txBody>
          <a:bodyPr>
            <a:noAutofit/>
          </a:bodyPr>
          <a:lstStyle/>
          <a:p>
            <a:pPr algn="ctr"/>
            <a:r>
              <a:rPr lang="en-GB" sz="5400" dirty="0"/>
              <a:t>Home to School Travel Arrangements</a:t>
            </a:r>
            <a:br>
              <a:rPr lang="en-GB" sz="5400" dirty="0"/>
            </a:br>
            <a:r>
              <a:rPr lang="en-GB" sz="5400" dirty="0"/>
              <a:t>from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2591413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720A-30D8-DE3D-115A-2914E7B78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15610"/>
            <a:ext cx="9383039" cy="6085605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Council’s revised Home to School Travel Policy is being implemented from 1 September 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main eligibility criteria for eligible pupils is for travel to their ‘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nearest suitable school </a:t>
            </a:r>
            <a:r>
              <a:rPr lang="en-GB" sz="2800" i="1" u="sng" dirty="0">
                <a:latin typeface="Arial" panose="020B0604020202020204" pitchFamily="34" charset="0"/>
                <a:cs typeface="Arial" panose="020B0604020202020204" pitchFamily="34" charset="0"/>
              </a:rPr>
              <a:t>with places available’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revised policy </a:t>
            </a:r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does not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affect the admissions process and parents continue to be able to express preferences for their preferred schools on their application forms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More information – including about how parents can find their nearest schools - is available on the website: </a:t>
            </a:r>
          </a:p>
          <a:p>
            <a:r>
              <a:rPr lang="en-GB" dirty="0">
                <a:hlinkClick r:id="rId2"/>
              </a:rPr>
              <a:t>School transport for reception to year 11 children | North     Yorkshire Council</a:t>
            </a:r>
            <a:endParaRPr lang="en-GB" dirty="0"/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This distance calculator uses bespoke NYC mapping tools and is individual for each address in North Yorkshire, distances are not same as using other online route mapping.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988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CD1B-A9DE-C84E-17A1-B89D09B1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98" y="385496"/>
            <a:ext cx="10515600" cy="707462"/>
          </a:xfrm>
        </p:spPr>
        <p:txBody>
          <a:bodyPr/>
          <a:lstStyle/>
          <a:p>
            <a:pPr algn="ctr"/>
            <a:r>
              <a:rPr lang="en-GB" dirty="0"/>
              <a:t>What happens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E87AF3-EA52-90ED-4044-3FB0891DB0DE}"/>
              </a:ext>
            </a:extLst>
          </p:cNvPr>
          <p:cNvSpPr txBox="1"/>
          <p:nvPr/>
        </p:nvSpPr>
        <p:spPr>
          <a:xfrm>
            <a:off x="634539" y="1238597"/>
            <a:ext cx="10125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Applications for secondary places (for Set 2025) should be submitted before 31 October 2024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School places will be offered on national offer day, 3 March 2025, in accordance with the admissions arrangements.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Travel arrangements </a:t>
            </a:r>
            <a:r>
              <a:rPr lang="en-GB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for eligible pupils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will be determined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only after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school place offers have been and travel requirements of all pupils are known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will include use of current routes/services as well as the identification of new contract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All routes and vehicles that are utilised for school travel are subject to risk assessment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and review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8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Y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489"/>
      </a:accent1>
      <a:accent2>
        <a:srgbClr val="347121"/>
      </a:accent2>
      <a:accent3>
        <a:srgbClr val="866243"/>
      </a:accent3>
      <a:accent4>
        <a:srgbClr val="942A86"/>
      </a:accent4>
      <a:accent5>
        <a:srgbClr val="FAC52D"/>
      </a:accent5>
      <a:accent6>
        <a:srgbClr val="70AD47"/>
      </a:accent6>
      <a:hlink>
        <a:srgbClr val="005489"/>
      </a:hlink>
      <a:folHlink>
        <a:srgbClr val="0054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C Powerpoint Template" id="{7370BE73-4749-4FCB-8014-6EBAE5D4A525}" vid="{32BDDB89-EAF9-4506-AFE6-321BD28CAA0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76113cf-4568-48e9-acd6-d83f820260f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478E4023FA184EA0A9DFC81EF81A77" ma:contentTypeVersion="17" ma:contentTypeDescription="Create a new document." ma:contentTypeScope="" ma:versionID="23eb1b804f260c48a42cf3ca45a26302">
  <xsd:schema xmlns:xsd="http://www.w3.org/2001/XMLSchema" xmlns:xs="http://www.w3.org/2001/XMLSchema" xmlns:p="http://schemas.microsoft.com/office/2006/metadata/properties" xmlns:ns3="776113cf-4568-48e9-acd6-d83f820260fe" xmlns:ns4="c172ec82-e51c-48f2-a4aa-3fabee14ccdf" targetNamespace="http://schemas.microsoft.com/office/2006/metadata/properties" ma:root="true" ma:fieldsID="0a45d5f3898b3b4c6d11396caea5b70d" ns3:_="" ns4:_="">
    <xsd:import namespace="776113cf-4568-48e9-acd6-d83f820260fe"/>
    <xsd:import namespace="c172ec82-e51c-48f2-a4aa-3fabee14cc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6113cf-4568-48e9-acd6-d83f820260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2ec82-e51c-48f2-a4aa-3fabee14cc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6C895C-37E1-4EE4-BEB2-A61158C5DF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540594-9720-4B4C-BDD2-1D74C6F0387F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776113cf-4568-48e9-acd6-d83f820260fe"/>
    <ds:schemaRef ds:uri="http://schemas.microsoft.com/office/infopath/2007/PartnerControls"/>
    <ds:schemaRef ds:uri="http://schemas.openxmlformats.org/package/2006/metadata/core-properties"/>
    <ds:schemaRef ds:uri="c172ec82-e51c-48f2-a4aa-3fabee14ccd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D08E843-82DE-4333-935B-DFA69F6EAA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6113cf-4568-48e9-acd6-d83f820260fe"/>
    <ds:schemaRef ds:uri="c172ec82-e51c-48f2-a4aa-3fabee14cc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Manse Farm Confidential update to CYPLT Aug 24</Template>
  <TotalTime>37</TotalTime>
  <Words>230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Home to School Travel Arrangements from September 2024</vt:lpstr>
      <vt:lpstr>PowerPoint Presentation</vt:lpstr>
      <vt:lpstr>What happens next?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Holden</dc:creator>
  <cp:lastModifiedBy>Amanda Newbold</cp:lastModifiedBy>
  <cp:revision>4</cp:revision>
  <dcterms:created xsi:type="dcterms:W3CDTF">2024-08-28T08:08:20Z</dcterms:created>
  <dcterms:modified xsi:type="dcterms:W3CDTF">2024-09-25T10:35:53Z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2022-06-08T18:49:47Z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cd6ddabf-fe2f-41b7-b8b1-00005cf1a473</vt:lpwstr>
  </property>
  <property fmtid="{D5CDD505-2E9C-101B-9397-08002B2CF9AE}" pid="8" name="MSIP_Label_3ecdfc32-7be5-4b17-9f97-00453388bdd7_ContentBits">
    <vt:lpwstr>2</vt:lpwstr>
  </property>
  <property fmtid="{D5CDD505-2E9C-101B-9397-08002B2CF9AE}" pid="9" name="ContentTypeId">
    <vt:lpwstr>0x01010040478E4023FA184EA0A9DFC81EF81A77</vt:lpwstr>
  </property>
</Properties>
</file>