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35"/>
  </p:notesMasterIdLst>
  <p:handoutMasterIdLst>
    <p:handoutMasterId r:id="rId36"/>
  </p:handoutMasterIdLst>
  <p:sldIdLst>
    <p:sldId id="256" r:id="rId5"/>
    <p:sldId id="295" r:id="rId6"/>
    <p:sldId id="3826" r:id="rId7"/>
    <p:sldId id="311" r:id="rId8"/>
    <p:sldId id="316" r:id="rId9"/>
    <p:sldId id="329" r:id="rId10"/>
    <p:sldId id="330" r:id="rId11"/>
    <p:sldId id="321" r:id="rId12"/>
    <p:sldId id="325" r:id="rId13"/>
    <p:sldId id="317" r:id="rId14"/>
    <p:sldId id="322" r:id="rId15"/>
    <p:sldId id="326" r:id="rId16"/>
    <p:sldId id="332" r:id="rId17"/>
    <p:sldId id="315" r:id="rId18"/>
    <p:sldId id="310" r:id="rId19"/>
    <p:sldId id="318" r:id="rId20"/>
    <p:sldId id="977" r:id="rId21"/>
    <p:sldId id="261" r:id="rId22"/>
    <p:sldId id="313" r:id="rId23"/>
    <p:sldId id="3836" r:id="rId24"/>
    <p:sldId id="3835" r:id="rId25"/>
    <p:sldId id="314" r:id="rId26"/>
    <p:sldId id="3837" r:id="rId27"/>
    <p:sldId id="324" r:id="rId28"/>
    <p:sldId id="319" r:id="rId29"/>
    <p:sldId id="3838" r:id="rId30"/>
    <p:sldId id="978" r:id="rId31"/>
    <p:sldId id="312" r:id="rId32"/>
    <p:sldId id="333" r:id="rId33"/>
    <p:sldId id="3834" r:id="rId34"/>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FE24A4-7F18-49A5-9744-73B6786F79A1}" v="28" dt="2025-08-18T09:14:40.076"/>
    <p1510:client id="{9C11D218-8DC3-4DE1-BF90-DB9F04CCBA4B}" v="79" dt="2025-08-17T09:58:07.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3" autoAdjust="0"/>
    <p:restoredTop sz="94681"/>
  </p:normalViewPr>
  <p:slideViewPr>
    <p:cSldViewPr snapToGrid="0">
      <p:cViewPr varScale="1">
        <p:scale>
          <a:sx n="98" d="100"/>
          <a:sy n="98" d="100"/>
        </p:scale>
        <p:origin x="840" y="312"/>
      </p:cViewPr>
      <p:guideLst>
        <p:guide orient="horz" pos="1200"/>
        <p:guide orient="horz" pos="3408"/>
        <p:guide pos="6936"/>
        <p:guide pos="74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79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A5A1F1-8B21-46E4-8291-37588BD209B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4F415F5-C560-4408-A7C7-EA128814A6A5}">
      <dgm:prSet custT="1"/>
      <dgm:spPr/>
      <dgm:t>
        <a:bodyPr/>
        <a:lstStyle/>
        <a:p>
          <a:pPr>
            <a:lnSpc>
              <a:spcPct val="100000"/>
            </a:lnSpc>
          </a:pPr>
          <a:r>
            <a:rPr lang="en-GB" sz="2000" b="0" dirty="0">
              <a:latin typeface="Arial Rounded MT Bold" panose="020F0704030504030204" pitchFamily="34" charset="0"/>
            </a:rPr>
            <a:t>New EYFS wording Providers/Childminders who are employing assistants MUST obtain a reference before employment.  </a:t>
          </a:r>
          <a:endParaRPr lang="en-US" sz="2000" b="0" dirty="0">
            <a:latin typeface="Arial Rounded MT Bold" panose="020F0704030504030204" pitchFamily="34" charset="0"/>
          </a:endParaRPr>
        </a:p>
      </dgm:t>
    </dgm:pt>
    <dgm:pt modelId="{546A78C3-E726-4BC4-8909-710E94F9F1B3}" type="parTrans" cxnId="{2267312C-3174-4142-A78A-B8A15C2DDB3F}">
      <dgm:prSet/>
      <dgm:spPr/>
      <dgm:t>
        <a:bodyPr/>
        <a:lstStyle/>
        <a:p>
          <a:endParaRPr lang="en-US"/>
        </a:p>
      </dgm:t>
    </dgm:pt>
    <dgm:pt modelId="{AF6803A1-785D-4901-BC5D-407A1F558C8A}" type="sibTrans" cxnId="{2267312C-3174-4142-A78A-B8A15C2DDB3F}">
      <dgm:prSet/>
      <dgm:spPr/>
      <dgm:t>
        <a:bodyPr/>
        <a:lstStyle/>
        <a:p>
          <a:endParaRPr lang="en-US"/>
        </a:p>
      </dgm:t>
    </dgm:pt>
    <dgm:pt modelId="{9CB6C4E2-D1B4-41DD-BE37-03DD8556635C}">
      <dgm:prSet custT="1"/>
      <dgm:spPr/>
      <dgm:t>
        <a:bodyPr/>
        <a:lstStyle/>
        <a:p>
          <a:pPr>
            <a:lnSpc>
              <a:spcPct val="100000"/>
            </a:lnSpc>
          </a:pPr>
          <a:r>
            <a:rPr lang="en-GB" sz="2000" b="0" i="0" baseline="0" dirty="0">
              <a:latin typeface="Arial Rounded MT Bold" panose="020F0704030504030204" pitchFamily="34" charset="0"/>
            </a:rPr>
            <a:t>Providers must record information about staff qualifications and the identity checks, vetting processes and references that have been completed (including the criminal records check reference number, the date a check was obtained and details of who obtained it). </a:t>
          </a:r>
          <a:endParaRPr lang="en-US" sz="2000" b="0" dirty="0">
            <a:latin typeface="Arial Rounded MT Bold" panose="020F0704030504030204" pitchFamily="34" charset="0"/>
          </a:endParaRPr>
        </a:p>
      </dgm:t>
    </dgm:pt>
    <dgm:pt modelId="{FBF01FC2-51FA-4BBF-B9F7-3B6CCC8C1065}" type="parTrans" cxnId="{D05A3F53-B8CD-4EB7-90F2-12A504C5AD72}">
      <dgm:prSet/>
      <dgm:spPr/>
      <dgm:t>
        <a:bodyPr/>
        <a:lstStyle/>
        <a:p>
          <a:endParaRPr lang="en-US"/>
        </a:p>
      </dgm:t>
    </dgm:pt>
    <dgm:pt modelId="{F6E01D5B-765F-4B1B-A7BD-88E1B552A798}" type="sibTrans" cxnId="{D05A3F53-B8CD-4EB7-90F2-12A504C5AD72}">
      <dgm:prSet/>
      <dgm:spPr/>
      <dgm:t>
        <a:bodyPr/>
        <a:lstStyle/>
        <a:p>
          <a:endParaRPr lang="en-US"/>
        </a:p>
      </dgm:t>
    </dgm:pt>
    <dgm:pt modelId="{358D4C85-6379-6542-AC40-1B7BD4CF9431}">
      <dgm:prSet custT="1"/>
      <dgm:spPr/>
      <dgm:t>
        <a:bodyPr/>
        <a:lstStyle/>
        <a:p>
          <a:pPr>
            <a:lnSpc>
              <a:spcPct val="100000"/>
            </a:lnSpc>
          </a:pPr>
          <a:r>
            <a:rPr lang="en-GB" sz="2000" b="0" dirty="0">
              <a:latin typeface="Arial Rounded MT Bold" panose="020F0704030504030204" pitchFamily="34" charset="0"/>
            </a:rPr>
            <a:t>Ensure that only suitable individuals are recruited. </a:t>
          </a:r>
        </a:p>
      </dgm:t>
    </dgm:pt>
    <dgm:pt modelId="{FEF4B160-10F5-6649-8C2F-2F500577C5AC}" type="parTrans" cxnId="{0530AF9D-A979-0340-A5F5-8547D8195B8F}">
      <dgm:prSet/>
      <dgm:spPr/>
      <dgm:t>
        <a:bodyPr/>
        <a:lstStyle/>
        <a:p>
          <a:endParaRPr lang="en-GB"/>
        </a:p>
      </dgm:t>
    </dgm:pt>
    <dgm:pt modelId="{27799BAA-3285-074F-B10A-3EB6515495E1}" type="sibTrans" cxnId="{0530AF9D-A979-0340-A5F5-8547D8195B8F}">
      <dgm:prSet/>
      <dgm:spPr/>
      <dgm:t>
        <a:bodyPr/>
        <a:lstStyle/>
        <a:p>
          <a:endParaRPr lang="en-GB"/>
        </a:p>
      </dgm:t>
    </dgm:pt>
    <dgm:pt modelId="{22A64AA6-9B04-42BB-B920-68B54BE196C5}" type="pres">
      <dgm:prSet presAssocID="{7AA5A1F1-8B21-46E4-8291-37588BD209B0}" presName="root" presStyleCnt="0">
        <dgm:presLayoutVars>
          <dgm:dir/>
          <dgm:resizeHandles val="exact"/>
        </dgm:presLayoutVars>
      </dgm:prSet>
      <dgm:spPr/>
    </dgm:pt>
    <dgm:pt modelId="{255CC710-324A-4D9C-8E0F-1C47A6A3A927}" type="pres">
      <dgm:prSet presAssocID="{74F415F5-C560-4408-A7C7-EA128814A6A5}" presName="compNode" presStyleCnt="0"/>
      <dgm:spPr/>
    </dgm:pt>
    <dgm:pt modelId="{3338A599-CD00-4821-8B12-246159E32B1E}" type="pres">
      <dgm:prSet presAssocID="{74F415F5-C560-4408-A7C7-EA128814A6A5}" presName="bgRect" presStyleLbl="bgShp" presStyleIdx="0" presStyleCnt="3"/>
      <dgm:spPr/>
    </dgm:pt>
    <dgm:pt modelId="{C884668F-110B-4175-B63E-30669D11DC39}" type="pres">
      <dgm:prSet presAssocID="{74F415F5-C560-4408-A7C7-EA128814A6A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9A1844CA-655C-4FED-942F-1B47CE01A128}" type="pres">
      <dgm:prSet presAssocID="{74F415F5-C560-4408-A7C7-EA128814A6A5}" presName="spaceRect" presStyleCnt="0"/>
      <dgm:spPr/>
    </dgm:pt>
    <dgm:pt modelId="{7288AC68-3770-4DED-8E03-E7C2B6867147}" type="pres">
      <dgm:prSet presAssocID="{74F415F5-C560-4408-A7C7-EA128814A6A5}" presName="parTx" presStyleLbl="revTx" presStyleIdx="0" presStyleCnt="3" custScaleX="103876" custScaleY="100294">
        <dgm:presLayoutVars>
          <dgm:chMax val="0"/>
          <dgm:chPref val="0"/>
        </dgm:presLayoutVars>
      </dgm:prSet>
      <dgm:spPr/>
    </dgm:pt>
    <dgm:pt modelId="{259B50B8-7DC3-4246-AD9E-66F030E3F652}" type="pres">
      <dgm:prSet presAssocID="{AF6803A1-785D-4901-BC5D-407A1F558C8A}" presName="sibTrans" presStyleCnt="0"/>
      <dgm:spPr/>
    </dgm:pt>
    <dgm:pt modelId="{B104B37B-487A-FC41-866F-D3EC6B46EB68}" type="pres">
      <dgm:prSet presAssocID="{358D4C85-6379-6542-AC40-1B7BD4CF9431}" presName="compNode" presStyleCnt="0"/>
      <dgm:spPr/>
    </dgm:pt>
    <dgm:pt modelId="{F4105D4C-B2B4-0745-AE52-9EFF1592EA16}" type="pres">
      <dgm:prSet presAssocID="{358D4C85-6379-6542-AC40-1B7BD4CF9431}" presName="bgRect" presStyleLbl="bgShp" presStyleIdx="1" presStyleCnt="3"/>
      <dgm:spPr/>
    </dgm:pt>
    <dgm:pt modelId="{C73B6D8C-A65F-BC4B-975E-8571EEDBF4C2}" type="pres">
      <dgm:prSet presAssocID="{358D4C85-6379-6542-AC40-1B7BD4CF9431}" presName="iconRect" presStyleLbl="node1" presStyleIdx="1" presStyleCnt="3"/>
      <dgm:spPr/>
    </dgm:pt>
    <dgm:pt modelId="{5DEC9BF1-87B1-F842-8AF7-8815E4016CA3}" type="pres">
      <dgm:prSet presAssocID="{358D4C85-6379-6542-AC40-1B7BD4CF9431}" presName="spaceRect" presStyleCnt="0"/>
      <dgm:spPr/>
    </dgm:pt>
    <dgm:pt modelId="{CC327E64-5F4F-E64A-A28B-1814B1EE317F}" type="pres">
      <dgm:prSet presAssocID="{358D4C85-6379-6542-AC40-1B7BD4CF9431}" presName="parTx" presStyleLbl="revTx" presStyleIdx="1" presStyleCnt="3">
        <dgm:presLayoutVars>
          <dgm:chMax val="0"/>
          <dgm:chPref val="0"/>
        </dgm:presLayoutVars>
      </dgm:prSet>
      <dgm:spPr/>
    </dgm:pt>
    <dgm:pt modelId="{05F9CF33-7E55-274A-AA1D-23874B2DC6B2}" type="pres">
      <dgm:prSet presAssocID="{27799BAA-3285-074F-B10A-3EB6515495E1}" presName="sibTrans" presStyleCnt="0"/>
      <dgm:spPr/>
    </dgm:pt>
    <dgm:pt modelId="{A7CF54A2-8841-41FD-BC52-6225A9911865}" type="pres">
      <dgm:prSet presAssocID="{9CB6C4E2-D1B4-41DD-BE37-03DD8556635C}" presName="compNode" presStyleCnt="0"/>
      <dgm:spPr/>
    </dgm:pt>
    <dgm:pt modelId="{F307F4C6-459C-4693-8A8F-99DE601ADA69}" type="pres">
      <dgm:prSet presAssocID="{9CB6C4E2-D1B4-41DD-BE37-03DD8556635C}" presName="bgRect" presStyleLbl="bgShp" presStyleIdx="2" presStyleCnt="3" custScaleY="131764"/>
      <dgm:spPr/>
    </dgm:pt>
    <dgm:pt modelId="{E23E7617-6844-4359-8A95-D6AD9FE6D439}" type="pres">
      <dgm:prSet presAssocID="{9CB6C4E2-D1B4-41DD-BE37-03DD8556635C}"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Check"/>
        </a:ext>
      </dgm:extLst>
    </dgm:pt>
    <dgm:pt modelId="{CD48DC26-FC60-464C-AC82-562D674CCDC2}" type="pres">
      <dgm:prSet presAssocID="{9CB6C4E2-D1B4-41DD-BE37-03DD8556635C}" presName="spaceRect" presStyleCnt="0"/>
      <dgm:spPr/>
    </dgm:pt>
    <dgm:pt modelId="{1FD8BE53-6273-4F4C-A66A-36EC01095301}" type="pres">
      <dgm:prSet presAssocID="{9CB6C4E2-D1B4-41DD-BE37-03DD8556635C}" presName="parTx" presStyleLbl="revTx" presStyleIdx="2" presStyleCnt="3" custAng="0" custScaleX="105590" custScaleY="135273">
        <dgm:presLayoutVars>
          <dgm:chMax val="0"/>
          <dgm:chPref val="0"/>
        </dgm:presLayoutVars>
      </dgm:prSet>
      <dgm:spPr/>
    </dgm:pt>
  </dgm:ptLst>
  <dgm:cxnLst>
    <dgm:cxn modelId="{6EA25B17-9159-4331-A1FE-CABCB0A2F8A6}" type="presOf" srcId="{74F415F5-C560-4408-A7C7-EA128814A6A5}" destId="{7288AC68-3770-4DED-8E03-E7C2B6867147}" srcOrd="0" destOrd="0" presId="urn:microsoft.com/office/officeart/2018/2/layout/IconVerticalSolidList"/>
    <dgm:cxn modelId="{2267312C-3174-4142-A78A-B8A15C2DDB3F}" srcId="{7AA5A1F1-8B21-46E4-8291-37588BD209B0}" destId="{74F415F5-C560-4408-A7C7-EA128814A6A5}" srcOrd="0" destOrd="0" parTransId="{546A78C3-E726-4BC4-8909-710E94F9F1B3}" sibTransId="{AF6803A1-785D-4901-BC5D-407A1F558C8A}"/>
    <dgm:cxn modelId="{D05A3F53-B8CD-4EB7-90F2-12A504C5AD72}" srcId="{7AA5A1F1-8B21-46E4-8291-37588BD209B0}" destId="{9CB6C4E2-D1B4-41DD-BE37-03DD8556635C}" srcOrd="2" destOrd="0" parTransId="{FBF01FC2-51FA-4BBF-B9F7-3B6CCC8C1065}" sibTransId="{F6E01D5B-765F-4B1B-A7BD-88E1B552A798}"/>
    <dgm:cxn modelId="{0530AF9D-A979-0340-A5F5-8547D8195B8F}" srcId="{7AA5A1F1-8B21-46E4-8291-37588BD209B0}" destId="{358D4C85-6379-6542-AC40-1B7BD4CF9431}" srcOrd="1" destOrd="0" parTransId="{FEF4B160-10F5-6649-8C2F-2F500577C5AC}" sibTransId="{27799BAA-3285-074F-B10A-3EB6515495E1}"/>
    <dgm:cxn modelId="{F16F05AE-1B48-6545-B53A-A812E0DA3CFA}" type="presOf" srcId="{358D4C85-6379-6542-AC40-1B7BD4CF9431}" destId="{CC327E64-5F4F-E64A-A28B-1814B1EE317F}" srcOrd="0" destOrd="0" presId="urn:microsoft.com/office/officeart/2018/2/layout/IconVerticalSolidList"/>
    <dgm:cxn modelId="{B6290BDB-BAE3-4800-9638-AE472B9EF07F}" type="presOf" srcId="{9CB6C4E2-D1B4-41DD-BE37-03DD8556635C}" destId="{1FD8BE53-6273-4F4C-A66A-36EC01095301}" srcOrd="0" destOrd="0" presId="urn:microsoft.com/office/officeart/2018/2/layout/IconVerticalSolidList"/>
    <dgm:cxn modelId="{78B9D3E9-6095-45F4-9334-D173FBAFE54F}" type="presOf" srcId="{7AA5A1F1-8B21-46E4-8291-37588BD209B0}" destId="{22A64AA6-9B04-42BB-B920-68B54BE196C5}" srcOrd="0" destOrd="0" presId="urn:microsoft.com/office/officeart/2018/2/layout/IconVerticalSolidList"/>
    <dgm:cxn modelId="{128AD844-6EF5-4F21-BB1F-9C09F362739A}" type="presParOf" srcId="{22A64AA6-9B04-42BB-B920-68B54BE196C5}" destId="{255CC710-324A-4D9C-8E0F-1C47A6A3A927}" srcOrd="0" destOrd="0" presId="urn:microsoft.com/office/officeart/2018/2/layout/IconVerticalSolidList"/>
    <dgm:cxn modelId="{95146275-42EA-430D-9258-062D2184C156}" type="presParOf" srcId="{255CC710-324A-4D9C-8E0F-1C47A6A3A927}" destId="{3338A599-CD00-4821-8B12-246159E32B1E}" srcOrd="0" destOrd="0" presId="urn:microsoft.com/office/officeart/2018/2/layout/IconVerticalSolidList"/>
    <dgm:cxn modelId="{0B6786DE-EAEE-4BE9-BCEE-AC28DA3F5F35}" type="presParOf" srcId="{255CC710-324A-4D9C-8E0F-1C47A6A3A927}" destId="{C884668F-110B-4175-B63E-30669D11DC39}" srcOrd="1" destOrd="0" presId="urn:microsoft.com/office/officeart/2018/2/layout/IconVerticalSolidList"/>
    <dgm:cxn modelId="{9126E6BA-1EB0-4FEE-A790-CF40E918A1B8}" type="presParOf" srcId="{255CC710-324A-4D9C-8E0F-1C47A6A3A927}" destId="{9A1844CA-655C-4FED-942F-1B47CE01A128}" srcOrd="2" destOrd="0" presId="urn:microsoft.com/office/officeart/2018/2/layout/IconVerticalSolidList"/>
    <dgm:cxn modelId="{91F02FFD-A461-4255-9765-D58EEC9D5DFA}" type="presParOf" srcId="{255CC710-324A-4D9C-8E0F-1C47A6A3A927}" destId="{7288AC68-3770-4DED-8E03-E7C2B6867147}" srcOrd="3" destOrd="0" presId="urn:microsoft.com/office/officeart/2018/2/layout/IconVerticalSolidList"/>
    <dgm:cxn modelId="{E08DDFAF-6B35-4991-95B5-4AC931AFF933}" type="presParOf" srcId="{22A64AA6-9B04-42BB-B920-68B54BE196C5}" destId="{259B50B8-7DC3-4246-AD9E-66F030E3F652}" srcOrd="1" destOrd="0" presId="urn:microsoft.com/office/officeart/2018/2/layout/IconVerticalSolidList"/>
    <dgm:cxn modelId="{8F07198C-A3CB-B043-8C90-81DA64FED46D}" type="presParOf" srcId="{22A64AA6-9B04-42BB-B920-68B54BE196C5}" destId="{B104B37B-487A-FC41-866F-D3EC6B46EB68}" srcOrd="2" destOrd="0" presId="urn:microsoft.com/office/officeart/2018/2/layout/IconVerticalSolidList"/>
    <dgm:cxn modelId="{9CFB76E6-F18A-0E4F-BBA7-CB30F4BBD168}" type="presParOf" srcId="{B104B37B-487A-FC41-866F-D3EC6B46EB68}" destId="{F4105D4C-B2B4-0745-AE52-9EFF1592EA16}" srcOrd="0" destOrd="0" presId="urn:microsoft.com/office/officeart/2018/2/layout/IconVerticalSolidList"/>
    <dgm:cxn modelId="{7AD4F8C8-EFF4-064B-95A9-67CC4DA0174C}" type="presParOf" srcId="{B104B37B-487A-FC41-866F-D3EC6B46EB68}" destId="{C73B6D8C-A65F-BC4B-975E-8571EEDBF4C2}" srcOrd="1" destOrd="0" presId="urn:microsoft.com/office/officeart/2018/2/layout/IconVerticalSolidList"/>
    <dgm:cxn modelId="{21D5D456-41AB-524A-8B41-F4F338878FE2}" type="presParOf" srcId="{B104B37B-487A-FC41-866F-D3EC6B46EB68}" destId="{5DEC9BF1-87B1-F842-8AF7-8815E4016CA3}" srcOrd="2" destOrd="0" presId="urn:microsoft.com/office/officeart/2018/2/layout/IconVerticalSolidList"/>
    <dgm:cxn modelId="{2FC97ADF-B8AD-7142-902E-8080DEBBB801}" type="presParOf" srcId="{B104B37B-487A-FC41-866F-D3EC6B46EB68}" destId="{CC327E64-5F4F-E64A-A28B-1814B1EE317F}" srcOrd="3" destOrd="0" presId="urn:microsoft.com/office/officeart/2018/2/layout/IconVerticalSolidList"/>
    <dgm:cxn modelId="{A06E8DCB-4127-EB4E-BA09-89A219DFABE4}" type="presParOf" srcId="{22A64AA6-9B04-42BB-B920-68B54BE196C5}" destId="{05F9CF33-7E55-274A-AA1D-23874B2DC6B2}" srcOrd="3" destOrd="0" presId="urn:microsoft.com/office/officeart/2018/2/layout/IconVerticalSolidList"/>
    <dgm:cxn modelId="{94112488-8B74-4B7E-8EEB-D6560DC5144C}" type="presParOf" srcId="{22A64AA6-9B04-42BB-B920-68B54BE196C5}" destId="{A7CF54A2-8841-41FD-BC52-6225A9911865}" srcOrd="4" destOrd="0" presId="urn:microsoft.com/office/officeart/2018/2/layout/IconVerticalSolidList"/>
    <dgm:cxn modelId="{9D61730D-80AE-415F-8D02-4BE183D42044}" type="presParOf" srcId="{A7CF54A2-8841-41FD-BC52-6225A9911865}" destId="{F307F4C6-459C-4693-8A8F-99DE601ADA69}" srcOrd="0" destOrd="0" presId="urn:microsoft.com/office/officeart/2018/2/layout/IconVerticalSolidList"/>
    <dgm:cxn modelId="{D902E0EA-FC93-49DB-86F8-CC69EB628DC6}" type="presParOf" srcId="{A7CF54A2-8841-41FD-BC52-6225A9911865}" destId="{E23E7617-6844-4359-8A95-D6AD9FE6D439}" srcOrd="1" destOrd="0" presId="urn:microsoft.com/office/officeart/2018/2/layout/IconVerticalSolidList"/>
    <dgm:cxn modelId="{AE268E4A-CB2D-4582-BD1C-DC65D980AE57}" type="presParOf" srcId="{A7CF54A2-8841-41FD-BC52-6225A9911865}" destId="{CD48DC26-FC60-464C-AC82-562D674CCDC2}" srcOrd="2" destOrd="0" presId="urn:microsoft.com/office/officeart/2018/2/layout/IconVerticalSolidList"/>
    <dgm:cxn modelId="{58E41FA6-1BCB-41D5-9B10-1778B26809D8}" type="presParOf" srcId="{A7CF54A2-8841-41FD-BC52-6225A9911865}" destId="{1FD8BE53-6273-4F4C-A66A-36EC0109530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A3E3AC-3560-4D2F-A6C5-DED464B34DE2}"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B29E0307-9725-41C6-870B-0C1B053C8894}">
      <dgm:prSet/>
      <dgm:spPr/>
      <dgm:t>
        <a:bodyPr/>
        <a:lstStyle/>
        <a:p>
          <a:r>
            <a:rPr lang="en-US" dirty="0"/>
            <a:t>Rachel@rachelbuckler.co.uk</a:t>
          </a:r>
        </a:p>
      </dgm:t>
    </dgm:pt>
    <dgm:pt modelId="{D2608C32-79CB-4B59-9DD3-C08F3572D03F}" type="parTrans" cxnId="{039FF2FD-8B34-40A7-A5FF-73D3F3888C7C}">
      <dgm:prSet/>
      <dgm:spPr/>
      <dgm:t>
        <a:bodyPr/>
        <a:lstStyle/>
        <a:p>
          <a:endParaRPr lang="en-US"/>
        </a:p>
      </dgm:t>
    </dgm:pt>
    <dgm:pt modelId="{D9660115-88FB-4329-B514-C5232CBFE455}" type="sibTrans" cxnId="{039FF2FD-8B34-40A7-A5FF-73D3F3888C7C}">
      <dgm:prSet/>
      <dgm:spPr/>
      <dgm:t>
        <a:bodyPr/>
        <a:lstStyle/>
        <a:p>
          <a:endParaRPr lang="en-US"/>
        </a:p>
      </dgm:t>
    </dgm:pt>
    <dgm:pt modelId="{958A5586-AAA6-45AD-9B89-BF513B547362}">
      <dgm:prSet/>
      <dgm:spPr/>
      <dgm:t>
        <a:bodyPr/>
        <a:lstStyle/>
        <a:p>
          <a:r>
            <a:rPr lang="en-GB" dirty="0" err="1"/>
            <a:t>amc@annmariechristian.com</a:t>
          </a:r>
          <a:endParaRPr lang="en-US" dirty="0"/>
        </a:p>
      </dgm:t>
    </dgm:pt>
    <dgm:pt modelId="{CA10AF69-C8AA-4EC8-8282-04D1DF13ED59}" type="parTrans" cxnId="{DF14B36D-0EF8-44A7-90C5-946582027180}">
      <dgm:prSet/>
      <dgm:spPr/>
      <dgm:t>
        <a:bodyPr/>
        <a:lstStyle/>
        <a:p>
          <a:endParaRPr lang="en-US"/>
        </a:p>
      </dgm:t>
    </dgm:pt>
    <dgm:pt modelId="{6E013E95-89B0-44C8-A1E4-08EE67DB8B9F}" type="sibTrans" cxnId="{DF14B36D-0EF8-44A7-90C5-946582027180}">
      <dgm:prSet/>
      <dgm:spPr/>
      <dgm:t>
        <a:bodyPr/>
        <a:lstStyle/>
        <a:p>
          <a:endParaRPr lang="en-US"/>
        </a:p>
      </dgm:t>
    </dgm:pt>
    <dgm:pt modelId="{5623EE6A-D2D6-4078-B1F1-601FC071D8C6}" type="pres">
      <dgm:prSet presAssocID="{40A3E3AC-3560-4D2F-A6C5-DED464B34DE2}" presName="root" presStyleCnt="0">
        <dgm:presLayoutVars>
          <dgm:dir/>
          <dgm:resizeHandles val="exact"/>
        </dgm:presLayoutVars>
      </dgm:prSet>
      <dgm:spPr/>
    </dgm:pt>
    <dgm:pt modelId="{457302A6-CD99-430F-ABC6-2D48F83D5B8E}" type="pres">
      <dgm:prSet presAssocID="{B29E0307-9725-41C6-870B-0C1B053C8894}" presName="compNode" presStyleCnt="0"/>
      <dgm:spPr/>
    </dgm:pt>
    <dgm:pt modelId="{72A5AE04-5E90-4A2E-8025-C73C3029435C}" type="pres">
      <dgm:prSet presAssocID="{B29E0307-9725-41C6-870B-0C1B053C8894}" presName="iconRect" presStyleLbl="node1" presStyleIdx="0" presStyleCnt="2" custScaleX="148774" custScaleY="12610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itor"/>
        </a:ext>
      </dgm:extLst>
    </dgm:pt>
    <dgm:pt modelId="{5CAA8404-9413-4921-8FD1-3DB7FFD9F231}" type="pres">
      <dgm:prSet presAssocID="{B29E0307-9725-41C6-870B-0C1B053C8894}" presName="spaceRect" presStyleCnt="0"/>
      <dgm:spPr/>
    </dgm:pt>
    <dgm:pt modelId="{4A337240-5419-4C87-90D4-F58EBA54C72E}" type="pres">
      <dgm:prSet presAssocID="{B29E0307-9725-41C6-870B-0C1B053C8894}" presName="textRect" presStyleLbl="revTx" presStyleIdx="0" presStyleCnt="2">
        <dgm:presLayoutVars>
          <dgm:chMax val="1"/>
          <dgm:chPref val="1"/>
        </dgm:presLayoutVars>
      </dgm:prSet>
      <dgm:spPr/>
    </dgm:pt>
    <dgm:pt modelId="{ACAAF4F1-7DA8-4947-9401-A33C2655F1AA}" type="pres">
      <dgm:prSet presAssocID="{D9660115-88FB-4329-B514-C5232CBFE455}" presName="sibTrans" presStyleCnt="0"/>
      <dgm:spPr/>
    </dgm:pt>
    <dgm:pt modelId="{4055BBE2-20ED-43E9-B3F6-5E7D67D414BA}" type="pres">
      <dgm:prSet presAssocID="{958A5586-AAA6-45AD-9B89-BF513B547362}" presName="compNode" presStyleCnt="0"/>
      <dgm:spPr/>
    </dgm:pt>
    <dgm:pt modelId="{C5DB0420-9311-42AB-B86A-A1874ED16944}" type="pres">
      <dgm:prSet presAssocID="{958A5586-AAA6-45AD-9B89-BF513B547362}" presName="iconRect" presStyleLbl="node1" presStyleIdx="1" presStyleCnt="2" custScaleX="144783" custScaleY="12430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aptop"/>
        </a:ext>
      </dgm:extLst>
    </dgm:pt>
    <dgm:pt modelId="{8369A4B5-63F3-4FD4-922A-B2B3ED9FB451}" type="pres">
      <dgm:prSet presAssocID="{958A5586-AAA6-45AD-9B89-BF513B547362}" presName="spaceRect" presStyleCnt="0"/>
      <dgm:spPr/>
    </dgm:pt>
    <dgm:pt modelId="{AA8EC79F-142A-4DEF-B6FB-070407018359}" type="pres">
      <dgm:prSet presAssocID="{958A5586-AAA6-45AD-9B89-BF513B547362}" presName="textRect" presStyleLbl="revTx" presStyleIdx="1" presStyleCnt="2">
        <dgm:presLayoutVars>
          <dgm:chMax val="1"/>
          <dgm:chPref val="1"/>
        </dgm:presLayoutVars>
      </dgm:prSet>
      <dgm:spPr/>
    </dgm:pt>
  </dgm:ptLst>
  <dgm:cxnLst>
    <dgm:cxn modelId="{C2E12939-8E25-4EC1-B8DD-597E148B7905}" type="presOf" srcId="{40A3E3AC-3560-4D2F-A6C5-DED464B34DE2}" destId="{5623EE6A-D2D6-4078-B1F1-601FC071D8C6}" srcOrd="0" destOrd="0" presId="urn:microsoft.com/office/officeart/2018/2/layout/IconLabelList"/>
    <dgm:cxn modelId="{DF14B36D-0EF8-44A7-90C5-946582027180}" srcId="{40A3E3AC-3560-4D2F-A6C5-DED464B34DE2}" destId="{958A5586-AAA6-45AD-9B89-BF513B547362}" srcOrd="1" destOrd="0" parTransId="{CA10AF69-C8AA-4EC8-8282-04D1DF13ED59}" sibTransId="{6E013E95-89B0-44C8-A1E4-08EE67DB8B9F}"/>
    <dgm:cxn modelId="{B766B5A3-9957-4BC2-9B28-65FE6B1ADEA3}" type="presOf" srcId="{B29E0307-9725-41C6-870B-0C1B053C8894}" destId="{4A337240-5419-4C87-90D4-F58EBA54C72E}" srcOrd="0" destOrd="0" presId="urn:microsoft.com/office/officeart/2018/2/layout/IconLabelList"/>
    <dgm:cxn modelId="{10CCD7C2-6629-4F37-A8B8-89CFC2A29D61}" type="presOf" srcId="{958A5586-AAA6-45AD-9B89-BF513B547362}" destId="{AA8EC79F-142A-4DEF-B6FB-070407018359}" srcOrd="0" destOrd="0" presId="urn:microsoft.com/office/officeart/2018/2/layout/IconLabelList"/>
    <dgm:cxn modelId="{039FF2FD-8B34-40A7-A5FF-73D3F3888C7C}" srcId="{40A3E3AC-3560-4D2F-A6C5-DED464B34DE2}" destId="{B29E0307-9725-41C6-870B-0C1B053C8894}" srcOrd="0" destOrd="0" parTransId="{D2608C32-79CB-4B59-9DD3-C08F3572D03F}" sibTransId="{D9660115-88FB-4329-B514-C5232CBFE455}"/>
    <dgm:cxn modelId="{F3AB4DF1-105D-47F3-B1C6-BEB6561BB541}" type="presParOf" srcId="{5623EE6A-D2D6-4078-B1F1-601FC071D8C6}" destId="{457302A6-CD99-430F-ABC6-2D48F83D5B8E}" srcOrd="0" destOrd="0" presId="urn:microsoft.com/office/officeart/2018/2/layout/IconLabelList"/>
    <dgm:cxn modelId="{249ACD38-0923-496C-BBB1-6535572E25FF}" type="presParOf" srcId="{457302A6-CD99-430F-ABC6-2D48F83D5B8E}" destId="{72A5AE04-5E90-4A2E-8025-C73C3029435C}" srcOrd="0" destOrd="0" presId="urn:microsoft.com/office/officeart/2018/2/layout/IconLabelList"/>
    <dgm:cxn modelId="{D5583F9F-A161-4099-A736-FCBC92083039}" type="presParOf" srcId="{457302A6-CD99-430F-ABC6-2D48F83D5B8E}" destId="{5CAA8404-9413-4921-8FD1-3DB7FFD9F231}" srcOrd="1" destOrd="0" presId="urn:microsoft.com/office/officeart/2018/2/layout/IconLabelList"/>
    <dgm:cxn modelId="{4AAAD06D-8781-4CB5-8A05-1AF6954AD2D2}" type="presParOf" srcId="{457302A6-CD99-430F-ABC6-2D48F83D5B8E}" destId="{4A337240-5419-4C87-90D4-F58EBA54C72E}" srcOrd="2" destOrd="0" presId="urn:microsoft.com/office/officeart/2018/2/layout/IconLabelList"/>
    <dgm:cxn modelId="{6605A946-55D8-4DF1-89F4-3C72EAD31145}" type="presParOf" srcId="{5623EE6A-D2D6-4078-B1F1-601FC071D8C6}" destId="{ACAAF4F1-7DA8-4947-9401-A33C2655F1AA}" srcOrd="1" destOrd="0" presId="urn:microsoft.com/office/officeart/2018/2/layout/IconLabelList"/>
    <dgm:cxn modelId="{583107B3-C424-40DE-A352-7CA7CC64F42D}" type="presParOf" srcId="{5623EE6A-D2D6-4078-B1F1-601FC071D8C6}" destId="{4055BBE2-20ED-43E9-B3F6-5E7D67D414BA}" srcOrd="2" destOrd="0" presId="urn:microsoft.com/office/officeart/2018/2/layout/IconLabelList"/>
    <dgm:cxn modelId="{B7546E74-A809-4312-A61A-E19F7F8AD6BA}" type="presParOf" srcId="{4055BBE2-20ED-43E9-B3F6-5E7D67D414BA}" destId="{C5DB0420-9311-42AB-B86A-A1874ED16944}" srcOrd="0" destOrd="0" presId="urn:microsoft.com/office/officeart/2018/2/layout/IconLabelList"/>
    <dgm:cxn modelId="{9180FA1C-35FB-4368-9996-C6758438046F}" type="presParOf" srcId="{4055BBE2-20ED-43E9-B3F6-5E7D67D414BA}" destId="{8369A4B5-63F3-4FD4-922A-B2B3ED9FB451}" srcOrd="1" destOrd="0" presId="urn:microsoft.com/office/officeart/2018/2/layout/IconLabelList"/>
    <dgm:cxn modelId="{4EF82617-906D-4A8E-8FB5-6ED09A74F435}" type="presParOf" srcId="{4055BBE2-20ED-43E9-B3F6-5E7D67D414BA}" destId="{AA8EC79F-142A-4DEF-B6FB-07040701835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8A599-CD00-4821-8B12-246159E32B1E}">
      <dsp:nvSpPr>
        <dsp:cNvPr id="0" name=""/>
        <dsp:cNvSpPr/>
      </dsp:nvSpPr>
      <dsp:spPr>
        <a:xfrm>
          <a:off x="-76745" y="13769"/>
          <a:ext cx="10596631" cy="110689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84668F-110B-4175-B63E-30669D11DC39}">
      <dsp:nvSpPr>
        <dsp:cNvPr id="0" name=""/>
        <dsp:cNvSpPr/>
      </dsp:nvSpPr>
      <dsp:spPr>
        <a:xfrm>
          <a:off x="258088" y="262819"/>
          <a:ext cx="613573" cy="6087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88AC68-3770-4DED-8E03-E7C2B6867147}">
      <dsp:nvSpPr>
        <dsp:cNvPr id="0" name=""/>
        <dsp:cNvSpPr/>
      </dsp:nvSpPr>
      <dsp:spPr>
        <a:xfrm>
          <a:off x="1028016" y="11876"/>
          <a:ext cx="9566434" cy="1291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248" tIns="136248" rIns="136248" bIns="136248" numCol="1" spcCol="1270" anchor="ctr" anchorCtr="0">
          <a:noAutofit/>
        </a:bodyPr>
        <a:lstStyle/>
        <a:p>
          <a:pPr marL="0" lvl="0" indent="0" algn="l" defTabSz="889000">
            <a:lnSpc>
              <a:spcPct val="100000"/>
            </a:lnSpc>
            <a:spcBef>
              <a:spcPct val="0"/>
            </a:spcBef>
            <a:spcAft>
              <a:spcPct val="35000"/>
            </a:spcAft>
            <a:buNone/>
          </a:pPr>
          <a:r>
            <a:rPr lang="en-GB" sz="2000" b="0" kern="1200" dirty="0">
              <a:latin typeface="Arial Rounded MT Bold" panose="020F0704030504030204" pitchFamily="34" charset="0"/>
            </a:rPr>
            <a:t>New EYFS wording Providers/Childminders who are employing assistants MUST obtain a reference before employment.  </a:t>
          </a:r>
          <a:endParaRPr lang="en-US" sz="2000" b="0" kern="1200" dirty="0">
            <a:latin typeface="Arial Rounded MT Bold" panose="020F0704030504030204" pitchFamily="34" charset="0"/>
          </a:endParaRPr>
        </a:p>
      </dsp:txBody>
      <dsp:txXfrm>
        <a:off x="1028016" y="11876"/>
        <a:ext cx="9566434" cy="1291164"/>
      </dsp:txXfrm>
    </dsp:sp>
    <dsp:sp modelId="{F4105D4C-B2B4-0745-AE52-9EFF1592EA16}">
      <dsp:nvSpPr>
        <dsp:cNvPr id="0" name=""/>
        <dsp:cNvSpPr/>
      </dsp:nvSpPr>
      <dsp:spPr>
        <a:xfrm>
          <a:off x="-76745" y="1625832"/>
          <a:ext cx="10596631" cy="110689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3B6D8C-A65F-BC4B-975E-8571EEDBF4C2}">
      <dsp:nvSpPr>
        <dsp:cNvPr id="0" name=""/>
        <dsp:cNvSpPr/>
      </dsp:nvSpPr>
      <dsp:spPr>
        <a:xfrm>
          <a:off x="258088" y="1874882"/>
          <a:ext cx="613573" cy="6087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327E64-5F4F-E64A-A28B-1814B1EE317F}">
      <dsp:nvSpPr>
        <dsp:cNvPr id="0" name=""/>
        <dsp:cNvSpPr/>
      </dsp:nvSpPr>
      <dsp:spPr>
        <a:xfrm>
          <a:off x="1206496" y="1625832"/>
          <a:ext cx="9209475" cy="1287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248" tIns="136248" rIns="136248" bIns="136248" numCol="1" spcCol="1270" anchor="ctr" anchorCtr="0">
          <a:noAutofit/>
        </a:bodyPr>
        <a:lstStyle/>
        <a:p>
          <a:pPr marL="0" lvl="0" indent="0" algn="l" defTabSz="889000">
            <a:lnSpc>
              <a:spcPct val="100000"/>
            </a:lnSpc>
            <a:spcBef>
              <a:spcPct val="0"/>
            </a:spcBef>
            <a:spcAft>
              <a:spcPct val="35000"/>
            </a:spcAft>
            <a:buNone/>
          </a:pPr>
          <a:r>
            <a:rPr lang="en-GB" sz="2000" b="0" kern="1200" dirty="0">
              <a:latin typeface="Arial Rounded MT Bold" panose="020F0704030504030204" pitchFamily="34" charset="0"/>
            </a:rPr>
            <a:t>Ensure that only suitable individuals are recruited. </a:t>
          </a:r>
        </a:p>
      </dsp:txBody>
      <dsp:txXfrm>
        <a:off x="1206496" y="1625832"/>
        <a:ext cx="9209475" cy="1287379"/>
      </dsp:txXfrm>
    </dsp:sp>
    <dsp:sp modelId="{F307F4C6-459C-4693-8A8F-99DE601ADA69}">
      <dsp:nvSpPr>
        <dsp:cNvPr id="0" name=""/>
        <dsp:cNvSpPr/>
      </dsp:nvSpPr>
      <dsp:spPr>
        <a:xfrm>
          <a:off x="-76745" y="3287923"/>
          <a:ext cx="10596631" cy="14584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3E7617-6844-4359-8A95-D6AD9FE6D439}">
      <dsp:nvSpPr>
        <dsp:cNvPr id="0" name=""/>
        <dsp:cNvSpPr/>
      </dsp:nvSpPr>
      <dsp:spPr>
        <a:xfrm>
          <a:off x="258088" y="3712770"/>
          <a:ext cx="613573" cy="6087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D8BE53-6273-4F4C-A66A-36EC01095301}">
      <dsp:nvSpPr>
        <dsp:cNvPr id="0" name=""/>
        <dsp:cNvSpPr/>
      </dsp:nvSpPr>
      <dsp:spPr>
        <a:xfrm>
          <a:off x="949091" y="3236003"/>
          <a:ext cx="9724285" cy="1746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648" tIns="136648" rIns="136648" bIns="136648" numCol="1" spcCol="1270" anchor="ctr" anchorCtr="0">
          <a:noAutofit/>
        </a:bodyPr>
        <a:lstStyle/>
        <a:p>
          <a:pPr marL="0" lvl="0" indent="0" algn="l" defTabSz="889000">
            <a:lnSpc>
              <a:spcPct val="100000"/>
            </a:lnSpc>
            <a:spcBef>
              <a:spcPct val="0"/>
            </a:spcBef>
            <a:spcAft>
              <a:spcPct val="35000"/>
            </a:spcAft>
            <a:buNone/>
          </a:pPr>
          <a:r>
            <a:rPr lang="en-GB" sz="2000" b="0" i="0" kern="1200" baseline="0" dirty="0">
              <a:latin typeface="Arial Rounded MT Bold" panose="020F0704030504030204" pitchFamily="34" charset="0"/>
            </a:rPr>
            <a:t>Providers must record information about staff qualifications and the identity checks, vetting processes and references that have been completed (including the criminal records check reference number, the date a check was obtained and details of who obtained it). </a:t>
          </a:r>
          <a:endParaRPr lang="en-US" sz="2000" b="0" kern="1200" dirty="0">
            <a:latin typeface="Arial Rounded MT Bold" panose="020F0704030504030204" pitchFamily="34" charset="0"/>
          </a:endParaRPr>
        </a:p>
      </dsp:txBody>
      <dsp:txXfrm>
        <a:off x="949091" y="3236003"/>
        <a:ext cx="9724285" cy="17465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5AE04-5E90-4A2E-8025-C73C3029435C}">
      <dsp:nvSpPr>
        <dsp:cNvPr id="0" name=""/>
        <dsp:cNvSpPr/>
      </dsp:nvSpPr>
      <dsp:spPr>
        <a:xfrm>
          <a:off x="1273716" y="235792"/>
          <a:ext cx="2892166" cy="2451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337240-5419-4C87-90D4-F58EBA54C72E}">
      <dsp:nvSpPr>
        <dsp:cNvPr id="0" name=""/>
        <dsp:cNvSpPr/>
      </dsp:nvSpPr>
      <dsp:spPr>
        <a:xfrm>
          <a:off x="559800" y="2903949"/>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dirty="0"/>
            <a:t>Rachel@rachelbuckler.co.uk</a:t>
          </a:r>
        </a:p>
      </dsp:txBody>
      <dsp:txXfrm>
        <a:off x="559800" y="2903949"/>
        <a:ext cx="4320000" cy="720000"/>
      </dsp:txXfrm>
    </dsp:sp>
    <dsp:sp modelId="{C5DB0420-9311-42AB-B86A-A1874ED16944}">
      <dsp:nvSpPr>
        <dsp:cNvPr id="0" name=""/>
        <dsp:cNvSpPr/>
      </dsp:nvSpPr>
      <dsp:spPr>
        <a:xfrm>
          <a:off x="6388509" y="244540"/>
          <a:ext cx="2814581" cy="24165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8EC79F-142A-4DEF-B6FB-070407018359}">
      <dsp:nvSpPr>
        <dsp:cNvPr id="0" name=""/>
        <dsp:cNvSpPr/>
      </dsp:nvSpPr>
      <dsp:spPr>
        <a:xfrm>
          <a:off x="5635800" y="2895201"/>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dirty="0" err="1"/>
            <a:t>amc@annmariechristian.com</a:t>
          </a:r>
          <a:endParaRPr lang="en-US" sz="2500" kern="1200" dirty="0"/>
        </a:p>
      </dsp:txBody>
      <dsp:txXfrm>
        <a:off x="5635800" y="2895201"/>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DCE667-0E8B-4020-B798-9F540ACF8A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98FE84B-4CF5-479A-98FA-101E6C9224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249E17-B59A-4F61-B8D2-5B4F41E1978D}" type="datetime1">
              <a:rPr lang="en-GB" smtClean="0"/>
              <a:t>18/08/2025</a:t>
            </a:fld>
            <a:endParaRPr lang="en-GB" dirty="0"/>
          </a:p>
        </p:txBody>
      </p:sp>
      <p:sp>
        <p:nvSpPr>
          <p:cNvPr id="4" name="Footer Placeholder 3">
            <a:extLst>
              <a:ext uri="{FF2B5EF4-FFF2-40B4-BE49-F238E27FC236}">
                <a16:creationId xmlns:a16="http://schemas.microsoft.com/office/drawing/2014/main" id="{E9871FFA-2EDD-435F-95BB-D4913CE523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9F549EF-DEA6-491C-B092-AD1829A0E2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3C7C88-02FC-450C-BC0C-36A3D372F9C7}" type="slidenum">
              <a:rPr lang="en-GB" smtClean="0"/>
              <a:t>‹#›</a:t>
            </a:fld>
            <a:endParaRPr lang="en-GB"/>
          </a:p>
        </p:txBody>
      </p:sp>
    </p:spTree>
    <p:extLst>
      <p:ext uri="{BB962C8B-B14F-4D97-AF65-F5344CB8AC3E}">
        <p14:creationId xmlns:p14="http://schemas.microsoft.com/office/powerpoint/2010/main" val="52466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E95BD-28DC-4C06-ABE7-D1DD6658916C}" type="datetime1">
              <a:rPr lang="en-GB" smtClean="0"/>
              <a:pPr/>
              <a:t>18/08/2025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40C6A29-4676-420C-BBE3-ACC2B80F64D4}" type="slidenum">
              <a:rPr lang="en-GB" noProof="0" smtClean="0"/>
              <a:t>‹#›</a:t>
            </a:fld>
            <a:endParaRPr lang="en-GB" noProof="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3</a:t>
            </a:fld>
            <a:endParaRPr lang="en-GB"/>
          </a:p>
        </p:txBody>
      </p:sp>
    </p:spTree>
    <p:extLst>
      <p:ext uri="{BB962C8B-B14F-4D97-AF65-F5344CB8AC3E}">
        <p14:creationId xmlns:p14="http://schemas.microsoft.com/office/powerpoint/2010/main" val="352777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30</a:t>
            </a:fld>
            <a:endParaRPr lang="en-US" dirty="0"/>
          </a:p>
        </p:txBody>
      </p:sp>
    </p:spTree>
    <p:extLst>
      <p:ext uri="{BB962C8B-B14F-4D97-AF65-F5344CB8AC3E}">
        <p14:creationId xmlns:p14="http://schemas.microsoft.com/office/powerpoint/2010/main" val="167016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rtlCol="0" anchor="b"/>
          <a:lstStyle>
            <a:lvl1pPr algn="r">
              <a:defRPr sz="6000">
                <a:solidFill>
                  <a:schemeClr val="bg1"/>
                </a:solidFill>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rtlCol="0"/>
          <a:lstStyle>
            <a:lvl1pPr algn="ctr">
              <a:defRPr>
                <a:solidFill>
                  <a:schemeClr val="bg1"/>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rtlCol="0" anchor="ctr"/>
          <a:lstStyle>
            <a:lvl1pPr marL="0" indent="0">
              <a:buNone/>
              <a:defRPr/>
            </a:lvl1pPr>
            <a:lvl2pPr marL="228600">
              <a:defRPr/>
            </a:lvl2pPr>
            <a:lvl3pPr marL="457200">
              <a:defRPr/>
            </a:lvl3pPr>
            <a:lvl4pPr>
              <a:buNone/>
              <a:defRPr/>
            </a:lvl4pPr>
          </a:lstStyle>
          <a:p>
            <a:pPr lvl="0" rtl="0"/>
            <a:r>
              <a:rPr lang="en-US" noProof="0"/>
              <a:t>Click to edit Master text styles</a:t>
            </a:r>
          </a:p>
          <a:p>
            <a:pPr lvl="1" rtl="0"/>
            <a:r>
              <a:rPr lang="en-US" noProof="0"/>
              <a:t>Second level</a:t>
            </a:r>
          </a:p>
          <a:p>
            <a:pPr lvl="2" rtl="0"/>
            <a:r>
              <a:rPr lang="en-US" noProof="0"/>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rtlCol="0">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rtlCol="0" anchor="b"/>
          <a:lstStyle>
            <a:lvl1pPr algn="ctr">
              <a:defRPr sz="6000">
                <a:solidFill>
                  <a:schemeClr val="bg1"/>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rtlCol="0"/>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rtlCol="0"/>
          <a:lstStyle>
            <a:lvl1pPr>
              <a:buNone/>
              <a:defRPr>
                <a:solidFill>
                  <a:schemeClr val="bg1"/>
                </a:solidFill>
              </a:defRPr>
            </a:lvl1pPr>
          </a:lstStyle>
          <a:p>
            <a:pPr rtl="0"/>
            <a:r>
              <a:rPr lang="en-US" noProof="0"/>
              <a:t>Click icon to add picture</a:t>
            </a:r>
            <a:endParaRPr lang="en-GB" noProof="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rtlCol="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rtlCol="0"/>
          <a:lstStyle>
            <a:lvl1pPr>
              <a:defRPr>
                <a:solidFill>
                  <a:schemeClr val="bg1"/>
                </a:solidFill>
                <a:latin typeface="+mn-lt"/>
              </a:defRPr>
            </a:lvl1pPr>
          </a:lstStyle>
          <a:p>
            <a:pPr rtl="0">
              <a:defRPr/>
            </a:pPr>
            <a:r>
              <a:rPr lang="en-GB" noProof="0"/>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rtlCol="0"/>
          <a:lstStyle>
            <a:lvl1pPr>
              <a:defRPr>
                <a:solidFill>
                  <a:schemeClr val="bg1"/>
                </a:solidFill>
                <a:latin typeface="+mn-lt"/>
              </a:defRPr>
            </a:lvl1pPr>
          </a:lstStyle>
          <a:p>
            <a:pPr rtl="0">
              <a:defRPr/>
            </a:pPr>
            <a:r>
              <a:rPr lang="en-GB" noProof="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rtlCol="0"/>
          <a:lstStyle>
            <a:lvl1pPr>
              <a:defRPr>
                <a:solidFill>
                  <a:schemeClr val="bg1"/>
                </a:solidFill>
                <a:latin typeface="+mn-lt"/>
              </a:defRPr>
            </a:lvl1pPr>
          </a:lstStyle>
          <a:p>
            <a:pPr rtl="0">
              <a:defRPr/>
            </a:pPr>
            <a:fld id="{D76B855D-E9CC-4FF8-AD85-6CDC7B89A0DE}" type="slidenum">
              <a:rPr lang="en-GB" noProof="0" smtClean="0"/>
              <a:pPr>
                <a:defRPr/>
              </a:pPr>
              <a:t>‹#›</a:t>
            </a:fld>
            <a:endParaRPr lang="en-GB" noProof="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rtlCol="0"/>
          <a:lstStyle>
            <a:lvl1pPr algn="ctr">
              <a:defRPr>
                <a:solidFill>
                  <a:schemeClr val="bg1"/>
                </a:solidFill>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rtlCol="0"/>
          <a:lstStyle>
            <a:lvl1pPr algn="l">
              <a:defRPr>
                <a:latin typeface="+mn-lt"/>
              </a:defRPr>
            </a:lvl1pPr>
          </a:lstStyle>
          <a:p>
            <a:pPr algn="l"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rtlCol="0"/>
          <a:lstStyle>
            <a:lvl1pPr marL="0" indent="0">
              <a:buNone/>
              <a:defRPr sz="2400"/>
            </a:lvl1pPr>
            <a:lvl2pPr marL="228600">
              <a:defRPr sz="1800"/>
            </a:lvl2pPr>
            <a:lvl3pPr marL="457200">
              <a:defRPr sz="1800"/>
            </a:lvl3pPr>
          </a:lstStyle>
          <a:p>
            <a:pPr lvl="0" rtl="0"/>
            <a:r>
              <a:rPr lang="en-US" noProof="0"/>
              <a:t>Click to edit Master text styles</a:t>
            </a:r>
          </a:p>
          <a:p>
            <a:pPr lvl="1" rtl="0"/>
            <a:r>
              <a:rPr lang="en-US" noProof="0"/>
              <a:t>Second level</a:t>
            </a:r>
          </a:p>
          <a:p>
            <a:pPr lvl="2" rtl="0"/>
            <a:r>
              <a:rPr lang="en-US" noProof="0"/>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BCC12BB0-36C1-0D46-BA34-7D3ED2F09AA5}"/>
              </a:ext>
            </a:extLst>
          </p:cNvPr>
          <p:cNvPicPr>
            <a:picLocks noChangeAspect="1"/>
          </p:cNvPicPr>
          <p:nvPr/>
        </p:nvPicPr>
        <p:blipFill>
          <a:blip r:embed="rId2">
            <a:extLst>
              <a:ext uri="{28A0092B-C50C-407E-A947-70E740481C1C}">
                <a14:useLocalDpi xmlns:a14="http://schemas.microsoft.com/office/drawing/2010/main" val="0"/>
              </a:ext>
            </a:extLst>
          </a:blip>
          <a:srcRect l="4633" r="8412" b="-4"/>
          <a:stretch>
            <a:fillRect/>
          </a:stretch>
        </p:blipFill>
        <p:spPr>
          <a:xfrm>
            <a:off x="1670256" y="2886076"/>
            <a:ext cx="1967695" cy="2262985"/>
          </a:xfrm>
          <a:custGeom>
            <a:avLst/>
            <a:gdLst/>
            <a:ahLst/>
            <a:cxnLst/>
            <a:rect l="l" t="t" r="r" b="b"/>
            <a:pathLst>
              <a:path w="3985831" h="5882679">
                <a:moveTo>
                  <a:pt x="3782628" y="163"/>
                </a:moveTo>
                <a:cubicBezTo>
                  <a:pt x="3880714" y="-1251"/>
                  <a:pt x="3960828" y="5962"/>
                  <a:pt x="3969055" y="44805"/>
                </a:cubicBezTo>
                <a:cubicBezTo>
                  <a:pt x="4006633" y="164572"/>
                  <a:pt x="3970383" y="3892848"/>
                  <a:pt x="3963096" y="5798922"/>
                </a:cubicBezTo>
                <a:cubicBezTo>
                  <a:pt x="3961123" y="5826841"/>
                  <a:pt x="3936369" y="5850879"/>
                  <a:pt x="3922673" y="5882679"/>
                </a:cubicBezTo>
                <a:lnTo>
                  <a:pt x="695914" y="5873013"/>
                </a:lnTo>
                <a:cubicBezTo>
                  <a:pt x="436467" y="5845410"/>
                  <a:pt x="203440" y="5888812"/>
                  <a:pt x="25533" y="5861208"/>
                </a:cubicBezTo>
                <a:cubicBezTo>
                  <a:pt x="-28827" y="3993431"/>
                  <a:pt x="13179" y="1315195"/>
                  <a:pt x="62598" y="137484"/>
                </a:cubicBezTo>
                <a:cubicBezTo>
                  <a:pt x="66847" y="-7203"/>
                  <a:pt x="63325" y="40140"/>
                  <a:pt x="148572" y="21738"/>
                </a:cubicBezTo>
                <a:cubicBezTo>
                  <a:pt x="178877" y="19481"/>
                  <a:pt x="225021" y="18635"/>
                  <a:pt x="279424" y="18847"/>
                </a:cubicBezTo>
                <a:cubicBezTo>
                  <a:pt x="370095" y="19198"/>
                  <a:pt x="483707" y="22488"/>
                  <a:pt x="585163" y="27074"/>
                </a:cubicBezTo>
                <a:lnTo>
                  <a:pt x="3488372" y="7280"/>
                </a:lnTo>
                <a:cubicBezTo>
                  <a:pt x="3568486" y="11617"/>
                  <a:pt x="3684543" y="1577"/>
                  <a:pt x="3782628" y="163"/>
                </a:cubicBezTo>
                <a:close/>
              </a:path>
            </a:pathLst>
          </a:custGeom>
        </p:spPr>
      </p:pic>
      <p:sp>
        <p:nvSpPr>
          <p:cNvPr id="2" name="Title 1">
            <a:extLst>
              <a:ext uri="{FF2B5EF4-FFF2-40B4-BE49-F238E27FC236}">
                <a16:creationId xmlns:a16="http://schemas.microsoft.com/office/drawing/2014/main" id="{82580E35-6A39-8B20-6EB8-09BE27EE4A80}"/>
              </a:ext>
            </a:extLst>
          </p:cNvPr>
          <p:cNvSpPr>
            <a:spLocks noGrp="1"/>
          </p:cNvSpPr>
          <p:nvPr>
            <p:ph type="ctrTitle"/>
          </p:nvPr>
        </p:nvSpPr>
        <p:spPr>
          <a:xfrm>
            <a:off x="5735506" y="3427966"/>
            <a:ext cx="5801033" cy="941439"/>
          </a:xfrm>
        </p:spPr>
        <p:txBody>
          <a:bodyPr anchor="ctr">
            <a:normAutofit fontScale="90000"/>
          </a:bodyPr>
          <a:lstStyle/>
          <a:p>
            <a:pPr algn="ctr"/>
            <a:r>
              <a:rPr lang="en-GB" sz="4400" dirty="0">
                <a:solidFill>
                  <a:schemeClr val="tx1"/>
                </a:solidFill>
                <a:latin typeface="Arial Rounded MT Bold" panose="020F0704030504030204" pitchFamily="34" charset="0"/>
              </a:rPr>
              <a:t>2025 EYFS safeguarding changes. What all settings need to know. </a:t>
            </a:r>
            <a:br>
              <a:rPr lang="en-GB" dirty="0"/>
            </a:br>
            <a:br>
              <a:rPr lang="en-GB" sz="3400" dirty="0">
                <a:solidFill>
                  <a:schemeClr val="tx1"/>
                </a:solidFill>
              </a:rPr>
            </a:br>
            <a:endParaRPr lang="en-GB" sz="3400" dirty="0">
              <a:solidFill>
                <a:schemeClr val="tx1"/>
              </a:solidFill>
            </a:endParaRPr>
          </a:p>
        </p:txBody>
      </p:sp>
      <p:sp>
        <p:nvSpPr>
          <p:cNvPr id="3" name="Subtitle 2">
            <a:extLst>
              <a:ext uri="{FF2B5EF4-FFF2-40B4-BE49-F238E27FC236}">
                <a16:creationId xmlns:a16="http://schemas.microsoft.com/office/drawing/2014/main" id="{B1EACA89-15C5-35CE-6119-C37BC9AC1008}"/>
              </a:ext>
            </a:extLst>
          </p:cNvPr>
          <p:cNvSpPr>
            <a:spLocks noGrp="1"/>
          </p:cNvSpPr>
          <p:nvPr>
            <p:ph type="subTitle" idx="1"/>
          </p:nvPr>
        </p:nvSpPr>
        <p:spPr>
          <a:xfrm>
            <a:off x="5801031" y="4680156"/>
            <a:ext cx="5923133" cy="1566202"/>
          </a:xfrm>
        </p:spPr>
        <p:txBody>
          <a:bodyPr anchor="ctr">
            <a:normAutofit/>
          </a:bodyPr>
          <a:lstStyle/>
          <a:p>
            <a:pPr algn="l"/>
            <a:r>
              <a:rPr lang="en-GB" sz="3600" dirty="0">
                <a:latin typeface="Arial Rounded MT Bold" panose="020F0704030504030204" pitchFamily="34" charset="0"/>
              </a:rPr>
              <a:t>Rachel Buckler and</a:t>
            </a:r>
          </a:p>
          <a:p>
            <a:pPr algn="l"/>
            <a:r>
              <a:rPr lang="en-GB" sz="3600" dirty="0">
                <a:latin typeface="Arial Rounded MT Bold" panose="020F0704030504030204" pitchFamily="34" charset="0"/>
              </a:rPr>
              <a:t>Ann Marie Christian</a:t>
            </a:r>
          </a:p>
        </p:txBody>
      </p:sp>
      <p:sp>
        <p:nvSpPr>
          <p:cNvPr id="4" name="AutoShape 2" descr="Image preview">
            <a:extLst>
              <a:ext uri="{FF2B5EF4-FFF2-40B4-BE49-F238E27FC236}">
                <a16:creationId xmlns:a16="http://schemas.microsoft.com/office/drawing/2014/main" id="{EAEB7C4F-6CBB-4B2D-3CDC-0E4E1AEA771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descr="A purple and white logo&#10;&#10;AI-generated content may be incorrect.">
            <a:extLst>
              <a:ext uri="{FF2B5EF4-FFF2-40B4-BE49-F238E27FC236}">
                <a16:creationId xmlns:a16="http://schemas.microsoft.com/office/drawing/2014/main" id="{410E8AE9-2275-3E44-DF8F-ECD996558A20}"/>
              </a:ext>
            </a:extLst>
          </p:cNvPr>
          <p:cNvPicPr>
            <a:picLocks noChangeAspect="1"/>
          </p:cNvPicPr>
          <p:nvPr/>
        </p:nvPicPr>
        <p:blipFill>
          <a:blip r:embed="rId3"/>
          <a:stretch>
            <a:fillRect/>
          </a:stretch>
        </p:blipFill>
        <p:spPr>
          <a:xfrm>
            <a:off x="1588284" y="489943"/>
            <a:ext cx="2384599" cy="2396133"/>
          </a:xfrm>
          <a:prstGeom prst="rect">
            <a:avLst/>
          </a:prstGeom>
        </p:spPr>
      </p:pic>
      <p:pic>
        <p:nvPicPr>
          <p:cNvPr id="10" name="Picture 9" descr="A close up of a logo&#10;&#10;AI-generated content may be incorrect.">
            <a:extLst>
              <a:ext uri="{FF2B5EF4-FFF2-40B4-BE49-F238E27FC236}">
                <a16:creationId xmlns:a16="http://schemas.microsoft.com/office/drawing/2014/main" id="{FA57C24E-0D41-DF9B-4FE2-555520830D9F}"/>
              </a:ext>
            </a:extLst>
          </p:cNvPr>
          <p:cNvPicPr>
            <a:picLocks noChangeAspect="1"/>
          </p:cNvPicPr>
          <p:nvPr/>
        </p:nvPicPr>
        <p:blipFill>
          <a:blip r:embed="rId4"/>
          <a:stretch>
            <a:fillRect/>
          </a:stretch>
        </p:blipFill>
        <p:spPr>
          <a:xfrm>
            <a:off x="867651" y="5282210"/>
            <a:ext cx="3013685" cy="910066"/>
          </a:xfrm>
          <a:prstGeom prst="rect">
            <a:avLst/>
          </a:prstGeom>
        </p:spPr>
      </p:pic>
    </p:spTree>
    <p:extLst>
      <p:ext uri="{BB962C8B-B14F-4D97-AF65-F5344CB8AC3E}">
        <p14:creationId xmlns:p14="http://schemas.microsoft.com/office/powerpoint/2010/main" val="3966361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79F31-77CE-5D07-5879-58970EF9A337}"/>
              </a:ext>
            </a:extLst>
          </p:cNvPr>
          <p:cNvSpPr>
            <a:spLocks noGrp="1"/>
          </p:cNvSpPr>
          <p:nvPr>
            <p:ph type="title"/>
          </p:nvPr>
        </p:nvSpPr>
        <p:spPr>
          <a:xfrm>
            <a:off x="799220" y="484450"/>
            <a:ext cx="4133604" cy="2124880"/>
          </a:xfrm>
        </p:spPr>
        <p:txBody>
          <a:bodyPr>
            <a:normAutofit/>
          </a:bodyPr>
          <a:lstStyle/>
          <a:p>
            <a:r>
              <a:rPr lang="en-GB" dirty="0">
                <a:latin typeface="Arial Rounded MT Bold" panose="020F0704030504030204" pitchFamily="34" charset="0"/>
              </a:rPr>
              <a:t>Direction of travel.</a:t>
            </a:r>
          </a:p>
        </p:txBody>
      </p:sp>
      <p:pic>
        <p:nvPicPr>
          <p:cNvPr id="4" name="Content Placeholder 4">
            <a:extLst>
              <a:ext uri="{FF2B5EF4-FFF2-40B4-BE49-F238E27FC236}">
                <a16:creationId xmlns:a16="http://schemas.microsoft.com/office/drawing/2014/main" id="{E5E7AA6F-2EC1-143C-6F89-C8ACA7851965}"/>
              </a:ext>
            </a:extLst>
          </p:cNvPr>
          <p:cNvPicPr>
            <a:picLocks noChangeAspect="1"/>
          </p:cNvPicPr>
          <p:nvPr/>
        </p:nvPicPr>
        <p:blipFill rotWithShape="1">
          <a:blip r:embed="rId2"/>
          <a:srcRect l="9648" r="9647"/>
          <a:stretch/>
        </p:blipFill>
        <p:spPr>
          <a:xfrm>
            <a:off x="5623249" y="484454"/>
            <a:ext cx="5993465" cy="5736874"/>
          </a:xfrm>
          <a:custGeom>
            <a:avLst/>
            <a:gdLst/>
            <a:ahLst/>
            <a:cxnLst/>
            <a:rect l="l" t="t" r="r" b="b"/>
            <a:pathLst>
              <a:path w="7040677" h="6180550">
                <a:moveTo>
                  <a:pt x="493688" y="34"/>
                </a:moveTo>
                <a:cubicBezTo>
                  <a:pt x="653887" y="409"/>
                  <a:pt x="854619" y="3920"/>
                  <a:pt x="1033873" y="8815"/>
                </a:cubicBezTo>
                <a:lnTo>
                  <a:pt x="6135204" y="38273"/>
                </a:lnTo>
                <a:lnTo>
                  <a:pt x="7040677" y="66047"/>
                </a:lnTo>
                <a:lnTo>
                  <a:pt x="7040677" y="6149315"/>
                </a:lnTo>
                <a:lnTo>
                  <a:pt x="6895903" y="6148904"/>
                </a:lnTo>
                <a:cubicBezTo>
                  <a:pt x="5164050" y="6146027"/>
                  <a:pt x="2763280" y="6180550"/>
                  <a:pt x="1145259" y="6180550"/>
                </a:cubicBezTo>
                <a:cubicBezTo>
                  <a:pt x="686865" y="6151091"/>
                  <a:pt x="359440" y="6180551"/>
                  <a:pt x="45113" y="6151091"/>
                </a:cubicBezTo>
                <a:cubicBezTo>
                  <a:pt x="-50932" y="4157674"/>
                  <a:pt x="23284" y="1383584"/>
                  <a:pt x="110598" y="126652"/>
                </a:cubicBezTo>
                <a:cubicBezTo>
                  <a:pt x="118105" y="-27768"/>
                  <a:pt x="111883" y="22759"/>
                  <a:pt x="262498" y="3120"/>
                </a:cubicBezTo>
                <a:cubicBezTo>
                  <a:pt x="316041" y="711"/>
                  <a:pt x="397569" y="-192"/>
                  <a:pt x="493688" y="34"/>
                </a:cubicBezTo>
                <a:close/>
              </a:path>
            </a:pathLst>
          </a:custGeom>
          <a:ln>
            <a:noFill/>
          </a:ln>
        </p:spPr>
      </p:pic>
      <p:sp>
        <p:nvSpPr>
          <p:cNvPr id="3" name="Content Placeholder 2">
            <a:extLst>
              <a:ext uri="{FF2B5EF4-FFF2-40B4-BE49-F238E27FC236}">
                <a16:creationId xmlns:a16="http://schemas.microsoft.com/office/drawing/2014/main" id="{A454030E-C97F-7C36-99E0-787463B58CF6}"/>
              </a:ext>
            </a:extLst>
          </p:cNvPr>
          <p:cNvSpPr>
            <a:spLocks noGrp="1"/>
          </p:cNvSpPr>
          <p:nvPr>
            <p:ph idx="1"/>
          </p:nvPr>
        </p:nvSpPr>
        <p:spPr>
          <a:xfrm>
            <a:off x="363795" y="2939846"/>
            <a:ext cx="4569030" cy="2674374"/>
          </a:xfrm>
        </p:spPr>
        <p:txBody>
          <a:bodyPr anchor="ctr">
            <a:normAutofit fontScale="25000" lnSpcReduction="20000"/>
          </a:bodyPr>
          <a:lstStyle/>
          <a:p>
            <a:pPr marL="457200" indent="-457200">
              <a:buFont typeface="Wingdings" panose="05000000000000000000" pitchFamily="2" charset="2"/>
              <a:buChar char="Ø"/>
            </a:pPr>
            <a:endParaRPr lang="en-GB" sz="4000" dirty="0">
              <a:latin typeface="Arial Rounded MT Bold" panose="020F0704030504030204" pitchFamily="34" charset="0"/>
            </a:endParaRPr>
          </a:p>
          <a:p>
            <a:pPr>
              <a:buFont typeface="Wingdings" panose="05000000000000000000" pitchFamily="2" charset="2"/>
              <a:buChar char="§"/>
            </a:pPr>
            <a:r>
              <a:rPr lang="en-GB" sz="9600" dirty="0">
                <a:latin typeface="Arial Rounded MT Bold" panose="020F0704030504030204" pitchFamily="34" charset="0"/>
              </a:rPr>
              <a:t>Recognition of poor or unsafe practice in the early years.</a:t>
            </a:r>
          </a:p>
          <a:p>
            <a:pPr>
              <a:buFont typeface="Wingdings" panose="05000000000000000000" pitchFamily="2" charset="2"/>
              <a:buChar char="§"/>
            </a:pPr>
            <a:r>
              <a:rPr lang="en-GB" sz="9600" dirty="0">
                <a:latin typeface="Arial Rounded MT Bold" panose="020F0704030504030204" pitchFamily="34" charset="0"/>
              </a:rPr>
              <a:t>DfE consultation summer 2024.</a:t>
            </a:r>
          </a:p>
          <a:p>
            <a:pPr>
              <a:buFont typeface="Wingdings" panose="05000000000000000000" pitchFamily="2" charset="2"/>
              <a:buChar char="§"/>
            </a:pPr>
            <a:r>
              <a:rPr lang="en-GB" sz="9600" dirty="0">
                <a:latin typeface="Arial Rounded MT Bold" panose="020F0704030504030204" pitchFamily="34" charset="0"/>
              </a:rPr>
              <a:t>Revised EYFS September 2025.</a:t>
            </a:r>
          </a:p>
          <a:p>
            <a:pPr marL="457200" indent="-457200">
              <a:buFont typeface="Wingdings" panose="05000000000000000000" pitchFamily="2" charset="2"/>
              <a:buChar char="Ø"/>
            </a:pPr>
            <a:endParaRPr lang="en-GB" dirty="0"/>
          </a:p>
          <a:p>
            <a:endParaRPr lang="en-GB" dirty="0"/>
          </a:p>
          <a:p>
            <a:endParaRPr lang="en-GB" dirty="0"/>
          </a:p>
        </p:txBody>
      </p:sp>
    </p:spTree>
    <p:extLst>
      <p:ext uri="{BB962C8B-B14F-4D97-AF65-F5344CB8AC3E}">
        <p14:creationId xmlns:p14="http://schemas.microsoft.com/office/powerpoint/2010/main" val="238881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rtlCol="0">
            <a:normAutofit/>
          </a:bodyPr>
          <a:lstStyle/>
          <a:p>
            <a:r>
              <a:rPr lang="en-GB" sz="4000" dirty="0">
                <a:latin typeface="Arial Rounded MT Bold" panose="020F0704030504030204" pitchFamily="34" charset="0"/>
              </a:rPr>
              <a:t>Key areas of change</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348748" y="1563328"/>
            <a:ext cx="5550900" cy="3904783"/>
          </a:xfrm>
        </p:spPr>
        <p:txBody>
          <a:bodyPr rtlCol="0">
            <a:normAutofit/>
          </a:bodyPr>
          <a:lstStyle/>
          <a:p>
            <a:pPr marL="342900" indent="-342900">
              <a:buFont typeface="Arial" panose="020B0604020202020204" pitchFamily="34" charset="0"/>
              <a:buChar char="•"/>
            </a:pPr>
            <a:r>
              <a:rPr lang="en-GB" sz="2400" dirty="0">
                <a:latin typeface="Arial Rounded MT Bold" panose="020F0704030504030204" pitchFamily="34" charset="0"/>
              </a:rPr>
              <a:t>Safeguarding training criteria</a:t>
            </a:r>
          </a:p>
          <a:p>
            <a:pPr marL="342900" indent="-342900">
              <a:buFont typeface="Arial" panose="020B0604020202020204" pitchFamily="34" charset="0"/>
              <a:buChar char="•"/>
            </a:pPr>
            <a:r>
              <a:rPr lang="en-GB" sz="2400" dirty="0">
                <a:latin typeface="Arial Rounded MT Bold" panose="020F0704030504030204" pitchFamily="34" charset="0"/>
              </a:rPr>
              <a:t>Child Absences</a:t>
            </a:r>
          </a:p>
          <a:p>
            <a:pPr marL="342900" indent="-342900">
              <a:buFont typeface="Arial" panose="020B0604020202020204" pitchFamily="34" charset="0"/>
              <a:buChar char="•"/>
            </a:pPr>
            <a:r>
              <a:rPr lang="en-GB" sz="2400" dirty="0">
                <a:latin typeface="Arial Rounded MT Bold" panose="020F0704030504030204" pitchFamily="34" charset="0"/>
              </a:rPr>
              <a:t>Safer Eating practices</a:t>
            </a:r>
          </a:p>
          <a:p>
            <a:pPr marL="342900" indent="-342900">
              <a:buFont typeface="Arial" panose="020B0604020202020204" pitchFamily="34" charset="0"/>
              <a:buChar char="•"/>
            </a:pPr>
            <a:r>
              <a:rPr lang="en-GB" sz="2400" dirty="0">
                <a:latin typeface="Arial Rounded MT Bold" panose="020F0704030504030204" pitchFamily="34" charset="0"/>
              </a:rPr>
              <a:t>Paediatric First Aid training</a:t>
            </a:r>
          </a:p>
          <a:p>
            <a:pPr marL="342900" indent="-342900">
              <a:buFont typeface="Arial" panose="020B0604020202020204" pitchFamily="34" charset="0"/>
              <a:buChar char="•"/>
            </a:pPr>
            <a:r>
              <a:rPr lang="en-GB" sz="2400" dirty="0">
                <a:latin typeface="Arial Rounded MT Bold" panose="020F0704030504030204" pitchFamily="34" charset="0"/>
              </a:rPr>
              <a:t>Safer Recruitment </a:t>
            </a:r>
          </a:p>
          <a:p>
            <a:pPr marL="342900" indent="-342900">
              <a:buFont typeface="Arial" panose="020B0604020202020204" pitchFamily="34" charset="0"/>
              <a:buChar char="•"/>
            </a:pPr>
            <a:r>
              <a:rPr lang="en-GB" sz="2400" dirty="0">
                <a:latin typeface="Arial Rounded MT Bold" panose="020F0704030504030204" pitchFamily="34" charset="0"/>
              </a:rPr>
              <a:t>Whistleblowing</a:t>
            </a:r>
          </a:p>
          <a:p>
            <a:pPr marL="342900" indent="-342900">
              <a:buFont typeface="Arial" panose="020B0604020202020204" pitchFamily="34" charset="0"/>
              <a:buChar char="•"/>
            </a:pPr>
            <a:r>
              <a:rPr lang="en-GB" sz="2400" dirty="0">
                <a:latin typeface="Arial Rounded MT Bold" panose="020F0704030504030204" pitchFamily="34" charset="0"/>
              </a:rPr>
              <a:t>Toileting and intimate hygiene</a:t>
            </a:r>
            <a:endParaRPr lang="en-GB" sz="700" dirty="0">
              <a:latin typeface="Arial Rounded MT Bold" panose="020F0704030504030204" pitchFamily="34" charset="0"/>
            </a:endParaRP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0A65-8407-86EB-3318-8B2DA71B345D}"/>
              </a:ext>
            </a:extLst>
          </p:cNvPr>
          <p:cNvSpPr>
            <a:spLocks noGrp="1"/>
          </p:cNvSpPr>
          <p:nvPr>
            <p:ph type="title"/>
          </p:nvPr>
        </p:nvSpPr>
        <p:spPr>
          <a:xfrm>
            <a:off x="383459" y="952500"/>
            <a:ext cx="4294288" cy="4435577"/>
          </a:xfrm>
        </p:spPr>
        <p:txBody>
          <a:bodyPr>
            <a:normAutofit/>
          </a:bodyPr>
          <a:lstStyle/>
          <a:p>
            <a:pPr algn="ctr"/>
            <a:r>
              <a:rPr lang="en-GB" sz="4000" dirty="0">
                <a:solidFill>
                  <a:schemeClr val="accent4">
                    <a:lumMod val="75000"/>
                  </a:schemeClr>
                </a:solidFill>
                <a:latin typeface="Arial Rounded MT Bold" panose="020F0704030504030204" pitchFamily="34" charset="0"/>
              </a:rPr>
              <a:t>Safeguarding training </a:t>
            </a:r>
          </a:p>
        </p:txBody>
      </p:sp>
      <p:sp>
        <p:nvSpPr>
          <p:cNvPr id="3" name="Content Placeholder 2">
            <a:extLst>
              <a:ext uri="{FF2B5EF4-FFF2-40B4-BE49-F238E27FC236}">
                <a16:creationId xmlns:a16="http://schemas.microsoft.com/office/drawing/2014/main" id="{D60D2955-9BFD-EABB-D8C2-9B7228EFC11A}"/>
              </a:ext>
            </a:extLst>
          </p:cNvPr>
          <p:cNvSpPr>
            <a:spLocks noGrp="1"/>
          </p:cNvSpPr>
          <p:nvPr>
            <p:ph idx="1"/>
          </p:nvPr>
        </p:nvSpPr>
        <p:spPr>
          <a:xfrm>
            <a:off x="4677748" y="1227551"/>
            <a:ext cx="6517244" cy="5046249"/>
          </a:xfrm>
        </p:spPr>
        <p:txBody>
          <a:bodyPr anchor="ctr">
            <a:normAutofit fontScale="25000" lnSpcReduction="20000"/>
          </a:bodyPr>
          <a:lstStyle/>
          <a:p>
            <a:pPr algn="l"/>
            <a:endParaRPr lang="en-GB" sz="1800" b="0" i="0" u="none" strike="noStrike" baseline="0" dirty="0">
              <a:solidFill>
                <a:srgbClr val="000000"/>
              </a:solidFill>
              <a:latin typeface="Arial" panose="020B0604020202020204" pitchFamily="34" charset="0"/>
            </a:endParaRPr>
          </a:p>
          <a:p>
            <a:endParaRPr lang="en-GB" sz="12800" i="0" u="none" strike="noStrike" baseline="0" dirty="0">
              <a:solidFill>
                <a:srgbClr val="000000"/>
              </a:solidFill>
            </a:endParaRPr>
          </a:p>
          <a:p>
            <a:r>
              <a:rPr lang="en-GB" sz="9600" i="0" u="none" strike="noStrike" baseline="0" dirty="0">
                <a:solidFill>
                  <a:srgbClr val="000000"/>
                </a:solidFill>
                <a:latin typeface="Arial Rounded MT Bold" panose="020F0704030504030204" pitchFamily="34" charset="0"/>
              </a:rPr>
              <a:t>Training must be renewed every two years. </a:t>
            </a:r>
          </a:p>
          <a:p>
            <a:r>
              <a:rPr lang="en-GB" sz="9600" i="0" u="none" strike="noStrike" baseline="0" dirty="0">
                <a:solidFill>
                  <a:srgbClr val="000000"/>
                </a:solidFill>
                <a:latin typeface="Arial Rounded MT Bold" panose="020F0704030504030204" pitchFamily="34" charset="0"/>
              </a:rPr>
              <a:t>Providers may consider whether any staff need to undertake annual refresher training during any two-year period to help maintain basic skills and keep up to date with any changes to safeguarding procedures or as a result of any safeguarding concerns that occur in the setting.</a:t>
            </a:r>
          </a:p>
          <a:p>
            <a:r>
              <a:rPr lang="en-GB" sz="9600" i="0" u="none" strike="noStrike" baseline="0" dirty="0">
                <a:solidFill>
                  <a:srgbClr val="000000"/>
                </a:solidFill>
                <a:latin typeface="Arial Rounded MT Bold" panose="020F0704030504030204" pitchFamily="34" charset="0"/>
              </a:rPr>
              <a:t>Providers must ensure that all practitioners are trained in line with the criteria set out in Annex C</a:t>
            </a:r>
            <a:r>
              <a:rPr lang="en-GB" sz="9600" b="0" i="0" u="none" strike="noStrike" baseline="0" dirty="0">
                <a:solidFill>
                  <a:srgbClr val="000000"/>
                </a:solidFill>
                <a:latin typeface="Arial Rounded MT Bold" panose="020F0704030504030204" pitchFamily="34" charset="0"/>
              </a:rPr>
              <a:t>. </a:t>
            </a:r>
          </a:p>
          <a:p>
            <a:r>
              <a:rPr lang="en-GB" sz="9600" i="0" u="none" strike="noStrike" baseline="0" dirty="0">
                <a:solidFill>
                  <a:srgbClr val="000000"/>
                </a:solidFill>
                <a:latin typeface="Arial Rounded MT Bold" panose="020F0704030504030204" pitchFamily="34" charset="0"/>
              </a:rPr>
              <a:t>The DSL must attend a training course consistent with the criteria set out in Annex C. </a:t>
            </a:r>
          </a:p>
          <a:p>
            <a:endParaRPr lang="en-GB" sz="9600" b="0" i="0" u="none" strike="noStrike" baseline="0" dirty="0">
              <a:solidFill>
                <a:srgbClr val="000000"/>
              </a:solidFill>
              <a:latin typeface="Arial Rounded MT Bold" panose="020F0704030504030204" pitchFamily="34" charset="0"/>
            </a:endParaRPr>
          </a:p>
          <a:p>
            <a:endParaRPr lang="en-GB" sz="9600" i="0" u="none" strike="noStrike" baseline="0" dirty="0">
              <a:solidFill>
                <a:srgbClr val="000000"/>
              </a:solidFill>
              <a:latin typeface="Arial Rounded MT Bold" panose="020F0704030504030204" pitchFamily="34" charset="0"/>
            </a:endParaRPr>
          </a:p>
          <a:p>
            <a:endParaRPr lang="en-GB" sz="3600" dirty="0"/>
          </a:p>
        </p:txBody>
      </p:sp>
    </p:spTree>
    <p:extLst>
      <p:ext uri="{BB962C8B-B14F-4D97-AF65-F5344CB8AC3E}">
        <p14:creationId xmlns:p14="http://schemas.microsoft.com/office/powerpoint/2010/main" val="849839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92282-D0F0-38FD-E013-8CF6E4745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5DFC4-55E6-B1E6-5F2A-02099CA3267C}"/>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Safeguarding training</a:t>
            </a:r>
            <a:endParaRPr lang="en-GB" dirty="0">
              <a:solidFill>
                <a:schemeClr val="accent4">
                  <a:lumMod val="7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A5035A4D-942F-7EB1-FB78-634B19FDB54E}"/>
              </a:ext>
            </a:extLst>
          </p:cNvPr>
          <p:cNvSpPr>
            <a:spLocks noGrp="1"/>
          </p:cNvSpPr>
          <p:nvPr>
            <p:ph sz="half" idx="1"/>
          </p:nvPr>
        </p:nvSpPr>
        <p:spPr>
          <a:xfrm>
            <a:off x="747252" y="1825625"/>
            <a:ext cx="5272548" cy="4351338"/>
          </a:xfrm>
          <a:ln w="38100">
            <a:solidFill>
              <a:schemeClr val="accent1"/>
            </a:solidFill>
          </a:ln>
        </p:spPr>
        <p:txBody>
          <a:bodyPr>
            <a:normAutofit/>
          </a:bodyPr>
          <a:lstStyle/>
          <a:p>
            <a:pPr marL="0" indent="0">
              <a:buNone/>
            </a:pPr>
            <a:r>
              <a:rPr lang="en-GB" sz="2400" b="1" dirty="0">
                <a:solidFill>
                  <a:schemeClr val="accent5">
                    <a:lumMod val="75000"/>
                  </a:schemeClr>
                </a:solidFill>
                <a:latin typeface="Arial Rounded MT Bold" panose="020F0704030504030204" pitchFamily="34" charset="0"/>
              </a:rPr>
              <a:t>Policy</a:t>
            </a:r>
          </a:p>
          <a:p>
            <a:pPr marL="457200" indent="-457200">
              <a:buFont typeface="Wingdings" panose="05000000000000000000" pitchFamily="2" charset="2"/>
              <a:buChar char="ü"/>
            </a:pPr>
            <a:r>
              <a:rPr lang="en-GB" sz="2400" dirty="0">
                <a:latin typeface="Arial Rounded MT Bold" panose="020F0704030504030204" pitchFamily="34" charset="0"/>
              </a:rPr>
              <a:t>MUST include details of how training is delivered and how practitioners are supported to put this into practice.</a:t>
            </a:r>
          </a:p>
          <a:p>
            <a:pPr marL="457200" indent="-457200">
              <a:buFont typeface="Wingdings" panose="05000000000000000000" pitchFamily="2" charset="2"/>
              <a:buChar char="ü"/>
            </a:pPr>
            <a:r>
              <a:rPr lang="en-GB" sz="2400" dirty="0">
                <a:latin typeface="Arial Rounded MT Bold" panose="020F0704030504030204" pitchFamily="34" charset="0"/>
              </a:rPr>
              <a:t>Frequency of training and how dynamic management approaches determines targeted support and training for staff.</a:t>
            </a:r>
          </a:p>
          <a:p>
            <a:endParaRPr lang="en-GB" dirty="0"/>
          </a:p>
        </p:txBody>
      </p:sp>
      <p:sp>
        <p:nvSpPr>
          <p:cNvPr id="4" name="Content Placeholder 3">
            <a:extLst>
              <a:ext uri="{FF2B5EF4-FFF2-40B4-BE49-F238E27FC236}">
                <a16:creationId xmlns:a16="http://schemas.microsoft.com/office/drawing/2014/main" id="{92E1F369-D8BB-8EF7-37AC-B45626A568FA}"/>
              </a:ext>
            </a:extLst>
          </p:cNvPr>
          <p:cNvSpPr>
            <a:spLocks noGrp="1"/>
          </p:cNvSpPr>
          <p:nvPr>
            <p:ph sz="half" idx="2"/>
          </p:nvPr>
        </p:nvSpPr>
        <p:spPr>
          <a:ln w="28575">
            <a:solidFill>
              <a:schemeClr val="accent1"/>
            </a:solidFill>
          </a:ln>
        </p:spPr>
        <p:txBody>
          <a:bodyPr>
            <a:normAutofit/>
          </a:bodyPr>
          <a:lstStyle/>
          <a:p>
            <a:pPr marL="0" indent="0">
              <a:buNone/>
            </a:pPr>
            <a:r>
              <a:rPr lang="en-GB" sz="2400" b="1" dirty="0">
                <a:solidFill>
                  <a:schemeClr val="accent5">
                    <a:lumMod val="75000"/>
                  </a:schemeClr>
                </a:solidFill>
                <a:latin typeface="Arial Rounded MT Bold" panose="020F0704030504030204" pitchFamily="34" charset="0"/>
              </a:rPr>
              <a:t>Practice</a:t>
            </a:r>
          </a:p>
          <a:p>
            <a:pPr marL="457200" indent="-457200">
              <a:buFont typeface="Wingdings" panose="05000000000000000000" pitchFamily="2" charset="2"/>
              <a:buChar char="ü"/>
            </a:pPr>
            <a:r>
              <a:rPr lang="en-GB" sz="2400" dirty="0">
                <a:latin typeface="Arial Rounded MT Bold" panose="020F0704030504030204" pitchFamily="34" charset="0"/>
              </a:rPr>
              <a:t>Training meets the requirements of Annex C and is authentically sourced and delivered.</a:t>
            </a:r>
          </a:p>
          <a:p>
            <a:pPr marL="457200" indent="-457200">
              <a:buFont typeface="Wingdings" panose="05000000000000000000" pitchFamily="2" charset="2"/>
              <a:buChar char="ü"/>
            </a:pPr>
            <a:r>
              <a:rPr lang="en-GB" sz="2400" dirty="0">
                <a:latin typeface="Arial Rounded MT Bold" panose="020F0704030504030204" pitchFamily="34" charset="0"/>
              </a:rPr>
              <a:t>Informed by advice from the LA / LSP.</a:t>
            </a:r>
          </a:p>
          <a:p>
            <a:pPr marL="457200" indent="-457200">
              <a:buFont typeface="Wingdings" panose="05000000000000000000" pitchFamily="2" charset="2"/>
              <a:buChar char="ü"/>
            </a:pPr>
            <a:r>
              <a:rPr lang="en-GB" sz="2400" dirty="0">
                <a:latin typeface="Arial Rounded MT Bold" panose="020F0704030504030204" pitchFamily="34" charset="0"/>
              </a:rPr>
              <a:t>Management systems and processes support individuals learning and respond appropriately.</a:t>
            </a:r>
          </a:p>
          <a:p>
            <a:endParaRPr lang="en-GB" dirty="0"/>
          </a:p>
        </p:txBody>
      </p:sp>
    </p:spTree>
    <p:extLst>
      <p:ext uri="{BB962C8B-B14F-4D97-AF65-F5344CB8AC3E}">
        <p14:creationId xmlns:p14="http://schemas.microsoft.com/office/powerpoint/2010/main" val="289189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2E79-67A1-9D96-BFAD-39335D971BC0}"/>
              </a:ext>
            </a:extLst>
          </p:cNvPr>
          <p:cNvSpPr>
            <a:spLocks noGrp="1"/>
          </p:cNvSpPr>
          <p:nvPr>
            <p:ph type="title"/>
          </p:nvPr>
        </p:nvSpPr>
        <p:spPr/>
        <p:txBody>
          <a:bodyPr>
            <a:normAutofit/>
          </a:bodyPr>
          <a:lstStyle/>
          <a:p>
            <a:r>
              <a:rPr lang="en-GB" sz="3600" dirty="0">
                <a:latin typeface="Arial Rounded MT Bold" panose="020F0704030504030204" pitchFamily="34" charset="0"/>
              </a:rPr>
              <a:t>Role of the Designated Safeguarding Lead, Responsive and reactive.</a:t>
            </a:r>
          </a:p>
        </p:txBody>
      </p:sp>
      <p:sp>
        <p:nvSpPr>
          <p:cNvPr id="3" name="Content Placeholder 2">
            <a:extLst>
              <a:ext uri="{FF2B5EF4-FFF2-40B4-BE49-F238E27FC236}">
                <a16:creationId xmlns:a16="http://schemas.microsoft.com/office/drawing/2014/main" id="{9EEF90D6-D7BB-2B4B-C98A-86D431BB70DB}"/>
              </a:ext>
            </a:extLst>
          </p:cNvPr>
          <p:cNvSpPr>
            <a:spLocks noGrp="1"/>
          </p:cNvSpPr>
          <p:nvPr>
            <p:ph idx="1"/>
          </p:nvPr>
        </p:nvSpPr>
        <p:spPr/>
        <p:txBody>
          <a:bodyPr>
            <a:normAutofit/>
          </a:bodyPr>
          <a:lstStyle/>
          <a:p>
            <a:r>
              <a:rPr lang="en-GB" sz="2400" dirty="0">
                <a:latin typeface="Arial Rounded MT Bold" panose="020F0704030504030204" pitchFamily="34" charset="0"/>
              </a:rPr>
              <a:t>Effective safeguarding training.</a:t>
            </a:r>
          </a:p>
          <a:p>
            <a:r>
              <a:rPr lang="en-GB" sz="2400" dirty="0">
                <a:latin typeface="Arial Rounded MT Bold" panose="020F0704030504030204" pitchFamily="34" charset="0"/>
              </a:rPr>
              <a:t>Categories, abuse, harm, neglect and working in a way that identifies early the signs of abuse and neglect.</a:t>
            </a:r>
          </a:p>
          <a:p>
            <a:r>
              <a:rPr lang="en-GB" sz="2400" dirty="0">
                <a:latin typeface="Arial Rounded MT Bold" panose="020F0704030504030204" pitchFamily="34" charset="0"/>
              </a:rPr>
              <a:t>‘reasons to suspect abuse or neglect outside the setting’ for example at home‘ or that a child may experience ‘emotional abuse or physical abuse because of witnessing domestic abuse or coercive control’.</a:t>
            </a:r>
          </a:p>
        </p:txBody>
      </p:sp>
    </p:spTree>
    <p:extLst>
      <p:ext uri="{BB962C8B-B14F-4D97-AF65-F5344CB8AC3E}">
        <p14:creationId xmlns:p14="http://schemas.microsoft.com/office/powerpoint/2010/main" val="732515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88AFB-65A6-385A-5971-9B336207DF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D7411-07E0-6CAB-844F-5894925F025D}"/>
              </a:ext>
            </a:extLst>
          </p:cNvPr>
          <p:cNvSpPr>
            <a:spLocks noGrp="1"/>
          </p:cNvSpPr>
          <p:nvPr>
            <p:ph type="title"/>
          </p:nvPr>
        </p:nvSpPr>
        <p:spPr/>
        <p:txBody>
          <a:bodyPr>
            <a:normAutofit/>
          </a:bodyPr>
          <a:lstStyle/>
          <a:p>
            <a:r>
              <a:rPr lang="en-GB" sz="3600" dirty="0">
                <a:latin typeface="Arial Rounded MT Bold" panose="020F0704030504030204" pitchFamily="34" charset="0"/>
              </a:rPr>
              <a:t>Role of the Designated Safeguarding Lead, Responsive and reactive.</a:t>
            </a:r>
            <a:endParaRPr lang="en-GB" sz="3600" dirty="0"/>
          </a:p>
        </p:txBody>
      </p:sp>
      <p:sp>
        <p:nvSpPr>
          <p:cNvPr id="3" name="Content Placeholder 2">
            <a:extLst>
              <a:ext uri="{FF2B5EF4-FFF2-40B4-BE49-F238E27FC236}">
                <a16:creationId xmlns:a16="http://schemas.microsoft.com/office/drawing/2014/main" id="{F8DE2A9C-4431-648A-71B8-F262ABE0DCFD}"/>
              </a:ext>
            </a:extLst>
          </p:cNvPr>
          <p:cNvSpPr>
            <a:spLocks noGrp="1"/>
          </p:cNvSpPr>
          <p:nvPr>
            <p:ph idx="1"/>
          </p:nvPr>
        </p:nvSpPr>
        <p:spPr/>
        <p:txBody>
          <a:bodyPr>
            <a:normAutofit/>
          </a:bodyPr>
          <a:lstStyle/>
          <a:p>
            <a:r>
              <a:rPr lang="en-GB" sz="2400" dirty="0">
                <a:latin typeface="Arial Rounded MT Bold" panose="020F0704030504030204" pitchFamily="34" charset="0"/>
              </a:rPr>
              <a:t>Take advice from the LA/LSP on appropriate training.</a:t>
            </a:r>
          </a:p>
          <a:p>
            <a:r>
              <a:rPr lang="en-GB" sz="2400" dirty="0">
                <a:latin typeface="Arial Rounded MT Bold" panose="020F0704030504030204" pitchFamily="34" charset="0"/>
              </a:rPr>
              <a:t>Building a safer organisational culture.</a:t>
            </a:r>
          </a:p>
          <a:p>
            <a:r>
              <a:rPr lang="en-GB" sz="2400" dirty="0">
                <a:latin typeface="Arial Rounded MT Bold" panose="020F0704030504030204" pitchFamily="34" charset="0"/>
              </a:rPr>
              <a:t>Develop and implement polices and procedures.</a:t>
            </a:r>
          </a:p>
          <a:p>
            <a:r>
              <a:rPr lang="en-GB" sz="2400" dirty="0">
                <a:latin typeface="Arial Rounded MT Bold" panose="020F0704030504030204" pitchFamily="34" charset="0"/>
              </a:rPr>
              <a:t>Local child protection procedures, liaising with children’s services and LSP.</a:t>
            </a:r>
          </a:p>
          <a:p>
            <a:r>
              <a:rPr lang="en-GB" sz="2400" dirty="0">
                <a:latin typeface="Arial Rounded MT Bold" panose="020F0704030504030204" pitchFamily="34" charset="0"/>
              </a:rPr>
              <a:t>Be able to refer and escalate concerns.</a:t>
            </a:r>
          </a:p>
          <a:p>
            <a:r>
              <a:rPr lang="en-GB" sz="2400" dirty="0">
                <a:latin typeface="Arial Rounded MT Bold" panose="020F0704030504030204" pitchFamily="34" charset="0"/>
              </a:rPr>
              <a:t>Manage allegations.</a:t>
            </a:r>
          </a:p>
        </p:txBody>
      </p:sp>
    </p:spTree>
    <p:extLst>
      <p:ext uri="{BB962C8B-B14F-4D97-AF65-F5344CB8AC3E}">
        <p14:creationId xmlns:p14="http://schemas.microsoft.com/office/powerpoint/2010/main" val="2706963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82F1F-056B-286D-8C3A-2883EF536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7D991-0EEB-E353-F252-9D2B62AD6B72}"/>
              </a:ext>
            </a:extLst>
          </p:cNvPr>
          <p:cNvSpPr>
            <a:spLocks noGrp="1"/>
          </p:cNvSpPr>
          <p:nvPr>
            <p:ph type="title"/>
          </p:nvPr>
        </p:nvSpPr>
        <p:spPr>
          <a:xfrm>
            <a:off x="834655" y="952500"/>
            <a:ext cx="3843091" cy="4467087"/>
          </a:xfrm>
        </p:spPr>
        <p:txBody>
          <a:bodyPr>
            <a:normAutofit/>
          </a:bodyPr>
          <a:lstStyle/>
          <a:p>
            <a:r>
              <a:rPr lang="en-GB" sz="4000" dirty="0">
                <a:solidFill>
                  <a:schemeClr val="accent4">
                    <a:lumMod val="75000"/>
                  </a:schemeClr>
                </a:solidFill>
                <a:latin typeface="Arial Rounded MT Bold" panose="020F0704030504030204" pitchFamily="34" charset="0"/>
              </a:rPr>
              <a:t>Child absences </a:t>
            </a:r>
          </a:p>
        </p:txBody>
      </p:sp>
      <p:sp>
        <p:nvSpPr>
          <p:cNvPr id="3" name="Content Placeholder 2">
            <a:extLst>
              <a:ext uri="{FF2B5EF4-FFF2-40B4-BE49-F238E27FC236}">
                <a16:creationId xmlns:a16="http://schemas.microsoft.com/office/drawing/2014/main" id="{A2DB9692-864F-079C-2C95-CB03FB38DC15}"/>
              </a:ext>
            </a:extLst>
          </p:cNvPr>
          <p:cNvSpPr>
            <a:spLocks noGrp="1"/>
          </p:cNvSpPr>
          <p:nvPr>
            <p:ph idx="1"/>
          </p:nvPr>
        </p:nvSpPr>
        <p:spPr>
          <a:xfrm>
            <a:off x="4788311" y="649480"/>
            <a:ext cx="6569034" cy="5466185"/>
          </a:xfrm>
        </p:spPr>
        <p:txBody>
          <a:bodyPr anchor="ctr">
            <a:noAutofit/>
          </a:bodyPr>
          <a:lstStyle/>
          <a:p>
            <a:pPr marL="0" indent="0">
              <a:buNone/>
            </a:pPr>
            <a:r>
              <a:rPr lang="en-GB" sz="2000" strike="noStrike" baseline="0" dirty="0">
                <a:solidFill>
                  <a:srgbClr val="000000"/>
                </a:solidFill>
                <a:latin typeface="Arial Rounded MT Bold" panose="020F0704030504030204" pitchFamily="34" charset="0"/>
              </a:rPr>
              <a:t>Concerns about children’s safety and welfare.</a:t>
            </a:r>
          </a:p>
          <a:p>
            <a:r>
              <a:rPr lang="en-GB" sz="2000" i="0" u="none" strike="noStrike" baseline="0" dirty="0">
                <a:solidFill>
                  <a:srgbClr val="000000"/>
                </a:solidFill>
                <a:latin typeface="Arial Rounded MT Bold" panose="020F0704030504030204" pitchFamily="34" charset="0"/>
              </a:rPr>
              <a:t>Providers must follow up on absences in a </a:t>
            </a:r>
            <a:r>
              <a:rPr lang="en-GB" sz="2000" i="0" u="sng" strike="noStrike" baseline="0" dirty="0">
                <a:solidFill>
                  <a:srgbClr val="000000"/>
                </a:solidFill>
                <a:latin typeface="Arial Rounded MT Bold" panose="020F0704030504030204" pitchFamily="34" charset="0"/>
              </a:rPr>
              <a:t>timely</a:t>
            </a:r>
            <a:r>
              <a:rPr lang="en-GB" sz="2000" i="0" u="none" strike="noStrike" baseline="0" dirty="0">
                <a:solidFill>
                  <a:srgbClr val="000000"/>
                </a:solidFill>
                <a:latin typeface="Arial Rounded MT Bold" panose="020F0704030504030204" pitchFamily="34" charset="0"/>
              </a:rPr>
              <a:t> </a:t>
            </a:r>
            <a:r>
              <a:rPr lang="en-GB" sz="2000" i="0" u="sng" strike="noStrike" baseline="0" dirty="0">
                <a:solidFill>
                  <a:srgbClr val="000000"/>
                </a:solidFill>
                <a:latin typeface="Arial Rounded MT Bold" panose="020F0704030504030204" pitchFamily="34" charset="0"/>
              </a:rPr>
              <a:t>manner. </a:t>
            </a:r>
            <a:r>
              <a:rPr lang="en-GB" sz="2000" i="0" u="none" strike="noStrike" baseline="0" dirty="0">
                <a:solidFill>
                  <a:srgbClr val="000000"/>
                </a:solidFill>
                <a:latin typeface="Arial Rounded MT Bold" panose="020F0704030504030204" pitchFamily="34" charset="0"/>
              </a:rPr>
              <a:t>If a child is absent for a </a:t>
            </a:r>
            <a:r>
              <a:rPr lang="en-GB" sz="2000" i="0" u="sng" strike="noStrike" baseline="0" dirty="0">
                <a:solidFill>
                  <a:srgbClr val="000000"/>
                </a:solidFill>
                <a:latin typeface="Arial Rounded MT Bold" panose="020F0704030504030204" pitchFamily="34" charset="0"/>
              </a:rPr>
              <a:t>prolonged period of time</a:t>
            </a:r>
            <a:r>
              <a:rPr lang="en-GB" sz="2000" i="0" u="none" strike="noStrike" baseline="0" dirty="0">
                <a:solidFill>
                  <a:srgbClr val="000000"/>
                </a:solidFill>
                <a:latin typeface="Arial Rounded MT Bold" panose="020F0704030504030204" pitchFamily="34" charset="0"/>
              </a:rPr>
              <a:t>, or if a child is absent </a:t>
            </a:r>
            <a:r>
              <a:rPr lang="en-GB" sz="2000" i="0" u="sng" strike="noStrike" baseline="0" dirty="0">
                <a:solidFill>
                  <a:srgbClr val="000000"/>
                </a:solidFill>
                <a:latin typeface="Arial Rounded MT Bold" panose="020F0704030504030204" pitchFamily="34" charset="0"/>
              </a:rPr>
              <a:t>without notification </a:t>
            </a:r>
            <a:r>
              <a:rPr lang="en-GB" sz="2000" i="0" u="none" strike="noStrike" baseline="0" dirty="0">
                <a:solidFill>
                  <a:srgbClr val="000000"/>
                </a:solidFill>
                <a:latin typeface="Arial Rounded MT Bold" panose="020F0704030504030204" pitchFamily="34" charset="0"/>
              </a:rPr>
              <a:t>from the parent or carer, attempts must be made to contact the child’s parents and/or carers and alternative emergency contacts. Providers must </a:t>
            </a:r>
            <a:r>
              <a:rPr lang="en-GB" sz="2000" i="0" u="sng" strike="noStrike" baseline="0" dirty="0">
                <a:solidFill>
                  <a:srgbClr val="000000"/>
                </a:solidFill>
                <a:latin typeface="Arial Rounded MT Bold" panose="020F0704030504030204" pitchFamily="34" charset="0"/>
              </a:rPr>
              <a:t>consider patterns and trends</a:t>
            </a:r>
            <a:r>
              <a:rPr lang="en-GB" sz="2000" i="0" u="none" strike="noStrike" baseline="0" dirty="0">
                <a:solidFill>
                  <a:srgbClr val="000000"/>
                </a:solidFill>
                <a:latin typeface="Arial Rounded MT Bold" panose="020F0704030504030204" pitchFamily="34" charset="0"/>
              </a:rPr>
              <a:t> in a child’s absences and their </a:t>
            </a:r>
            <a:r>
              <a:rPr lang="en-GB" sz="2000" i="0" u="sng" strike="noStrike" baseline="0" dirty="0">
                <a:solidFill>
                  <a:srgbClr val="000000"/>
                </a:solidFill>
                <a:latin typeface="Arial Rounded MT Bold" panose="020F0704030504030204" pitchFamily="34" charset="0"/>
              </a:rPr>
              <a:t>personal circumstances </a:t>
            </a:r>
            <a:r>
              <a:rPr lang="en-GB" sz="2000" i="0" u="none" strike="noStrike" baseline="0" dirty="0">
                <a:solidFill>
                  <a:srgbClr val="000000"/>
                </a:solidFill>
                <a:latin typeface="Arial Rounded MT Bold" panose="020F0704030504030204" pitchFamily="34" charset="0"/>
              </a:rPr>
              <a:t>and use their </a:t>
            </a:r>
            <a:r>
              <a:rPr lang="en-GB" sz="2000" i="0" u="sng" strike="noStrike" baseline="0" dirty="0">
                <a:solidFill>
                  <a:srgbClr val="000000"/>
                </a:solidFill>
                <a:latin typeface="Arial Rounded MT Bold" panose="020F0704030504030204" pitchFamily="34" charset="0"/>
              </a:rPr>
              <a:t>professional judgement </a:t>
            </a:r>
            <a:r>
              <a:rPr lang="en-GB" sz="2000" i="0" u="none" strike="noStrike" baseline="0" dirty="0">
                <a:solidFill>
                  <a:srgbClr val="000000"/>
                </a:solidFill>
                <a:latin typeface="Arial Rounded MT Bold" panose="020F0704030504030204" pitchFamily="34" charset="0"/>
              </a:rPr>
              <a:t>when deciding if their absence should be considered as prolonged. </a:t>
            </a:r>
            <a:r>
              <a:rPr lang="en-GB" sz="2000" i="0" u="none" strike="noStrike" baseline="0" dirty="0">
                <a:solidFill>
                  <a:srgbClr val="FF0000"/>
                </a:solidFill>
                <a:latin typeface="Arial Rounded MT Bold" panose="020F0704030504030204" pitchFamily="34" charset="0"/>
              </a:rPr>
              <a:t>Consideration must be given to the child’s vulnerability, parent’s and/or carer’s vulnerability and their home life. </a:t>
            </a:r>
            <a:r>
              <a:rPr lang="en-GB" sz="2000" i="0" u="none" strike="noStrike" baseline="0" dirty="0">
                <a:solidFill>
                  <a:srgbClr val="000000"/>
                </a:solidFill>
                <a:latin typeface="Arial Rounded MT Bold" panose="020F0704030504030204" pitchFamily="34" charset="0"/>
              </a:rPr>
              <a:t>Any concerns must be referred to local children’s social care services and/or a police welfare check requested. </a:t>
            </a:r>
            <a:endParaRPr lang="en-GB" sz="2000" dirty="0">
              <a:latin typeface="Arial Rounded MT Bold" panose="020F0704030504030204" pitchFamily="34" charset="0"/>
            </a:endParaRPr>
          </a:p>
        </p:txBody>
      </p:sp>
    </p:spTree>
    <p:extLst>
      <p:ext uri="{BB962C8B-B14F-4D97-AF65-F5344CB8AC3E}">
        <p14:creationId xmlns:p14="http://schemas.microsoft.com/office/powerpoint/2010/main" val="2750052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94FDE-439D-4316-4FB9-CC2341C214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27EA42-DB8B-ABB7-A4A4-89F1152EBB93}"/>
              </a:ext>
            </a:extLst>
          </p:cNvPr>
          <p:cNvSpPr>
            <a:spLocks noGrp="1"/>
          </p:cNvSpPr>
          <p:nvPr>
            <p:ph type="title"/>
          </p:nvPr>
        </p:nvSpPr>
        <p:spPr>
          <a:xfrm>
            <a:off x="834655" y="952500"/>
            <a:ext cx="3843091" cy="4467087"/>
          </a:xfrm>
        </p:spPr>
        <p:txBody>
          <a:bodyPr>
            <a:normAutofit/>
          </a:bodyPr>
          <a:lstStyle/>
          <a:p>
            <a:r>
              <a:rPr lang="en-GB" sz="4000" dirty="0">
                <a:solidFill>
                  <a:schemeClr val="accent4">
                    <a:lumMod val="75000"/>
                  </a:schemeClr>
                </a:solidFill>
                <a:latin typeface="Arial Rounded MT Bold" panose="020F0704030504030204" pitchFamily="34" charset="0"/>
              </a:rPr>
              <a:t>Child absences </a:t>
            </a:r>
            <a:r>
              <a:rPr lang="en-GB" sz="4000" dirty="0"/>
              <a:t> </a:t>
            </a:r>
          </a:p>
        </p:txBody>
      </p:sp>
      <p:sp>
        <p:nvSpPr>
          <p:cNvPr id="3" name="Content Placeholder 2">
            <a:extLst>
              <a:ext uri="{FF2B5EF4-FFF2-40B4-BE49-F238E27FC236}">
                <a16:creationId xmlns:a16="http://schemas.microsoft.com/office/drawing/2014/main" id="{469A4A47-460A-9931-9463-71A98E0F6FC3}"/>
              </a:ext>
            </a:extLst>
          </p:cNvPr>
          <p:cNvSpPr>
            <a:spLocks noGrp="1"/>
          </p:cNvSpPr>
          <p:nvPr>
            <p:ph idx="1"/>
          </p:nvPr>
        </p:nvSpPr>
        <p:spPr>
          <a:xfrm>
            <a:off x="5768412" y="952500"/>
            <a:ext cx="5495168" cy="5086631"/>
          </a:xfrm>
        </p:spPr>
        <p:txBody>
          <a:bodyPr anchor="ctr">
            <a:normAutofit/>
          </a:bodyPr>
          <a:lstStyle/>
          <a:p>
            <a:pPr marL="0" indent="0">
              <a:buNone/>
            </a:pPr>
            <a:r>
              <a:rPr lang="en-GB" sz="2400" i="0" u="none" strike="noStrike" baseline="0" dirty="0">
                <a:solidFill>
                  <a:srgbClr val="000000"/>
                </a:solidFill>
                <a:latin typeface="Arial Rounded MT Bold" panose="020F0704030504030204" pitchFamily="34" charset="0"/>
              </a:rPr>
              <a:t>Information about the child.</a:t>
            </a:r>
          </a:p>
          <a:p>
            <a:r>
              <a:rPr lang="en-GB" sz="2400" i="0" u="none" strike="noStrike" baseline="0" dirty="0">
                <a:solidFill>
                  <a:srgbClr val="000000"/>
                </a:solidFill>
                <a:latin typeface="Arial Rounded MT Bold" panose="020F0704030504030204" pitchFamily="34" charset="0"/>
              </a:rPr>
              <a:t>Where possible, settings should hold more than two emergency contact numbers for each child. </a:t>
            </a:r>
            <a:endParaRPr lang="en-GB" sz="2400" dirty="0">
              <a:latin typeface="Arial Rounded MT Bold" panose="020F0704030504030204" pitchFamily="34" charset="0"/>
            </a:endParaRPr>
          </a:p>
        </p:txBody>
      </p:sp>
    </p:spTree>
    <p:extLst>
      <p:ext uri="{BB962C8B-B14F-4D97-AF65-F5344CB8AC3E}">
        <p14:creationId xmlns:p14="http://schemas.microsoft.com/office/powerpoint/2010/main" val="3176010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BF49-B9EA-F7D7-4AE9-CAF33C6A3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28C506-5AF9-EF1A-5E2E-C090E893CB2F}"/>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Child absences</a:t>
            </a:r>
            <a:endParaRPr lang="en-GB" dirty="0">
              <a:solidFill>
                <a:schemeClr val="accent4">
                  <a:lumMod val="7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99E41155-C42F-04D5-B68F-D6F8698DED15}"/>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marL="457200" indent="-457200">
              <a:buFont typeface="Wingdings" panose="05000000000000000000" pitchFamily="2" charset="2"/>
              <a:buChar char="ü"/>
            </a:pPr>
            <a:r>
              <a:rPr lang="en-GB" sz="2400" i="0" u="none" strike="noStrike" baseline="0" dirty="0">
                <a:solidFill>
                  <a:srgbClr val="000000"/>
                </a:solidFill>
                <a:latin typeface="Arial Rounded MT Bold" panose="020F0704030504030204" pitchFamily="34" charset="0"/>
              </a:rPr>
              <a:t>Providers/Childminders</a:t>
            </a:r>
            <a:r>
              <a:rPr lang="en-GB" sz="2400" dirty="0">
                <a:solidFill>
                  <a:srgbClr val="000000"/>
                </a:solidFill>
                <a:latin typeface="Arial Rounded MT Bold" panose="020F0704030504030204" pitchFamily="34" charset="0"/>
              </a:rPr>
              <a:t> </a:t>
            </a:r>
            <a:r>
              <a:rPr lang="en-GB" sz="2400" i="0" u="none" strike="noStrike" baseline="0" dirty="0">
                <a:solidFill>
                  <a:srgbClr val="000000"/>
                </a:solidFill>
                <a:latin typeface="Arial Rounded MT Bold" panose="020F0704030504030204" pitchFamily="34" charset="0"/>
              </a:rPr>
              <a:t>must have an attendance policy that they share with parents and/or carers</a:t>
            </a:r>
            <a:r>
              <a:rPr lang="en-GB" sz="2400" b="0" i="0" u="none" strike="noStrike" baseline="0" dirty="0">
                <a:solidFill>
                  <a:srgbClr val="000000"/>
                </a:solidFill>
                <a:latin typeface="Arial Rounded MT Bold" panose="020F0704030504030204" pitchFamily="34" charset="0"/>
              </a:rPr>
              <a:t>. </a:t>
            </a:r>
          </a:p>
          <a:p>
            <a:endParaRPr lang="en-GB" dirty="0"/>
          </a:p>
          <a:p>
            <a:endParaRPr lang="en-GB" dirty="0"/>
          </a:p>
        </p:txBody>
      </p:sp>
      <p:sp>
        <p:nvSpPr>
          <p:cNvPr id="4" name="Content Placeholder 3">
            <a:extLst>
              <a:ext uri="{FF2B5EF4-FFF2-40B4-BE49-F238E27FC236}">
                <a16:creationId xmlns:a16="http://schemas.microsoft.com/office/drawing/2014/main" id="{0DF7687A-5EBD-CA58-11FA-86FEBB268741}"/>
              </a:ext>
            </a:extLst>
          </p:cNvPr>
          <p:cNvSpPr>
            <a:spLocks noGrp="1"/>
          </p:cNvSpPr>
          <p:nvPr>
            <p:ph sz="half" idx="2"/>
          </p:nvPr>
        </p:nvSpPr>
        <p:spPr>
          <a:ln w="28575">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Practice</a:t>
            </a:r>
          </a:p>
          <a:p>
            <a:pPr marL="457200" indent="-457200">
              <a:buFont typeface="Wingdings" panose="05000000000000000000" pitchFamily="2" charset="2"/>
              <a:buChar char="ü"/>
            </a:pPr>
            <a:r>
              <a:rPr lang="en-GB" sz="2400" dirty="0">
                <a:latin typeface="Arial Rounded MT Bold" panose="020F0704030504030204" pitchFamily="34" charset="0"/>
              </a:rPr>
              <a:t>All absences must be followed up in accordance with the EYFS.</a:t>
            </a:r>
          </a:p>
          <a:p>
            <a:pPr marL="457200" indent="-457200">
              <a:buFont typeface="Wingdings" panose="05000000000000000000" pitchFamily="2" charset="2"/>
              <a:buChar char="ü"/>
            </a:pPr>
            <a:r>
              <a:rPr lang="en-GB" sz="2400" dirty="0">
                <a:latin typeface="Arial Rounded MT Bold" panose="020F0704030504030204" pitchFamily="34" charset="0"/>
              </a:rPr>
              <a:t>Staff should be trained to understand vulnerability, know how to respond to safeguarding concerns, they should be curious.  </a:t>
            </a:r>
          </a:p>
          <a:p>
            <a:pPr marL="457200" indent="-457200">
              <a:buFont typeface="Wingdings" panose="05000000000000000000" pitchFamily="2" charset="2"/>
              <a:buChar char="ü"/>
            </a:pPr>
            <a:r>
              <a:rPr lang="en-GB" sz="2400" dirty="0">
                <a:latin typeface="Arial Rounded MT Bold" panose="020F0704030504030204" pitchFamily="34" charset="0"/>
              </a:rPr>
              <a:t>Emergency contact details need to be revisited regularly.</a:t>
            </a:r>
          </a:p>
          <a:p>
            <a:pPr marL="457200" indent="-457200">
              <a:buFont typeface="Wingdings" panose="05000000000000000000" pitchFamily="2" charset="2"/>
              <a:buChar char="ü"/>
            </a:pPr>
            <a:endParaRPr lang="en-GB" dirty="0"/>
          </a:p>
          <a:p>
            <a:pPr marL="457200" indent="-457200">
              <a:buFont typeface="Wingdings" panose="05000000000000000000" pitchFamily="2" charset="2"/>
              <a:buChar char="ü"/>
            </a:pPr>
            <a:endParaRPr lang="en-GB" dirty="0"/>
          </a:p>
        </p:txBody>
      </p:sp>
    </p:spTree>
    <p:extLst>
      <p:ext uri="{BB962C8B-B14F-4D97-AF65-F5344CB8AC3E}">
        <p14:creationId xmlns:p14="http://schemas.microsoft.com/office/powerpoint/2010/main" val="1683924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2B78-C8CA-45B5-2642-FA181EADDF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88D52-3B71-2C87-5D7E-7AA9F989E57E}"/>
              </a:ext>
            </a:extLst>
          </p:cNvPr>
          <p:cNvSpPr>
            <a:spLocks noGrp="1"/>
          </p:cNvSpPr>
          <p:nvPr>
            <p:ph type="title"/>
          </p:nvPr>
        </p:nvSpPr>
        <p:spPr>
          <a:xfrm>
            <a:off x="834655" y="952500"/>
            <a:ext cx="3843091" cy="4467087"/>
          </a:xfrm>
        </p:spPr>
        <p:txBody>
          <a:bodyPr>
            <a:normAutofit/>
          </a:bodyPr>
          <a:lstStyle/>
          <a:p>
            <a:r>
              <a:rPr lang="en-GB" sz="4000" dirty="0">
                <a:solidFill>
                  <a:schemeClr val="accent4">
                    <a:lumMod val="75000"/>
                  </a:schemeClr>
                </a:solidFill>
                <a:latin typeface="Arial Rounded MT Bold" panose="020F0704030504030204" pitchFamily="34" charset="0"/>
              </a:rPr>
              <a:t>Safer eating practices</a:t>
            </a:r>
          </a:p>
        </p:txBody>
      </p:sp>
      <p:sp>
        <p:nvSpPr>
          <p:cNvPr id="3" name="Content Placeholder 2">
            <a:extLst>
              <a:ext uri="{FF2B5EF4-FFF2-40B4-BE49-F238E27FC236}">
                <a16:creationId xmlns:a16="http://schemas.microsoft.com/office/drawing/2014/main" id="{1640660B-855B-B40D-049B-FF485707CFDE}"/>
              </a:ext>
            </a:extLst>
          </p:cNvPr>
          <p:cNvSpPr>
            <a:spLocks noGrp="1"/>
          </p:cNvSpPr>
          <p:nvPr>
            <p:ph idx="1"/>
          </p:nvPr>
        </p:nvSpPr>
        <p:spPr>
          <a:xfrm>
            <a:off x="6096000" y="1050131"/>
            <a:ext cx="4988117" cy="4706989"/>
          </a:xfrm>
        </p:spPr>
        <p:txBody>
          <a:bodyPr anchor="ctr">
            <a:normAutofit/>
          </a:bodyPr>
          <a:lstStyle/>
          <a:p>
            <a:pPr marL="0" indent="0">
              <a:buNone/>
            </a:pPr>
            <a:r>
              <a:rPr lang="en-GB" sz="2400" dirty="0">
                <a:latin typeface="Arial Rounded MT Bold" panose="020F0704030504030204" pitchFamily="34" charset="0"/>
              </a:rPr>
              <a:t>Food and drinking facilities.</a:t>
            </a:r>
          </a:p>
          <a:p>
            <a:r>
              <a:rPr lang="en-GB" sz="2400" dirty="0">
                <a:latin typeface="Arial Rounded MT Bold" panose="020F0704030504030204" pitchFamily="34" charset="0"/>
              </a:rPr>
              <a:t>PFA qualified staff in the room.</a:t>
            </a:r>
          </a:p>
          <a:p>
            <a:r>
              <a:rPr lang="en-GB" sz="2400" dirty="0">
                <a:latin typeface="Arial Rounded MT Bold" panose="020F0704030504030204" pitchFamily="34" charset="0"/>
              </a:rPr>
              <a:t>Obtain information before the child admitted.</a:t>
            </a:r>
          </a:p>
          <a:p>
            <a:r>
              <a:rPr lang="en-GB" sz="2400" dirty="0">
                <a:latin typeface="Arial Rounded MT Bold" panose="020F0704030504030204" pitchFamily="34" charset="0"/>
              </a:rPr>
              <a:t>Ongoing discussions with parents/professionals – up-to-date.</a:t>
            </a:r>
          </a:p>
          <a:p>
            <a:r>
              <a:rPr lang="en-GB" sz="2400" dirty="0">
                <a:latin typeface="Arial Rounded MT Bold" panose="020F0704030504030204" pitchFamily="34" charset="0"/>
              </a:rPr>
              <a:t>Staff awareness treatments for allergies and anaphylaxis.</a:t>
            </a:r>
          </a:p>
        </p:txBody>
      </p:sp>
    </p:spTree>
    <p:extLst>
      <p:ext uri="{BB962C8B-B14F-4D97-AF65-F5344CB8AC3E}">
        <p14:creationId xmlns:p14="http://schemas.microsoft.com/office/powerpoint/2010/main" val="2173823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9232B-3243-5C8A-EA32-6810AE2C9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FF80D-B3F8-DECE-1BF9-E565D60A6245}"/>
              </a:ext>
            </a:extLst>
          </p:cNvPr>
          <p:cNvSpPr>
            <a:spLocks noGrp="1"/>
          </p:cNvSpPr>
          <p:nvPr>
            <p:ph type="title"/>
          </p:nvPr>
        </p:nvSpPr>
        <p:spPr>
          <a:xfrm>
            <a:off x="834655" y="952500"/>
            <a:ext cx="3843091" cy="4467087"/>
          </a:xfrm>
        </p:spPr>
        <p:txBody>
          <a:bodyPr>
            <a:normAutofit/>
          </a:bodyPr>
          <a:lstStyle/>
          <a:p>
            <a:r>
              <a:rPr lang="en-GB" sz="4000" dirty="0">
                <a:solidFill>
                  <a:schemeClr val="accent4">
                    <a:lumMod val="75000"/>
                  </a:schemeClr>
                </a:solidFill>
                <a:latin typeface="Arial Rounded MT Bold" panose="020F0704030504030204" pitchFamily="34" charset="0"/>
              </a:rPr>
              <a:t>Safer eating practices</a:t>
            </a:r>
            <a:endParaRPr lang="en-GB" sz="4000" dirty="0"/>
          </a:p>
        </p:txBody>
      </p:sp>
      <p:sp>
        <p:nvSpPr>
          <p:cNvPr id="3" name="Content Placeholder 2">
            <a:extLst>
              <a:ext uri="{FF2B5EF4-FFF2-40B4-BE49-F238E27FC236}">
                <a16:creationId xmlns:a16="http://schemas.microsoft.com/office/drawing/2014/main" id="{340535D7-28AE-A257-FEF3-DC1E227B609C}"/>
              </a:ext>
            </a:extLst>
          </p:cNvPr>
          <p:cNvSpPr>
            <a:spLocks noGrp="1"/>
          </p:cNvSpPr>
          <p:nvPr>
            <p:ph idx="1"/>
          </p:nvPr>
        </p:nvSpPr>
        <p:spPr>
          <a:xfrm>
            <a:off x="6096000" y="1050131"/>
            <a:ext cx="4988117" cy="4706989"/>
          </a:xfrm>
        </p:spPr>
        <p:txBody>
          <a:bodyPr anchor="ctr">
            <a:normAutofit/>
          </a:bodyPr>
          <a:lstStyle/>
          <a:p>
            <a:r>
              <a:rPr lang="en-GB" sz="2400" dirty="0">
                <a:latin typeface="Arial Rounded MT Bold" panose="020F0704030504030204" pitchFamily="34" charset="0"/>
              </a:rPr>
              <a:t>Discussions with parents/carers about introducing solid foods.</a:t>
            </a:r>
          </a:p>
          <a:p>
            <a:r>
              <a:rPr lang="en-GB" sz="2400" dirty="0">
                <a:latin typeface="Arial Rounded MT Bold" panose="020F0704030504030204" pitchFamily="34" charset="0"/>
              </a:rPr>
              <a:t>Food preparation suitable for each child’s needs.</a:t>
            </a:r>
          </a:p>
          <a:p>
            <a:r>
              <a:rPr lang="en-GB" sz="2400" dirty="0">
                <a:latin typeface="Arial Rounded MT Bold" panose="020F0704030504030204" pitchFamily="34" charset="0"/>
              </a:rPr>
              <a:t>Children seated whilst eating.</a:t>
            </a:r>
          </a:p>
          <a:p>
            <a:r>
              <a:rPr lang="en-GB" sz="2400" dirty="0">
                <a:latin typeface="Arial Rounded MT Bold" panose="020F0704030504030204" pitchFamily="34" charset="0"/>
              </a:rPr>
              <a:t>Be within sight and hearing of staff.</a:t>
            </a:r>
          </a:p>
          <a:p>
            <a:r>
              <a:rPr lang="en-GB" sz="2400" dirty="0">
                <a:latin typeface="Arial Rounded MT Bold" panose="020F0704030504030204" pitchFamily="34" charset="0"/>
              </a:rPr>
              <a:t>Record any choking incidents that require interventions.</a:t>
            </a:r>
          </a:p>
        </p:txBody>
      </p:sp>
    </p:spTree>
    <p:extLst>
      <p:ext uri="{BB962C8B-B14F-4D97-AF65-F5344CB8AC3E}">
        <p14:creationId xmlns:p14="http://schemas.microsoft.com/office/powerpoint/2010/main" val="967663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36CA-18BF-0007-A6C1-B834F121995B}"/>
              </a:ext>
            </a:extLst>
          </p:cNvPr>
          <p:cNvSpPr>
            <a:spLocks noGrp="1"/>
          </p:cNvSpPr>
          <p:nvPr>
            <p:ph type="title"/>
          </p:nvPr>
        </p:nvSpPr>
        <p:spPr>
          <a:xfrm>
            <a:off x="848527" y="604801"/>
            <a:ext cx="5556425" cy="1531089"/>
          </a:xfrm>
        </p:spPr>
        <p:txBody>
          <a:bodyPr>
            <a:normAutofit/>
          </a:bodyPr>
          <a:lstStyle/>
          <a:p>
            <a:pPr algn="ctr"/>
            <a:r>
              <a:rPr lang="en-GB" dirty="0"/>
              <a:t>EYFS nutrition guidance</a:t>
            </a:r>
          </a:p>
        </p:txBody>
      </p:sp>
      <p:sp>
        <p:nvSpPr>
          <p:cNvPr id="9" name="Content Placeholder 8">
            <a:extLst>
              <a:ext uri="{FF2B5EF4-FFF2-40B4-BE49-F238E27FC236}">
                <a16:creationId xmlns:a16="http://schemas.microsoft.com/office/drawing/2014/main" id="{27116458-AF90-EB35-BE5B-AFF1B9986AE2}"/>
              </a:ext>
            </a:extLst>
          </p:cNvPr>
          <p:cNvSpPr>
            <a:spLocks noGrp="1"/>
          </p:cNvSpPr>
          <p:nvPr>
            <p:ph idx="1"/>
          </p:nvPr>
        </p:nvSpPr>
        <p:spPr>
          <a:xfrm>
            <a:off x="1025057" y="2311400"/>
            <a:ext cx="5218487" cy="3652212"/>
          </a:xfrm>
        </p:spPr>
        <p:txBody>
          <a:bodyPr>
            <a:normAutofit/>
          </a:bodyPr>
          <a:lstStyle/>
          <a:p>
            <a:pPr marL="0" indent="0">
              <a:buNone/>
            </a:pPr>
            <a:r>
              <a:rPr lang="en-GB" sz="2400" dirty="0">
                <a:latin typeface="Arial Rounded MT Bold" panose="020F0704030504030204" pitchFamily="34" charset="0"/>
              </a:rPr>
              <a:t>From September 2025 a new requirement within the safeguarding and welfare requirements will state that providers should have ‘regard to the nutrition guidance’ meaning that they ‘must take the guidance into account unless there is good reason not to’.</a:t>
            </a:r>
            <a:endParaRPr lang="en-US" sz="2400" dirty="0">
              <a:latin typeface="Arial Rounded MT Bold" panose="020F0704030504030204" pitchFamily="34" charset="0"/>
            </a:endParaRPr>
          </a:p>
        </p:txBody>
      </p:sp>
      <p:pic>
        <p:nvPicPr>
          <p:cNvPr id="5" name="Content Placeholder 4" descr="A white cover with blue text&#10;&#10;AI-generated content may be incorrect.">
            <a:extLst>
              <a:ext uri="{FF2B5EF4-FFF2-40B4-BE49-F238E27FC236}">
                <a16:creationId xmlns:a16="http://schemas.microsoft.com/office/drawing/2014/main" id="{720921E2-9AA4-498E-B495-15654F0F1A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3555" y="574542"/>
            <a:ext cx="4110419" cy="5708915"/>
          </a:xfrm>
          <a:prstGeom prst="rect">
            <a:avLst/>
          </a:prstGeom>
          <a:ln w="28575">
            <a:solidFill>
              <a:schemeClr val="tx2"/>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949244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78234-EFE1-C822-2094-DFEF04D58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B540AC-63DF-1B1C-5A49-33EF6DE91DE0}"/>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Safer eating practices</a:t>
            </a:r>
            <a:endParaRPr lang="en-GB" dirty="0">
              <a:solidFill>
                <a:schemeClr val="accent4">
                  <a:lumMod val="7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C095ED95-533D-F22B-8ECD-C7F0DC1E5C7F}"/>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marL="457200" indent="-457200">
              <a:buFont typeface="Wingdings" panose="05000000000000000000" pitchFamily="2" charset="2"/>
              <a:buChar char="ü"/>
            </a:pPr>
            <a:r>
              <a:rPr lang="en-GB" sz="2400" dirty="0">
                <a:latin typeface="Arial Rounded MT Bold" panose="020F0704030504030204" pitchFamily="34" charset="0"/>
              </a:rPr>
              <a:t>Have regard to the EYFS nutrition guidance.</a:t>
            </a:r>
          </a:p>
          <a:p>
            <a:pPr marL="457200" indent="-457200">
              <a:buFont typeface="Wingdings" panose="05000000000000000000" pitchFamily="2" charset="2"/>
              <a:buChar char="ü"/>
            </a:pPr>
            <a:r>
              <a:rPr lang="en-GB" sz="2400" dirty="0">
                <a:latin typeface="Arial Rounded MT Bold" panose="020F0704030504030204" pitchFamily="34" charset="0"/>
              </a:rPr>
              <a:t>State how safe eating processes and dietary requirements are managed within the setting.</a:t>
            </a:r>
          </a:p>
          <a:p>
            <a:pPr marL="457200" indent="-457200">
              <a:buFont typeface="Wingdings" panose="05000000000000000000" pitchFamily="2" charset="2"/>
              <a:buChar char="ü"/>
            </a:pPr>
            <a:r>
              <a:rPr lang="en-GB" sz="2400" dirty="0">
                <a:latin typeface="Arial Rounded MT Bold" panose="020F0704030504030204" pitchFamily="34" charset="0"/>
              </a:rPr>
              <a:t>Partnerships with parents/carers and other professionals.</a:t>
            </a:r>
          </a:p>
          <a:p>
            <a:pPr marL="457200" indent="-457200">
              <a:buFont typeface="Wingdings" panose="05000000000000000000" pitchFamily="2" charset="2"/>
              <a:buChar char="ü"/>
            </a:pPr>
            <a:r>
              <a:rPr lang="en-GB" sz="2400" dirty="0">
                <a:latin typeface="Arial Rounded MT Bold" panose="020F0704030504030204" pitchFamily="34" charset="0"/>
              </a:rPr>
              <a:t>Information sharing.</a:t>
            </a:r>
          </a:p>
          <a:p>
            <a:endParaRPr lang="en-GB" dirty="0"/>
          </a:p>
        </p:txBody>
      </p:sp>
      <p:sp>
        <p:nvSpPr>
          <p:cNvPr id="4" name="Content Placeholder 3">
            <a:extLst>
              <a:ext uri="{FF2B5EF4-FFF2-40B4-BE49-F238E27FC236}">
                <a16:creationId xmlns:a16="http://schemas.microsoft.com/office/drawing/2014/main" id="{F86F1113-08BF-444F-95CA-3EE9CF00FC9C}"/>
              </a:ext>
            </a:extLst>
          </p:cNvPr>
          <p:cNvSpPr>
            <a:spLocks noGrp="1"/>
          </p:cNvSpPr>
          <p:nvPr>
            <p:ph sz="half" idx="2"/>
          </p:nvPr>
        </p:nvSpPr>
        <p:spPr>
          <a:ln w="28575">
            <a:solidFill>
              <a:schemeClr val="accent1"/>
            </a:solidFill>
          </a:ln>
        </p:spPr>
        <p:txBody>
          <a:bodyPr>
            <a:noAutofit/>
          </a:bodyPr>
          <a:lstStyle/>
          <a:p>
            <a:pPr marL="0" indent="0">
              <a:buNone/>
            </a:pPr>
            <a:r>
              <a:rPr lang="en-GB" sz="2400" dirty="0">
                <a:solidFill>
                  <a:schemeClr val="accent5">
                    <a:lumMod val="75000"/>
                  </a:schemeClr>
                </a:solidFill>
                <a:latin typeface="Arial Rounded MT Bold" panose="020F0704030504030204" pitchFamily="34" charset="0"/>
              </a:rPr>
              <a:t>Practice</a:t>
            </a:r>
          </a:p>
          <a:p>
            <a:pPr marL="457200" indent="-457200">
              <a:buFont typeface="Wingdings" panose="05000000000000000000" pitchFamily="2" charset="2"/>
              <a:buChar char="ü"/>
            </a:pPr>
            <a:r>
              <a:rPr lang="en-GB" sz="2400" dirty="0">
                <a:latin typeface="Arial Rounded MT Bold" panose="020F0704030504030204" pitchFamily="34" charset="0"/>
              </a:rPr>
              <a:t>Robust procedures and systems in place.</a:t>
            </a:r>
          </a:p>
          <a:p>
            <a:pPr marL="457200" indent="-457200">
              <a:buFont typeface="Wingdings" panose="05000000000000000000" pitchFamily="2" charset="2"/>
              <a:buChar char="ü"/>
            </a:pPr>
            <a:r>
              <a:rPr lang="en-GB" sz="2400" dirty="0">
                <a:latin typeface="Arial Rounded MT Bold" panose="020F0704030504030204" pitchFamily="34" charset="0"/>
              </a:rPr>
              <a:t>Regular communication between the setting and parents/carers.</a:t>
            </a:r>
          </a:p>
          <a:p>
            <a:pPr marL="457200" indent="-457200">
              <a:buFont typeface="Wingdings" panose="05000000000000000000" pitchFamily="2" charset="2"/>
              <a:buChar char="ü"/>
            </a:pPr>
            <a:r>
              <a:rPr lang="en-GB" sz="2400" dirty="0">
                <a:latin typeface="Arial Rounded MT Bold" panose="020F0704030504030204" pitchFamily="34" charset="0"/>
              </a:rPr>
              <a:t>Staff training including PFA, inductions and team meetings.</a:t>
            </a:r>
          </a:p>
          <a:p>
            <a:pPr marL="457200" indent="-457200">
              <a:buFont typeface="Wingdings" panose="05000000000000000000" pitchFamily="2" charset="2"/>
              <a:buChar char="ü"/>
            </a:pPr>
            <a:r>
              <a:rPr lang="en-GB" sz="2400" dirty="0">
                <a:latin typeface="Arial Rounded MT Bold" panose="020F0704030504030204" pitchFamily="34" charset="0"/>
              </a:rPr>
              <a:t>Adequate supervision of children.</a:t>
            </a:r>
          </a:p>
        </p:txBody>
      </p:sp>
    </p:spTree>
    <p:extLst>
      <p:ext uri="{BB962C8B-B14F-4D97-AF65-F5344CB8AC3E}">
        <p14:creationId xmlns:p14="http://schemas.microsoft.com/office/powerpoint/2010/main" val="1409327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0A65-8407-86EB-3318-8B2DA71B345D}"/>
              </a:ext>
            </a:extLst>
          </p:cNvPr>
          <p:cNvSpPr>
            <a:spLocks noGrp="1"/>
          </p:cNvSpPr>
          <p:nvPr>
            <p:ph type="title"/>
          </p:nvPr>
        </p:nvSpPr>
        <p:spPr>
          <a:xfrm>
            <a:off x="834655" y="952500"/>
            <a:ext cx="3843091" cy="4467087"/>
          </a:xfrm>
        </p:spPr>
        <p:txBody>
          <a:bodyPr>
            <a:normAutofit/>
          </a:bodyPr>
          <a:lstStyle/>
          <a:p>
            <a:r>
              <a:rPr lang="en-GB" sz="4000" dirty="0">
                <a:solidFill>
                  <a:schemeClr val="accent4">
                    <a:lumMod val="75000"/>
                  </a:schemeClr>
                </a:solidFill>
              </a:rPr>
              <a:t>Paediatric first aid training</a:t>
            </a:r>
          </a:p>
        </p:txBody>
      </p:sp>
      <p:sp>
        <p:nvSpPr>
          <p:cNvPr id="3" name="Content Placeholder 2">
            <a:extLst>
              <a:ext uri="{FF2B5EF4-FFF2-40B4-BE49-F238E27FC236}">
                <a16:creationId xmlns:a16="http://schemas.microsoft.com/office/drawing/2014/main" id="{D60D2955-9BFD-EABB-D8C2-9B7228EFC11A}"/>
              </a:ext>
            </a:extLst>
          </p:cNvPr>
          <p:cNvSpPr>
            <a:spLocks noGrp="1"/>
          </p:cNvSpPr>
          <p:nvPr>
            <p:ph idx="1"/>
          </p:nvPr>
        </p:nvSpPr>
        <p:spPr>
          <a:xfrm>
            <a:off x="4807974" y="952500"/>
            <a:ext cx="6455383" cy="5084506"/>
          </a:xfrm>
        </p:spPr>
        <p:txBody>
          <a:bodyPr anchor="ctr">
            <a:noAutofit/>
          </a:bodyPr>
          <a:lstStyle/>
          <a:p>
            <a:pPr marL="0" indent="0">
              <a:buNone/>
            </a:pPr>
            <a:r>
              <a:rPr lang="en-GB" sz="2400" dirty="0" err="1">
                <a:latin typeface="Arial Rounded MT Bold" panose="020F0704030504030204" pitchFamily="34" charset="0"/>
              </a:rPr>
              <a:t>Staff:child</a:t>
            </a:r>
            <a:r>
              <a:rPr lang="en-GB" sz="2400" dirty="0">
                <a:latin typeface="Arial Rounded MT Bold" panose="020F0704030504030204" pitchFamily="34" charset="0"/>
              </a:rPr>
              <a:t> </a:t>
            </a:r>
            <a:r>
              <a:rPr lang="en-GB" sz="2400" i="0" u="none" strike="noStrike" baseline="0" dirty="0">
                <a:latin typeface="Arial Rounded MT Bold" panose="020F0704030504030204" pitchFamily="34" charset="0"/>
              </a:rPr>
              <a:t>ratios</a:t>
            </a:r>
          </a:p>
          <a:p>
            <a:r>
              <a:rPr lang="en-GB" sz="2400" i="0" u="none" strike="noStrike" baseline="0" dirty="0">
                <a:latin typeface="Arial Rounded MT Bold" panose="020F0704030504030204" pitchFamily="34" charset="0"/>
              </a:rPr>
              <a:t>Suitable students on long term placements and volunteers (aged 17 or over) and staff working as apprentices in early education (aged 16 or over) may be included in the ratios at the level below their level of study, if the provider is satisfied that they are </a:t>
            </a:r>
            <a:r>
              <a:rPr lang="en-GB" sz="2400" i="0" u="sng" strike="noStrike" baseline="0" dirty="0">
                <a:latin typeface="Arial Rounded MT Bold" panose="020F0704030504030204" pitchFamily="34" charset="0"/>
              </a:rPr>
              <a:t>competent</a:t>
            </a:r>
            <a:r>
              <a:rPr lang="en-GB" sz="2400" i="0" u="none" strike="noStrike" baseline="0" dirty="0">
                <a:latin typeface="Arial Rounded MT Bold" panose="020F0704030504030204" pitchFamily="34" charset="0"/>
              </a:rPr>
              <a:t> and </a:t>
            </a:r>
            <a:r>
              <a:rPr lang="en-GB" sz="2400" i="0" u="sng" strike="noStrike" baseline="0" dirty="0">
                <a:latin typeface="Arial Rounded MT Bold" panose="020F0704030504030204" pitchFamily="34" charset="0"/>
              </a:rPr>
              <a:t>responsible</a:t>
            </a:r>
            <a:r>
              <a:rPr lang="en-GB" sz="2400" i="0" u="none" strike="noStrike" baseline="0" dirty="0">
                <a:latin typeface="Arial Rounded MT Bold" panose="020F0704030504030204" pitchFamily="34" charset="0"/>
              </a:rPr>
              <a:t> and if they </a:t>
            </a:r>
            <a:r>
              <a:rPr lang="en-GB" sz="2400" i="0" u="sng" strike="noStrike" baseline="0" dirty="0">
                <a:latin typeface="Arial Rounded MT Bold" panose="020F0704030504030204" pitchFamily="34" charset="0"/>
              </a:rPr>
              <a:t>hold a valid and current PFA qualification</a:t>
            </a:r>
            <a:r>
              <a:rPr lang="en-GB" sz="2400" i="0" u="none" strike="noStrike" baseline="0" dirty="0">
                <a:latin typeface="Arial Rounded MT Bold" panose="020F0704030504030204" pitchFamily="34" charset="0"/>
              </a:rPr>
              <a:t>. </a:t>
            </a:r>
          </a:p>
          <a:p>
            <a:pPr marL="0" indent="0">
              <a:buNone/>
            </a:pPr>
            <a:r>
              <a:rPr lang="en-GB" sz="2400" i="0" u="none" strike="noStrike" baseline="0" dirty="0">
                <a:latin typeface="Arial Rounded MT Bold" panose="020F0704030504030204" pitchFamily="34" charset="0"/>
              </a:rPr>
              <a:t>Paediatric first aid.</a:t>
            </a:r>
          </a:p>
          <a:p>
            <a:r>
              <a:rPr lang="en-GB" sz="2400" i="0" u="none" strike="noStrike" baseline="0" dirty="0">
                <a:latin typeface="Arial Rounded MT Bold" panose="020F0704030504030204" pitchFamily="34" charset="0"/>
              </a:rPr>
              <a:t>[Providers/Childminders] are responsible for identifying and selecting a competent training provider to deliver their PFA training. </a:t>
            </a:r>
            <a:endParaRPr lang="en-GB" sz="2400" dirty="0">
              <a:latin typeface="Arial Rounded MT Bold" panose="020F0704030504030204" pitchFamily="34" charset="0"/>
            </a:endParaRPr>
          </a:p>
        </p:txBody>
      </p:sp>
    </p:spTree>
    <p:extLst>
      <p:ext uri="{BB962C8B-B14F-4D97-AF65-F5344CB8AC3E}">
        <p14:creationId xmlns:p14="http://schemas.microsoft.com/office/powerpoint/2010/main" val="297707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F01BB-5945-D122-C3A2-0665CEB96C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BF55A3-FEBA-BCE4-E113-31FF479464DD}"/>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Paediatric first aid</a:t>
            </a:r>
            <a:endParaRPr lang="en-GB" dirty="0">
              <a:solidFill>
                <a:schemeClr val="accent4">
                  <a:lumMod val="7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4B714DDE-D8D0-6956-A93F-CBDB2C2B51F6}"/>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marL="457200" indent="-457200">
              <a:buFont typeface="Wingdings" panose="05000000000000000000" pitchFamily="2" charset="2"/>
              <a:buChar char="ü"/>
            </a:pPr>
            <a:r>
              <a:rPr lang="en-GB" sz="2400" dirty="0">
                <a:latin typeface="Arial Rounded MT Bold" panose="020F0704030504030204" pitchFamily="34" charset="0"/>
              </a:rPr>
              <a:t>How ratios are implemented and applied.</a:t>
            </a:r>
          </a:p>
          <a:p>
            <a:pPr marL="457200" indent="-457200">
              <a:buFont typeface="Wingdings" panose="05000000000000000000" pitchFamily="2" charset="2"/>
              <a:buChar char="ü"/>
            </a:pPr>
            <a:r>
              <a:rPr lang="en-GB" sz="2400" dirty="0">
                <a:latin typeface="Arial Rounded MT Bold" panose="020F0704030504030204" pitchFamily="34" charset="0"/>
              </a:rPr>
              <a:t>Health and safety – PFA training.</a:t>
            </a:r>
          </a:p>
          <a:p>
            <a:pPr marL="0" indent="0">
              <a:buNone/>
            </a:pPr>
            <a:endParaRPr lang="en-GB" dirty="0"/>
          </a:p>
        </p:txBody>
      </p:sp>
      <p:sp>
        <p:nvSpPr>
          <p:cNvPr id="4" name="Content Placeholder 3">
            <a:extLst>
              <a:ext uri="{FF2B5EF4-FFF2-40B4-BE49-F238E27FC236}">
                <a16:creationId xmlns:a16="http://schemas.microsoft.com/office/drawing/2014/main" id="{9FEE0BD8-662A-4B7E-DF28-800443236615}"/>
              </a:ext>
            </a:extLst>
          </p:cNvPr>
          <p:cNvSpPr>
            <a:spLocks noGrp="1"/>
          </p:cNvSpPr>
          <p:nvPr>
            <p:ph sz="half" idx="2"/>
          </p:nvPr>
        </p:nvSpPr>
        <p:spPr>
          <a:ln w="28575">
            <a:solidFill>
              <a:schemeClr val="accent1"/>
            </a:solidFill>
          </a:ln>
        </p:spPr>
        <p:txBody>
          <a:bodyPr>
            <a:noAutofit/>
          </a:bodyPr>
          <a:lstStyle/>
          <a:p>
            <a:pPr marL="0" indent="0">
              <a:buNone/>
            </a:pPr>
            <a:r>
              <a:rPr lang="en-GB" sz="2400" dirty="0">
                <a:solidFill>
                  <a:schemeClr val="accent5">
                    <a:lumMod val="75000"/>
                  </a:schemeClr>
                </a:solidFill>
                <a:latin typeface="Arial Rounded MT Bold" panose="020F0704030504030204" pitchFamily="34" charset="0"/>
              </a:rPr>
              <a:t>Practice</a:t>
            </a:r>
          </a:p>
          <a:p>
            <a:pPr marL="457200" indent="-457200">
              <a:buFont typeface="Wingdings" panose="05000000000000000000" pitchFamily="2" charset="2"/>
              <a:buChar char="ü"/>
            </a:pPr>
            <a:r>
              <a:rPr lang="en-GB" sz="2400" dirty="0">
                <a:latin typeface="Arial Rounded MT Bold" panose="020F0704030504030204" pitchFamily="34" charset="0"/>
              </a:rPr>
              <a:t>Meets the requirements of the EYFS, PFA trained staff, ratios.</a:t>
            </a:r>
          </a:p>
          <a:p>
            <a:pPr marL="457200" indent="-457200">
              <a:buFont typeface="Wingdings" panose="05000000000000000000" pitchFamily="2" charset="2"/>
              <a:buChar char="ü"/>
            </a:pPr>
            <a:r>
              <a:rPr lang="en-GB" sz="2400" dirty="0">
                <a:latin typeface="Arial Rounded MT Bold" panose="020F0704030504030204" pitchFamily="34" charset="0"/>
              </a:rPr>
              <a:t>Effective deployment.</a:t>
            </a:r>
          </a:p>
          <a:p>
            <a:pPr marL="457200" indent="-457200">
              <a:buFont typeface="Wingdings" panose="05000000000000000000" pitchFamily="2" charset="2"/>
              <a:buChar char="ü"/>
            </a:pPr>
            <a:r>
              <a:rPr lang="en-GB" sz="2400" dirty="0">
                <a:latin typeface="Arial Rounded MT Bold" panose="020F0704030504030204" pitchFamily="34" charset="0"/>
              </a:rPr>
              <a:t>Consider dynamic risk assessment, environment, children, staff.</a:t>
            </a:r>
          </a:p>
          <a:p>
            <a:pPr marL="457200" indent="-457200">
              <a:buFont typeface="Wingdings" panose="05000000000000000000" pitchFamily="2" charset="2"/>
              <a:buChar char="ü"/>
            </a:pPr>
            <a:r>
              <a:rPr lang="en-GB" sz="2400" dirty="0">
                <a:latin typeface="Arial Rounded MT Bold" panose="020F0704030504030204" pitchFamily="34" charset="0"/>
              </a:rPr>
              <a:t>Confident practitioners. </a:t>
            </a:r>
          </a:p>
        </p:txBody>
      </p:sp>
    </p:spTree>
    <p:extLst>
      <p:ext uri="{BB962C8B-B14F-4D97-AF65-F5344CB8AC3E}">
        <p14:creationId xmlns:p14="http://schemas.microsoft.com/office/powerpoint/2010/main" val="208487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5C1D-5557-FFCE-3AC2-17B2A3E26AED}"/>
              </a:ext>
            </a:extLst>
          </p:cNvPr>
          <p:cNvSpPr>
            <a:spLocks noGrp="1"/>
          </p:cNvSpPr>
          <p:nvPr>
            <p:ph type="title"/>
          </p:nvPr>
        </p:nvSpPr>
        <p:spPr>
          <a:xfrm>
            <a:off x="471055" y="325370"/>
            <a:ext cx="4504067" cy="1296953"/>
          </a:xfrm>
        </p:spPr>
        <p:txBody>
          <a:bodyPr anchor="b">
            <a:normAutofit/>
          </a:bodyPr>
          <a:lstStyle/>
          <a:p>
            <a:r>
              <a:rPr lang="en-GB" sz="4000" dirty="0">
                <a:latin typeface="Arial Rounded MT Bold" panose="020F0704030504030204" pitchFamily="34" charset="0"/>
              </a:rPr>
              <a:t>Think about it! </a:t>
            </a:r>
          </a:p>
        </p:txBody>
      </p:sp>
      <p:sp>
        <p:nvSpPr>
          <p:cNvPr id="3" name="Content Placeholder 2">
            <a:extLst>
              <a:ext uri="{FF2B5EF4-FFF2-40B4-BE49-F238E27FC236}">
                <a16:creationId xmlns:a16="http://schemas.microsoft.com/office/drawing/2014/main" id="{6421DC17-F4D3-AAD6-2866-0377AC8B37EB}"/>
              </a:ext>
            </a:extLst>
          </p:cNvPr>
          <p:cNvSpPr>
            <a:spLocks noGrp="1"/>
          </p:cNvSpPr>
          <p:nvPr>
            <p:ph idx="1"/>
          </p:nvPr>
        </p:nvSpPr>
        <p:spPr>
          <a:xfrm>
            <a:off x="572656" y="1710813"/>
            <a:ext cx="4835086" cy="4237703"/>
          </a:xfrm>
        </p:spPr>
        <p:txBody>
          <a:bodyPr>
            <a:normAutofit fontScale="32500" lnSpcReduction="20000"/>
          </a:bodyPr>
          <a:lstStyle/>
          <a:p>
            <a:pPr marL="0" indent="0">
              <a:buNone/>
            </a:pPr>
            <a:r>
              <a:rPr lang="en-GB" sz="7200" dirty="0">
                <a:latin typeface="Arial Rounded MT Bold" panose="020F0704030504030204" pitchFamily="34" charset="0"/>
              </a:rPr>
              <a:t>To what extent are leaders and managers ready and prepared to adopt the changes regarding safeguarding training, child absences, safer food and PFA training? </a:t>
            </a:r>
          </a:p>
          <a:p>
            <a:pPr marL="457200" indent="-457200">
              <a:buFont typeface="Arial" panose="020B0604020202020204" pitchFamily="34" charset="0"/>
              <a:buChar char="•"/>
            </a:pPr>
            <a:r>
              <a:rPr lang="en-GB" sz="7200" dirty="0">
                <a:latin typeface="Arial Rounded MT Bold" panose="020F0704030504030204" pitchFamily="34" charset="0"/>
              </a:rPr>
              <a:t>Completely. </a:t>
            </a:r>
          </a:p>
          <a:p>
            <a:pPr marL="457200" indent="-457200">
              <a:buFont typeface="Arial" panose="020B0604020202020204" pitchFamily="34" charset="0"/>
              <a:buChar char="•"/>
            </a:pPr>
            <a:r>
              <a:rPr lang="en-GB" sz="7200" dirty="0">
                <a:latin typeface="Arial Rounded MT Bold" panose="020F0704030504030204" pitchFamily="34" charset="0"/>
              </a:rPr>
              <a:t>Partially, if so, where are the gaps?</a:t>
            </a:r>
          </a:p>
          <a:p>
            <a:pPr marL="457200" indent="-457200">
              <a:buFont typeface="Arial" panose="020B0604020202020204" pitchFamily="34" charset="0"/>
              <a:buChar char="•"/>
            </a:pPr>
            <a:r>
              <a:rPr lang="en-GB" sz="7200" dirty="0">
                <a:latin typeface="Arial Rounded MT Bold" panose="020F0704030504030204" pitchFamily="34" charset="0"/>
              </a:rPr>
              <a:t>Where changes are required, we have yet to adopt polices and procedures and share them with colleagues and parents / carers.</a:t>
            </a:r>
          </a:p>
          <a:p>
            <a:endParaRPr lang="en-GB" sz="4000" dirty="0"/>
          </a:p>
        </p:txBody>
      </p:sp>
      <p:pic>
        <p:nvPicPr>
          <p:cNvPr id="5" name="Picture 4" descr="Empty speech bubbles">
            <a:extLst>
              <a:ext uri="{FF2B5EF4-FFF2-40B4-BE49-F238E27FC236}">
                <a16:creationId xmlns:a16="http://schemas.microsoft.com/office/drawing/2014/main" id="{6F73D263-5298-9ED6-0993-92586FFF8E97}"/>
              </a:ext>
            </a:extLst>
          </p:cNvPr>
          <p:cNvPicPr>
            <a:picLocks noChangeAspect="1"/>
          </p:cNvPicPr>
          <p:nvPr/>
        </p:nvPicPr>
        <p:blipFill rotWithShape="1">
          <a:blip r:embed="rId2"/>
          <a:srcRect l="20771" r="1227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50572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0A65-8407-86EB-3318-8B2DA71B345D}"/>
              </a:ext>
            </a:extLst>
          </p:cNvPr>
          <p:cNvSpPr>
            <a:spLocks noGrp="1"/>
          </p:cNvSpPr>
          <p:nvPr>
            <p:ph type="title"/>
          </p:nvPr>
        </p:nvSpPr>
        <p:spPr>
          <a:xfrm>
            <a:off x="651753" y="-307975"/>
            <a:ext cx="6497553" cy="1669848"/>
          </a:xfrm>
        </p:spPr>
        <p:txBody>
          <a:bodyPr vert="horz" lIns="91440" tIns="45720" rIns="91440" bIns="45720" rtlCol="0" anchor="b">
            <a:normAutofit/>
          </a:bodyPr>
          <a:lstStyle/>
          <a:p>
            <a:r>
              <a:rPr lang="en-GB" sz="3600" dirty="0">
                <a:solidFill>
                  <a:schemeClr val="accent4">
                    <a:lumMod val="75000"/>
                  </a:schemeClr>
                </a:solidFill>
                <a:latin typeface="Arial Rounded MT Bold" panose="020F0704030504030204" pitchFamily="34" charset="0"/>
              </a:rPr>
              <a:t>Safer Recruitment</a:t>
            </a:r>
          </a:p>
        </p:txBody>
      </p:sp>
      <p:sp>
        <p:nvSpPr>
          <p:cNvPr id="3" name="Content Placeholder 2">
            <a:extLst>
              <a:ext uri="{FF2B5EF4-FFF2-40B4-BE49-F238E27FC236}">
                <a16:creationId xmlns:a16="http://schemas.microsoft.com/office/drawing/2014/main" id="{D60D2955-9BFD-EABB-D8C2-9B7228EFC11A}"/>
              </a:ext>
            </a:extLst>
          </p:cNvPr>
          <p:cNvSpPr>
            <a:spLocks noGrp="1"/>
          </p:cNvSpPr>
          <p:nvPr>
            <p:ph type="body" sz="half" idx="2"/>
          </p:nvPr>
        </p:nvSpPr>
        <p:spPr>
          <a:xfrm>
            <a:off x="839788" y="2057400"/>
            <a:ext cx="3932237" cy="3811588"/>
          </a:xfrm>
        </p:spPr>
        <p:txBody>
          <a:bodyPr vert="horz" lIns="91440" tIns="45720" rIns="91440" bIns="45720" rtlCol="0">
            <a:normAutofit/>
          </a:bodyPr>
          <a:lstStyle/>
          <a:p>
            <a:r>
              <a:rPr lang="en-US" b="1" i="0" u="none" strike="noStrike" kern="1200" baseline="0">
                <a:latin typeface="+mn-lt"/>
                <a:ea typeface="+mn-ea"/>
                <a:cs typeface="+mn-cs"/>
              </a:rPr>
              <a:t> </a:t>
            </a:r>
          </a:p>
          <a:p>
            <a:endParaRPr lang="en-US" kern="1200">
              <a:latin typeface="+mn-lt"/>
              <a:ea typeface="+mn-ea"/>
              <a:cs typeface="+mn-cs"/>
            </a:endParaRPr>
          </a:p>
        </p:txBody>
      </p:sp>
      <p:sp>
        <p:nvSpPr>
          <p:cNvPr id="10" name="Date Placeholder 4">
            <a:extLst>
              <a:ext uri="{FF2B5EF4-FFF2-40B4-BE49-F238E27FC236}">
                <a16:creationId xmlns:a16="http://schemas.microsoft.com/office/drawing/2014/main" id="{48F9AE4C-2F2B-191E-5CD8-100124A25E70}"/>
              </a:ext>
            </a:extLst>
          </p:cNvPr>
          <p:cNvSpPr>
            <a:spLocks noGrp="1"/>
          </p:cNvSpPr>
          <p:nvPr>
            <p:ph type="dt" sz="half" idx="10"/>
          </p:nvPr>
        </p:nvSpPr>
        <p:spPr>
          <a:xfrm>
            <a:off x="838200" y="6356350"/>
            <a:ext cx="2743200" cy="365125"/>
          </a:xfrm>
        </p:spPr>
        <p:txBody>
          <a:bodyPr/>
          <a:lstStyle/>
          <a:p>
            <a:pPr rtl="0">
              <a:spcAft>
                <a:spcPts val="600"/>
              </a:spcAft>
              <a:defRPr/>
            </a:pPr>
            <a:r>
              <a:rPr lang="en-GB" noProof="0">
                <a:solidFill>
                  <a:prstClr val="black">
                    <a:tint val="75000"/>
                  </a:prstClr>
                </a:solidFill>
              </a:rPr>
              <a:t>9/3/20XX</a:t>
            </a:r>
          </a:p>
        </p:txBody>
      </p:sp>
      <p:sp>
        <p:nvSpPr>
          <p:cNvPr id="12" name="Footer Placeholder 5">
            <a:extLst>
              <a:ext uri="{FF2B5EF4-FFF2-40B4-BE49-F238E27FC236}">
                <a16:creationId xmlns:a16="http://schemas.microsoft.com/office/drawing/2014/main" id="{015E7B8F-C1E0-71C8-2293-34ADD6FAE30F}"/>
              </a:ext>
            </a:extLst>
          </p:cNvPr>
          <p:cNvSpPr>
            <a:spLocks noGrp="1"/>
          </p:cNvSpPr>
          <p:nvPr>
            <p:ph type="ftr" sz="quarter" idx="11"/>
          </p:nvPr>
        </p:nvSpPr>
        <p:spPr>
          <a:xfrm>
            <a:off x="4038600" y="6356350"/>
            <a:ext cx="4114800" cy="365125"/>
          </a:xfrm>
        </p:spPr>
        <p:txBody>
          <a:bodyPr/>
          <a:lstStyle/>
          <a:p>
            <a:pPr rtl="0">
              <a:spcAft>
                <a:spcPts val="600"/>
              </a:spcAft>
              <a:defRPr/>
            </a:pPr>
            <a:r>
              <a:rPr lang="en-GB" noProof="0">
                <a:solidFill>
                  <a:prstClr val="black">
                    <a:tint val="75000"/>
                  </a:prstClr>
                </a:solidFill>
              </a:rPr>
              <a:t>Presentation Title</a:t>
            </a:r>
          </a:p>
        </p:txBody>
      </p:sp>
      <p:sp>
        <p:nvSpPr>
          <p:cNvPr id="14" name="Slide Number Placeholder 6">
            <a:extLst>
              <a:ext uri="{FF2B5EF4-FFF2-40B4-BE49-F238E27FC236}">
                <a16:creationId xmlns:a16="http://schemas.microsoft.com/office/drawing/2014/main" id="{F60484A2-121D-812F-77F6-A6DB888FB4A2}"/>
              </a:ext>
            </a:extLst>
          </p:cNvPr>
          <p:cNvSpPr>
            <a:spLocks noGrp="1"/>
          </p:cNvSpPr>
          <p:nvPr>
            <p:ph type="sldNum" sz="quarter" idx="12"/>
          </p:nvPr>
        </p:nvSpPr>
        <p:spPr>
          <a:xfrm>
            <a:off x="8610600" y="6356350"/>
            <a:ext cx="2743200" cy="365125"/>
          </a:xfrm>
        </p:spPr>
        <p:txBody>
          <a:bodyPr/>
          <a:lstStyle/>
          <a:p>
            <a:pPr rtl="0">
              <a:spcAft>
                <a:spcPts val="600"/>
              </a:spcAft>
              <a:defRPr/>
            </a:pPr>
            <a:fld id="{D76B855D-E9CC-4FF8-AD85-6CDC7B89A0DE}" type="slidenum">
              <a:rPr lang="en-GB" noProof="0" smtClean="0">
                <a:solidFill>
                  <a:prstClr val="black">
                    <a:tint val="75000"/>
                  </a:prstClr>
                </a:solidFill>
              </a:rPr>
              <a:pPr rtl="0">
                <a:spcAft>
                  <a:spcPts val="600"/>
                </a:spcAft>
                <a:defRPr/>
              </a:pPr>
              <a:t>18</a:t>
            </a:fld>
            <a:endParaRPr lang="en-GB" noProof="0">
              <a:solidFill>
                <a:prstClr val="black">
                  <a:tint val="75000"/>
                </a:prstClr>
              </a:solidFill>
            </a:endParaRPr>
          </a:p>
        </p:txBody>
      </p:sp>
      <p:graphicFrame>
        <p:nvGraphicFramePr>
          <p:cNvPr id="6" name="TextBox 3">
            <a:extLst>
              <a:ext uri="{FF2B5EF4-FFF2-40B4-BE49-F238E27FC236}">
                <a16:creationId xmlns:a16="http://schemas.microsoft.com/office/drawing/2014/main" id="{DA0CC60C-C458-CFCB-3088-028910516575}"/>
              </a:ext>
            </a:extLst>
          </p:cNvPr>
          <p:cNvGraphicFramePr/>
          <p:nvPr>
            <p:extLst>
              <p:ext uri="{D42A27DB-BD31-4B8C-83A1-F6EECF244321}">
                <p14:modId xmlns:p14="http://schemas.microsoft.com/office/powerpoint/2010/main" val="3825748078"/>
              </p:ext>
            </p:extLst>
          </p:nvPr>
        </p:nvGraphicFramePr>
        <p:xfrm>
          <a:off x="755581" y="1361873"/>
          <a:ext cx="10596631" cy="4994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3293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20582-E449-5E6A-2965-6F14CC035BB7}"/>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Safer recruitment </a:t>
            </a:r>
          </a:p>
        </p:txBody>
      </p:sp>
      <p:sp>
        <p:nvSpPr>
          <p:cNvPr id="3" name="Content Placeholder 2">
            <a:extLst>
              <a:ext uri="{FF2B5EF4-FFF2-40B4-BE49-F238E27FC236}">
                <a16:creationId xmlns:a16="http://schemas.microsoft.com/office/drawing/2014/main" id="{ECA32682-40FF-348E-F08A-7006450202B3}"/>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marL="457200" indent="-457200">
              <a:buFont typeface="Wingdings" panose="05000000000000000000" pitchFamily="2" charset="2"/>
              <a:buChar char="ü"/>
            </a:pPr>
            <a:r>
              <a:rPr lang="en-GB" sz="2400" dirty="0">
                <a:latin typeface="Arial Rounded MT Bold" panose="020F0704030504030204" pitchFamily="34" charset="0"/>
              </a:rPr>
              <a:t>State the following of safer recruitment procedures and processes.</a:t>
            </a:r>
          </a:p>
          <a:p>
            <a:pPr marL="457200" indent="-457200">
              <a:buFont typeface="Wingdings" panose="05000000000000000000" pitchFamily="2" charset="2"/>
              <a:buChar char="ü"/>
            </a:pPr>
            <a:r>
              <a:rPr lang="en-GB" sz="2400" dirty="0">
                <a:latin typeface="Arial Rounded MT Bold" panose="020F0704030504030204" pitchFamily="34" charset="0"/>
              </a:rPr>
              <a:t>Must include ‘procedures to follow to check the suitability of new recruits. </a:t>
            </a:r>
          </a:p>
          <a:p>
            <a:pPr marL="457200" indent="-457200">
              <a:buFont typeface="Wingdings" panose="05000000000000000000" pitchFamily="2" charset="2"/>
              <a:buChar char="ü"/>
            </a:pPr>
            <a:r>
              <a:rPr lang="en-GB" sz="2400" dirty="0">
                <a:latin typeface="Arial Rounded MT Bold" panose="020F0704030504030204" pitchFamily="34" charset="0"/>
              </a:rPr>
              <a:t>‘References should be provided for previous employees upon request in a timely manner’.</a:t>
            </a:r>
          </a:p>
          <a:p>
            <a:endParaRPr lang="en-GB" dirty="0"/>
          </a:p>
        </p:txBody>
      </p:sp>
      <p:sp>
        <p:nvSpPr>
          <p:cNvPr id="4" name="Content Placeholder 3">
            <a:extLst>
              <a:ext uri="{FF2B5EF4-FFF2-40B4-BE49-F238E27FC236}">
                <a16:creationId xmlns:a16="http://schemas.microsoft.com/office/drawing/2014/main" id="{6DDD8116-4757-B446-F2E4-312E41399BDE}"/>
              </a:ext>
            </a:extLst>
          </p:cNvPr>
          <p:cNvSpPr>
            <a:spLocks noGrp="1"/>
          </p:cNvSpPr>
          <p:nvPr>
            <p:ph sz="half" idx="2"/>
          </p:nvPr>
        </p:nvSpPr>
        <p:spPr>
          <a:ln w="28575">
            <a:solidFill>
              <a:schemeClr val="accent1"/>
            </a:solidFill>
          </a:ln>
        </p:spPr>
        <p:txBody>
          <a:bodyPr>
            <a:normAutofit/>
          </a:bodyPr>
          <a:lstStyle/>
          <a:p>
            <a:r>
              <a:rPr lang="en-GB" sz="2400" dirty="0">
                <a:solidFill>
                  <a:schemeClr val="accent5">
                    <a:lumMod val="75000"/>
                  </a:schemeClr>
                </a:solidFill>
                <a:latin typeface="Arial Rounded MT Bold" panose="020F0704030504030204" pitchFamily="34" charset="0"/>
              </a:rPr>
              <a:t>Practice</a:t>
            </a:r>
          </a:p>
          <a:p>
            <a:pPr marL="457200" indent="-457200">
              <a:buFont typeface="Wingdings" panose="05000000000000000000" pitchFamily="2" charset="2"/>
              <a:buChar char="ü"/>
            </a:pPr>
            <a:r>
              <a:rPr lang="en-GB" sz="2400" dirty="0">
                <a:latin typeface="Arial Rounded MT Bold" panose="020F0704030504030204" pitchFamily="34" charset="0"/>
              </a:rPr>
              <a:t>Adhere to the EYFS.</a:t>
            </a:r>
          </a:p>
          <a:p>
            <a:pPr marL="457200" indent="-457200">
              <a:buFont typeface="Wingdings" panose="05000000000000000000" pitchFamily="2" charset="2"/>
              <a:buChar char="ü"/>
            </a:pPr>
            <a:r>
              <a:rPr lang="en-GB" sz="2400" dirty="0">
                <a:latin typeface="Arial Rounded MT Bold" panose="020F0704030504030204" pitchFamily="34" charset="0"/>
              </a:rPr>
              <a:t>Attend accredited safer recruitment training.</a:t>
            </a:r>
          </a:p>
          <a:p>
            <a:pPr marL="457200" indent="-457200">
              <a:buFont typeface="Wingdings" panose="05000000000000000000" pitchFamily="2" charset="2"/>
              <a:buChar char="ü"/>
            </a:pPr>
            <a:r>
              <a:rPr lang="en-GB" sz="2400" dirty="0">
                <a:latin typeface="Arial Rounded MT Bold" panose="020F0704030504030204" pitchFamily="34" charset="0"/>
              </a:rPr>
              <a:t>Embed safer recruitment policy and principles consistently across the setting/organisation. </a:t>
            </a:r>
          </a:p>
        </p:txBody>
      </p:sp>
    </p:spTree>
    <p:extLst>
      <p:ext uri="{BB962C8B-B14F-4D97-AF65-F5344CB8AC3E}">
        <p14:creationId xmlns:p14="http://schemas.microsoft.com/office/powerpoint/2010/main" val="2586130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31E1B-81CA-42DD-8447-20AC683AEE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2246E0-C9A4-98A5-9323-4E8171B992C9}"/>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Safer recruitment </a:t>
            </a:r>
          </a:p>
        </p:txBody>
      </p:sp>
      <p:sp>
        <p:nvSpPr>
          <p:cNvPr id="3" name="Content Placeholder 2">
            <a:extLst>
              <a:ext uri="{FF2B5EF4-FFF2-40B4-BE49-F238E27FC236}">
                <a16:creationId xmlns:a16="http://schemas.microsoft.com/office/drawing/2014/main" id="{16F05290-D784-7D10-8D6C-A1F7DC3D9CCB}"/>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a:buFont typeface="Wingdings" pitchFamily="2" charset="2"/>
              <a:buChar char="ü"/>
            </a:pPr>
            <a:r>
              <a:rPr lang="en-GB" sz="2400" dirty="0">
                <a:latin typeface="Arial Rounded MT Bold" panose="020F0704030504030204" pitchFamily="34" charset="0"/>
              </a:rPr>
              <a:t>Revise annually.</a:t>
            </a:r>
          </a:p>
          <a:p>
            <a:pPr>
              <a:buFont typeface="Wingdings" pitchFamily="2" charset="2"/>
              <a:buChar char="ü"/>
            </a:pPr>
            <a:r>
              <a:rPr lang="en-GB" sz="2400" dirty="0">
                <a:latin typeface="Arial Rounded MT Bold" panose="020F0704030504030204" pitchFamily="34" charset="0"/>
              </a:rPr>
              <a:t>Familiarise staff with the content.</a:t>
            </a:r>
          </a:p>
          <a:p>
            <a:pPr>
              <a:buFont typeface="Wingdings" pitchFamily="2" charset="2"/>
              <a:buChar char="ü"/>
            </a:pPr>
            <a:endParaRPr lang="en-GB" sz="2400" dirty="0">
              <a:latin typeface="Arial Rounded MT Bold" panose="020F0704030504030204" pitchFamily="34" charset="0"/>
            </a:endParaRPr>
          </a:p>
          <a:p>
            <a:pPr>
              <a:buFont typeface="Wingdings" pitchFamily="2" charset="2"/>
              <a:buChar char="ü"/>
            </a:pPr>
            <a:endParaRPr lang="en-GB" sz="2400" dirty="0">
              <a:latin typeface="Arial Rounded MT Bold" panose="020F0704030504030204" pitchFamily="34" charset="0"/>
            </a:endParaRPr>
          </a:p>
          <a:p>
            <a:pPr marL="0" indent="0">
              <a:buNone/>
            </a:pPr>
            <a:endParaRPr lang="en-GB" sz="2400" dirty="0">
              <a:latin typeface="Arial Rounded MT Bold" panose="020F0704030504030204" pitchFamily="34" charset="0"/>
            </a:endParaRPr>
          </a:p>
          <a:p>
            <a:pPr marL="0" indent="0">
              <a:buNone/>
            </a:pPr>
            <a:endParaRPr lang="en-GB" sz="2400" dirty="0">
              <a:solidFill>
                <a:schemeClr val="accent5">
                  <a:lumMod val="75000"/>
                </a:schemeClr>
              </a:solidFill>
              <a:latin typeface="Arial Rounded MT Bold" panose="020F0704030504030204" pitchFamily="34" charset="0"/>
            </a:endParaRPr>
          </a:p>
          <a:p>
            <a:pPr marL="0" indent="0">
              <a:buNone/>
            </a:pPr>
            <a:endParaRPr lang="en-GB" dirty="0"/>
          </a:p>
        </p:txBody>
      </p:sp>
      <p:sp>
        <p:nvSpPr>
          <p:cNvPr id="4" name="Content Placeholder 3">
            <a:extLst>
              <a:ext uri="{FF2B5EF4-FFF2-40B4-BE49-F238E27FC236}">
                <a16:creationId xmlns:a16="http://schemas.microsoft.com/office/drawing/2014/main" id="{2745CECB-9722-578C-FD17-B4497F8B1758}"/>
              </a:ext>
            </a:extLst>
          </p:cNvPr>
          <p:cNvSpPr>
            <a:spLocks noGrp="1"/>
          </p:cNvSpPr>
          <p:nvPr>
            <p:ph sz="half" idx="2"/>
          </p:nvPr>
        </p:nvSpPr>
        <p:spPr>
          <a:ln w="28575">
            <a:solidFill>
              <a:schemeClr val="accent1"/>
            </a:solidFill>
          </a:ln>
        </p:spPr>
        <p:txBody>
          <a:bodyPr>
            <a:normAutofit/>
          </a:bodyPr>
          <a:lstStyle/>
          <a:p>
            <a:r>
              <a:rPr lang="en-GB" sz="2400" dirty="0">
                <a:solidFill>
                  <a:schemeClr val="accent5">
                    <a:lumMod val="75000"/>
                  </a:schemeClr>
                </a:solidFill>
                <a:latin typeface="Arial Rounded MT Bold" panose="020F0704030504030204" pitchFamily="34" charset="0"/>
              </a:rPr>
              <a:t>Practice</a:t>
            </a:r>
          </a:p>
          <a:p>
            <a:pPr>
              <a:buFont typeface="Wingdings" pitchFamily="2" charset="2"/>
              <a:buChar char="ü"/>
            </a:pPr>
            <a:r>
              <a:rPr lang="en-GB" sz="2400" dirty="0">
                <a:latin typeface="Arial Rounded MT Bold" panose="020F0704030504030204" pitchFamily="34" charset="0"/>
              </a:rPr>
              <a:t>A skilled individual who can oversee and coordinate the recruitment process from advert to induction process</a:t>
            </a:r>
          </a:p>
          <a:p>
            <a:pPr>
              <a:buFont typeface="Wingdings" pitchFamily="2" charset="2"/>
              <a:buChar char="ü"/>
            </a:pPr>
            <a:r>
              <a:rPr lang="en-GB" sz="2400" dirty="0">
                <a:latin typeface="Arial Rounded MT Bold" panose="020F0704030504030204" pitchFamily="34" charset="0"/>
              </a:rPr>
              <a:t>Bespoke interview questions, including whistleblowing, child disclosures, and the Prevent Duty. </a:t>
            </a:r>
          </a:p>
        </p:txBody>
      </p:sp>
    </p:spTree>
    <p:extLst>
      <p:ext uri="{BB962C8B-B14F-4D97-AF65-F5344CB8AC3E}">
        <p14:creationId xmlns:p14="http://schemas.microsoft.com/office/powerpoint/2010/main" val="2572570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66A0F-4757-DF87-32EA-E96556A076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32689-F364-46C4-A2CA-4898D027EE34}"/>
              </a:ext>
            </a:extLst>
          </p:cNvPr>
          <p:cNvSpPr>
            <a:spLocks noGrp="1"/>
          </p:cNvSpPr>
          <p:nvPr>
            <p:ph type="title"/>
          </p:nvPr>
        </p:nvSpPr>
        <p:spPr>
          <a:xfrm>
            <a:off x="838200" y="365125"/>
            <a:ext cx="10515600" cy="1325563"/>
          </a:xfrm>
        </p:spPr>
        <p:txBody>
          <a:bodyPr anchor="ctr">
            <a:normAutofit/>
          </a:bodyPr>
          <a:lstStyle/>
          <a:p>
            <a:r>
              <a:rPr lang="en-GB" b="1" dirty="0">
                <a:solidFill>
                  <a:schemeClr val="accent4">
                    <a:lumMod val="75000"/>
                  </a:schemeClr>
                </a:solidFill>
              </a:rPr>
              <a:t>Whistleblowing</a:t>
            </a:r>
          </a:p>
        </p:txBody>
      </p:sp>
      <p:sp>
        <p:nvSpPr>
          <p:cNvPr id="8" name="Date Placeholder 2">
            <a:extLst>
              <a:ext uri="{FF2B5EF4-FFF2-40B4-BE49-F238E27FC236}">
                <a16:creationId xmlns:a16="http://schemas.microsoft.com/office/drawing/2014/main" id="{4A34616C-6B82-0AB2-0FE3-5EC59349F6B1}"/>
              </a:ext>
            </a:extLst>
          </p:cNvPr>
          <p:cNvSpPr>
            <a:spLocks noGrp="1"/>
          </p:cNvSpPr>
          <p:nvPr>
            <p:ph type="dt" sz="half" idx="10"/>
          </p:nvPr>
        </p:nvSpPr>
        <p:spPr>
          <a:xfrm>
            <a:off x="838200" y="6356350"/>
            <a:ext cx="2743200" cy="365125"/>
          </a:xfrm>
        </p:spPr>
        <p:txBody>
          <a:bodyPr/>
          <a:lstStyle/>
          <a:p>
            <a:pPr rtl="0">
              <a:spcAft>
                <a:spcPts val="600"/>
              </a:spcAft>
              <a:defRPr/>
            </a:pPr>
            <a:r>
              <a:rPr lang="en-GB" noProof="0">
                <a:solidFill>
                  <a:prstClr val="black">
                    <a:tint val="75000"/>
                  </a:prstClr>
                </a:solidFill>
              </a:rPr>
              <a:t>9/3/20XX</a:t>
            </a:r>
          </a:p>
        </p:txBody>
      </p:sp>
      <p:sp>
        <p:nvSpPr>
          <p:cNvPr id="10" name="Footer Placeholder 3">
            <a:extLst>
              <a:ext uri="{FF2B5EF4-FFF2-40B4-BE49-F238E27FC236}">
                <a16:creationId xmlns:a16="http://schemas.microsoft.com/office/drawing/2014/main" id="{28D6ACFE-CA21-5DAC-C138-C8A0C2B2BCBE}"/>
              </a:ext>
            </a:extLst>
          </p:cNvPr>
          <p:cNvSpPr>
            <a:spLocks noGrp="1"/>
          </p:cNvSpPr>
          <p:nvPr>
            <p:ph type="ftr" sz="quarter" idx="11"/>
          </p:nvPr>
        </p:nvSpPr>
        <p:spPr>
          <a:xfrm>
            <a:off x="4038600" y="6356350"/>
            <a:ext cx="4114800" cy="365125"/>
          </a:xfrm>
        </p:spPr>
        <p:txBody>
          <a:bodyPr/>
          <a:lstStyle/>
          <a:p>
            <a:pPr rtl="0">
              <a:spcAft>
                <a:spcPts val="600"/>
              </a:spcAft>
              <a:defRPr/>
            </a:pPr>
            <a:r>
              <a:rPr lang="en-GB" noProof="0">
                <a:solidFill>
                  <a:prstClr val="black">
                    <a:tint val="75000"/>
                  </a:prstClr>
                </a:solidFill>
              </a:rPr>
              <a:t>Presentation Title</a:t>
            </a:r>
          </a:p>
        </p:txBody>
      </p:sp>
      <p:sp>
        <p:nvSpPr>
          <p:cNvPr id="12" name="Slide Number Placeholder 4">
            <a:extLst>
              <a:ext uri="{FF2B5EF4-FFF2-40B4-BE49-F238E27FC236}">
                <a16:creationId xmlns:a16="http://schemas.microsoft.com/office/drawing/2014/main" id="{584AD364-C2A6-424F-6C78-CC8660EC6E28}"/>
              </a:ext>
            </a:extLst>
          </p:cNvPr>
          <p:cNvSpPr>
            <a:spLocks noGrp="1"/>
          </p:cNvSpPr>
          <p:nvPr>
            <p:ph type="sldNum" sz="quarter" idx="12"/>
          </p:nvPr>
        </p:nvSpPr>
        <p:spPr>
          <a:xfrm>
            <a:off x="8610600" y="6356350"/>
            <a:ext cx="2743200" cy="365125"/>
          </a:xfrm>
        </p:spPr>
        <p:txBody>
          <a:bodyPr/>
          <a:lstStyle/>
          <a:p>
            <a:pPr rtl="0">
              <a:spcAft>
                <a:spcPts val="600"/>
              </a:spcAft>
              <a:defRPr/>
            </a:pPr>
            <a:fld id="{D76B855D-E9CC-4FF8-AD85-6CDC7B89A0DE}" type="slidenum">
              <a:rPr lang="en-GB" noProof="0" smtClean="0">
                <a:solidFill>
                  <a:prstClr val="black">
                    <a:tint val="75000"/>
                  </a:prstClr>
                </a:solidFill>
              </a:rPr>
              <a:pPr rtl="0">
                <a:spcAft>
                  <a:spcPts val="600"/>
                </a:spcAft>
                <a:defRPr/>
              </a:pPr>
              <a:t>21</a:t>
            </a:fld>
            <a:endParaRPr lang="en-GB" noProof="0">
              <a:solidFill>
                <a:prstClr val="black">
                  <a:tint val="75000"/>
                </a:prstClr>
              </a:solidFill>
            </a:endParaRPr>
          </a:p>
        </p:txBody>
      </p:sp>
      <p:sp>
        <p:nvSpPr>
          <p:cNvPr id="3" name="Content Placeholder 2">
            <a:extLst>
              <a:ext uri="{FF2B5EF4-FFF2-40B4-BE49-F238E27FC236}">
                <a16:creationId xmlns:a16="http://schemas.microsoft.com/office/drawing/2014/main" id="{C6E22EB0-CA4E-280C-4C8B-C52BE6147163}"/>
              </a:ext>
            </a:extLst>
          </p:cNvPr>
          <p:cNvSpPr>
            <a:spLocks noGrp="1"/>
          </p:cNvSpPr>
          <p:nvPr>
            <p:ph idx="1"/>
          </p:nvPr>
        </p:nvSpPr>
        <p:spPr>
          <a:xfrm>
            <a:off x="838200" y="1911096"/>
            <a:ext cx="10515600" cy="3859742"/>
          </a:xfrm>
        </p:spPr>
        <p:txBody>
          <a:bodyPr>
            <a:normAutofit lnSpcReduction="10000"/>
          </a:bodyPr>
          <a:lstStyle/>
          <a:p>
            <a:r>
              <a:rPr lang="en-GB" sz="2400" dirty="0">
                <a:latin typeface="Arial Rounded MT Bold" panose="020F0704030504030204" pitchFamily="34" charset="0"/>
              </a:rPr>
              <a:t>Providers must put appropriate whistleblowing procedures in place for staff to raise concerns about </a:t>
            </a:r>
            <a:r>
              <a:rPr lang="en-GB" sz="2400" u="sng" dirty="0">
                <a:latin typeface="Arial Rounded MT Bold" panose="020F0704030504030204" pitchFamily="34" charset="0"/>
              </a:rPr>
              <a:t>poor or unsafe practice </a:t>
            </a:r>
            <a:r>
              <a:rPr lang="en-GB" sz="2400" dirty="0">
                <a:latin typeface="Arial Rounded MT Bold" panose="020F0704030504030204" pitchFamily="34" charset="0"/>
              </a:rPr>
              <a:t>in the setting’s safeguarding provision. </a:t>
            </a:r>
            <a:r>
              <a:rPr lang="en-GB" sz="2400" i="1" dirty="0">
                <a:latin typeface="Arial Rounded MT Bold" panose="020F0704030504030204" pitchFamily="34" charset="0"/>
              </a:rPr>
              <a:t>This must include when and how to report concerns and the process that will be followed after staff report concerns. </a:t>
            </a:r>
          </a:p>
          <a:p>
            <a:r>
              <a:rPr lang="en-GB" sz="2400" dirty="0">
                <a:latin typeface="Arial Rounded MT Bold" panose="020F0704030504030204" pitchFamily="34" charset="0"/>
              </a:rPr>
              <a:t>Must ensure staff are aware of the setting’s whistleblowing procedures and must ensure all staff feel able to raise concerns about poor or unsafe practice and know that such concerns will be taken seriously by the senior leadership team. </a:t>
            </a:r>
          </a:p>
          <a:p>
            <a:r>
              <a:rPr lang="en-GB" sz="2400" dirty="0">
                <a:latin typeface="Arial Rounded MT Bold" panose="020F0704030504030204" pitchFamily="34" charset="0"/>
              </a:rPr>
              <a:t>Where a staff member feels unable to raise an issue with their employer, or feels that their genuine concerns are not being addressed, other channels are open to them. </a:t>
            </a:r>
          </a:p>
          <a:p>
            <a:pPr marL="0" indent="0">
              <a:buNone/>
            </a:pPr>
            <a:endParaRPr lang="en-GB" sz="2200" dirty="0"/>
          </a:p>
        </p:txBody>
      </p:sp>
    </p:spTree>
    <p:extLst>
      <p:ext uri="{BB962C8B-B14F-4D97-AF65-F5344CB8AC3E}">
        <p14:creationId xmlns:p14="http://schemas.microsoft.com/office/powerpoint/2010/main" val="2230318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B07B4-BC67-8C4F-6CB3-4C8D1510C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6F979-1968-065F-E781-EA6E2B646C47}"/>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Whistleblowing</a:t>
            </a:r>
            <a:r>
              <a:rPr lang="en-GB" sz="4800" dirty="0"/>
              <a:t> </a:t>
            </a:r>
            <a:endParaRPr lang="en-GB" dirty="0"/>
          </a:p>
        </p:txBody>
      </p:sp>
      <p:sp>
        <p:nvSpPr>
          <p:cNvPr id="3" name="Content Placeholder 2">
            <a:extLst>
              <a:ext uri="{FF2B5EF4-FFF2-40B4-BE49-F238E27FC236}">
                <a16:creationId xmlns:a16="http://schemas.microsoft.com/office/drawing/2014/main" id="{3D4460C6-AD08-1459-0ACD-8A550DFD7D8F}"/>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marL="457200" indent="-457200">
              <a:buFont typeface="Wingdings" panose="05000000000000000000" pitchFamily="2" charset="2"/>
              <a:buChar char="ü"/>
            </a:pPr>
            <a:r>
              <a:rPr lang="en-GB" sz="2400" dirty="0">
                <a:latin typeface="Arial Rounded MT Bold" panose="020F0704030504030204" pitchFamily="34" charset="0"/>
              </a:rPr>
              <a:t>State a clear expectation of how whistleblowing will be </a:t>
            </a:r>
            <a:r>
              <a:rPr lang="en-GB" sz="2400" u="sng" dirty="0">
                <a:latin typeface="Arial Rounded MT Bold" panose="020F0704030504030204" pitchFamily="34" charset="0"/>
              </a:rPr>
              <a:t>enabled</a:t>
            </a:r>
            <a:r>
              <a:rPr lang="en-GB" sz="2400" dirty="0">
                <a:latin typeface="Arial Rounded MT Bold" panose="020F0704030504030204" pitchFamily="34" charset="0"/>
              </a:rPr>
              <a:t> for all practitioners. Staff must feel able to raise concerns about poor practice.</a:t>
            </a:r>
          </a:p>
          <a:p>
            <a:endParaRPr lang="en-GB" dirty="0"/>
          </a:p>
        </p:txBody>
      </p:sp>
      <p:sp>
        <p:nvSpPr>
          <p:cNvPr id="4" name="Content Placeholder 3">
            <a:extLst>
              <a:ext uri="{FF2B5EF4-FFF2-40B4-BE49-F238E27FC236}">
                <a16:creationId xmlns:a16="http://schemas.microsoft.com/office/drawing/2014/main" id="{99410D20-8C69-D3AF-9F85-D5B123BA4F81}"/>
              </a:ext>
            </a:extLst>
          </p:cNvPr>
          <p:cNvSpPr>
            <a:spLocks noGrp="1"/>
          </p:cNvSpPr>
          <p:nvPr>
            <p:ph sz="half" idx="2"/>
          </p:nvPr>
        </p:nvSpPr>
        <p:spPr>
          <a:ln w="28575">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Practice</a:t>
            </a:r>
          </a:p>
          <a:p>
            <a:pPr marL="457200" indent="-457200">
              <a:buFont typeface="Wingdings" panose="05000000000000000000" pitchFamily="2" charset="2"/>
              <a:buChar char="ü"/>
            </a:pPr>
            <a:r>
              <a:rPr lang="en-GB" sz="2400" dirty="0">
                <a:latin typeface="Arial Rounded MT Bold" panose="020F0704030504030204" pitchFamily="34" charset="0"/>
              </a:rPr>
              <a:t>A belief that ‘it could happen here’. </a:t>
            </a:r>
          </a:p>
          <a:p>
            <a:pPr marL="457200" indent="-457200">
              <a:buFont typeface="Wingdings" panose="05000000000000000000" pitchFamily="2" charset="2"/>
              <a:buChar char="ü"/>
            </a:pPr>
            <a:r>
              <a:rPr lang="en-GB" sz="2400" dirty="0">
                <a:latin typeface="Arial Rounded MT Bold" panose="020F0704030504030204" pitchFamily="34" charset="0"/>
              </a:rPr>
              <a:t>Communicated through inductions, training, supervision and team meetings.</a:t>
            </a:r>
          </a:p>
          <a:p>
            <a:pPr marL="457200" indent="-457200">
              <a:buFont typeface="Wingdings" panose="05000000000000000000" pitchFamily="2" charset="2"/>
              <a:buChar char="ü"/>
            </a:pPr>
            <a:r>
              <a:rPr lang="en-GB" sz="2400" dirty="0">
                <a:latin typeface="Arial Rounded MT Bold" panose="020F0704030504030204" pitchFamily="34" charset="0"/>
              </a:rPr>
              <a:t>Clarity and signposting to external organisations that staff can access in order to whistle blow. </a:t>
            </a:r>
          </a:p>
          <a:p>
            <a:pPr marL="457200" indent="-457200">
              <a:buFont typeface="Wingdings" panose="05000000000000000000" pitchFamily="2" charset="2"/>
              <a:buChar char="ü"/>
            </a:pPr>
            <a:endParaRPr lang="en-GB" dirty="0"/>
          </a:p>
        </p:txBody>
      </p:sp>
    </p:spTree>
    <p:extLst>
      <p:ext uri="{BB962C8B-B14F-4D97-AF65-F5344CB8AC3E}">
        <p14:creationId xmlns:p14="http://schemas.microsoft.com/office/powerpoint/2010/main" val="435356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03C63-2D1D-745D-EB78-BA35A71F2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D186F6-9877-2642-8314-C029DAB624A0}"/>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Whistleblowing</a:t>
            </a:r>
            <a:r>
              <a:rPr lang="en-GB" sz="4800" dirty="0"/>
              <a:t> </a:t>
            </a:r>
            <a:endParaRPr lang="en-GB" dirty="0"/>
          </a:p>
        </p:txBody>
      </p:sp>
      <p:sp>
        <p:nvSpPr>
          <p:cNvPr id="3" name="Content Placeholder 2">
            <a:extLst>
              <a:ext uri="{FF2B5EF4-FFF2-40B4-BE49-F238E27FC236}">
                <a16:creationId xmlns:a16="http://schemas.microsoft.com/office/drawing/2014/main" id="{12227671-75FF-894C-E800-DB09EDB4FE5D}"/>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a:buFont typeface="Wingdings" pitchFamily="2" charset="2"/>
              <a:buChar char="ü"/>
            </a:pPr>
            <a:r>
              <a:rPr lang="en-GB" sz="2400" dirty="0">
                <a:latin typeface="Arial Rounded MT Bold" panose="020F0704030504030204" pitchFamily="34" charset="0"/>
              </a:rPr>
              <a:t>Staff to familiarise themselves with whistleblowing of both internal and external.  </a:t>
            </a:r>
          </a:p>
        </p:txBody>
      </p:sp>
      <p:sp>
        <p:nvSpPr>
          <p:cNvPr id="4" name="Content Placeholder 3">
            <a:extLst>
              <a:ext uri="{FF2B5EF4-FFF2-40B4-BE49-F238E27FC236}">
                <a16:creationId xmlns:a16="http://schemas.microsoft.com/office/drawing/2014/main" id="{ADDF1CAD-6966-2CE3-6900-4F70EC15FC77}"/>
              </a:ext>
            </a:extLst>
          </p:cNvPr>
          <p:cNvSpPr>
            <a:spLocks noGrp="1"/>
          </p:cNvSpPr>
          <p:nvPr>
            <p:ph sz="half" idx="2"/>
          </p:nvPr>
        </p:nvSpPr>
        <p:spPr>
          <a:ln w="28575">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Practice</a:t>
            </a:r>
          </a:p>
          <a:p>
            <a:pPr>
              <a:buFont typeface="Wingdings" pitchFamily="2" charset="2"/>
              <a:buChar char="ü"/>
            </a:pPr>
            <a:r>
              <a:rPr lang="en-GB" sz="2400" dirty="0">
                <a:latin typeface="Arial Rounded MT Bold" panose="020F0704030504030204" pitchFamily="34" charset="0"/>
              </a:rPr>
              <a:t>Have a safeguarding board in the staff room and have the names of the LADO and procedures. </a:t>
            </a:r>
          </a:p>
        </p:txBody>
      </p:sp>
    </p:spTree>
    <p:extLst>
      <p:ext uri="{BB962C8B-B14F-4D97-AF65-F5344CB8AC3E}">
        <p14:creationId xmlns:p14="http://schemas.microsoft.com/office/powerpoint/2010/main" val="2735343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A1D5B-51C4-53E9-50F1-13C60D649B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EE25F4-22CD-8368-CA58-170687269748}"/>
              </a:ext>
            </a:extLst>
          </p:cNvPr>
          <p:cNvSpPr>
            <a:spLocks noGrp="1"/>
          </p:cNvSpPr>
          <p:nvPr>
            <p:ph type="title"/>
          </p:nvPr>
        </p:nvSpPr>
        <p:spPr>
          <a:xfrm>
            <a:off x="834655" y="952500"/>
            <a:ext cx="3843091" cy="4467087"/>
          </a:xfrm>
        </p:spPr>
        <p:txBody>
          <a:bodyPr>
            <a:normAutofit/>
          </a:bodyPr>
          <a:lstStyle/>
          <a:p>
            <a:r>
              <a:rPr lang="en-GB" sz="4000" dirty="0">
                <a:solidFill>
                  <a:schemeClr val="accent4">
                    <a:lumMod val="75000"/>
                  </a:schemeClr>
                </a:solidFill>
                <a:latin typeface="Arial Rounded MT Bold" panose="020F0704030504030204" pitchFamily="34" charset="0"/>
              </a:rPr>
              <a:t>Toilet and intimate hygiene </a:t>
            </a:r>
          </a:p>
        </p:txBody>
      </p:sp>
      <p:sp>
        <p:nvSpPr>
          <p:cNvPr id="3" name="Content Placeholder 2">
            <a:extLst>
              <a:ext uri="{FF2B5EF4-FFF2-40B4-BE49-F238E27FC236}">
                <a16:creationId xmlns:a16="http://schemas.microsoft.com/office/drawing/2014/main" id="{F202D217-F275-89EC-8836-98E570BED34C}"/>
              </a:ext>
            </a:extLst>
          </p:cNvPr>
          <p:cNvSpPr>
            <a:spLocks noGrp="1"/>
          </p:cNvSpPr>
          <p:nvPr>
            <p:ph idx="1"/>
          </p:nvPr>
        </p:nvSpPr>
        <p:spPr>
          <a:xfrm>
            <a:off x="6096000" y="1050131"/>
            <a:ext cx="4988117" cy="4706989"/>
          </a:xfrm>
        </p:spPr>
        <p:txBody>
          <a:bodyPr anchor="ctr">
            <a:normAutofit/>
          </a:bodyPr>
          <a:lstStyle/>
          <a:p>
            <a:pPr algn="l"/>
            <a:endParaRPr lang="en-GB" sz="1800" b="0" i="0" u="none" strike="noStrike" baseline="0" dirty="0">
              <a:solidFill>
                <a:srgbClr val="000000"/>
              </a:solidFill>
              <a:latin typeface="Arial" panose="020B0604020202020204" pitchFamily="34" charset="0"/>
            </a:endParaRPr>
          </a:p>
          <a:p>
            <a:pPr marL="0" indent="0">
              <a:buNone/>
            </a:pPr>
            <a:r>
              <a:rPr lang="en-GB" sz="2400" i="0" u="none" strike="noStrike" baseline="0" dirty="0">
                <a:solidFill>
                  <a:srgbClr val="000000"/>
                </a:solidFill>
                <a:latin typeface="Arial Rounded MT Bold" panose="020F0704030504030204" pitchFamily="34" charset="0"/>
              </a:rPr>
              <a:t>New EYFS wording</a:t>
            </a:r>
            <a:r>
              <a:rPr lang="en-GB" sz="2400" dirty="0">
                <a:solidFill>
                  <a:srgbClr val="000000"/>
                </a:solidFill>
                <a:latin typeface="Arial Rounded MT Bold" panose="020F0704030504030204" pitchFamily="34" charset="0"/>
              </a:rPr>
              <a:t>,</a:t>
            </a:r>
            <a:r>
              <a:rPr lang="en-GB" sz="2400" i="0" u="none" strike="noStrike" baseline="0" dirty="0">
                <a:solidFill>
                  <a:srgbClr val="000000"/>
                </a:solidFill>
                <a:latin typeface="Arial Rounded MT Bold" panose="020F0704030504030204" pitchFamily="34" charset="0"/>
              </a:rPr>
              <a:t> toilet and intimate hygiene.</a:t>
            </a:r>
          </a:p>
          <a:p>
            <a:r>
              <a:rPr lang="en-GB" sz="2400" i="0" u="none" strike="noStrike" baseline="0" dirty="0">
                <a:solidFill>
                  <a:srgbClr val="000000"/>
                </a:solidFill>
                <a:latin typeface="Arial Rounded MT Bold" panose="020F0704030504030204" pitchFamily="34" charset="0"/>
              </a:rPr>
              <a:t>Children’s privacy is considered and balanced with safeguarding and support needs when changing nappies and toileting. </a:t>
            </a:r>
          </a:p>
          <a:p>
            <a:pPr algn="ctr"/>
            <a:endParaRPr lang="en-GB" sz="3600" dirty="0"/>
          </a:p>
        </p:txBody>
      </p:sp>
    </p:spTree>
    <p:extLst>
      <p:ext uri="{BB962C8B-B14F-4D97-AF65-F5344CB8AC3E}">
        <p14:creationId xmlns:p14="http://schemas.microsoft.com/office/powerpoint/2010/main" val="3936096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FA84B-8755-7D5E-BB9A-83BA936AEB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5A708-3F3D-9A16-DD87-88AAB9932E0E}"/>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Toilet and intimate hygiene</a:t>
            </a:r>
            <a:endParaRPr lang="en-GB" dirty="0">
              <a:solidFill>
                <a:schemeClr val="accent4">
                  <a:lumMod val="7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5C086D82-1E43-3639-BFB5-0EB4BB5B1966}"/>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marL="457200" indent="-457200">
              <a:buFont typeface="Wingdings" panose="05000000000000000000" pitchFamily="2" charset="2"/>
              <a:buChar char="ü"/>
            </a:pPr>
            <a:r>
              <a:rPr lang="en-GB" sz="2400" dirty="0">
                <a:latin typeface="Arial Rounded MT Bold" panose="020F0704030504030204" pitchFamily="34" charset="0"/>
              </a:rPr>
              <a:t>Intimate care procedures and routines should include the new EYFS wording.</a:t>
            </a:r>
          </a:p>
          <a:p>
            <a:pPr marL="457200" indent="-457200">
              <a:buFont typeface="Wingdings" panose="05000000000000000000" pitchFamily="2" charset="2"/>
              <a:buChar char="ü"/>
            </a:pPr>
            <a:r>
              <a:rPr lang="en-GB" sz="2400" dirty="0">
                <a:latin typeface="Arial Rounded MT Bold" panose="020F0704030504030204" pitchFamily="34" charset="0"/>
              </a:rPr>
              <a:t>Lone working arrangements considered.</a:t>
            </a:r>
          </a:p>
          <a:p>
            <a:endParaRPr lang="en-GB" dirty="0"/>
          </a:p>
        </p:txBody>
      </p:sp>
      <p:sp>
        <p:nvSpPr>
          <p:cNvPr id="4" name="Content Placeholder 3">
            <a:extLst>
              <a:ext uri="{FF2B5EF4-FFF2-40B4-BE49-F238E27FC236}">
                <a16:creationId xmlns:a16="http://schemas.microsoft.com/office/drawing/2014/main" id="{2F09DA60-2DD1-708E-E837-32B877CE6F58}"/>
              </a:ext>
            </a:extLst>
          </p:cNvPr>
          <p:cNvSpPr>
            <a:spLocks noGrp="1"/>
          </p:cNvSpPr>
          <p:nvPr>
            <p:ph sz="half" idx="2"/>
          </p:nvPr>
        </p:nvSpPr>
        <p:spPr>
          <a:ln w="28575">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Practice</a:t>
            </a:r>
          </a:p>
          <a:p>
            <a:pPr marL="457200" indent="-457200">
              <a:buFont typeface="Wingdings" panose="05000000000000000000" pitchFamily="2" charset="2"/>
              <a:buChar char="ü"/>
            </a:pPr>
            <a:r>
              <a:rPr lang="en-GB" sz="2400" dirty="0">
                <a:latin typeface="Arial Rounded MT Bold" panose="020F0704030504030204" pitchFamily="34" charset="0"/>
              </a:rPr>
              <a:t>Respectful engagements are fostered between children and adults who care for them.</a:t>
            </a:r>
          </a:p>
          <a:p>
            <a:pPr marL="457200" indent="-457200">
              <a:buFont typeface="Wingdings" panose="05000000000000000000" pitchFamily="2" charset="2"/>
              <a:buChar char="ü"/>
            </a:pPr>
            <a:r>
              <a:rPr lang="en-GB" sz="2400" dirty="0">
                <a:latin typeface="Arial Rounded MT Bold" panose="020F0704030504030204" pitchFamily="34" charset="0"/>
              </a:rPr>
              <a:t>Environments where children are toileted and changed are conducive to privacy, they enable safe and respectful practices to take place.</a:t>
            </a:r>
          </a:p>
          <a:p>
            <a:endParaRPr lang="en-GB" dirty="0"/>
          </a:p>
        </p:txBody>
      </p:sp>
    </p:spTree>
    <p:extLst>
      <p:ext uri="{BB962C8B-B14F-4D97-AF65-F5344CB8AC3E}">
        <p14:creationId xmlns:p14="http://schemas.microsoft.com/office/powerpoint/2010/main" val="3102564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0782-FA57-DEBE-0158-36870296C6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04856B-6F47-88EB-D6B0-D4E9BE5D8D54}"/>
              </a:ext>
            </a:extLst>
          </p:cNvPr>
          <p:cNvSpPr>
            <a:spLocks noGrp="1"/>
          </p:cNvSpPr>
          <p:nvPr>
            <p:ph type="title"/>
          </p:nvPr>
        </p:nvSpPr>
        <p:spPr/>
        <p:txBody>
          <a:bodyPr>
            <a:normAutofit fontScale="90000"/>
          </a:bodyPr>
          <a:lstStyle/>
          <a:p>
            <a:r>
              <a:rPr lang="en-GB" sz="4000" dirty="0">
                <a:latin typeface="Arial Rounded MT Bold" panose="020F0704030504030204" pitchFamily="34" charset="0"/>
              </a:rPr>
              <a:t>Early Years Foundation Stage statutory framework (2025)</a:t>
            </a:r>
            <a:br>
              <a:rPr lang="en-GB" sz="4800" dirty="0"/>
            </a:br>
            <a:r>
              <a:rPr lang="en-GB" sz="3600" dirty="0">
                <a:solidFill>
                  <a:schemeClr val="accent4">
                    <a:lumMod val="75000"/>
                  </a:schemeClr>
                </a:solidFill>
                <a:latin typeface="Arial Rounded MT Bold" panose="020F0704030504030204" pitchFamily="34" charset="0"/>
              </a:rPr>
              <a:t>Toilet and intimate hygiene</a:t>
            </a:r>
            <a:endParaRPr lang="en-GB" dirty="0">
              <a:solidFill>
                <a:schemeClr val="accent4">
                  <a:lumMod val="7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93129595-ACF2-2394-AD55-6CBB4631EB6B}"/>
              </a:ext>
            </a:extLst>
          </p:cNvPr>
          <p:cNvSpPr>
            <a:spLocks noGrp="1"/>
          </p:cNvSpPr>
          <p:nvPr>
            <p:ph sz="half" idx="1"/>
          </p:nvPr>
        </p:nvSpPr>
        <p:spPr>
          <a:ln w="38100">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Policy</a:t>
            </a:r>
          </a:p>
          <a:p>
            <a:pPr>
              <a:buFont typeface="Wingdings" pitchFamily="2" charset="2"/>
              <a:buChar char="ü"/>
            </a:pPr>
            <a:r>
              <a:rPr lang="en-GB" sz="2400" dirty="0">
                <a:latin typeface="Arial Rounded MT Bold" panose="020F0704030504030204" pitchFamily="34" charset="0"/>
              </a:rPr>
              <a:t>Staff to follow the procedure in the policy and complete the necessary paperwork. </a:t>
            </a:r>
          </a:p>
          <a:p>
            <a:pPr marL="0" indent="0">
              <a:buNone/>
            </a:pPr>
            <a:endParaRPr lang="en-GB" dirty="0"/>
          </a:p>
        </p:txBody>
      </p:sp>
      <p:sp>
        <p:nvSpPr>
          <p:cNvPr id="4" name="Content Placeholder 3">
            <a:extLst>
              <a:ext uri="{FF2B5EF4-FFF2-40B4-BE49-F238E27FC236}">
                <a16:creationId xmlns:a16="http://schemas.microsoft.com/office/drawing/2014/main" id="{FA27B6A2-E43B-8143-5E4E-EDDC69423E47}"/>
              </a:ext>
            </a:extLst>
          </p:cNvPr>
          <p:cNvSpPr>
            <a:spLocks noGrp="1"/>
          </p:cNvSpPr>
          <p:nvPr>
            <p:ph sz="half" idx="2"/>
          </p:nvPr>
        </p:nvSpPr>
        <p:spPr>
          <a:ln w="28575">
            <a:solidFill>
              <a:schemeClr val="accent1"/>
            </a:solidFill>
          </a:ln>
        </p:spPr>
        <p:txBody>
          <a:bodyPr>
            <a:normAutofit/>
          </a:bodyPr>
          <a:lstStyle/>
          <a:p>
            <a:pPr marL="0" indent="0">
              <a:buNone/>
            </a:pPr>
            <a:r>
              <a:rPr lang="en-GB" sz="2400" dirty="0">
                <a:solidFill>
                  <a:schemeClr val="accent5">
                    <a:lumMod val="75000"/>
                  </a:schemeClr>
                </a:solidFill>
                <a:latin typeface="Arial Rounded MT Bold" panose="020F0704030504030204" pitchFamily="34" charset="0"/>
              </a:rPr>
              <a:t>Practice</a:t>
            </a:r>
          </a:p>
          <a:p>
            <a:pPr>
              <a:buFont typeface="Wingdings" pitchFamily="2" charset="2"/>
              <a:buChar char="ü"/>
            </a:pPr>
            <a:r>
              <a:rPr lang="en-GB" sz="2400" dirty="0">
                <a:latin typeface="Arial Rounded MT Bold" panose="020F0704030504030204" pitchFamily="34" charset="0"/>
              </a:rPr>
              <a:t>Remind staff in training </a:t>
            </a:r>
          </a:p>
          <a:p>
            <a:pPr>
              <a:buFont typeface="Wingdings" pitchFamily="2" charset="2"/>
              <a:buChar char="ü"/>
            </a:pPr>
            <a:r>
              <a:rPr lang="en-GB" sz="2400" dirty="0">
                <a:latin typeface="Arial Rounded MT Bold" panose="020F0704030504030204" pitchFamily="34" charset="0"/>
              </a:rPr>
              <a:t>Create an ongoing culture of vigilance.</a:t>
            </a:r>
          </a:p>
          <a:p>
            <a:pPr>
              <a:buFont typeface="Wingdings" pitchFamily="2" charset="2"/>
              <a:buChar char="ü"/>
            </a:pPr>
            <a:r>
              <a:rPr lang="en-GB" sz="2400" dirty="0">
                <a:latin typeface="Arial Rounded MT Bold" panose="020F0704030504030204" pitchFamily="34" charset="0"/>
              </a:rPr>
              <a:t>Privacy is balanced with safeguarding, transparency and respect.</a:t>
            </a:r>
          </a:p>
        </p:txBody>
      </p:sp>
    </p:spTree>
    <p:extLst>
      <p:ext uri="{BB962C8B-B14F-4D97-AF65-F5344CB8AC3E}">
        <p14:creationId xmlns:p14="http://schemas.microsoft.com/office/powerpoint/2010/main" val="1575028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2881A-6089-85D6-98DC-E19DBD423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C043B0-2A07-4592-236D-2EE6AB0B0C2A}"/>
              </a:ext>
            </a:extLst>
          </p:cNvPr>
          <p:cNvSpPr>
            <a:spLocks noGrp="1"/>
          </p:cNvSpPr>
          <p:nvPr>
            <p:ph type="title"/>
          </p:nvPr>
        </p:nvSpPr>
        <p:spPr>
          <a:xfrm>
            <a:off x="457076" y="325370"/>
            <a:ext cx="4557376" cy="1316617"/>
          </a:xfrm>
        </p:spPr>
        <p:txBody>
          <a:bodyPr anchor="b">
            <a:normAutofit/>
          </a:bodyPr>
          <a:lstStyle/>
          <a:p>
            <a:r>
              <a:rPr lang="en-GB" sz="4000" dirty="0">
                <a:latin typeface="Arial Rounded MT Bold" panose="020F0704030504030204" pitchFamily="34" charset="0"/>
              </a:rPr>
              <a:t>Think about it! </a:t>
            </a:r>
          </a:p>
        </p:txBody>
      </p:sp>
      <p:sp>
        <p:nvSpPr>
          <p:cNvPr id="3" name="Content Placeholder 2">
            <a:extLst>
              <a:ext uri="{FF2B5EF4-FFF2-40B4-BE49-F238E27FC236}">
                <a16:creationId xmlns:a16="http://schemas.microsoft.com/office/drawing/2014/main" id="{450B19D9-AB54-6133-2492-5E94922D7A63}"/>
              </a:ext>
            </a:extLst>
          </p:cNvPr>
          <p:cNvSpPr>
            <a:spLocks noGrp="1"/>
          </p:cNvSpPr>
          <p:nvPr>
            <p:ph idx="1"/>
          </p:nvPr>
        </p:nvSpPr>
        <p:spPr>
          <a:xfrm>
            <a:off x="540775" y="1641988"/>
            <a:ext cx="5019516" cy="4684922"/>
          </a:xfrm>
        </p:spPr>
        <p:txBody>
          <a:bodyPr>
            <a:normAutofit fontScale="25000" lnSpcReduction="20000"/>
          </a:bodyPr>
          <a:lstStyle/>
          <a:p>
            <a:pPr marL="0" indent="0">
              <a:buNone/>
            </a:pPr>
            <a:r>
              <a:rPr lang="en-GB" sz="9600" dirty="0">
                <a:latin typeface="Arial Rounded MT Bold" panose="020F0704030504030204" pitchFamily="34" charset="0"/>
              </a:rPr>
              <a:t>To what extent are leaders and managers ready and prepared to adopt the changes regarding safer recruitment, whistleblowing and </a:t>
            </a:r>
            <a:r>
              <a:rPr lang="en-GB" sz="9600" dirty="0">
                <a:solidFill>
                  <a:srgbClr val="000000"/>
                </a:solidFill>
                <a:latin typeface="Arial Rounded MT Bold" panose="020F0704030504030204" pitchFamily="34" charset="0"/>
              </a:rPr>
              <a:t>toilet and intimate hygiene</a:t>
            </a:r>
            <a:r>
              <a:rPr lang="en-GB" sz="9600" dirty="0">
                <a:latin typeface="Arial Rounded MT Bold" panose="020F0704030504030204" pitchFamily="34" charset="0"/>
              </a:rPr>
              <a:t>? </a:t>
            </a:r>
          </a:p>
          <a:p>
            <a:pPr marL="457200" indent="-457200">
              <a:buFont typeface="Arial" panose="020B0604020202020204" pitchFamily="34" charset="0"/>
              <a:buChar char="•"/>
            </a:pPr>
            <a:r>
              <a:rPr lang="en-GB" sz="9600" dirty="0">
                <a:latin typeface="Arial Rounded MT Bold" panose="020F0704030504030204" pitchFamily="34" charset="0"/>
              </a:rPr>
              <a:t>Completely. </a:t>
            </a:r>
          </a:p>
          <a:p>
            <a:pPr marL="457200" indent="-457200">
              <a:buFont typeface="Arial" panose="020B0604020202020204" pitchFamily="34" charset="0"/>
              <a:buChar char="•"/>
            </a:pPr>
            <a:r>
              <a:rPr lang="en-GB" sz="9600" dirty="0">
                <a:latin typeface="Arial Rounded MT Bold" panose="020F0704030504030204" pitchFamily="34" charset="0"/>
              </a:rPr>
              <a:t>Partially, if so where are the gaps.</a:t>
            </a:r>
          </a:p>
          <a:p>
            <a:pPr marL="457200" indent="-457200">
              <a:buFont typeface="Arial" panose="020B0604020202020204" pitchFamily="34" charset="0"/>
              <a:buChar char="•"/>
            </a:pPr>
            <a:r>
              <a:rPr lang="en-GB" sz="9600" dirty="0">
                <a:latin typeface="Arial Rounded MT Bold" panose="020F0704030504030204" pitchFamily="34" charset="0"/>
              </a:rPr>
              <a:t>Where changes are required, we have yet to adopt polices and procedures and share them with colleagues and parents / carers.</a:t>
            </a:r>
          </a:p>
          <a:p>
            <a:endParaRPr lang="en-GB" sz="4000" dirty="0"/>
          </a:p>
        </p:txBody>
      </p:sp>
      <p:pic>
        <p:nvPicPr>
          <p:cNvPr id="5" name="Picture 4" descr="Empty speech bubbles">
            <a:extLst>
              <a:ext uri="{FF2B5EF4-FFF2-40B4-BE49-F238E27FC236}">
                <a16:creationId xmlns:a16="http://schemas.microsoft.com/office/drawing/2014/main" id="{24AAFFE3-5224-7FE4-EB6B-4501D94686D8}"/>
              </a:ext>
            </a:extLst>
          </p:cNvPr>
          <p:cNvPicPr>
            <a:picLocks noChangeAspect="1"/>
          </p:cNvPicPr>
          <p:nvPr/>
        </p:nvPicPr>
        <p:blipFill rotWithShape="1">
          <a:blip r:embed="rId2"/>
          <a:srcRect l="20771" r="1227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78749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F3B6-C269-0091-BA62-8362F720BD5F}"/>
              </a:ext>
            </a:extLst>
          </p:cNvPr>
          <p:cNvSpPr>
            <a:spLocks noGrp="1"/>
          </p:cNvSpPr>
          <p:nvPr>
            <p:ph type="title"/>
          </p:nvPr>
        </p:nvSpPr>
        <p:spPr>
          <a:xfrm>
            <a:off x="1170432" y="1399032"/>
            <a:ext cx="3236976" cy="4069080"/>
          </a:xfrm>
        </p:spPr>
        <p:txBody>
          <a:bodyPr anchor="ctr">
            <a:normAutofit/>
          </a:bodyPr>
          <a:lstStyle/>
          <a:p>
            <a:r>
              <a:rPr lang="en-GB" dirty="0">
                <a:latin typeface="Arial Rounded MT Bold" panose="020F0704030504030204" pitchFamily="34" charset="0"/>
              </a:rPr>
              <a:t>Any questions?</a:t>
            </a:r>
          </a:p>
        </p:txBody>
      </p:sp>
      <p:pic>
        <p:nvPicPr>
          <p:cNvPr id="29" name="Picture 28" descr="Wood human figure">
            <a:extLst>
              <a:ext uri="{FF2B5EF4-FFF2-40B4-BE49-F238E27FC236}">
                <a16:creationId xmlns:a16="http://schemas.microsoft.com/office/drawing/2014/main" id="{257D2276-674B-855F-AD46-554451ACB650}"/>
              </a:ext>
            </a:extLst>
          </p:cNvPr>
          <p:cNvPicPr>
            <a:picLocks noChangeAspect="1"/>
          </p:cNvPicPr>
          <p:nvPr/>
        </p:nvPicPr>
        <p:blipFill>
          <a:blip r:embed="rId2"/>
          <a:srcRect r="13223" b="-2"/>
          <a:stretch>
            <a:fillRect/>
          </a:stretch>
        </p:blipFill>
        <p:spPr>
          <a:xfrm>
            <a:off x="5788152" y="1527048"/>
            <a:ext cx="5111496" cy="3931920"/>
          </a:xfrm>
          <a:prstGeom prst="rect">
            <a:avLst/>
          </a:prstGeom>
          <a:noFill/>
        </p:spPr>
      </p:pic>
      <p:sp>
        <p:nvSpPr>
          <p:cNvPr id="34" name="Date Placeholder 3">
            <a:extLst>
              <a:ext uri="{FF2B5EF4-FFF2-40B4-BE49-F238E27FC236}">
                <a16:creationId xmlns:a16="http://schemas.microsoft.com/office/drawing/2014/main" id="{B8D225BB-2FB2-93A0-63C2-DE728B84FDCD}"/>
              </a:ext>
            </a:extLst>
          </p:cNvPr>
          <p:cNvSpPr>
            <a:spLocks noGrp="1"/>
          </p:cNvSpPr>
          <p:nvPr>
            <p:ph type="dt" sz="half" idx="10"/>
          </p:nvPr>
        </p:nvSpPr>
        <p:spPr>
          <a:xfrm>
            <a:off x="838200" y="6356350"/>
            <a:ext cx="2743200" cy="365125"/>
          </a:xfrm>
        </p:spPr>
        <p:txBody>
          <a:bodyPr/>
          <a:lstStyle/>
          <a:p>
            <a:pPr rtl="0">
              <a:spcAft>
                <a:spcPts val="600"/>
              </a:spcAft>
              <a:defRPr/>
            </a:pPr>
            <a:r>
              <a:rPr lang="en-GB" noProof="0">
                <a:solidFill>
                  <a:prstClr val="black">
                    <a:tint val="75000"/>
                  </a:prstClr>
                </a:solidFill>
              </a:rPr>
              <a:t>9/3/20XX</a:t>
            </a:r>
          </a:p>
        </p:txBody>
      </p:sp>
      <p:sp>
        <p:nvSpPr>
          <p:cNvPr id="36" name="Footer Placeholder 4">
            <a:extLst>
              <a:ext uri="{FF2B5EF4-FFF2-40B4-BE49-F238E27FC236}">
                <a16:creationId xmlns:a16="http://schemas.microsoft.com/office/drawing/2014/main" id="{6BD153D0-1934-B1E0-870F-C7D0DB719F0F}"/>
              </a:ext>
            </a:extLst>
          </p:cNvPr>
          <p:cNvSpPr>
            <a:spLocks noGrp="1"/>
          </p:cNvSpPr>
          <p:nvPr>
            <p:ph type="ftr" sz="quarter" idx="11"/>
          </p:nvPr>
        </p:nvSpPr>
        <p:spPr>
          <a:xfrm>
            <a:off x="4038600" y="6356350"/>
            <a:ext cx="4114800" cy="365125"/>
          </a:xfrm>
        </p:spPr>
        <p:txBody>
          <a:bodyPr/>
          <a:lstStyle/>
          <a:p>
            <a:pPr rtl="0">
              <a:spcAft>
                <a:spcPts val="600"/>
              </a:spcAft>
              <a:defRPr/>
            </a:pPr>
            <a:r>
              <a:rPr lang="en-GB" noProof="0">
                <a:solidFill>
                  <a:prstClr val="black">
                    <a:tint val="75000"/>
                  </a:prstClr>
                </a:solidFill>
              </a:rPr>
              <a:t>Presentation Title</a:t>
            </a:r>
          </a:p>
        </p:txBody>
      </p:sp>
      <p:sp>
        <p:nvSpPr>
          <p:cNvPr id="38" name="Slide Number Placeholder 5">
            <a:extLst>
              <a:ext uri="{FF2B5EF4-FFF2-40B4-BE49-F238E27FC236}">
                <a16:creationId xmlns:a16="http://schemas.microsoft.com/office/drawing/2014/main" id="{6E1CEC63-E565-3368-7E77-E36850870E2D}"/>
              </a:ext>
            </a:extLst>
          </p:cNvPr>
          <p:cNvSpPr>
            <a:spLocks noGrp="1"/>
          </p:cNvSpPr>
          <p:nvPr>
            <p:ph type="sldNum" sz="quarter" idx="12"/>
          </p:nvPr>
        </p:nvSpPr>
        <p:spPr>
          <a:xfrm>
            <a:off x="8610600" y="6356350"/>
            <a:ext cx="2743200" cy="365125"/>
          </a:xfrm>
        </p:spPr>
        <p:txBody>
          <a:bodyPr/>
          <a:lstStyle/>
          <a:p>
            <a:pPr rtl="0">
              <a:spcAft>
                <a:spcPts val="600"/>
              </a:spcAft>
              <a:defRPr/>
            </a:pPr>
            <a:fld id="{D76B855D-E9CC-4FF8-AD85-6CDC7B89A0DE}" type="slidenum">
              <a:rPr lang="en-GB" noProof="0" smtClean="0">
                <a:solidFill>
                  <a:prstClr val="black">
                    <a:tint val="75000"/>
                  </a:prstClr>
                </a:solidFill>
              </a:rPr>
              <a:pPr rtl="0">
                <a:spcAft>
                  <a:spcPts val="600"/>
                </a:spcAft>
                <a:defRPr/>
              </a:pPr>
              <a:t>28</a:t>
            </a:fld>
            <a:endParaRPr lang="en-GB" noProof="0">
              <a:solidFill>
                <a:prstClr val="black">
                  <a:tint val="75000"/>
                </a:prstClr>
              </a:solidFill>
            </a:endParaRPr>
          </a:p>
        </p:txBody>
      </p:sp>
    </p:spTree>
    <p:extLst>
      <p:ext uri="{BB962C8B-B14F-4D97-AF65-F5344CB8AC3E}">
        <p14:creationId xmlns:p14="http://schemas.microsoft.com/office/powerpoint/2010/main" val="2374688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58B44-2593-1EE6-1305-3585A0BCEA53}"/>
              </a:ext>
            </a:extLst>
          </p:cNvPr>
          <p:cNvSpPr>
            <a:spLocks noGrp="1"/>
          </p:cNvSpPr>
          <p:nvPr>
            <p:ph type="title"/>
          </p:nvPr>
        </p:nvSpPr>
        <p:spPr>
          <a:xfrm>
            <a:off x="7718323" y="1407381"/>
            <a:ext cx="3901022" cy="2967974"/>
          </a:xfrm>
        </p:spPr>
        <p:txBody>
          <a:bodyPr vert="horz" lIns="91440" tIns="45720" rIns="91440" bIns="45720" rtlCol="0" anchor="ctr">
            <a:normAutofit/>
          </a:bodyPr>
          <a:lstStyle/>
          <a:p>
            <a:r>
              <a:rPr lang="en-US" sz="3600" b="1" dirty="0">
                <a:solidFill>
                  <a:schemeClr val="accent4">
                    <a:lumMod val="75000"/>
                  </a:schemeClr>
                </a:solidFill>
              </a:rPr>
              <a:t>Audit tool and planner</a:t>
            </a:r>
            <a:br>
              <a:rPr lang="en-US" sz="3600" b="1" dirty="0">
                <a:solidFill>
                  <a:schemeClr val="accent4">
                    <a:lumMod val="75000"/>
                  </a:schemeClr>
                </a:solidFill>
              </a:rPr>
            </a:br>
            <a:r>
              <a:rPr lang="en-US" sz="3600" b="1" dirty="0">
                <a:solidFill>
                  <a:schemeClr val="accent4">
                    <a:lumMod val="75000"/>
                  </a:schemeClr>
                </a:solidFill>
              </a:rPr>
              <a:t>rachelbuckler.co.uk</a:t>
            </a:r>
          </a:p>
        </p:txBody>
      </p:sp>
      <p:pic>
        <p:nvPicPr>
          <p:cNvPr id="7" name="Content Placeholder 6" descr="A close-up of a document&#10;&#10;AI-generated content may be incorrect.">
            <a:extLst>
              <a:ext uri="{FF2B5EF4-FFF2-40B4-BE49-F238E27FC236}">
                <a16:creationId xmlns:a16="http://schemas.microsoft.com/office/drawing/2014/main" id="{75FBD1E7-9004-E9AF-21B9-A976316462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1072" y="1483523"/>
            <a:ext cx="6917251" cy="3890953"/>
          </a:xfrm>
          <a:prstGeom prst="rect">
            <a:avLst/>
          </a:prstGeom>
        </p:spPr>
      </p:pic>
    </p:spTree>
    <p:extLst>
      <p:ext uri="{BB962C8B-B14F-4D97-AF65-F5344CB8AC3E}">
        <p14:creationId xmlns:p14="http://schemas.microsoft.com/office/powerpoint/2010/main" val="360521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a:xfrm>
            <a:off x="838200" y="365125"/>
            <a:ext cx="10515600" cy="1325563"/>
          </a:xfrm>
        </p:spPr>
        <p:txBody>
          <a:bodyPr rtlCol="0" anchor="ctr">
            <a:normAutofit/>
          </a:bodyPr>
          <a:lstStyle/>
          <a:p>
            <a:pPr rtl="0"/>
            <a:r>
              <a:rPr lang="en-GB" dirty="0">
                <a:latin typeface="Arial Rounded MT Bold" panose="020F0704030504030204" pitchFamily="34" charset="0"/>
              </a:rPr>
              <a:t>Thank you!</a:t>
            </a:r>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a:xfrm>
            <a:off x="838200" y="6356350"/>
            <a:ext cx="2743200" cy="365125"/>
          </a:xfrm>
        </p:spPr>
        <p:txBody>
          <a:bodyPr rtlCol="0" anchor="ctr">
            <a:normAutofit/>
          </a:bodyPr>
          <a:lstStyle/>
          <a:p>
            <a:pPr lvl="0" rtl="0">
              <a:spcAft>
                <a:spcPts val="600"/>
              </a:spcAft>
            </a:pPr>
            <a:r>
              <a:rPr lang="en-GB">
                <a:solidFill>
                  <a:prstClr val="black">
                    <a:tint val="75000"/>
                  </a:prstClr>
                </a:solidFill>
              </a:rPr>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a:xfrm>
            <a:off x="4038600" y="6356350"/>
            <a:ext cx="4114800" cy="365125"/>
          </a:xfrm>
        </p:spPr>
        <p:txBody>
          <a:bodyPr rtlCol="0" anchor="ctr">
            <a:normAutofit/>
          </a:bodyPr>
          <a:lstStyle/>
          <a:p>
            <a:pPr lvl="0" rtl="0">
              <a:spcAft>
                <a:spcPts val="600"/>
              </a:spcAft>
            </a:pPr>
            <a:r>
              <a:rPr lang="en-GB">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a:xfrm>
            <a:off x="8610600" y="6356350"/>
            <a:ext cx="2743200" cy="365125"/>
          </a:xfrm>
        </p:spPr>
        <p:txBody>
          <a:bodyPr rtlCol="0" anchor="ctr">
            <a:normAutofit/>
          </a:bodyPr>
          <a:lstStyle/>
          <a:p>
            <a:pPr lvl="0" rtl="0">
              <a:spcAft>
                <a:spcPts val="600"/>
              </a:spcAft>
            </a:pPr>
            <a:fld id="{D76B855D-E9CC-4FF8-AD85-6CDC7B89A0DE}" type="slidenum">
              <a:rPr lang="en-GB" smtClean="0">
                <a:solidFill>
                  <a:prstClr val="black">
                    <a:tint val="75000"/>
                  </a:prstClr>
                </a:solidFill>
              </a:rPr>
              <a:pPr lvl="0" rtl="0">
                <a:spcAft>
                  <a:spcPts val="600"/>
                </a:spcAft>
              </a:pPr>
              <a:t>30</a:t>
            </a:fld>
            <a:endParaRPr lang="en-GB">
              <a:solidFill>
                <a:prstClr val="black">
                  <a:tint val="75000"/>
                </a:prstClr>
              </a:solidFill>
            </a:endParaRPr>
          </a:p>
        </p:txBody>
      </p:sp>
      <p:graphicFrame>
        <p:nvGraphicFramePr>
          <p:cNvPr id="8" name="Content Placeholder 2">
            <a:extLst>
              <a:ext uri="{FF2B5EF4-FFF2-40B4-BE49-F238E27FC236}">
                <a16:creationId xmlns:a16="http://schemas.microsoft.com/office/drawing/2014/main" id="{958B7541-C423-FEFD-A447-AE23F08AA425}"/>
              </a:ext>
            </a:extLst>
          </p:cNvPr>
          <p:cNvGraphicFramePr>
            <a:graphicFrameLocks noGrp="1"/>
          </p:cNvGraphicFramePr>
          <p:nvPr>
            <p:ph idx="1"/>
            <p:extLst>
              <p:ext uri="{D42A27DB-BD31-4B8C-83A1-F6EECF244321}">
                <p14:modId xmlns:p14="http://schemas.microsoft.com/office/powerpoint/2010/main" val="383782543"/>
              </p:ext>
            </p:extLst>
          </p:nvPr>
        </p:nvGraphicFramePr>
        <p:xfrm>
          <a:off x="838200" y="1911096"/>
          <a:ext cx="10515600" cy="3859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38_TF78504181_Win32" id="{C0282433-D7EF-45DF-A8F6-65451AB0B295}" vid="{7A5F5F68-7204-400F-A78C-9EE75BE45B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8413533D-8C39-401E-8B75-B1AEEEC56B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{EBE18D26-6126-4DF3-B0B9-68349C851722}tf78504181_win32</Template>
  <TotalTime>628</TotalTime>
  <Words>1734</Words>
  <Application>Microsoft Office PowerPoint</Application>
  <PresentationFormat>Widescreen</PresentationFormat>
  <Paragraphs>185</Paragraphs>
  <Slides>30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Rounded MT Bold</vt:lpstr>
      <vt:lpstr>Avenir Next LT Pro</vt:lpstr>
      <vt:lpstr>Calibri</vt:lpstr>
      <vt:lpstr>Tw Cen MT</vt:lpstr>
      <vt:lpstr>Wingdings</vt:lpstr>
      <vt:lpstr>ShapesVTI</vt:lpstr>
      <vt:lpstr>2025 EYFS safeguarding changes. What all settings need to know.   </vt:lpstr>
      <vt:lpstr>Direction of travel.</vt:lpstr>
      <vt:lpstr>Key areas of change</vt:lpstr>
      <vt:lpstr>Safeguarding training </vt:lpstr>
      <vt:lpstr>Early Years Foundation Stage statutory framework (2025) Safeguarding training</vt:lpstr>
      <vt:lpstr>Role of the Designated Safeguarding Lead, Responsive and reactive.</vt:lpstr>
      <vt:lpstr>Role of the Designated Safeguarding Lead, Responsive and reactive.</vt:lpstr>
      <vt:lpstr>Child absences </vt:lpstr>
      <vt:lpstr>Child absences  </vt:lpstr>
      <vt:lpstr>Early Years Foundation Stage statutory framework (2025) Child absences</vt:lpstr>
      <vt:lpstr>Safer eating practices</vt:lpstr>
      <vt:lpstr>Safer eating practices</vt:lpstr>
      <vt:lpstr>EYFS nutrition guidance</vt:lpstr>
      <vt:lpstr>Early Years Foundation Stage statutory framework (2025) Safer eating practices</vt:lpstr>
      <vt:lpstr>Paediatric first aid training</vt:lpstr>
      <vt:lpstr>Early Years Foundation Stage statutory framework (2025) Paediatric first aid</vt:lpstr>
      <vt:lpstr>Think about it! </vt:lpstr>
      <vt:lpstr>Safer Recruitment</vt:lpstr>
      <vt:lpstr>Early Years Foundation Stage statutory framework (2025) Safer recruitment </vt:lpstr>
      <vt:lpstr>Early Years Foundation Stage statutory framework (2025) Safer recruitment </vt:lpstr>
      <vt:lpstr>Whistleblowing</vt:lpstr>
      <vt:lpstr>Early Years Foundation Stage statutory framework (2025) Whistleblowing </vt:lpstr>
      <vt:lpstr>Early Years Foundation Stage statutory framework (2025) Whistleblowing </vt:lpstr>
      <vt:lpstr>Toilet and intimate hygiene </vt:lpstr>
      <vt:lpstr>Early Years Foundation Stage statutory framework (2025) Toilet and intimate hygiene</vt:lpstr>
      <vt:lpstr>Early Years Foundation Stage statutory framework (2025) Toilet and intimate hygiene</vt:lpstr>
      <vt:lpstr>Think about it! </vt:lpstr>
      <vt:lpstr>Any questions?</vt:lpstr>
      <vt:lpstr>Audit tool and planner rachelbuckler.co.uk</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Buckler Buckler</dc:creator>
  <cp:lastModifiedBy>Rachel Buckler Buckler</cp:lastModifiedBy>
  <cp:revision>3</cp:revision>
  <dcterms:created xsi:type="dcterms:W3CDTF">2025-07-22T19:25:42Z</dcterms:created>
  <dcterms:modified xsi:type="dcterms:W3CDTF">2025-08-18T09:16:18Z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