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3" r:id="rId6"/>
    <p:sldId id="262" r:id="rId7"/>
    <p:sldId id="261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Herdman" userId="c293a910-f1d2-4d44-9c10-0d8b343a8ac0" providerId="ADAL" clId="{FD0C7E19-C149-4C93-9E9F-855BF4DF1B11}"/>
    <pc:docChg chg="modSld sldOrd">
      <pc:chgData name="Lisa Herdman" userId="c293a910-f1d2-4d44-9c10-0d8b343a8ac0" providerId="ADAL" clId="{FD0C7E19-C149-4C93-9E9F-855BF4DF1B11}" dt="2025-09-08T07:42:10.677" v="35" actId="5793"/>
      <pc:docMkLst>
        <pc:docMk/>
      </pc:docMkLst>
      <pc:sldChg chg="modSp mod">
        <pc:chgData name="Lisa Herdman" userId="c293a910-f1d2-4d44-9c10-0d8b343a8ac0" providerId="ADAL" clId="{FD0C7E19-C149-4C93-9E9F-855BF4DF1B11}" dt="2025-09-08T07:42:10.677" v="35" actId="5793"/>
        <pc:sldMkLst>
          <pc:docMk/>
          <pc:sldMk cId="3091988858" sldId="260"/>
        </pc:sldMkLst>
        <pc:spChg chg="mod">
          <ac:chgData name="Lisa Herdman" userId="c293a910-f1d2-4d44-9c10-0d8b343a8ac0" providerId="ADAL" clId="{FD0C7E19-C149-4C93-9E9F-855BF4DF1B11}" dt="2025-09-08T07:42:10.677" v="35" actId="5793"/>
          <ac:spMkLst>
            <pc:docMk/>
            <pc:sldMk cId="3091988858" sldId="260"/>
            <ac:spMk id="3" creationId="{18C1720A-30D8-DE3D-115A-2914E7B78955}"/>
          </ac:spMkLst>
        </pc:spChg>
      </pc:sldChg>
      <pc:sldChg chg="ord">
        <pc:chgData name="Lisa Herdman" userId="c293a910-f1d2-4d44-9c10-0d8b343a8ac0" providerId="ADAL" clId="{FD0C7E19-C149-4C93-9E9F-855BF4DF1B11}" dt="2025-09-08T07:27:32.743" v="1"/>
        <pc:sldMkLst>
          <pc:docMk/>
          <pc:sldMk cId="2455276236" sldId="263"/>
        </pc:sldMkLst>
      </pc:sldChg>
    </pc:docChg>
  </pc:docChgLst>
  <pc:docChgLst>
    <pc:chgData name="Lisa Herdman" userId="c293a910-f1d2-4d44-9c10-0d8b343a8ac0" providerId="ADAL" clId="{64C6B5C4-6966-49A2-8D8D-9FA8990DAE02}"/>
    <pc:docChg chg="custSel modSld">
      <pc:chgData name="Lisa Herdman" userId="c293a910-f1d2-4d44-9c10-0d8b343a8ac0" providerId="ADAL" clId="{64C6B5C4-6966-49A2-8D8D-9FA8990DAE02}" dt="2025-09-10T13:47:36.813" v="86" actId="6549"/>
      <pc:docMkLst>
        <pc:docMk/>
      </pc:docMkLst>
      <pc:sldChg chg="modSp mod">
        <pc:chgData name="Lisa Herdman" userId="c293a910-f1d2-4d44-9c10-0d8b343a8ac0" providerId="ADAL" clId="{64C6B5C4-6966-49A2-8D8D-9FA8990DAE02}" dt="2025-09-10T13:47:36.813" v="86" actId="6549"/>
        <pc:sldMkLst>
          <pc:docMk/>
          <pc:sldMk cId="2498487327" sldId="261"/>
        </pc:sldMkLst>
        <pc:spChg chg="mod">
          <ac:chgData name="Lisa Herdman" userId="c293a910-f1d2-4d44-9c10-0d8b343a8ac0" providerId="ADAL" clId="{64C6B5C4-6966-49A2-8D8D-9FA8990DAE02}" dt="2025-09-10T13:46:47.735" v="29" actId="255"/>
          <ac:spMkLst>
            <pc:docMk/>
            <pc:sldMk cId="2498487327" sldId="261"/>
            <ac:spMk id="2" creationId="{71C9CD1B-A9DE-C84E-17A1-B89D09B1EC5B}"/>
          </ac:spMkLst>
        </pc:spChg>
        <pc:spChg chg="mod">
          <ac:chgData name="Lisa Herdman" userId="c293a910-f1d2-4d44-9c10-0d8b343a8ac0" providerId="ADAL" clId="{64C6B5C4-6966-49A2-8D8D-9FA8990DAE02}" dt="2025-09-10T13:47:36.813" v="86" actId="6549"/>
          <ac:spMkLst>
            <pc:docMk/>
            <pc:sldMk cId="2498487327" sldId="261"/>
            <ac:spMk id="4" creationId="{4BE87AF3-EA52-90ED-4044-3FB0891DB0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0635" y="3830563"/>
            <a:ext cx="9144000" cy="72700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GB" dirty="0"/>
              <a:t>Master title Arial Bold 44pt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0635" y="4649644"/>
            <a:ext cx="9144000" cy="433249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Master text Arial 28pt</a:t>
            </a:r>
          </a:p>
        </p:txBody>
      </p:sp>
    </p:spTree>
    <p:extLst>
      <p:ext uri="{BB962C8B-B14F-4D97-AF65-F5344CB8AC3E}">
        <p14:creationId xmlns:p14="http://schemas.microsoft.com/office/powerpoint/2010/main" val="12052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573" y="1573162"/>
            <a:ext cx="10515600" cy="707462"/>
          </a:xfrm>
        </p:spPr>
        <p:txBody>
          <a:bodyPr/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573" y="2369574"/>
            <a:ext cx="10515600" cy="3807389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</p:spTree>
    <p:extLst>
      <p:ext uri="{BB962C8B-B14F-4D97-AF65-F5344CB8AC3E}">
        <p14:creationId xmlns:p14="http://schemas.microsoft.com/office/powerpoint/2010/main" val="27910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and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573" y="1573162"/>
            <a:ext cx="10515600" cy="707462"/>
          </a:xfrm>
        </p:spPr>
        <p:txBody>
          <a:bodyPr/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573" y="2369574"/>
            <a:ext cx="10515600" cy="3807389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BC8CEC5-3827-46EE-8BEA-4F16E0243C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29214374"/>
              </p:ext>
            </p:extLst>
          </p:nvPr>
        </p:nvGraphicFramePr>
        <p:xfrm>
          <a:off x="464573" y="4728578"/>
          <a:ext cx="7319012" cy="1112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29753">
                  <a:extLst>
                    <a:ext uri="{9D8B030D-6E8A-4147-A177-3AD203B41FA5}">
                      <a16:colId xmlns:a16="http://schemas.microsoft.com/office/drawing/2014/main" val="215339676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2362435220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1733039016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380642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73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88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772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68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  <p:sp>
        <p:nvSpPr>
          <p:cNvPr id="7" name="MSIPCMContentMarking" descr="{&quot;HashCode&quot;:-1399272816,&quot;Placement&quot;:&quot;Footer&quot;,&quot;Top&quot;:519.343,&quot;Left&quot;:451.105438,&quot;SlideWidth&quot;:960,&quot;SlideHeight&quot;:540}"/>
          <p:cNvSpPr txBox="1"/>
          <p:nvPr userDrawn="1"/>
        </p:nvSpPr>
        <p:spPr>
          <a:xfrm>
            <a:off x="5729039" y="6595656"/>
            <a:ext cx="73392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15724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48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rthyorks.gov.uk/education-and-learning/school-admissions/starting-secondary-schoo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rthyorks.gov.uk/education-and-learning/school-admissions/starting-primary-school-and-junior-schoo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rthyorks.gov.uk/education-and-learning/school-and-college-transport/school-transport-reception-year-11-childre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rthyorks.gov.uk/education-and-learning/school-and-college-transport/school-transport-reception-year-11-childr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830DC8-8CB0-4304-98AF-96D75BC44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4900" y="1557141"/>
            <a:ext cx="8670700" cy="3573659"/>
          </a:xfrm>
        </p:spPr>
        <p:txBody>
          <a:bodyPr>
            <a:noAutofit/>
          </a:bodyPr>
          <a:lstStyle/>
          <a:p>
            <a:pPr algn="ctr"/>
            <a:r>
              <a:rPr lang="en-GB" sz="5400" dirty="0"/>
              <a:t>Admissions and Home to School Travel Arrangements</a:t>
            </a:r>
            <a:br>
              <a:rPr lang="en-GB" sz="5400" dirty="0"/>
            </a:br>
            <a:r>
              <a:rPr lang="en-GB" sz="5400" dirty="0"/>
              <a:t>from September 2025</a:t>
            </a:r>
          </a:p>
        </p:txBody>
      </p:sp>
    </p:spTree>
    <p:extLst>
      <p:ext uri="{BB962C8B-B14F-4D97-AF65-F5344CB8AC3E}">
        <p14:creationId xmlns:p14="http://schemas.microsoft.com/office/powerpoint/2010/main" val="2591413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5B066-BB53-7713-C0E3-7DE1A2302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852" y="496202"/>
            <a:ext cx="11432787" cy="707462"/>
          </a:xfrm>
        </p:spPr>
        <p:txBody>
          <a:bodyPr>
            <a:normAutofit fontScale="90000"/>
          </a:bodyPr>
          <a:lstStyle/>
          <a:p>
            <a:r>
              <a:rPr lang="en-GB" dirty="0"/>
              <a:t>Key Admissions Dates for Secondary Parents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25000B4-725B-E787-5541-497E23CE3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38" y="1648778"/>
            <a:ext cx="10515600" cy="4406965"/>
          </a:xfrm>
        </p:spPr>
        <p:txBody>
          <a:bodyPr>
            <a:normAutofit/>
          </a:bodyPr>
          <a:lstStyle/>
          <a:p>
            <a:r>
              <a:rPr lang="en-GB" b="1" dirty="0"/>
              <a:t>12 September 2025 	</a:t>
            </a:r>
            <a:r>
              <a:rPr lang="en-GB" dirty="0"/>
              <a:t>Admissions round opens</a:t>
            </a:r>
          </a:p>
          <a:p>
            <a:r>
              <a:rPr lang="en-GB" b="1" dirty="0"/>
              <a:t>31 October 2025 	</a:t>
            </a:r>
            <a:r>
              <a:rPr lang="en-GB" dirty="0"/>
              <a:t>Closing date for applications</a:t>
            </a:r>
          </a:p>
          <a:p>
            <a:r>
              <a:rPr lang="en-GB" b="1" dirty="0"/>
              <a:t>22 November 2025 	</a:t>
            </a:r>
            <a:r>
              <a:rPr lang="en-GB" dirty="0"/>
              <a:t>Last date to make a change to an 						application or to submit a late application</a:t>
            </a:r>
          </a:p>
          <a:p>
            <a:r>
              <a:rPr lang="en-GB" b="1" dirty="0"/>
              <a:t>2 March 2026		</a:t>
            </a:r>
            <a:r>
              <a:rPr lang="en-GB" dirty="0"/>
              <a:t>National Offer Day</a:t>
            </a:r>
          </a:p>
          <a:p>
            <a:endParaRPr lang="en-GB" dirty="0"/>
          </a:p>
          <a:p>
            <a:r>
              <a:rPr lang="en-GB" dirty="0"/>
              <a:t>For further information on school admissions and all you need to know when making an application can be found at:</a:t>
            </a:r>
          </a:p>
          <a:p>
            <a:r>
              <a:rPr lang="en-GB" dirty="0">
                <a:hlinkClick r:id="rId2"/>
              </a:rPr>
              <a:t>Starting secondary school | North Yorkshire Council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5276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5B066-BB53-7713-C0E3-7DE1A2302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13" y="455562"/>
            <a:ext cx="10515600" cy="707462"/>
          </a:xfrm>
        </p:spPr>
        <p:txBody>
          <a:bodyPr>
            <a:normAutofit fontScale="90000"/>
          </a:bodyPr>
          <a:lstStyle/>
          <a:p>
            <a:r>
              <a:rPr lang="en-GB" dirty="0"/>
              <a:t>Key Admissions Dates for Primary Parents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9AC0D-1746-2C1F-63EF-68CCEFF1D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13" y="1242204"/>
            <a:ext cx="11680078" cy="4779033"/>
          </a:xfrm>
        </p:spPr>
        <p:txBody>
          <a:bodyPr>
            <a:normAutofit lnSpcReduction="10000"/>
          </a:bodyPr>
          <a:lstStyle/>
          <a:p>
            <a:r>
              <a:rPr lang="en-GB" sz="2400" b="1" dirty="0"/>
              <a:t>12 October 2025- </a:t>
            </a:r>
            <a:r>
              <a:rPr lang="en-GB" sz="2400" dirty="0"/>
              <a:t>Admissions round opens for Reception 2026 applications</a:t>
            </a:r>
          </a:p>
          <a:p>
            <a:endParaRPr lang="en-GB" sz="2400" dirty="0"/>
          </a:p>
          <a:p>
            <a:r>
              <a:rPr lang="en-GB" sz="2400" b="1" dirty="0"/>
              <a:t>15 January 2026- </a:t>
            </a:r>
            <a:r>
              <a:rPr lang="en-GB" sz="2400" dirty="0"/>
              <a:t>Closing date for applications</a:t>
            </a:r>
          </a:p>
          <a:p>
            <a:endParaRPr lang="en-GB" sz="2400" dirty="0"/>
          </a:p>
          <a:p>
            <a:r>
              <a:rPr lang="en-GB" sz="2400" b="1" dirty="0"/>
              <a:t>22 February 2026 - </a:t>
            </a:r>
            <a:r>
              <a:rPr lang="en-GB" sz="2400" dirty="0"/>
              <a:t>last date to make a change to an application or to submit a late application</a:t>
            </a:r>
          </a:p>
          <a:p>
            <a:endParaRPr lang="en-GB" sz="2400" dirty="0"/>
          </a:p>
          <a:p>
            <a:r>
              <a:rPr lang="en-GB" sz="2400" b="1" dirty="0"/>
              <a:t>16 April 2026 - </a:t>
            </a:r>
            <a:r>
              <a:rPr lang="en-GB" sz="2400" dirty="0"/>
              <a:t>National Offer Day</a:t>
            </a:r>
          </a:p>
          <a:p>
            <a:endParaRPr lang="en-GB" sz="2400" dirty="0"/>
          </a:p>
          <a:p>
            <a:r>
              <a:rPr lang="en-GB" sz="2400" dirty="0"/>
              <a:t>For further information:</a:t>
            </a:r>
          </a:p>
          <a:p>
            <a:r>
              <a:rPr lang="en-GB" dirty="0">
                <a:hlinkClick r:id="rId2"/>
              </a:rPr>
              <a:t>Starting primary school and junior school | North Yorkshire Council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24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9CD1B-A9DE-C84E-17A1-B89D09B1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18" y="175535"/>
            <a:ext cx="10515600" cy="876888"/>
          </a:xfrm>
        </p:spPr>
        <p:txBody>
          <a:bodyPr>
            <a:noAutofit/>
          </a:bodyPr>
          <a:lstStyle/>
          <a:p>
            <a:pPr algn="ctr"/>
            <a:r>
              <a:rPr lang="en-GB" sz="3600" dirty="0"/>
              <a:t>Transport- What happens after places are allocated?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E87AF3-EA52-90ED-4044-3FB0891DB0DE}"/>
              </a:ext>
            </a:extLst>
          </p:cNvPr>
          <p:cNvSpPr txBox="1"/>
          <p:nvPr/>
        </p:nvSpPr>
        <p:spPr>
          <a:xfrm>
            <a:off x="417153" y="882997"/>
            <a:ext cx="1155746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School places for September 2026 will be allocated in accordance with the admissions arrangements for the school and will be offered on National Offer Day: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2 March 2026 for Secondary Pupils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16 April 2026 for Primary </a:t>
            </a:r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Pupils (including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infant and </a:t>
            </a:r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junior places)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Currently, if you reside in North Yorkshire and you have applied for a school place. You do not need to apply for free home to school transport if your child is starting a school in September 2026.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After your child has been allocated a school place on National Offer Day, North Yorkshire Council will assess your child’s eligibility to travel assistance and notify you whether your child is eligible.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Travel arrangements </a:t>
            </a:r>
            <a:r>
              <a:rPr lang="en-GB" sz="2000" i="1" u="sng" dirty="0">
                <a:latin typeface="Arial" panose="020B0604020202020204" pitchFamily="34" charset="0"/>
                <a:cs typeface="Arial" panose="020B0604020202020204" pitchFamily="34" charset="0"/>
              </a:rPr>
              <a:t>for North Yorkshire eligible pupils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will be determined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only after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school place offers have been made and travel requirements of all pupils are known.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87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1720A-30D8-DE3D-115A-2914E7B78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923027"/>
            <a:ext cx="11369040" cy="616749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main eligibility criteria for eligible pupils is for travel to their ‘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nearest suitable school with places available</a:t>
            </a:r>
            <a:r>
              <a:rPr lang="en-GB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Transport assistance is </a:t>
            </a:r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available to a school on the ground of it being the catchment school unless it is the ‘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nearest suitable school with places available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There are differences in eligibility for pupils with extended rights.(free school meals)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 parent can find out their nearest school by using the find my nearest school calculator which is available on the North Yorkshire website: find </a:t>
            </a:r>
            <a:r>
              <a:rPr lang="en-GB" sz="2400" dirty="0">
                <a:hlinkClick r:id="rId2"/>
              </a:rPr>
              <a:t>my nearest school </a:t>
            </a:r>
            <a:r>
              <a:rPr lang="en-GB" sz="2400">
                <a:hlinkClick r:id="rId2"/>
              </a:rPr>
              <a:t>2025-26.</a:t>
            </a:r>
            <a:endParaRPr lang="en-GB" sz="2400"/>
          </a:p>
          <a:p>
            <a:endParaRPr lang="en-GB" sz="2400" dirty="0"/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This distance calculator uses bespoke NYC mapping tools and is individual 	for each address in North Yorkshire, distances are not the same as using 	other online route mapping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06525E-B010-A372-E1D2-F605175C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297455"/>
            <a:ext cx="11917680" cy="707462"/>
          </a:xfrm>
        </p:spPr>
        <p:txBody>
          <a:bodyPr>
            <a:normAutofit/>
          </a:bodyPr>
          <a:lstStyle/>
          <a:p>
            <a:pPr algn="ctr"/>
            <a:r>
              <a:rPr lang="en-GB" sz="3600" dirty="0"/>
              <a:t>Eligibility for Home to School Travel Assistance</a:t>
            </a:r>
          </a:p>
        </p:txBody>
      </p:sp>
    </p:spTree>
    <p:extLst>
      <p:ext uri="{BB962C8B-B14F-4D97-AF65-F5344CB8AC3E}">
        <p14:creationId xmlns:p14="http://schemas.microsoft.com/office/powerpoint/2010/main" val="3091988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8BCA-12CB-FB56-5A3F-F75402B2E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573" y="681037"/>
            <a:ext cx="10515600" cy="707462"/>
          </a:xfrm>
        </p:spPr>
        <p:txBody>
          <a:bodyPr>
            <a:normAutofit fontScale="90000"/>
          </a:bodyPr>
          <a:lstStyle/>
          <a:p>
            <a:r>
              <a:rPr lang="en-GB" dirty="0"/>
              <a:t>How to find more information on school travel: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42DC9-1B3E-85B3-F31C-D7E9E58CB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information on home to school transport including frequently asked questions is available at: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School transport for reception to year 11 children | North Yorkshire Council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0563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Y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489"/>
      </a:accent1>
      <a:accent2>
        <a:srgbClr val="347121"/>
      </a:accent2>
      <a:accent3>
        <a:srgbClr val="866243"/>
      </a:accent3>
      <a:accent4>
        <a:srgbClr val="942A86"/>
      </a:accent4>
      <a:accent5>
        <a:srgbClr val="FAC52D"/>
      </a:accent5>
      <a:accent6>
        <a:srgbClr val="70AD47"/>
      </a:accent6>
      <a:hlink>
        <a:srgbClr val="005489"/>
      </a:hlink>
      <a:folHlink>
        <a:srgbClr val="0054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C Powerpoint Template" id="{7370BE73-4749-4FCB-8014-6EBAE5D4A525}" vid="{32BDDB89-EAF9-4506-AFE6-321BD28CAA0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228960-8dda-4990-96fa-d0546ee09822" xsi:nil="true"/>
    <lcf76f155ced4ddcb4097134ff3c332f xmlns="f1613b39-eb3a-4402-af24-54a466e6687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1604FCE58031459B3E0CFB2E816CF8" ma:contentTypeVersion="14" ma:contentTypeDescription="Create a new document." ma:contentTypeScope="" ma:versionID="b819073343b14148eb800881d17e8d0c">
  <xsd:schema xmlns:xsd="http://www.w3.org/2001/XMLSchema" xmlns:xs="http://www.w3.org/2001/XMLSchema" xmlns:p="http://schemas.microsoft.com/office/2006/metadata/properties" xmlns:ns2="f1613b39-eb3a-4402-af24-54a466e66870" xmlns:ns3="c3228960-8dda-4990-96fa-d0546ee09822" targetNamespace="http://schemas.microsoft.com/office/2006/metadata/properties" ma:root="true" ma:fieldsID="f237d629305ae6d4f0718f88ff0ae7a9" ns2:_="" ns3:_="">
    <xsd:import namespace="f1613b39-eb3a-4402-af24-54a466e66870"/>
    <xsd:import namespace="c3228960-8dda-4990-96fa-d0546ee098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613b39-eb3a-4402-af24-54a466e668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47a77f1-cf3c-4eb3-ad1c-cfadb09ca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228960-8dda-4990-96fa-d0546ee098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92701c8-24af-40b0-a80a-48aeab443776}" ma:internalName="TaxCatchAll" ma:showField="CatchAllData" ma:web="c3228960-8dda-4990-96fa-d0546ee098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540594-9720-4B4C-BDD2-1D74C6F0387F}">
  <ds:schemaRefs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776113cf-4568-48e9-acd6-d83f820260fe"/>
    <ds:schemaRef ds:uri="http://schemas.microsoft.com/office/infopath/2007/PartnerControls"/>
    <ds:schemaRef ds:uri="http://schemas.openxmlformats.org/package/2006/metadata/core-properties"/>
    <ds:schemaRef ds:uri="c172ec82-e51c-48f2-a4aa-3fabee14ccdf"/>
    <ds:schemaRef ds:uri="http://purl.org/dc/terms/"/>
    <ds:schemaRef ds:uri="c3228960-8dda-4990-96fa-d0546ee09822"/>
    <ds:schemaRef ds:uri="f1613b39-eb3a-4402-af24-54a466e66870"/>
  </ds:schemaRefs>
</ds:datastoreItem>
</file>

<file path=customXml/itemProps2.xml><?xml version="1.0" encoding="utf-8"?>
<ds:datastoreItem xmlns:ds="http://schemas.openxmlformats.org/officeDocument/2006/customXml" ds:itemID="{3F4498CC-A1FC-4A51-BA24-D6FECAE3EB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613b39-eb3a-4402-af24-54a466e66870"/>
    <ds:schemaRef ds:uri="c3228960-8dda-4990-96fa-d0546ee098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76C895C-37E1-4EE4-BEB2-A61158C5DF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Manse Farm Confidential update to CYPLT Aug 24</Template>
  <TotalTime>1582</TotalTime>
  <Words>481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Admissions and Home to School Travel Arrangements from September 2025</vt:lpstr>
      <vt:lpstr>Key Admissions Dates for Secondary Parents</vt:lpstr>
      <vt:lpstr>Key Admissions Dates for Primary Parents</vt:lpstr>
      <vt:lpstr>Transport- What happens after places are allocated?</vt:lpstr>
      <vt:lpstr>Eligibility for Home to School Travel Assistance</vt:lpstr>
      <vt:lpstr>How to find more information on school travel:</vt:lpstr>
    </vt:vector>
  </TitlesOfParts>
  <Company>North Yorkshire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Holden</dc:creator>
  <cp:lastModifiedBy>Lisa Herdman</cp:lastModifiedBy>
  <cp:revision>9</cp:revision>
  <dcterms:created xsi:type="dcterms:W3CDTF">2024-08-28T08:08:20Z</dcterms:created>
  <dcterms:modified xsi:type="dcterms:W3CDTF">2025-09-10T13:47:45Z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ecdfc32-7be5-4b17-9f97-00453388bdd7_Enabled">
    <vt:lpwstr>true</vt:lpwstr>
  </property>
  <property fmtid="{D5CDD505-2E9C-101B-9397-08002B2CF9AE}" pid="3" name="MSIP_Label_3ecdfc32-7be5-4b17-9f97-00453388bdd7_SetDate">
    <vt:lpwstr>2022-06-08T18:49:47Z</vt:lpwstr>
  </property>
  <property fmtid="{D5CDD505-2E9C-101B-9397-08002B2CF9AE}" pid="4" name="MSIP_Label_3ecdfc32-7be5-4b17-9f97-00453388bdd7_Method">
    <vt:lpwstr>Standard</vt:lpwstr>
  </property>
  <property fmtid="{D5CDD505-2E9C-101B-9397-08002B2CF9AE}" pid="5" name="MSIP_Label_3ecdfc32-7be5-4b17-9f97-00453388bdd7_Name">
    <vt:lpwstr>OFFICIAL</vt:lpwstr>
  </property>
  <property fmtid="{D5CDD505-2E9C-101B-9397-08002B2CF9AE}" pid="6" name="MSIP_Label_3ecdfc32-7be5-4b17-9f97-00453388bdd7_SiteId">
    <vt:lpwstr>ad3d9c73-9830-44a1-b487-e1055441c70e</vt:lpwstr>
  </property>
  <property fmtid="{D5CDD505-2E9C-101B-9397-08002B2CF9AE}" pid="7" name="MSIP_Label_3ecdfc32-7be5-4b17-9f97-00453388bdd7_ActionId">
    <vt:lpwstr>cd6ddabf-fe2f-41b7-b8b1-00005cf1a473</vt:lpwstr>
  </property>
  <property fmtid="{D5CDD505-2E9C-101B-9397-08002B2CF9AE}" pid="8" name="MSIP_Label_3ecdfc32-7be5-4b17-9f97-00453388bdd7_ContentBits">
    <vt:lpwstr>2</vt:lpwstr>
  </property>
  <property fmtid="{D5CDD505-2E9C-101B-9397-08002B2CF9AE}" pid="9" name="ContentTypeId">
    <vt:lpwstr>0x010100481604FCE58031459B3E0CFB2E816CF8</vt:lpwstr>
  </property>
  <property fmtid="{D5CDD505-2E9C-101B-9397-08002B2CF9AE}" pid="10" name="MediaServiceImageTags">
    <vt:lpwstr/>
  </property>
</Properties>
</file>